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3"/>
  </p:notesMasterIdLst>
  <p:handoutMasterIdLst>
    <p:handoutMasterId r:id="rId24"/>
  </p:handoutMasterIdLst>
  <p:sldIdLst>
    <p:sldId id="269" r:id="rId2"/>
    <p:sldId id="271" r:id="rId3"/>
    <p:sldId id="358" r:id="rId4"/>
    <p:sldId id="414" r:id="rId5"/>
    <p:sldId id="420" r:id="rId6"/>
    <p:sldId id="432" r:id="rId7"/>
    <p:sldId id="425" r:id="rId8"/>
    <p:sldId id="435" r:id="rId9"/>
    <p:sldId id="393" r:id="rId10"/>
    <p:sldId id="394" r:id="rId11"/>
    <p:sldId id="395" r:id="rId12"/>
    <p:sldId id="396" r:id="rId13"/>
    <p:sldId id="397" r:id="rId14"/>
    <p:sldId id="398" r:id="rId15"/>
    <p:sldId id="430" r:id="rId16"/>
    <p:sldId id="437" r:id="rId17"/>
    <p:sldId id="426" r:id="rId18"/>
    <p:sldId id="434" r:id="rId19"/>
    <p:sldId id="436" r:id="rId20"/>
    <p:sldId id="433" r:id="rId21"/>
    <p:sldId id="390"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8109" autoAdjust="0"/>
  </p:normalViewPr>
  <p:slideViewPr>
    <p:cSldViewPr>
      <p:cViewPr varScale="1">
        <p:scale>
          <a:sx n="89" d="100"/>
          <a:sy n="89" d="100"/>
        </p:scale>
        <p:origin x="-600" y="-10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152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notesMaster" Target="notesMasters/notesMaster1.xml"/><Relationship Id="rId24" Type="http://schemas.openxmlformats.org/officeDocument/2006/relationships/handoutMaster" Target="handoutMasters/handoutMaster1.xml"/><Relationship Id="rId25" Type="http://schemas.openxmlformats.org/officeDocument/2006/relationships/printerSettings" Target="printerSettings/printerSettings1.bin"/><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P802.11-14/0742r8</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2014</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P802.11-14/0742r8</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2014</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P802.11-14/0742r8</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P802.11-14/0742r8</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2014</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P802.11-14/0742r8</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2014</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P802.11-14/0742r8</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2014</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13</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P802.11-14/0742r8</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14</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P802.11-14/0742r8</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P802.11-14/0742r8</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P802.11-14/0742r8</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P802.11-14/0742r8</a:t>
            </a:r>
            <a:endParaRPr lang="en-US"/>
          </a:p>
        </p:txBody>
      </p:sp>
      <p:sp>
        <p:nvSpPr>
          <p:cNvPr id="5" name="Date Placeholder 4"/>
          <p:cNvSpPr>
            <a:spLocks noGrp="1"/>
          </p:cNvSpPr>
          <p:nvPr>
            <p:ph type="dt" idx="11"/>
          </p:nvPr>
        </p:nvSpPr>
        <p:spPr/>
        <p:txBody>
          <a:bodyPr/>
          <a:lstStyle/>
          <a:p>
            <a:r>
              <a:rPr lang="en-US" smtClean="0"/>
              <a:t>July 2014</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18</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P802.11-14/0742r8</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P802.11-14/0742r8</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P802.11-14/0742r8</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20</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P802.11-14/0742r8</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21</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P802.11-14/0742r8</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P802.11-14/0742r8</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P802.11-14/0742r8</a:t>
            </a:r>
            <a:endParaRPr lang="en-US"/>
          </a:p>
        </p:txBody>
      </p:sp>
      <p:sp>
        <p:nvSpPr>
          <p:cNvPr id="5" name="Date Placeholder 4"/>
          <p:cNvSpPr>
            <a:spLocks noGrp="1"/>
          </p:cNvSpPr>
          <p:nvPr>
            <p:ph type="dt" idx="11"/>
          </p:nvPr>
        </p:nvSpPr>
        <p:spPr/>
        <p:txBody>
          <a:bodyPr/>
          <a:lstStyle/>
          <a:p>
            <a:r>
              <a:rPr lang="en-US" smtClean="0"/>
              <a:t>July 2014</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P802.11-14/0742r8</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P802.11-14/0742r8</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P802.11-14/0742r8</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9</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July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July 2014</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July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July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July 2014</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July 2014</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July 2014</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July 2014</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-14/0742r8</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0.02.pdf" TargetMode="External"/><Relationship Id="rId4" Type="http://schemas.openxmlformats.org/officeDocument/2006/relationships/hyperlink" Target="http://www.ieee802.org/1/files/private/bz-drafts/d1/802-1Qbz-d1-4.pdf" TargetMode="External"/><Relationship Id="rId5" Type="http://schemas.openxmlformats.org/officeDocument/2006/relationships/hyperlink" Target="http://www.ieee802.org/1/files/private/ac-rev-drafts/d0/802-1ac-rev-d1-0.pdf" TargetMode="External"/><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July 2014</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July 2014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2014-07-17</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442452725"/>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2014</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10</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2014</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11</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2014</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12</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2014</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13</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14</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Tuesday, 15 July, 2014</a:t>
            </a:r>
            <a:br>
              <a:rPr lang="en-US" sz="3600" dirty="0" smtClean="0">
                <a:latin typeface="Arial" charset="0"/>
                <a:cs typeface="Arial" charset="0"/>
              </a:rPr>
            </a:br>
            <a:r>
              <a:rPr lang="en-US" dirty="0" smtClean="0">
                <a:latin typeface="Arial" charset="0"/>
                <a:cs typeface="Arial" charset="0"/>
              </a:rPr>
              <a:t>19:30 – 21:</a:t>
            </a:r>
            <a:r>
              <a:rPr lang="en-US" dirty="0">
                <a:latin typeface="Arial" charset="0"/>
                <a:cs typeface="Arial" charset="0"/>
              </a:rPr>
              <a:t>30, Harbor H, 2</a:t>
            </a:r>
            <a:r>
              <a:rPr lang="en-US" baseline="30000" dirty="0">
                <a:latin typeface="Arial" charset="0"/>
                <a:cs typeface="Arial" charset="0"/>
              </a:rPr>
              <a:t>nd</a:t>
            </a:r>
            <a:r>
              <a:rPr lang="en-US" dirty="0">
                <a:latin typeface="Arial" charset="0"/>
                <a:cs typeface="Arial" charset="0"/>
              </a:rPr>
              <a:t> Level</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Meeting </a:t>
            </a:r>
            <a:r>
              <a:rPr lang="en-US" b="0" dirty="0"/>
              <a:t>to </a:t>
            </a:r>
            <a:r>
              <a:rPr lang="en-US" b="0" dirty="0" smtClean="0"/>
              <a:t>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b="0" dirty="0" smtClean="0"/>
              <a:t>Discussion and</a:t>
            </a:r>
            <a:r>
              <a:rPr lang="en-US" b="0" dirty="0"/>
              <a:t> </a:t>
            </a:r>
            <a:r>
              <a:rPr lang="en-US" altLang="ja-JP" b="0" dirty="0" smtClean="0">
                <a:cs typeface="ＭＳ Ｐゴシック" charset="0"/>
              </a:rPr>
              <a:t>Resolution of Comments in 802.11 CC17</a:t>
            </a:r>
          </a:p>
          <a:p>
            <a:pPr>
              <a:lnSpc>
                <a:spcPct val="80000"/>
              </a:lnSpc>
            </a:pPr>
            <a:r>
              <a:rPr lang="en-US" b="0" dirty="0" smtClean="0"/>
              <a:t>Recess for five minutes</a:t>
            </a:r>
          </a:p>
          <a:p>
            <a:pPr>
              <a:lnSpc>
                <a:spcPct val="80000"/>
              </a:lnSpc>
            </a:pPr>
            <a:r>
              <a:rPr lang="en-US" b="0" dirty="0" smtClean="0"/>
              <a:t>Called back to order</a:t>
            </a:r>
          </a:p>
          <a:p>
            <a:pPr>
              <a:lnSpc>
                <a:spcPct val="80000"/>
              </a:lnSpc>
            </a:pPr>
            <a:r>
              <a:rPr lang="en-US" b="0" dirty="0"/>
              <a:t>Discussion and </a:t>
            </a:r>
            <a:r>
              <a:rPr lang="en-US" altLang="ja-JP" b="0" dirty="0">
                <a:cs typeface="ＭＳ Ｐゴシック" charset="0"/>
              </a:rPr>
              <a:t>Resolution of Comments in 802.11 CC17</a:t>
            </a:r>
          </a:p>
          <a:p>
            <a:pPr>
              <a:lnSpc>
                <a:spcPct val="80000"/>
              </a:lnSpc>
            </a:pPr>
            <a:r>
              <a:rPr lang="en-US" b="0" dirty="0" smtClean="0"/>
              <a:t>Resolved a total of five comments. See 11-14/559r8 which has these plus the one comment resolution from PM1.</a:t>
            </a:r>
          </a:p>
          <a:p>
            <a:pPr>
              <a:lnSpc>
                <a:spcPct val="80000"/>
              </a:lnSpc>
            </a:pPr>
            <a:r>
              <a:rPr lang="en-US" b="0" dirty="0" smtClean="0"/>
              <a:t>Recess until 08:00 Thursday</a:t>
            </a:r>
          </a:p>
        </p:txBody>
      </p:sp>
    </p:spTree>
    <p:extLst>
      <p:ext uri="{BB962C8B-B14F-4D97-AF65-F5344CB8AC3E}">
        <p14:creationId xmlns:p14="http://schemas.microsoft.com/office/powerpoint/2010/main" val="3984182265"/>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17 July, 2014</a:t>
            </a:r>
            <a:br>
              <a:rPr lang="en-US" sz="3600" dirty="0" smtClean="0">
                <a:latin typeface="Arial" charset="0"/>
                <a:cs typeface="Arial" charset="0"/>
              </a:rPr>
            </a:br>
            <a:r>
              <a:rPr lang="en-US" dirty="0" smtClean="0">
                <a:latin typeface="Arial" charset="0"/>
                <a:cs typeface="Arial" charset="0"/>
              </a:rPr>
              <a:t>08:00 – 10:00, Harbor G, 2</a:t>
            </a:r>
            <a:r>
              <a:rPr lang="en-US" baseline="30000" dirty="0" smtClean="0">
                <a:latin typeface="Arial" charset="0"/>
                <a:cs typeface="Arial" charset="0"/>
              </a:rPr>
              <a:t>nd</a:t>
            </a:r>
            <a:r>
              <a:rPr lang="en-US" dirty="0" smtClean="0">
                <a:latin typeface="Arial" charset="0"/>
                <a:cs typeface="Arial" charset="0"/>
              </a:rPr>
              <a:t> Level</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endParaRPr lang="en-US" dirty="0" smtClean="0"/>
          </a:p>
          <a:p>
            <a:pPr>
              <a:lnSpc>
                <a:spcPct val="90000"/>
              </a:lnSpc>
            </a:pPr>
            <a:r>
              <a:rPr lang="en-US" dirty="0" smtClean="0"/>
              <a:t>Call 802.11 </a:t>
            </a:r>
            <a:r>
              <a:rPr lang="en-US" dirty="0" err="1" smtClean="0"/>
              <a:t>TGak</a:t>
            </a:r>
            <a:r>
              <a:rPr lang="en-US" dirty="0" err="1"/>
              <a:t>&amp;</a:t>
            </a:r>
            <a:r>
              <a:rPr lang="en-US" dirty="0" err="1" smtClean="0"/>
              <a:t>ARC</a:t>
            </a:r>
            <a:r>
              <a:rPr lang="en-US" dirty="0" smtClean="0"/>
              <a:t> Joint Meeting with 802.1 IWK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80000"/>
              </a:lnSpc>
            </a:pPr>
            <a:r>
              <a:rPr lang="en-GB" b="0" dirty="0" smtClean="0"/>
              <a:t>802.1Qbz / 802.1AC / 802.11ak status</a:t>
            </a:r>
          </a:p>
          <a:p>
            <a:pPr lvl="1">
              <a:lnSpc>
                <a:spcPct val="80000"/>
              </a:lnSpc>
            </a:pPr>
            <a:r>
              <a:rPr lang="en-GB" dirty="0" smtClean="0"/>
              <a:t>802.11ak status, Donald Eastlake (Huawei)</a:t>
            </a:r>
          </a:p>
          <a:p>
            <a:pPr lvl="2">
              <a:lnSpc>
                <a:spcPct val="80000"/>
              </a:lnSpc>
            </a:pPr>
            <a:r>
              <a:rPr lang="en-GB" b="0" dirty="0" smtClean="0"/>
              <a:t>EPD versus LPD current thoughts</a:t>
            </a:r>
          </a:p>
          <a:p>
            <a:pPr lvl="1">
              <a:lnSpc>
                <a:spcPct val="80000"/>
              </a:lnSpc>
            </a:pPr>
            <a:r>
              <a:rPr lang="en-GB" dirty="0" smtClean="0"/>
              <a:t>802.1Qbz, Norm Finn (Cisco)</a:t>
            </a:r>
          </a:p>
          <a:p>
            <a:pPr lvl="2">
              <a:lnSpc>
                <a:spcPct val="80000"/>
              </a:lnSpc>
            </a:pPr>
            <a:r>
              <a:rPr lang="en-GB" b="0" dirty="0" smtClean="0"/>
              <a:t>EPD versus LPD</a:t>
            </a:r>
          </a:p>
          <a:p>
            <a:pPr lvl="2">
              <a:lnSpc>
                <a:spcPct val="80000"/>
              </a:lnSpc>
            </a:pPr>
            <a:r>
              <a:rPr lang="en-GB" dirty="0" smtClean="0"/>
              <a:t>802.1AC-REV</a:t>
            </a:r>
          </a:p>
          <a:p>
            <a:pPr lvl="2">
              <a:lnSpc>
                <a:spcPct val="80000"/>
              </a:lnSpc>
            </a:pPr>
            <a:r>
              <a:rPr lang="en-GB" b="0" dirty="0" smtClean="0"/>
              <a:t>11-14/562r1, “</a:t>
            </a:r>
            <a:r>
              <a:rPr lang="en-GB" dirty="0"/>
              <a:t>802.11ak and 802.1AC Convergence </a:t>
            </a:r>
            <a:r>
              <a:rPr lang="en-GB" dirty="0" smtClean="0"/>
              <a:t>Function”</a:t>
            </a:r>
            <a:endParaRPr lang="en-GB" b="0" dirty="0" smtClean="0"/>
          </a:p>
          <a:p>
            <a:pPr marL="0" indent="0">
              <a:lnSpc>
                <a:spcPct val="80000"/>
              </a:lnSpc>
              <a:buNone/>
            </a:pP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17 July, 2014</a:t>
            </a:r>
            <a:br>
              <a:rPr lang="en-US" sz="3600" dirty="0" smtClean="0">
                <a:latin typeface="Arial" charset="0"/>
                <a:cs typeface="Arial" charset="0"/>
              </a:rPr>
            </a:br>
            <a:r>
              <a:rPr lang="en-US" dirty="0" smtClean="0">
                <a:latin typeface="Arial" charset="0"/>
                <a:cs typeface="Arial" charset="0"/>
              </a:rPr>
              <a:t>08:00 – 10:00, Harbor G, 2</a:t>
            </a:r>
            <a:r>
              <a:rPr lang="en-US" baseline="30000" dirty="0" smtClean="0">
                <a:latin typeface="Arial" charset="0"/>
                <a:cs typeface="Arial" charset="0"/>
              </a:rPr>
              <a:t>nd</a:t>
            </a:r>
            <a:r>
              <a:rPr lang="en-US" dirty="0" smtClean="0">
                <a:latin typeface="Arial" charset="0"/>
                <a:cs typeface="Arial" charset="0"/>
              </a:rPr>
              <a:t> Level</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GB" b="0" dirty="0" smtClean="0"/>
              <a:t>Scheduling</a:t>
            </a:r>
            <a:endParaRPr lang="en-GB" b="0" dirty="0"/>
          </a:p>
          <a:p>
            <a:pPr lvl="1">
              <a:lnSpc>
                <a:spcPct val="80000"/>
              </a:lnSpc>
            </a:pPr>
            <a:r>
              <a:rPr lang="en-US" dirty="0"/>
              <a:t>802.11ak Teleconferences, joint with 802.1Qbz if mutually convenient:</a:t>
            </a:r>
          </a:p>
          <a:p>
            <a:pPr lvl="1">
              <a:lnSpc>
                <a:spcPct val="80000"/>
              </a:lnSpc>
            </a:pPr>
            <a:r>
              <a:rPr lang="en-US" b="1" dirty="0"/>
              <a:t>1 ½ </a:t>
            </a:r>
            <a:r>
              <a:rPr lang="en-US" dirty="0"/>
              <a:t>hour teleconferences through the </a:t>
            </a:r>
            <a:r>
              <a:rPr lang="en-US" dirty="0" smtClean="0"/>
              <a:t>September 2014 </a:t>
            </a:r>
            <a:r>
              <a:rPr lang="en-US" dirty="0"/>
              <a:t>802.11 meeting on Monday </a:t>
            </a:r>
            <a:r>
              <a:rPr lang="en-US" dirty="0" smtClean="0"/>
              <a:t>28 July, 11 August, and 25 August, </a:t>
            </a:r>
            <a:r>
              <a:rPr lang="en-US" dirty="0"/>
              <a:t>at 5pm Eastern US time.</a:t>
            </a:r>
          </a:p>
          <a:p>
            <a:pPr lvl="1">
              <a:lnSpc>
                <a:spcPct val="80000"/>
              </a:lnSpc>
            </a:pPr>
            <a:r>
              <a:rPr lang="en-US" dirty="0" smtClean="0"/>
              <a:t>There were no objections to the above dates.</a:t>
            </a:r>
            <a:endParaRPr lang="en-GB" dirty="0"/>
          </a:p>
          <a:p>
            <a:pPr>
              <a:lnSpc>
                <a:spcPct val="80000"/>
              </a:lnSpc>
            </a:pPr>
            <a:r>
              <a:rPr lang="en-US" b="0" dirty="0"/>
              <a:t>Recess </a:t>
            </a:r>
            <a:r>
              <a:rPr lang="en-US" b="0" dirty="0" err="1"/>
              <a:t>TGak</a:t>
            </a:r>
            <a:r>
              <a:rPr lang="en-US" b="0" dirty="0"/>
              <a:t> until </a:t>
            </a:r>
            <a:r>
              <a:rPr lang="en-US" b="0" dirty="0" smtClean="0"/>
              <a:t>10:30</a:t>
            </a:r>
            <a:endParaRPr lang="en-GB" b="0" dirty="0"/>
          </a:p>
          <a:p>
            <a:pPr marL="0" indent="0">
              <a:lnSpc>
                <a:spcPct val="80000"/>
              </a:lnSpc>
              <a:buNone/>
            </a:pPr>
            <a:endParaRPr lang="en-GB" b="0" dirty="0" smtClean="0"/>
          </a:p>
        </p:txBody>
      </p:sp>
    </p:spTree>
    <p:extLst>
      <p:ext uri="{BB962C8B-B14F-4D97-AF65-F5344CB8AC3E}">
        <p14:creationId xmlns:p14="http://schemas.microsoft.com/office/powerpoint/2010/main" val="1814828417"/>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17 July, 2014</a:t>
            </a:r>
            <a:br>
              <a:rPr lang="en-US" sz="36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12:30, Harbor I, 2</a:t>
            </a:r>
            <a:r>
              <a:rPr lang="en-US" baseline="30000" dirty="0" smtClean="0">
                <a:latin typeface="Arial" charset="0"/>
                <a:cs typeface="Arial" charset="0"/>
              </a:rPr>
              <a:t>nd</a:t>
            </a:r>
            <a:r>
              <a:rPr lang="en-US" dirty="0" smtClean="0">
                <a:latin typeface="Arial" charset="0"/>
                <a:cs typeface="Arial" charset="0"/>
              </a:rPr>
              <a:t> Level</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t>
            </a:r>
            <a:r>
              <a:rPr lang="en-US" altLang="ja-JP" b="0" dirty="0" smtClean="0">
                <a:cs typeface="ＭＳ Ｐゴシック" charset="0"/>
              </a:rPr>
              <a:t>agenda</a:t>
            </a:r>
          </a:p>
          <a:p>
            <a:pPr>
              <a:lnSpc>
                <a:spcPct val="90000"/>
              </a:lnSpc>
            </a:pPr>
            <a:r>
              <a:rPr lang="en-US" altLang="ja-JP" b="0" dirty="0" smtClean="0">
                <a:cs typeface="ＭＳ Ｐゴシック" charset="0"/>
              </a:rPr>
              <a:t>Discussion of EPD/LPD, Group Addressed Frames, Etc.</a:t>
            </a:r>
            <a:endParaRPr lang="en-US" altLang="ja-JP" b="0" dirty="0" smtClean="0">
              <a:cs typeface="ＭＳ Ｐゴシック" charset="0"/>
            </a:endParaRPr>
          </a:p>
          <a:p>
            <a:pPr>
              <a:lnSpc>
                <a:spcPct val="90000"/>
              </a:lnSpc>
            </a:pPr>
            <a:r>
              <a:rPr lang="en-US" b="0" dirty="0" smtClean="0">
                <a:cs typeface="ＭＳ Ｐゴシック" charset="0"/>
              </a:rPr>
              <a:t>Comment </a:t>
            </a:r>
            <a:r>
              <a:rPr lang="en-US" b="0" dirty="0" smtClean="0">
                <a:cs typeface="ＭＳ Ｐゴシック" charset="0"/>
              </a:rPr>
              <a:t>resolution</a:t>
            </a:r>
          </a:p>
          <a:p>
            <a:pPr lvl="1">
              <a:lnSpc>
                <a:spcPct val="90000"/>
              </a:lnSpc>
            </a:pPr>
            <a:r>
              <a:rPr lang="en-US" dirty="0" smtClean="0">
                <a:cs typeface="ＭＳ Ｐゴシック" charset="0"/>
              </a:rPr>
              <a:t>CIDs 66, 80, and 88 resolved by unanimous consent.</a:t>
            </a:r>
            <a:endParaRPr lang="en-US" b="0" dirty="0" smtClean="0">
              <a:cs typeface="ＭＳ Ｐゴシック" charset="0"/>
            </a:endParaRPr>
          </a:p>
          <a:p>
            <a:pPr>
              <a:lnSpc>
                <a:spcPct val="90000"/>
              </a:lnSpc>
            </a:pPr>
            <a:r>
              <a:rPr lang="en-US" b="0" dirty="0" smtClean="0"/>
              <a:t>Recess </a:t>
            </a:r>
            <a:r>
              <a:rPr lang="en-US" b="0" dirty="0" err="1" smtClean="0"/>
              <a:t>TGak</a:t>
            </a:r>
            <a:r>
              <a:rPr lang="en-US" b="0" dirty="0" smtClean="0"/>
              <a:t> to 16:00</a:t>
            </a:r>
            <a:endParaRPr lang="en-GB" b="0" dirty="0"/>
          </a:p>
          <a:p>
            <a:pPr>
              <a:lnSpc>
                <a:spcPct val="90000"/>
              </a:lnSpc>
            </a:pPr>
            <a:endParaRPr lang="en-GB" b="0" dirty="0" smtClean="0"/>
          </a:p>
        </p:txBody>
      </p:sp>
    </p:spTree>
    <p:extLst>
      <p:ext uri="{BB962C8B-B14F-4D97-AF65-F5344CB8AC3E}">
        <p14:creationId xmlns:p14="http://schemas.microsoft.com/office/powerpoint/2010/main" val="4019029148"/>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latin typeface="Arial"/>
                <a:cs typeface="Arial"/>
              </a:rPr>
              <a:t>TGak</a:t>
            </a:r>
            <a:r>
              <a:rPr lang="en-US" sz="4000" dirty="0" smtClean="0">
                <a:latin typeface="Arial"/>
                <a:cs typeface="Arial"/>
              </a:rPr>
              <a:t> Timeline</a:t>
            </a:r>
            <a:endParaRPr lang="en-US" sz="4000" dirty="0">
              <a:latin typeface="Arial"/>
              <a:cs typeface="Arial"/>
            </a:endParaRPr>
          </a:p>
        </p:txBody>
      </p:sp>
      <p:sp>
        <p:nvSpPr>
          <p:cNvPr id="3" name="Content Placeholder 2"/>
          <p:cNvSpPr>
            <a:spLocks noGrp="1"/>
          </p:cNvSpPr>
          <p:nvPr>
            <p:ph idx="1"/>
          </p:nvPr>
        </p:nvSpPr>
        <p:spPr/>
        <p:txBody>
          <a:bodyPr/>
          <a:lstStyle/>
          <a:p>
            <a:r>
              <a:rPr lang="en-US" sz="2800" dirty="0" smtClean="0"/>
              <a:t>Revised at July 2014 Meeting?</a:t>
            </a:r>
          </a:p>
          <a:p>
            <a:pPr lvl="1">
              <a:lnSpc>
                <a:spcPct val="80000"/>
              </a:lnSpc>
            </a:pPr>
            <a:r>
              <a:rPr lang="en-US" sz="2400" dirty="0" smtClean="0"/>
              <a:t>September 2014 </a:t>
            </a:r>
            <a:r>
              <a:rPr lang="en-US" sz="2400" dirty="0"/>
              <a:t>– Initial WG </a:t>
            </a:r>
            <a:r>
              <a:rPr lang="en-US" sz="2400" dirty="0" smtClean="0"/>
              <a:t>Ballot on D1.0</a:t>
            </a:r>
            <a:endParaRPr lang="en-US" sz="2400" dirty="0"/>
          </a:p>
          <a:p>
            <a:pPr lvl="1">
              <a:lnSpc>
                <a:spcPct val="80000"/>
              </a:lnSpc>
            </a:pPr>
            <a:r>
              <a:rPr lang="en-US" sz="2400" dirty="0" smtClean="0"/>
              <a:t>March 2014 </a:t>
            </a:r>
            <a:r>
              <a:rPr lang="en-US" sz="2400" dirty="0"/>
              <a:t>– WG Recirculation</a:t>
            </a:r>
          </a:p>
          <a:p>
            <a:pPr lvl="1">
              <a:lnSpc>
                <a:spcPct val="80000"/>
              </a:lnSpc>
            </a:pPr>
            <a:r>
              <a:rPr lang="en-US" sz="2400" dirty="0" smtClean="0"/>
              <a:t>September 2015 </a:t>
            </a:r>
            <a:r>
              <a:rPr lang="en-US" sz="2400" dirty="0"/>
              <a:t>– Sponsor Ballot Pool Formation</a:t>
            </a:r>
          </a:p>
          <a:p>
            <a:pPr lvl="1">
              <a:lnSpc>
                <a:spcPct val="80000"/>
              </a:lnSpc>
            </a:pPr>
            <a:r>
              <a:rPr lang="en-US" sz="2400" dirty="0" smtClean="0"/>
              <a:t>January 2016 </a:t>
            </a:r>
            <a:r>
              <a:rPr lang="en-US" sz="2400" dirty="0"/>
              <a:t>– MEC/MDR Done</a:t>
            </a:r>
          </a:p>
          <a:p>
            <a:pPr lvl="1">
              <a:lnSpc>
                <a:spcPct val="80000"/>
              </a:lnSpc>
            </a:pPr>
            <a:r>
              <a:rPr lang="en-US" sz="2400" dirty="0" smtClean="0"/>
              <a:t>March 2016 </a:t>
            </a:r>
            <a:r>
              <a:rPr lang="en-US" sz="2400" dirty="0"/>
              <a:t>– Initial Sponsor Ballot</a:t>
            </a:r>
          </a:p>
          <a:p>
            <a:pPr lvl="1">
              <a:lnSpc>
                <a:spcPct val="80000"/>
              </a:lnSpc>
            </a:pPr>
            <a:r>
              <a:rPr lang="en-US" sz="2400" dirty="0" smtClean="0"/>
              <a:t>May 2016 </a:t>
            </a:r>
            <a:r>
              <a:rPr lang="en-US" sz="2400" dirty="0"/>
              <a:t>– Sponsor Recirculation</a:t>
            </a:r>
          </a:p>
          <a:p>
            <a:pPr lvl="1">
              <a:lnSpc>
                <a:spcPct val="80000"/>
              </a:lnSpc>
            </a:pPr>
            <a:r>
              <a:rPr lang="en-US" sz="2400" dirty="0" smtClean="0"/>
              <a:t>September 2016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July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18</a:t>
            </a:fld>
            <a:endParaRPr lang="en-US"/>
          </a:p>
        </p:txBody>
      </p:sp>
    </p:spTree>
    <p:extLst>
      <p:ext uri="{BB962C8B-B14F-4D97-AF65-F5344CB8AC3E}">
        <p14:creationId xmlns:p14="http://schemas.microsoft.com/office/powerpoint/2010/main" val="3225690860"/>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17 July, 2014</a:t>
            </a:r>
            <a:br>
              <a:rPr lang="en-US" sz="3600" dirty="0" smtClean="0">
                <a:latin typeface="Arial" charset="0"/>
                <a:cs typeface="Arial" charset="0"/>
              </a:rPr>
            </a:br>
            <a:r>
              <a:rPr lang="en-US" dirty="0" smtClean="0">
                <a:latin typeface="Arial" charset="0"/>
                <a:cs typeface="Arial" charset="0"/>
              </a:rPr>
              <a:t>16:00 – 18</a:t>
            </a:r>
            <a:r>
              <a:rPr lang="en-US" smtClean="0">
                <a:latin typeface="Arial" charset="0"/>
                <a:cs typeface="Arial" charset="0"/>
              </a:rPr>
              <a:t>:</a:t>
            </a:r>
            <a:r>
              <a:rPr lang="en-US">
                <a:latin typeface="Arial" charset="0"/>
                <a:cs typeface="Arial" charset="0"/>
              </a:rPr>
              <a:t>00, Harbor I, 2</a:t>
            </a:r>
            <a:r>
              <a:rPr lang="en-US" baseline="30000">
                <a:latin typeface="Arial" charset="0"/>
                <a:cs typeface="Arial" charset="0"/>
              </a:rPr>
              <a:t>nd</a:t>
            </a:r>
            <a:r>
              <a:rPr lang="en-US">
                <a:latin typeface="Arial" charset="0"/>
                <a:cs typeface="Arial" charset="0"/>
              </a:rPr>
              <a:t> Level</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dirty="0" smtClean="0">
                <a:cs typeface="ＭＳ Ｐゴシック" charset="0"/>
              </a:rPr>
              <a:t>Moved, </a:t>
            </a:r>
            <a:r>
              <a:rPr lang="en-US" b="0" dirty="0" smtClean="0">
                <a:cs typeface="ＭＳ Ｐゴシック" charset="0"/>
              </a:rPr>
              <a:t>to adopt the new time line as on the previous slide.</a:t>
            </a:r>
          </a:p>
          <a:p>
            <a:pPr lvl="1">
              <a:lnSpc>
                <a:spcPct val="90000"/>
              </a:lnSpc>
            </a:pPr>
            <a:r>
              <a:rPr lang="en-US" dirty="0" smtClean="0">
                <a:cs typeface="ＭＳ Ｐゴシック" charset="0"/>
              </a:rPr>
              <a:t>Yes:    No:    Abstain: </a:t>
            </a:r>
            <a:endParaRPr lang="en-US" b="0" dirty="0" smtClean="0">
              <a:cs typeface="ＭＳ Ｐゴシック" charset="0"/>
            </a:endParaRPr>
          </a:p>
          <a:p>
            <a:pPr>
              <a:lnSpc>
                <a:spcPct val="90000"/>
              </a:lnSpc>
            </a:pPr>
            <a:endParaRPr lang="en-GB" b="0" dirty="0" smtClean="0"/>
          </a:p>
        </p:txBody>
      </p:sp>
    </p:spTree>
    <p:extLst>
      <p:ext uri="{BB962C8B-B14F-4D97-AF65-F5344CB8AC3E}">
        <p14:creationId xmlns:p14="http://schemas.microsoft.com/office/powerpoint/2010/main" val="87783431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San Diego, California</a:t>
            </a:r>
            <a:endParaRPr lang="en-US" sz="2800" dirty="0">
              <a:latin typeface="Arial" charset="0"/>
            </a:endParaRPr>
          </a:p>
          <a:p>
            <a:pPr algn="ctr">
              <a:lnSpc>
                <a:spcPct val="90000"/>
              </a:lnSpc>
              <a:buFontTx/>
              <a:buNone/>
            </a:pPr>
            <a:r>
              <a:rPr lang="en-US" sz="2800" dirty="0" smtClean="0">
                <a:latin typeface="Arial" charset="0"/>
              </a:rPr>
              <a:t>14-17 July, 2014</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a:t>
            </a:r>
            <a:r>
              <a:rPr lang="en-US" sz="1800" dirty="0" err="1" smtClean="0">
                <a:latin typeface="Arial" charset="0"/>
              </a:rPr>
              <a:t>Spectralink</a:t>
            </a:r>
            <a:r>
              <a:rPr lang="en-US" sz="1800" dirty="0" smtClean="0">
                <a:latin typeface="Arial" charset="0"/>
              </a:rPr>
              <a:t>)</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err="1" smtClean="0">
                <a:latin typeface="Arial" charset="0"/>
              </a:rPr>
              <a:t>Filip</a:t>
            </a:r>
            <a:r>
              <a:rPr lang="en-US" sz="1800" dirty="0" smtClean="0">
                <a:latin typeface="Arial" charset="0"/>
              </a:rPr>
              <a:t> </a:t>
            </a:r>
            <a:r>
              <a:rPr lang="en-US" sz="1800" dirty="0" err="1" smtClean="0">
                <a:latin typeface="Arial" charset="0"/>
              </a:rPr>
              <a:t>Mestanov</a:t>
            </a:r>
            <a:r>
              <a:rPr lang="en-US" sz="1800" dirty="0" smtClean="0">
                <a:latin typeface="Arial" charset="0"/>
              </a:rPr>
              <a:t> (Ericsson)</a:t>
            </a:r>
            <a:endParaRPr lang="en-US" sz="1800" b="0" dirty="0" smtClean="0">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20</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17 July, 2014</a:t>
            </a:r>
            <a:br>
              <a:rPr lang="en-US" sz="3600" dirty="0" smtClean="0">
                <a:latin typeface="Arial" charset="0"/>
                <a:cs typeface="Arial" charset="0"/>
              </a:rPr>
            </a:br>
            <a:r>
              <a:rPr lang="en-US" dirty="0" smtClean="0">
                <a:latin typeface="Arial" charset="0"/>
                <a:cs typeface="Arial" charset="0"/>
              </a:rPr>
              <a:t>16:00 – 18</a:t>
            </a:r>
            <a:r>
              <a:rPr lang="en-US" smtClean="0">
                <a:latin typeface="Arial" charset="0"/>
                <a:cs typeface="Arial" charset="0"/>
              </a:rPr>
              <a:t>:</a:t>
            </a:r>
            <a:r>
              <a:rPr lang="en-US">
                <a:latin typeface="Arial" charset="0"/>
                <a:cs typeface="Arial" charset="0"/>
              </a:rPr>
              <a:t>00, Harbor I, 2</a:t>
            </a:r>
            <a:r>
              <a:rPr lang="en-US" baseline="30000">
                <a:latin typeface="Arial" charset="0"/>
                <a:cs typeface="Arial" charset="0"/>
              </a:rPr>
              <a:t>nd</a:t>
            </a:r>
            <a:r>
              <a:rPr lang="en-US">
                <a:latin typeface="Arial" charset="0"/>
                <a:cs typeface="Arial" charset="0"/>
              </a:rPr>
              <a:t> Level</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cs typeface="ＭＳ Ｐゴシック" charset="0"/>
              </a:rPr>
              <a:t>Comment resolution</a:t>
            </a:r>
          </a:p>
          <a:p>
            <a:pPr>
              <a:lnSpc>
                <a:spcPct val="90000"/>
              </a:lnSpc>
            </a:pPr>
            <a:r>
              <a:rPr lang="en-US" b="0" dirty="0" smtClean="0">
                <a:cs typeface="ＭＳ Ｐゴシック" charset="0"/>
              </a:rPr>
              <a:t>Motions</a:t>
            </a:r>
          </a:p>
          <a:p>
            <a:pPr lvl="1">
              <a:lnSpc>
                <a:spcPct val="80000"/>
              </a:lnSpc>
            </a:pPr>
            <a:r>
              <a:rPr lang="en-US" b="0" dirty="0" smtClean="0">
                <a:cs typeface="ＭＳ Ｐゴシック" charset="0"/>
              </a:rPr>
              <a:t>Mov</a:t>
            </a:r>
            <a:r>
              <a:rPr lang="en-US" dirty="0"/>
              <a:t>802.11ak Teleconferences, joint with 802.1Qbz if mutually convenient:</a:t>
            </a:r>
          </a:p>
          <a:p>
            <a:pPr lvl="1">
              <a:lnSpc>
                <a:spcPct val="80000"/>
              </a:lnSpc>
            </a:pPr>
            <a:r>
              <a:rPr lang="en-US" b="1" dirty="0"/>
              <a:t>1 ½ </a:t>
            </a:r>
            <a:r>
              <a:rPr lang="en-US" dirty="0"/>
              <a:t>hour teleconferences through the September 2014 802.11 meeting on Monday 28 July, 11 August, and 25 August, at 5pm Eastern US time.</a:t>
            </a:r>
          </a:p>
          <a:p>
            <a:pPr lvl="1">
              <a:lnSpc>
                <a:spcPct val="80000"/>
              </a:lnSpc>
            </a:pPr>
            <a:r>
              <a:rPr lang="en-US" dirty="0"/>
              <a:t>Yes:    No:    Abstain: </a:t>
            </a:r>
            <a:endParaRPr lang="en-GB" dirty="0"/>
          </a:p>
          <a:p>
            <a:pPr>
              <a:lnSpc>
                <a:spcPct val="90000"/>
              </a:lnSpc>
            </a:pPr>
            <a:r>
              <a:rPr lang="en-US" b="0" dirty="0" smtClean="0"/>
              <a:t>Adjourn </a:t>
            </a:r>
            <a:r>
              <a:rPr lang="en-US" b="0" dirty="0" err="1" smtClean="0"/>
              <a:t>Tgak</a:t>
            </a:r>
            <a:r>
              <a:rPr lang="en-US" b="0" dirty="0" smtClean="0"/>
              <a:t> for the week</a:t>
            </a:r>
            <a:endParaRPr lang="en-GB" b="0" dirty="0"/>
          </a:p>
          <a:p>
            <a:pPr>
              <a:lnSpc>
                <a:spcPct val="90000"/>
              </a:lnSpc>
            </a:pPr>
            <a:endParaRPr lang="en-GB" b="0" dirty="0" smtClean="0"/>
          </a:p>
        </p:txBody>
      </p:sp>
    </p:spTree>
    <p:extLst>
      <p:ext uri="{BB962C8B-B14F-4D97-AF65-F5344CB8AC3E}">
        <p14:creationId xmlns:p14="http://schemas.microsoft.com/office/powerpoint/2010/main" val="1991792089"/>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21</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a:lnSpc>
                <a:spcPct val="80000"/>
              </a:lnSpc>
            </a:pPr>
            <a:r>
              <a:rPr lang="en-GB" dirty="0" smtClean="0"/>
              <a:t>Draft 0.02 of 802.11ak and results of Comment Collection 17:</a:t>
            </a:r>
          </a:p>
          <a:p>
            <a:pPr lvl="1">
              <a:lnSpc>
                <a:spcPct val="80000"/>
              </a:lnSpc>
            </a:pPr>
            <a:r>
              <a:rPr lang="en-GB" dirty="0" smtClean="0">
                <a:hlinkClick r:id="rId3"/>
              </a:rPr>
              <a:t>http://www.ieee802.org/11/private/Draft_Standards/11ak/Draft P802.11ak_D0.02.pdf</a:t>
            </a:r>
            <a:r>
              <a:rPr lang="en-GB" dirty="0" smtClean="0"/>
              <a:t> </a:t>
            </a:r>
          </a:p>
          <a:p>
            <a:pPr lvl="1">
              <a:lnSpc>
                <a:spcPct val="80000"/>
              </a:lnSpc>
            </a:pPr>
            <a:r>
              <a:rPr lang="en-GB" dirty="0" smtClean="0"/>
              <a:t>11-14/559r7, “</a:t>
            </a:r>
            <a:r>
              <a:rPr lang="en-GB" dirty="0" err="1" smtClean="0"/>
              <a:t>TGak</a:t>
            </a:r>
            <a:r>
              <a:rPr lang="en-GB" dirty="0" smtClean="0"/>
              <a:t> CC17 Comments”</a:t>
            </a:r>
            <a:endParaRPr lang="en-GB" dirty="0"/>
          </a:p>
          <a:p>
            <a:pPr>
              <a:lnSpc>
                <a:spcPct val="80000"/>
              </a:lnSpc>
            </a:pPr>
            <a:r>
              <a:rPr lang="en-GB" dirty="0" smtClean="0"/>
              <a:t>Draft 1.4 of 802.1Qbz is at</a:t>
            </a:r>
          </a:p>
          <a:p>
            <a:pPr lvl="1">
              <a:lnSpc>
                <a:spcPct val="80000"/>
              </a:lnSpc>
            </a:pPr>
            <a:r>
              <a:rPr lang="en-GB" dirty="0">
                <a:hlinkClick r:id="rId4"/>
              </a:rPr>
              <a:t>http://www.ieee802.org/1/files/private/bz-drafts/d1/802-1Qbz-d1-4.</a:t>
            </a:r>
            <a:r>
              <a:rPr lang="en-GB" dirty="0" smtClean="0">
                <a:hlinkClick r:id="rId4"/>
              </a:rPr>
              <a:t>pdf</a:t>
            </a:r>
            <a:endParaRPr lang="en-GB" dirty="0" smtClean="0"/>
          </a:p>
          <a:p>
            <a:pPr>
              <a:lnSpc>
                <a:spcPct val="80000"/>
              </a:lnSpc>
            </a:pPr>
            <a:r>
              <a:rPr lang="en-US" dirty="0" smtClean="0"/>
              <a:t>Draft 0.02 of 802.1AC-REV is at</a:t>
            </a:r>
          </a:p>
          <a:p>
            <a:pPr lvl="1">
              <a:lnSpc>
                <a:spcPct val="80000"/>
              </a:lnSpc>
            </a:pPr>
            <a:r>
              <a:rPr lang="en-US" dirty="0" smtClean="0">
                <a:hlinkClick r:id="rId5"/>
              </a:rPr>
              <a:t>http://www.ieee802.org/1/files/private/ac-rev-drafts/d0/802-1ac-rev-d1-0.pdf</a:t>
            </a:r>
            <a:r>
              <a:rPr lang="en-US" dirty="0" smtClean="0"/>
              <a:t> </a:t>
            </a:r>
            <a:endParaRPr lang="en-US" dirty="0"/>
          </a:p>
          <a:p>
            <a:pPr marL="457200" lvl="1" indent="0">
              <a:lnSpc>
                <a:spcPct val="80000"/>
              </a:lnSpc>
              <a:buNone/>
            </a:pPr>
            <a:r>
              <a:rPr lang="en-US" dirty="0" smtClean="0"/>
              <a:t>(You can access 802.1 drafts with the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July 2014</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6019800"/>
            <a:ext cx="7772400" cy="457200"/>
          </a:xfrm>
        </p:spPr>
        <p:txBody>
          <a:bodyPr/>
          <a:lstStyle/>
          <a:p>
            <a:r>
              <a:rPr lang="en-US" dirty="0" smtClean="0">
                <a:latin typeface="Arial"/>
                <a:cs typeface="Arial"/>
              </a:rPr>
              <a:t>Manchester Grand Hyatt, San Diego, California</a:t>
            </a:r>
            <a:endParaRPr lang="en-US" dirty="0">
              <a:latin typeface="Arial"/>
              <a:cs typeface="Arial"/>
            </a:endParaRPr>
          </a:p>
        </p:txBody>
      </p:sp>
      <p:pic>
        <p:nvPicPr>
          <p:cNvPr id="2" name="Picture 1"/>
          <p:cNvPicPr>
            <a:picLocks noChangeAspect="1"/>
          </p:cNvPicPr>
          <p:nvPr/>
        </p:nvPicPr>
        <p:blipFill>
          <a:blip r:embed="rId3"/>
          <a:stretch>
            <a:fillRect/>
          </a:stretch>
        </p:blipFill>
        <p:spPr>
          <a:xfrm>
            <a:off x="1025439" y="1276465"/>
            <a:ext cx="7127961" cy="4743335"/>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4</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14 July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8:30 – 10:30, Harbor H, 2</a:t>
            </a:r>
            <a:r>
              <a:rPr lang="en-US" baseline="30000" dirty="0" smtClean="0">
                <a:latin typeface="Arial" charset="0"/>
                <a:cs typeface="Arial" charset="0"/>
              </a:rPr>
              <a:t>nd</a:t>
            </a:r>
            <a:r>
              <a:rPr lang="en-US" dirty="0" smtClean="0">
                <a:latin typeface="Arial" charset="0"/>
                <a:cs typeface="Arial" charset="0"/>
              </a:rPr>
              <a:t> Level</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a:t>
            </a:r>
            <a:r>
              <a:rPr lang="en-US" b="0" dirty="0" smtClean="0"/>
              <a:t>ad hoc meeting </a:t>
            </a:r>
            <a:r>
              <a:rPr lang="en-US" b="0" dirty="0"/>
              <a:t>to </a:t>
            </a:r>
            <a:r>
              <a:rPr lang="en-US" b="0" dirty="0" smtClean="0"/>
              <a:t>Order.</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b="0" dirty="0" smtClean="0"/>
              <a:t>Approval </a:t>
            </a:r>
            <a:r>
              <a:rPr lang="en-US" b="0" dirty="0"/>
              <a:t>of </a:t>
            </a:r>
            <a:r>
              <a:rPr lang="en-US" b="0" dirty="0" smtClean="0"/>
              <a:t>Agenda</a:t>
            </a:r>
          </a:p>
          <a:p>
            <a:pPr>
              <a:lnSpc>
                <a:spcPct val="80000"/>
              </a:lnSpc>
            </a:pPr>
            <a:r>
              <a:rPr lang="en-US" b="0" dirty="0"/>
              <a:t>Presentation and Discussion of </a:t>
            </a:r>
            <a:r>
              <a:rPr lang="en-US" b="0" dirty="0" smtClean="0"/>
              <a:t>Submissions</a:t>
            </a:r>
          </a:p>
          <a:p>
            <a:pPr lvl="1">
              <a:lnSpc>
                <a:spcPct val="80000"/>
              </a:lnSpc>
            </a:pPr>
            <a:r>
              <a:rPr lang="en-US" b="0" dirty="0" smtClean="0"/>
              <a:t>11-14/0867, “A </a:t>
            </a:r>
            <a:r>
              <a:rPr lang="en-US" b="0" dirty="0" err="1" smtClean="0"/>
              <a:t>Subsetting</a:t>
            </a:r>
            <a:r>
              <a:rPr lang="en-US" b="0" dirty="0" smtClean="0"/>
              <a:t> and EPD Approach”, Donald Eastlake (Huawei)</a:t>
            </a:r>
            <a:endParaRPr lang="en-US" b="0" dirty="0"/>
          </a:p>
          <a:p>
            <a:pPr>
              <a:lnSpc>
                <a:spcPct val="80000"/>
              </a:lnSpc>
            </a:pPr>
            <a:r>
              <a:rPr lang="en-US" b="0" dirty="0" smtClean="0"/>
              <a:t>Adjourn ad hoc meeting.</a:t>
            </a:r>
          </a:p>
          <a:p>
            <a:pPr>
              <a:lnSpc>
                <a:spcPct val="80000"/>
              </a:lnSpc>
            </a:pPr>
            <a:endParaRPr lang="en-US" b="0" dirty="0"/>
          </a:p>
          <a:p>
            <a:pPr>
              <a:lnSpc>
                <a:spcPct val="80000"/>
              </a:lnSpc>
            </a:pPr>
            <a:endParaRPr lang="en-US" b="0" dirty="0" smtClean="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latin typeface="Arial"/>
                <a:cs typeface="Arial"/>
              </a:rPr>
              <a:t>TGak</a:t>
            </a:r>
            <a:r>
              <a:rPr lang="en-US" sz="4000" dirty="0" smtClean="0">
                <a:latin typeface="Arial"/>
                <a:cs typeface="Arial"/>
              </a:rPr>
              <a:t> Timeline</a:t>
            </a:r>
            <a:endParaRPr lang="en-US" sz="4000" dirty="0">
              <a:latin typeface="Arial"/>
              <a:cs typeface="Arial"/>
            </a:endParaRPr>
          </a:p>
        </p:txBody>
      </p:sp>
      <p:sp>
        <p:nvSpPr>
          <p:cNvPr id="3" name="Content Placeholder 2"/>
          <p:cNvSpPr>
            <a:spLocks noGrp="1"/>
          </p:cNvSpPr>
          <p:nvPr>
            <p:ph idx="1"/>
          </p:nvPr>
        </p:nvSpPr>
        <p:spPr/>
        <p:txBody>
          <a:bodyPr/>
          <a:lstStyle/>
          <a:p>
            <a:r>
              <a:rPr lang="en-US" sz="2800" dirty="0" smtClean="0"/>
              <a:t>Adopted at November 2013 Meeting:</a:t>
            </a:r>
          </a:p>
          <a:p>
            <a:pPr lvl="1">
              <a:lnSpc>
                <a:spcPct val="80000"/>
              </a:lnSpc>
            </a:pPr>
            <a:r>
              <a:rPr lang="en-US" sz="2400" dirty="0"/>
              <a:t>July 2014 – Initial WG Ballot</a:t>
            </a:r>
          </a:p>
          <a:p>
            <a:pPr lvl="1">
              <a:lnSpc>
                <a:spcPct val="80000"/>
              </a:lnSpc>
            </a:pPr>
            <a:r>
              <a:rPr lang="en-US" sz="2400" dirty="0"/>
              <a:t>November 2014 – WG Recirculation</a:t>
            </a:r>
          </a:p>
          <a:p>
            <a:pPr lvl="1">
              <a:lnSpc>
                <a:spcPct val="80000"/>
              </a:lnSpc>
            </a:pPr>
            <a:r>
              <a:rPr lang="en-US" sz="2400" dirty="0"/>
              <a:t>May 2015 – Sponsor Ballot Pool Formation</a:t>
            </a:r>
          </a:p>
          <a:p>
            <a:pPr lvl="1">
              <a:lnSpc>
                <a:spcPct val="80000"/>
              </a:lnSpc>
            </a:pPr>
            <a:r>
              <a:rPr lang="en-US" sz="2400" dirty="0"/>
              <a:t>September 2015 – MEC/MDR Done</a:t>
            </a:r>
          </a:p>
          <a:p>
            <a:pPr lvl="1">
              <a:lnSpc>
                <a:spcPct val="80000"/>
              </a:lnSpc>
            </a:pPr>
            <a:r>
              <a:rPr lang="en-US" sz="2400" dirty="0"/>
              <a:t>November 2015 – Initial Sponsor Ballot</a:t>
            </a:r>
          </a:p>
          <a:p>
            <a:pPr lvl="1">
              <a:lnSpc>
                <a:spcPct val="80000"/>
              </a:lnSpc>
            </a:pPr>
            <a:r>
              <a:rPr lang="en-US" sz="2400" dirty="0"/>
              <a:t>January 2016 – Sponsor Recirculation</a:t>
            </a:r>
          </a:p>
          <a:p>
            <a:pPr lvl="1">
              <a:lnSpc>
                <a:spcPct val="80000"/>
              </a:lnSpc>
            </a:pPr>
            <a:r>
              <a:rPr lang="en-US" sz="2400" dirty="0"/>
              <a:t>May 2016 –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July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73014163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15 July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13:30 – 15:30, Harbor H, 2</a:t>
            </a:r>
            <a:r>
              <a:rPr lang="en-US" baseline="30000" dirty="0" smtClean="0">
                <a:latin typeface="Arial" charset="0"/>
                <a:cs typeface="Arial" charset="0"/>
              </a:rPr>
              <a:t>nd</a:t>
            </a:r>
            <a:r>
              <a:rPr lang="en-US" dirty="0" smtClean="0">
                <a:latin typeface="Arial" charset="0"/>
                <a:cs typeface="Arial" charset="0"/>
              </a:rPr>
              <a:t> Level</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a:t>
            </a:r>
            <a:r>
              <a:rPr lang="en-US" b="0" dirty="0" smtClean="0"/>
              <a:t>meeting </a:t>
            </a:r>
            <a:r>
              <a:rPr lang="en-US" b="0" dirty="0"/>
              <a:t>to </a:t>
            </a:r>
            <a:r>
              <a:rPr lang="en-US" b="0" dirty="0" smtClean="0"/>
              <a:t>Order.</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b="0" dirty="0" smtClean="0"/>
              <a:t>Approval </a:t>
            </a:r>
            <a:r>
              <a:rPr lang="en-US" b="0" dirty="0"/>
              <a:t>of </a:t>
            </a:r>
            <a:r>
              <a:rPr lang="en-US" b="0" dirty="0" smtClean="0"/>
              <a:t>Agenda</a:t>
            </a:r>
          </a:p>
          <a:p>
            <a:pPr>
              <a:lnSpc>
                <a:spcPct val="80000"/>
              </a:lnSpc>
            </a:pPr>
            <a:r>
              <a:rPr lang="en-US" b="0" dirty="0" smtClean="0"/>
              <a:t>Approval </a:t>
            </a:r>
            <a:r>
              <a:rPr lang="en-US" b="0" dirty="0"/>
              <a:t>of the Minutes of the </a:t>
            </a:r>
            <a:r>
              <a:rPr lang="en-US" b="0" dirty="0" smtClean="0"/>
              <a:t>802.11ak Meeting </a:t>
            </a:r>
            <a:r>
              <a:rPr lang="en-US" b="0" dirty="0"/>
              <a:t>in </a:t>
            </a:r>
            <a:r>
              <a:rPr lang="en-US" b="0" dirty="0" smtClean="0"/>
              <a:t>Waikoloa, Hawai‘i:</a:t>
            </a:r>
          </a:p>
          <a:p>
            <a:pPr lvl="1">
              <a:lnSpc>
                <a:spcPct val="80000"/>
              </a:lnSpc>
            </a:pPr>
            <a:r>
              <a:rPr lang="en-US" b="1" dirty="0" smtClean="0"/>
              <a:t>Moved, </a:t>
            </a:r>
            <a:r>
              <a:rPr lang="en-US" b="0" dirty="0" smtClean="0"/>
              <a:t>to approve 14/</a:t>
            </a:r>
            <a:r>
              <a:rPr lang="en-US" dirty="0" smtClean="0"/>
              <a:t>0698r0</a:t>
            </a:r>
            <a:r>
              <a:rPr lang="en-US" b="0" dirty="0" smtClean="0"/>
              <a:t>, “</a:t>
            </a:r>
            <a:r>
              <a:rPr lang="en-GB" b="0" dirty="0"/>
              <a:t>802.11ak </a:t>
            </a:r>
            <a:r>
              <a:rPr lang="en-GB" b="0" dirty="0" smtClean="0"/>
              <a:t>May 2014 Minutes</a:t>
            </a:r>
            <a:r>
              <a:rPr lang="en-US" b="0" dirty="0" smtClean="0"/>
              <a:t>”</a:t>
            </a:r>
          </a:p>
          <a:p>
            <a:pPr lvl="1">
              <a:lnSpc>
                <a:spcPct val="80000"/>
              </a:lnSpc>
            </a:pPr>
            <a:r>
              <a:rPr lang="en-US" dirty="0" smtClean="0"/>
              <a:t>Approved by unanimous consent.</a:t>
            </a:r>
            <a:endParaRPr lang="en-US" dirty="0"/>
          </a:p>
          <a:p>
            <a:pPr>
              <a:lnSpc>
                <a:spcPct val="80000"/>
              </a:lnSpc>
            </a:pPr>
            <a:r>
              <a:rPr lang="en-US" b="0" dirty="0"/>
              <a:t>Approve Minutes of Teleconferences since </a:t>
            </a:r>
            <a:r>
              <a:rPr lang="en-US" b="0" dirty="0" smtClean="0"/>
              <a:t>Waikoloa</a:t>
            </a:r>
          </a:p>
          <a:p>
            <a:pPr lvl="1">
              <a:lnSpc>
                <a:spcPct val="80000"/>
              </a:lnSpc>
            </a:pPr>
            <a:r>
              <a:rPr lang="en-US" dirty="0" smtClean="0"/>
              <a:t>14/0766r0, “11ak </a:t>
            </a:r>
            <a:r>
              <a:rPr lang="en-US" dirty="0" err="1" smtClean="0"/>
              <a:t>Telecon</a:t>
            </a:r>
            <a:r>
              <a:rPr lang="en-US" dirty="0" smtClean="0"/>
              <a:t> Minutes 20140616”</a:t>
            </a:r>
          </a:p>
          <a:p>
            <a:pPr lvl="1">
              <a:lnSpc>
                <a:spcPct val="80000"/>
              </a:lnSpc>
            </a:pPr>
            <a:r>
              <a:rPr lang="en-US" dirty="0" smtClean="0"/>
              <a:t>24/0794r0, “11ak </a:t>
            </a:r>
            <a:r>
              <a:rPr lang="en-US" dirty="0" err="1"/>
              <a:t>Telecon</a:t>
            </a:r>
            <a:r>
              <a:rPr lang="en-US" dirty="0"/>
              <a:t> Minutes </a:t>
            </a:r>
            <a:r>
              <a:rPr lang="en-US" dirty="0" smtClean="0"/>
              <a:t>20140630”</a:t>
            </a:r>
            <a:endParaRPr lang="en-US" dirty="0"/>
          </a:p>
          <a:p>
            <a:pPr lvl="1">
              <a:lnSpc>
                <a:spcPct val="80000"/>
              </a:lnSpc>
            </a:pPr>
            <a:r>
              <a:rPr lang="en-US" dirty="0" smtClean="0"/>
              <a:t>Approved by unanimous consent.</a:t>
            </a:r>
            <a:endParaRPr lang="en-US" dirty="0"/>
          </a:p>
          <a:p>
            <a:pPr lvl="1">
              <a:lnSpc>
                <a:spcPct val="80000"/>
              </a:lnSpc>
            </a:pPr>
            <a:endParaRPr lang="en-US" dirty="0"/>
          </a:p>
          <a:p>
            <a:pPr lvl="1">
              <a:lnSpc>
                <a:spcPct val="80000"/>
              </a:lnSpc>
            </a:pPr>
            <a:endParaRPr lang="en-US" b="0" dirty="0" smtClean="0"/>
          </a:p>
        </p:txBody>
      </p:sp>
    </p:spTree>
    <p:extLst>
      <p:ext uri="{BB962C8B-B14F-4D97-AF65-F5344CB8AC3E}">
        <p14:creationId xmlns:p14="http://schemas.microsoft.com/office/powerpoint/2010/main" val="195207097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3600" dirty="0">
                <a:latin typeface="Arial" charset="0"/>
                <a:cs typeface="Arial" charset="0"/>
              </a:rPr>
              <a:t>Tuesday</a:t>
            </a:r>
            <a:r>
              <a:rPr lang="en-US" sz="4000" dirty="0">
                <a:latin typeface="Arial" charset="0"/>
                <a:cs typeface="Arial" charset="0"/>
              </a:rPr>
              <a:t>, </a:t>
            </a:r>
            <a:r>
              <a:rPr lang="en-US" sz="3600" dirty="0">
                <a:latin typeface="Arial" charset="0"/>
                <a:cs typeface="Arial" charset="0"/>
              </a:rPr>
              <a:t>15 July 2014</a:t>
            </a:r>
            <a:br>
              <a:rPr lang="en-US" sz="3600" dirty="0">
                <a:latin typeface="Arial" charset="0"/>
                <a:cs typeface="Arial" charset="0"/>
              </a:rPr>
            </a:br>
            <a:r>
              <a:rPr lang="en-US" sz="3600" dirty="0">
                <a:latin typeface="Arial" charset="0"/>
                <a:cs typeface="Arial" charset="0"/>
              </a:rPr>
              <a:t> 13:</a:t>
            </a:r>
            <a:r>
              <a:rPr lang="en-US" sz="3600" dirty="0" smtClean="0">
                <a:latin typeface="Arial" charset="0"/>
                <a:cs typeface="Arial" charset="0"/>
              </a:rPr>
              <a:t>30 – 15</a:t>
            </a:r>
            <a:r>
              <a:rPr lang="en-US" sz="3600" dirty="0">
                <a:latin typeface="Arial" charset="0"/>
                <a:cs typeface="Arial" charset="0"/>
              </a:rPr>
              <a:t>:30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What will it take to meet our schedule to go to WG Ballot from the July 2014 meeting?</a:t>
            </a:r>
          </a:p>
          <a:p>
            <a:pPr>
              <a:lnSpc>
                <a:spcPct val="80000"/>
              </a:lnSpc>
            </a:pPr>
            <a:r>
              <a:rPr lang="en-US" b="0" dirty="0"/>
              <a:t>Suggested </a:t>
            </a:r>
            <a:r>
              <a:rPr lang="en-US" b="0" dirty="0" smtClean="0"/>
              <a:t>schedule change:</a:t>
            </a:r>
          </a:p>
          <a:p>
            <a:pPr lvl="1">
              <a:lnSpc>
                <a:spcPct val="80000"/>
              </a:lnSpc>
            </a:pPr>
            <a:r>
              <a:rPr lang="en-US" dirty="0" smtClean="0"/>
              <a:t>was</a:t>
            </a:r>
            <a:endParaRPr lang="en-US" b="0" dirty="0"/>
          </a:p>
          <a:p>
            <a:pPr lvl="2">
              <a:lnSpc>
                <a:spcPct val="80000"/>
              </a:lnSpc>
            </a:pPr>
            <a:r>
              <a:rPr lang="en-US" dirty="0" smtClean="0"/>
              <a:t>May </a:t>
            </a:r>
            <a:r>
              <a:rPr lang="en-US" dirty="0"/>
              <a:t>– resolve comments and produce </a:t>
            </a:r>
            <a:r>
              <a:rPr lang="en-US" dirty="0" smtClean="0"/>
              <a:t>D0.02, </a:t>
            </a:r>
            <a:r>
              <a:rPr lang="en-US" dirty="0"/>
              <a:t>…</a:t>
            </a:r>
          </a:p>
          <a:p>
            <a:pPr lvl="2">
              <a:lnSpc>
                <a:spcPct val="80000"/>
              </a:lnSpc>
            </a:pPr>
            <a:r>
              <a:rPr lang="en-US" dirty="0"/>
              <a:t>July – produce a D1.0 and go to WG </a:t>
            </a:r>
            <a:r>
              <a:rPr lang="en-US" dirty="0" smtClean="0"/>
              <a:t>Ballot</a:t>
            </a:r>
          </a:p>
          <a:p>
            <a:pPr lvl="1">
              <a:lnSpc>
                <a:spcPct val="80000"/>
              </a:lnSpc>
            </a:pPr>
            <a:r>
              <a:rPr lang="en-US" dirty="0"/>
              <a:t>n</a:t>
            </a:r>
            <a:r>
              <a:rPr lang="en-US" dirty="0" smtClean="0"/>
              <a:t>ow</a:t>
            </a:r>
          </a:p>
          <a:p>
            <a:pPr lvl="2">
              <a:lnSpc>
                <a:spcPct val="80000"/>
              </a:lnSpc>
            </a:pPr>
            <a:r>
              <a:rPr lang="en-US" dirty="0" smtClean="0"/>
              <a:t>July – resolve more comments and produce a D0.03, …</a:t>
            </a:r>
          </a:p>
          <a:p>
            <a:pPr lvl="2">
              <a:lnSpc>
                <a:spcPct val="80000"/>
              </a:lnSpc>
            </a:pPr>
            <a:r>
              <a:rPr lang="en-US" dirty="0" smtClean="0"/>
              <a:t>September – produce a D1.0 and go to WG Ballot</a:t>
            </a:r>
            <a:endParaRPr lang="en-US" dirty="0"/>
          </a:p>
          <a:p>
            <a:pPr>
              <a:lnSpc>
                <a:spcPct val="80000"/>
              </a:lnSpc>
            </a:pPr>
            <a:r>
              <a:rPr lang="en-US" b="0" dirty="0"/>
              <a:t>Presentation and Discussion of </a:t>
            </a:r>
            <a:r>
              <a:rPr lang="en-US" b="0" dirty="0" smtClean="0"/>
              <a:t>Submissions</a:t>
            </a:r>
            <a:r>
              <a:rPr lang="en-US" b="0" dirty="0"/>
              <a:t> </a:t>
            </a:r>
            <a:r>
              <a:rPr lang="en-US" b="0" dirty="0" smtClean="0"/>
              <a:t>for </a:t>
            </a:r>
            <a:r>
              <a:rPr lang="en-US" altLang="ja-JP" b="0" dirty="0" smtClean="0">
                <a:cs typeface="ＭＳ Ｐゴシック" charset="0"/>
              </a:rPr>
              <a:t>Resolution </a:t>
            </a:r>
            <a:r>
              <a:rPr lang="en-US" altLang="ja-JP" b="0" dirty="0">
                <a:cs typeface="ＭＳ Ｐゴシック" charset="0"/>
              </a:rPr>
              <a:t>of Comments in 802.11 </a:t>
            </a:r>
            <a:r>
              <a:rPr lang="en-US" altLang="ja-JP" b="0" dirty="0" smtClean="0">
                <a:cs typeface="ＭＳ Ｐゴシック" charset="0"/>
              </a:rPr>
              <a:t>CC17</a:t>
            </a:r>
          </a:p>
          <a:p>
            <a:pPr marL="685800" lvl="2" indent="-342900">
              <a:lnSpc>
                <a:spcPct val="80000"/>
              </a:lnSpc>
            </a:pPr>
            <a:r>
              <a:rPr lang="en-US" sz="2200" dirty="0" smtClean="0"/>
              <a:t>11-14</a:t>
            </a:r>
            <a:r>
              <a:rPr lang="en-US" sz="2200" dirty="0"/>
              <a:t>/</a:t>
            </a:r>
            <a:r>
              <a:rPr lang="en-US" sz="2200" dirty="0" smtClean="0"/>
              <a:t>0766r0, </a:t>
            </a:r>
            <a:r>
              <a:rPr lang="en-US" sz="2200" dirty="0"/>
              <a:t>“Proposed Resolution of CC17 CID8</a:t>
            </a:r>
            <a:r>
              <a:rPr lang="en-US" sz="2200" dirty="0" smtClean="0"/>
              <a:t>”, Donald Eastlake (Huawei)</a:t>
            </a:r>
            <a:endParaRPr lang="en-US" sz="2200" dirty="0"/>
          </a:p>
          <a:p>
            <a:pPr>
              <a:lnSpc>
                <a:spcPct val="80000"/>
              </a:lnSpc>
            </a:pPr>
            <a:endParaRPr lang="en-US" b="0" dirty="0" smtClean="0"/>
          </a:p>
        </p:txBody>
      </p:sp>
    </p:spTree>
    <p:extLst>
      <p:ext uri="{BB962C8B-B14F-4D97-AF65-F5344CB8AC3E}">
        <p14:creationId xmlns:p14="http://schemas.microsoft.com/office/powerpoint/2010/main" val="212638381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3600" dirty="0">
                <a:latin typeface="Arial" charset="0"/>
                <a:cs typeface="Arial" charset="0"/>
              </a:rPr>
              <a:t>Tuesday</a:t>
            </a:r>
            <a:r>
              <a:rPr lang="en-US" sz="4000" dirty="0">
                <a:latin typeface="Arial" charset="0"/>
                <a:cs typeface="Arial" charset="0"/>
              </a:rPr>
              <a:t>, </a:t>
            </a:r>
            <a:r>
              <a:rPr lang="en-US" sz="3600" dirty="0">
                <a:latin typeface="Arial" charset="0"/>
                <a:cs typeface="Arial" charset="0"/>
              </a:rPr>
              <a:t>15 July 2014</a:t>
            </a:r>
            <a:br>
              <a:rPr lang="en-US" sz="3600" dirty="0">
                <a:latin typeface="Arial" charset="0"/>
                <a:cs typeface="Arial" charset="0"/>
              </a:rPr>
            </a:br>
            <a:r>
              <a:rPr lang="en-US" sz="3600" dirty="0">
                <a:latin typeface="Arial" charset="0"/>
                <a:cs typeface="Arial" charset="0"/>
              </a:rPr>
              <a:t> 13:</a:t>
            </a:r>
            <a:r>
              <a:rPr lang="en-US" sz="3600" dirty="0" smtClean="0">
                <a:latin typeface="Arial" charset="0"/>
                <a:cs typeface="Arial" charset="0"/>
              </a:rPr>
              <a:t>30 – 15</a:t>
            </a:r>
            <a:r>
              <a:rPr lang="en-US" sz="3600" dirty="0">
                <a:latin typeface="Arial" charset="0"/>
                <a:cs typeface="Arial" charset="0"/>
              </a:rPr>
              <a:t>:30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Motion: Accept the comment resolution in 11-14/0766r0.</a:t>
            </a:r>
          </a:p>
          <a:p>
            <a:pPr lvl="1">
              <a:lnSpc>
                <a:spcPct val="80000"/>
              </a:lnSpc>
            </a:pPr>
            <a:r>
              <a:rPr lang="en-US" dirty="0" smtClean="0"/>
              <a:t>Adopted by unanimous consent.</a:t>
            </a:r>
          </a:p>
          <a:p>
            <a:pPr>
              <a:lnSpc>
                <a:spcPct val="80000"/>
              </a:lnSpc>
            </a:pPr>
            <a:r>
              <a:rPr lang="en-US" b="0" dirty="0" smtClean="0"/>
              <a:t>11-14/0767r0, “</a:t>
            </a:r>
            <a:r>
              <a:rPr lang="en-US" b="0" dirty="0"/>
              <a:t>PCP to UP to AC comments resolution</a:t>
            </a:r>
            <a:r>
              <a:rPr lang="en-US" b="0" dirty="0" smtClean="0"/>
              <a:t>”, Donald Eastlake (Huawei)</a:t>
            </a:r>
          </a:p>
          <a:p>
            <a:pPr>
              <a:lnSpc>
                <a:spcPct val="80000"/>
              </a:lnSpc>
            </a:pPr>
            <a:r>
              <a:rPr lang="en-US" b="0" dirty="0" smtClean="0"/>
              <a:t>Recess </a:t>
            </a:r>
            <a:r>
              <a:rPr lang="en-US" b="0" dirty="0"/>
              <a:t>until 19:30 </a:t>
            </a:r>
            <a:r>
              <a:rPr lang="en-US" b="0" dirty="0" smtClean="0"/>
              <a:t>Tuesday</a:t>
            </a:r>
            <a:endParaRPr lang="en-US" b="0" dirty="0"/>
          </a:p>
          <a:p>
            <a:pPr>
              <a:lnSpc>
                <a:spcPct val="80000"/>
              </a:lnSpc>
            </a:pPr>
            <a:endParaRPr lang="en-US" b="0" dirty="0" smtClean="0"/>
          </a:p>
        </p:txBody>
      </p:sp>
    </p:spTree>
    <p:extLst>
      <p:ext uri="{BB962C8B-B14F-4D97-AF65-F5344CB8AC3E}">
        <p14:creationId xmlns:p14="http://schemas.microsoft.com/office/powerpoint/2010/main" val="208830994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2014</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9</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40388</TotalTime>
  <Words>1940</Words>
  <Application>Microsoft Macintosh PowerPoint</Application>
  <PresentationFormat>On-screen Show (4:3)</PresentationFormat>
  <Paragraphs>324</Paragraphs>
  <Slides>21</Slides>
  <Notes>21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802-11-Submission</vt:lpstr>
      <vt:lpstr>July 2014 802.11ak Agenda</vt:lpstr>
      <vt:lpstr>IEEE 802.11ak/GLK: Enhancements For Transit Links Within Bridged Networks</vt:lpstr>
      <vt:lpstr>Venue</vt:lpstr>
      <vt:lpstr>Monday, 14 July 2014  8:30 – 10:30, Harbor H, 2nd Level</vt:lpstr>
      <vt:lpstr>TGak Timeline</vt:lpstr>
      <vt:lpstr>Tuesday, 15 July 2014  13:30 – 15:30, Harbor H, 2nd Level</vt:lpstr>
      <vt:lpstr>Tuesday, 15 July 2014  13:30 – 15:30</vt:lpstr>
      <vt:lpstr>Tuesday, 15 July 2014  13:30 – 15:30</vt:lpstr>
      <vt:lpstr>Participants, Patents, and Duty to Inform</vt:lpstr>
      <vt:lpstr>Patent Related Links</vt:lpstr>
      <vt:lpstr>Call for Potentially Essential Patents</vt:lpstr>
      <vt:lpstr>Other Documents and WebPages to Review</vt:lpstr>
      <vt:lpstr>Other Guidelines for IEEE WG Meetings</vt:lpstr>
      <vt:lpstr>Tuesday, 15 July, 2014 19:30 – 21:30, Harbor H, 2nd Level</vt:lpstr>
      <vt:lpstr>Thursday, 17 July, 2014 08:00 – 10:00, Harbor G, 2nd Level</vt:lpstr>
      <vt:lpstr>Thursday, 17 July, 2014 08:00 – 10:00, Harbor G, 2nd Level</vt:lpstr>
      <vt:lpstr>Thursday, 17 July, 2014 10:30 – 12:30, Harbor I, 2nd Level</vt:lpstr>
      <vt:lpstr>TGak Timeline</vt:lpstr>
      <vt:lpstr>Thursday, 17 July, 2014 16:00 – 18:00, Harbor I, 2nd Level</vt:lpstr>
      <vt:lpstr>Thursday, 17 July, 2014 16:00 – 18:00, Harbor I, 2nd Level</vt:lpstr>
      <vt:lpstr>[Reference Information]</vt:lpstr>
    </vt:vector>
  </TitlesOfParts>
  <Manager/>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March 2014 802.11ak Agenda</dc:title>
  <dc:subject/>
  <dc:creator>Donald Eastlake 3rd</dc:creator>
  <cp:keywords/>
  <dc:description>Donald Eastlake, Huawei Technologies</dc:description>
  <cp:lastModifiedBy>Donald Eastlake</cp:lastModifiedBy>
  <cp:revision>582</cp:revision>
  <cp:lastPrinted>1998-02-10T13:28:06Z</cp:lastPrinted>
  <dcterms:created xsi:type="dcterms:W3CDTF">2006-12-04T03:46:13Z</dcterms:created>
  <dcterms:modified xsi:type="dcterms:W3CDTF">2014-07-17T20:50:43Z</dcterms:modified>
  <cp:category/>
</cp:coreProperties>
</file>