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13" r:id="rId3"/>
    <p:sldId id="324" r:id="rId4"/>
    <p:sldId id="323" r:id="rId5"/>
    <p:sldId id="322" r:id="rId6"/>
    <p:sldId id="325" r:id="rId7"/>
    <p:sldId id="326" r:id="rId8"/>
    <p:sldId id="327" r:id="rId9"/>
    <p:sldId id="320" r:id="rId10"/>
    <p:sldId id="319" r:id="rId11"/>
    <p:sldId id="318" r:id="rId12"/>
    <p:sldId id="27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10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ZTE Corp.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802.11-14/0717r0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.liguang@zt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uan.zhifeng@zte.com.cn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LDPC for IEEE802.11aj(45GHz)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2014-05-20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179512" y="191683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611560" y="2348880"/>
          <a:ext cx="7559675" cy="3820365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936426"/>
                <a:gridCol w="2375099"/>
              </a:tblGrid>
              <a:tr h="469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Liguang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Li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Shenzheng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li.liguang@zte.com.cn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Jun </a:t>
                      </a: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Xu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Shenzheng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xu.jun@zte.com.cn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Zhifeng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Yuan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Shenzheng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China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yuan.zhifeng@zte.com.cn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Weimin</a:t>
                      </a: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Xing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xing.weimin@zte.com.cn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Kaibo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Tian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Tian,kaibo@zte.com.cn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Shiwen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HE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 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hesw01@seu.edu.cn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宋体"/>
                          <a:cs typeface="Times New Roman"/>
                        </a:rPr>
                        <a:t>Haiming WANG</a:t>
                      </a:r>
                      <a:endParaRPr lang="zh-CN" sz="1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hmwang@seu.edu.cn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Signaling</a:t>
            </a:r>
            <a:r>
              <a:rPr lang="sq-AL" altLang="zh-CN" dirty="0" smtClean="0"/>
              <a:t> </a:t>
            </a:r>
            <a:r>
              <a:rPr lang="en-US" altLang="zh-CN" dirty="0" smtClean="0"/>
              <a:t>field 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ZTE 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956048"/>
            <a:ext cx="8424863" cy="2265040"/>
          </a:xfrm>
        </p:spPr>
        <p:txBody>
          <a:bodyPr/>
          <a:lstStyle/>
          <a:p>
            <a:r>
              <a:rPr lang="en-US" altLang="zh-CN" sz="2000" dirty="0" smtClean="0"/>
              <a:t>Encoding the Signaling</a:t>
            </a:r>
            <a:r>
              <a:rPr lang="sq-AL" altLang="zh-CN" sz="2000" dirty="0" smtClean="0"/>
              <a:t> </a:t>
            </a:r>
            <a:r>
              <a:rPr lang="en-US" altLang="zh-CN" sz="2000" dirty="0" smtClean="0"/>
              <a:t>field  with </a:t>
            </a:r>
            <a:r>
              <a:rPr lang="en-US" altLang="zh-CN" sz="2000" dirty="0" smtClean="0"/>
              <a:t>40 </a:t>
            </a:r>
            <a:r>
              <a:rPr lang="en-US" altLang="zh-CN" sz="2000" dirty="0" smtClean="0"/>
              <a:t>bits</a:t>
            </a:r>
          </a:p>
          <a:p>
            <a:pPr lvl="1"/>
            <a:r>
              <a:rPr lang="en-US" altLang="zh-CN" sz="1600" dirty="0" smtClean="0"/>
              <a:t>the signaling</a:t>
            </a:r>
            <a:r>
              <a:rPr lang="sq-AL" altLang="zh-CN" sz="1600" dirty="0" smtClean="0"/>
              <a:t> </a:t>
            </a:r>
            <a:r>
              <a:rPr lang="en-US" altLang="zh-CN" sz="1600" dirty="0" smtClean="0"/>
              <a:t>bits </a:t>
            </a:r>
            <a:r>
              <a:rPr lang="en-US" altLang="zh-CN" sz="1600" dirty="0" smtClean="0"/>
              <a:t>can be shown </a:t>
            </a:r>
            <a:r>
              <a:rPr lang="en-US" altLang="zh-CN" sz="1600" dirty="0" smtClean="0"/>
              <a:t>as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the signaling</a:t>
            </a:r>
            <a:r>
              <a:rPr lang="sq-AL" altLang="zh-CN" sz="1600" dirty="0" smtClean="0"/>
              <a:t> </a:t>
            </a:r>
            <a:r>
              <a:rPr lang="en-US" altLang="zh-CN" sz="1600" dirty="0" smtClean="0"/>
              <a:t>bits </a:t>
            </a:r>
            <a:r>
              <a:rPr lang="sq-AL" altLang="zh-CN" sz="1600" dirty="0" smtClean="0"/>
              <a:t>repeat </a:t>
            </a:r>
            <a:r>
              <a:rPr lang="sq-AL" altLang="zh-CN" sz="1600" dirty="0" smtClean="0"/>
              <a:t>once</a:t>
            </a:r>
            <a:r>
              <a:rPr lang="en-US" altLang="zh-CN" sz="1600" dirty="0" smtClean="0"/>
              <a:t> and</a:t>
            </a:r>
            <a:r>
              <a:rPr lang="sq-AL" altLang="zh-CN" sz="1600" dirty="0" smtClean="0"/>
              <a:t> </a:t>
            </a:r>
            <a:r>
              <a:rPr lang="en-US" altLang="zh-CN" sz="1600" dirty="0" smtClean="0"/>
              <a:t>is encoded to generate the parity sequence      with length of 336 bits by using rate 1/2 LDPC code  base matrix . </a:t>
            </a:r>
          </a:p>
          <a:p>
            <a:pPr lvl="1"/>
            <a:r>
              <a:rPr lang="en-US" altLang="zh-CN" sz="1600" dirty="0" smtClean="0"/>
              <a:t>The mother codeword is                  . And the sequence of first 672 bits of three copies of       is LDPC code output.</a:t>
            </a:r>
          </a:p>
          <a:p>
            <a:pPr lvl="1"/>
            <a:r>
              <a:rPr lang="en-US" altLang="zh-CN" sz="1600" dirty="0" smtClean="0"/>
              <a:t>The location of       and       in the base matrix show as: </a:t>
            </a:r>
          </a:p>
          <a:p>
            <a:pPr>
              <a:buFontTx/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923928" y="2348880"/>
          <a:ext cx="271463" cy="269875"/>
        </p:xfrm>
        <a:graphic>
          <a:graphicData uri="http://schemas.openxmlformats.org/presentationml/2006/ole">
            <p:oleObj spid="_x0000_s3074" name="Equation" r:id="rId3" imgW="126720" imgH="126720" progId="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7452320" y="2636912"/>
          <a:ext cx="215900" cy="301625"/>
        </p:xfrm>
        <a:graphic>
          <a:graphicData uri="http://schemas.openxmlformats.org/presentationml/2006/ole">
            <p:oleObj spid="_x0000_s3075" name="Equation" r:id="rId4" imgW="126720" imgH="17748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411760" y="3717032"/>
          <a:ext cx="271462" cy="271462"/>
        </p:xfrm>
        <a:graphic>
          <a:graphicData uri="http://schemas.openxmlformats.org/presentationml/2006/ole">
            <p:oleObj spid="_x0000_s3076" name="Equation" r:id="rId5" imgW="126720" imgH="126720" progId="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131964" y="3717032"/>
          <a:ext cx="215900" cy="301625"/>
        </p:xfrm>
        <a:graphic>
          <a:graphicData uri="http://schemas.openxmlformats.org/presentationml/2006/ole">
            <p:oleObj spid="_x0000_s3077" name="Equation" r:id="rId6" imgW="126720" imgH="177480" progId="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131840" y="3194621"/>
          <a:ext cx="865188" cy="306387"/>
        </p:xfrm>
        <a:graphic>
          <a:graphicData uri="http://schemas.openxmlformats.org/presentationml/2006/ole">
            <p:oleObj spid="_x0000_s3078" name="Equation" r:id="rId7" imgW="571320" imgH="203040" progId="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8460556" y="3212976"/>
          <a:ext cx="215900" cy="265112"/>
        </p:xfrm>
        <a:graphic>
          <a:graphicData uri="http://schemas.openxmlformats.org/presentationml/2006/ole">
            <p:oleObj spid="_x0000_s3079" name="Equation" r:id="rId8" imgW="114120" imgH="139680" progId="">
              <p:embed/>
            </p:oleObj>
          </a:graphicData>
        </a:graphic>
      </p:graphicFrame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9712" y="4005064"/>
            <a:ext cx="5040560" cy="247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752528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We proposed a new LDPC base matrix for group discussion</a:t>
            </a:r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The advantage of the </a:t>
            </a:r>
            <a:r>
              <a:rPr lang="en-US" altLang="zh-CN" sz="2400" b="1" dirty="0" smtClean="0"/>
              <a:t>base matrix </a:t>
            </a:r>
            <a:r>
              <a:rPr lang="en-US" altLang="zh-CN" sz="2400" b="1" dirty="0" smtClean="0"/>
              <a:t>is that</a:t>
            </a:r>
          </a:p>
          <a:p>
            <a:pPr lvl="1" algn="just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Most of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are even, which is good for LDPC pipeline decoder. </a:t>
            </a:r>
          </a:p>
          <a:p>
            <a:pPr lvl="1" algn="just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All the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in the same column of different base matrixes are from a set with 4 elements, and the first element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of every column is equal to zero. Low complexity of </a:t>
            </a:r>
            <a:r>
              <a:rPr lang="sq-AL" altLang="zh-CN" dirty="0" smtClean="0"/>
              <a:t>cyclic shift</a:t>
            </a:r>
            <a:r>
              <a:rPr lang="en-US" altLang="zh-CN" dirty="0" smtClean="0"/>
              <a:t> network. </a:t>
            </a:r>
          </a:p>
          <a:p>
            <a:pPr lvl="1" algn="just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check parts of all base matrix are </a:t>
            </a:r>
            <a:r>
              <a:rPr lang="sq-AL" altLang="zh-CN" dirty="0" smtClean="0"/>
              <a:t>strictly lower triangular matrix</a:t>
            </a:r>
            <a:r>
              <a:rPr lang="en-US" altLang="zh-CN" dirty="0" smtClean="0"/>
              <a:t>. Low complexity of LDPC encoder. </a:t>
            </a:r>
          </a:p>
          <a:p>
            <a:pPr algn="just">
              <a:defRPr/>
            </a:pPr>
            <a:r>
              <a:rPr lang="en-US" altLang="zh-CN" dirty="0" smtClean="0"/>
              <a:t>We also design the signaling field coding procedure using the proposed </a:t>
            </a:r>
            <a:r>
              <a:rPr lang="en-US" altLang="zh-CN" dirty="0" smtClean="0"/>
              <a:t>LDPC base matrix </a:t>
            </a:r>
            <a:r>
              <a:rPr lang="en-US" altLang="zh-CN" dirty="0" smtClean="0"/>
              <a:t>. 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AutoNum type="arabicPeriod"/>
            </a:pPr>
            <a:r>
              <a:rPr lang="en-US" altLang="zh-CN" sz="1600" b="0" dirty="0" smtClean="0"/>
              <a:t>IEEE Std 802.11ad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altLang="zh-CN" sz="1600" b="0" dirty="0" smtClean="0"/>
              <a:t>“11-14-0716-02-00aj-phy-sig-frame-structure-for-ieee-802-11aj-45ghz”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altLang="zh-CN" sz="1600" b="0" dirty="0" smtClean="0"/>
              <a:t>“Rate=5/6 LDPC Coding for OFDMA PHY”, C80216e-05_066r2</a:t>
            </a:r>
            <a:r>
              <a:rPr lang="zh-CN" altLang="en-US" sz="1600" b="0" dirty="0" smtClean="0"/>
              <a:t>，</a:t>
            </a:r>
            <a:r>
              <a:rPr lang="en-US" altLang="zh-CN" sz="1600" b="0" dirty="0" smtClean="0"/>
              <a:t>Robert </a:t>
            </a:r>
            <a:r>
              <a:rPr lang="en-US" altLang="zh-CN" sz="1600" b="0" dirty="0" err="1" smtClean="0"/>
              <a:t>Xu</a:t>
            </a:r>
            <a:r>
              <a:rPr lang="en-US" altLang="zh-CN" sz="1600" b="0" dirty="0" smtClean="0"/>
              <a:t>, etc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altLang="zh-CN" sz="1600" b="0" dirty="0" smtClean="0"/>
              <a:t>http://grouper.ieee.org/groups/802/16/tge/index.html</a:t>
            </a:r>
            <a:endParaRPr lang="zh-CN" altLang="zh-CN" sz="1600" b="0" dirty="0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altLang="zh-CN" sz="1600" b="0" dirty="0" smtClean="0"/>
              <a:t>“High Girth LDPC Coding for OFDMA PHY”, IEEE C80216e-05_126r1</a:t>
            </a:r>
            <a:r>
              <a:rPr lang="zh-CN" altLang="en-US" sz="1600" b="0" dirty="0" smtClean="0"/>
              <a:t>，</a:t>
            </a:r>
            <a:r>
              <a:rPr lang="en-US" altLang="zh-CN" sz="1600" b="0" dirty="0" smtClean="0"/>
              <a:t> Robert </a:t>
            </a:r>
            <a:r>
              <a:rPr lang="en-US" altLang="zh-CN" sz="1600" b="0" dirty="0" err="1" smtClean="0"/>
              <a:t>Xu</a:t>
            </a:r>
            <a:r>
              <a:rPr lang="en-US" altLang="zh-CN" sz="1600" b="0" dirty="0" smtClean="0"/>
              <a:t>,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altLang="zh-CN" sz="1600" b="0" dirty="0" err="1" smtClean="0"/>
              <a:t>Mansour</a:t>
            </a:r>
            <a:r>
              <a:rPr lang="en-US" altLang="zh-CN" sz="1600" b="0" dirty="0" smtClean="0"/>
              <a:t>, M.M.; </a:t>
            </a:r>
            <a:r>
              <a:rPr lang="en-US" altLang="zh-CN" sz="1600" b="0" dirty="0" err="1" smtClean="0"/>
              <a:t>Shanbhag</a:t>
            </a:r>
            <a:r>
              <a:rPr lang="en-US" altLang="zh-CN" sz="1600" b="0" dirty="0" smtClean="0"/>
              <a:t> N.R. "A 640-Mb/s 2048-Bit Programmable LDPC Decoder Chip", IEEE Journal of Solid-State Circuits, </a:t>
            </a:r>
            <a:r>
              <a:rPr lang="en-US" altLang="ko-KR" sz="1600" b="0" dirty="0" smtClean="0"/>
              <a:t>vol. 41, no. 3,  pp. 684-698, Mar. 2006 </a:t>
            </a:r>
            <a:r>
              <a:rPr lang="en-US" altLang="zh-CN" sz="1600" b="0" dirty="0" smtClean="0"/>
              <a:t> 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altLang="zh-CN" sz="1600" b="0" dirty="0" smtClean="0"/>
              <a:t>T. Zhang and K. K. </a:t>
            </a:r>
            <a:r>
              <a:rPr lang="en-US" altLang="zh-CN" sz="1600" b="0" dirty="0" err="1" smtClean="0"/>
              <a:t>Parhi</a:t>
            </a:r>
            <a:r>
              <a:rPr lang="en-US" altLang="zh-CN" sz="1600" b="0" dirty="0" smtClean="0"/>
              <a:t>, "Joint (3,k)-Regular LDPC Code and Decoder/Encoder Design", IEEE Transactions on Signal Processing vol. 52, no. 4, pp. 1065-1079, April,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ZTE Corp.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LDPC have been used in several IEEE standards, it can provide high performance with low complexity by using different code rates and code lengths </a:t>
            </a:r>
          </a:p>
          <a:p>
            <a:pPr lvl="1" algn="just">
              <a:defRPr/>
            </a:pPr>
            <a:r>
              <a:rPr lang="en-US" altLang="zh-CN" dirty="0" smtClean="0"/>
              <a:t>In 802.11n/ac, 12 check matrixes were used, supporting 4 code rates and 3 code lengths.</a:t>
            </a:r>
          </a:p>
          <a:p>
            <a:pPr lvl="1" algn="just">
              <a:defRPr/>
            </a:pPr>
            <a:r>
              <a:rPr lang="en-US" altLang="zh-CN" dirty="0" smtClean="0"/>
              <a:t>In 802.11ad, , 4 check matrixes were used, supporting 4 code rates and fixed code length.</a:t>
            </a:r>
          </a:p>
          <a:p>
            <a:pPr lvl="1" algn="just">
              <a:defRPr/>
            </a:pPr>
            <a:r>
              <a:rPr lang="en-US" altLang="zh-CN" dirty="0" smtClean="0"/>
              <a:t>In 802.16e, 6 check matrixes were used, supporting 4 code rates and 19 code lengths.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114800"/>
          </a:xfrm>
        </p:spPr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Decoding </a:t>
            </a:r>
            <a:r>
              <a:rPr lang="sq-AL" altLang="zh-CN" dirty="0" smtClean="0"/>
              <a:t>algorithm</a:t>
            </a:r>
            <a:r>
              <a:rPr lang="en-US" altLang="zh-CN" dirty="0" smtClean="0"/>
              <a:t> of  </a:t>
            </a:r>
            <a:r>
              <a:rPr lang="en-US" altLang="zh-CN" dirty="0" smtClean="0"/>
              <a:t>LDPC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Probability domain BP decoding </a:t>
            </a:r>
            <a:r>
              <a:rPr lang="en-US" altLang="zh-CN" dirty="0" smtClean="0"/>
              <a:t>algorithm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sq-AL" altLang="zh-CN" dirty="0" smtClean="0"/>
              <a:t>Log-domain </a:t>
            </a:r>
            <a:r>
              <a:rPr lang="sq-AL" altLang="zh-CN" dirty="0" smtClean="0"/>
              <a:t>BP decoding </a:t>
            </a:r>
            <a:r>
              <a:rPr lang="sq-AL" altLang="zh-CN" dirty="0" smtClean="0"/>
              <a:t>algorithm</a:t>
            </a: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 </a:t>
            </a:r>
            <a:r>
              <a:rPr lang="en-US" altLang="zh-CN" dirty="0" smtClean="0"/>
              <a:t>min-sum </a:t>
            </a:r>
            <a:r>
              <a:rPr lang="sq-AL" altLang="zh-CN" dirty="0" smtClean="0"/>
              <a:t>decoding </a:t>
            </a:r>
            <a:r>
              <a:rPr lang="sq-AL" altLang="zh-CN" dirty="0" smtClean="0"/>
              <a:t>algorithm</a:t>
            </a:r>
            <a:endParaRPr lang="en-US" altLang="zh-CN" dirty="0" smtClean="0"/>
          </a:p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Decoder </a:t>
            </a:r>
            <a:r>
              <a:rPr lang="en-US" altLang="zh-CN" dirty="0" smtClean="0"/>
              <a:t>architecture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sq-AL" altLang="zh-CN" dirty="0" smtClean="0"/>
              <a:t>Ordinary </a:t>
            </a:r>
            <a:r>
              <a:rPr lang="sq-AL" altLang="zh-CN" dirty="0" smtClean="0"/>
              <a:t>decoder</a:t>
            </a:r>
            <a:r>
              <a:rPr lang="en-US" altLang="zh-CN" dirty="0" smtClean="0"/>
              <a:t>: </a:t>
            </a:r>
            <a:r>
              <a:rPr lang="en-US" altLang="zh-CN" dirty="0" smtClean="0"/>
              <a:t>High </a:t>
            </a:r>
            <a:r>
              <a:rPr lang="en-US" altLang="zh-CN" dirty="0" smtClean="0"/>
              <a:t>complexity, more iteration, low </a:t>
            </a:r>
            <a:r>
              <a:rPr lang="en-US" altLang="zh-CN" dirty="0" smtClean="0"/>
              <a:t>throughput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sq-AL" altLang="zh-CN" dirty="0" smtClean="0"/>
              <a:t>Layered </a:t>
            </a:r>
            <a:r>
              <a:rPr lang="sq-AL" altLang="zh-CN" dirty="0" smtClean="0"/>
              <a:t>decoder</a:t>
            </a:r>
            <a:r>
              <a:rPr lang="en-US" altLang="zh-CN" dirty="0" smtClean="0"/>
              <a:t>: </a:t>
            </a:r>
            <a:r>
              <a:rPr lang="en-US" altLang="zh-CN" dirty="0" smtClean="0"/>
              <a:t>High </a:t>
            </a:r>
            <a:r>
              <a:rPr lang="en-US" altLang="zh-CN" dirty="0" smtClean="0"/>
              <a:t>complexity, less iteration, m</a:t>
            </a:r>
            <a:r>
              <a:rPr lang="sq-AL" altLang="zh-CN" dirty="0" smtClean="0"/>
              <a:t>oderate </a:t>
            </a:r>
            <a:r>
              <a:rPr lang="sq-AL" altLang="zh-CN" dirty="0" smtClean="0"/>
              <a:t>throughput</a:t>
            </a:r>
            <a:r>
              <a:rPr lang="en-US" altLang="zh-CN" dirty="0" smtClean="0"/>
              <a:t>, wide used</a:t>
            </a:r>
            <a:r>
              <a:rPr lang="en-US" altLang="zh-CN" b="0" dirty="0" smtClean="0"/>
              <a:t>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issues of  802.11ad LDPC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Address conflict will occur in the pipeline decoder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no </a:t>
            </a:r>
            <a:r>
              <a:rPr lang="sq-AL" altLang="zh-CN" dirty="0" smtClean="0"/>
              <a:t>relevance</a:t>
            </a:r>
            <a:r>
              <a:rPr lang="en-US" altLang="zh-CN" dirty="0" smtClean="0"/>
              <a:t>  between the two adjacent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in one column of base matrix.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High complexity </a:t>
            </a:r>
            <a:r>
              <a:rPr lang="sq-AL" altLang="zh-CN" sz="2400" b="1" dirty="0" smtClean="0"/>
              <a:t> </a:t>
            </a:r>
            <a:r>
              <a:rPr lang="en-US" altLang="zh-CN" sz="2400" b="1" dirty="0" err="1" smtClean="0"/>
              <a:t>i</a:t>
            </a:r>
            <a:r>
              <a:rPr lang="sq-AL" altLang="zh-CN" sz="2400" b="1" dirty="0" smtClean="0"/>
              <a:t>nterleaver</a:t>
            </a:r>
            <a:r>
              <a:rPr lang="en-US" altLang="zh-CN" sz="2400" b="1" dirty="0" smtClean="0"/>
              <a:t> and </a:t>
            </a:r>
            <a:r>
              <a:rPr lang="en-US" altLang="zh-CN" sz="2400" b="1" dirty="0" err="1" smtClean="0"/>
              <a:t>dei</a:t>
            </a:r>
            <a:r>
              <a:rPr lang="sq-AL" altLang="zh-CN" sz="2400" b="1" dirty="0" smtClean="0"/>
              <a:t>nterleaver</a:t>
            </a:r>
            <a:r>
              <a:rPr lang="en-US" altLang="zh-CN" sz="2400" b="1" dirty="0" smtClean="0"/>
              <a:t>.</a:t>
            </a:r>
            <a:endParaRPr lang="en-US" altLang="zh-CN" sz="2400" b="1" dirty="0" smtClean="0"/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all </a:t>
            </a:r>
            <a:r>
              <a:rPr lang="en-US" altLang="zh-CN" dirty="0" smtClean="0"/>
              <a:t>the </a:t>
            </a:r>
            <a:r>
              <a:rPr lang="en-US" altLang="zh-CN" dirty="0" smtClean="0"/>
              <a:t>elements which are </a:t>
            </a:r>
            <a:r>
              <a:rPr lang="en-US" altLang="zh-CN" dirty="0" smtClean="0"/>
              <a:t>not </a:t>
            </a:r>
            <a:r>
              <a:rPr lang="sq-AL" altLang="zh-CN" dirty="0" smtClean="0"/>
              <a:t>equal to</a:t>
            </a:r>
            <a:r>
              <a:rPr lang="en-US" altLang="zh-CN" dirty="0" smtClean="0"/>
              <a:t> -1 in the same column of different base matrixes are </a:t>
            </a:r>
            <a:r>
              <a:rPr lang="sq-AL" altLang="zh-CN" dirty="0" smtClean="0"/>
              <a:t>random</a:t>
            </a:r>
            <a:r>
              <a:rPr lang="en-US" altLang="zh-CN" dirty="0" smtClean="0"/>
              <a:t>, so complexity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Banyan decoding network is needed.</a:t>
            </a:r>
            <a:endParaRPr lang="en-US" altLang="zh-CN" dirty="0" smtClean="0"/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More </a:t>
            </a:r>
            <a:r>
              <a:rPr lang="en-US" altLang="zh-CN" sz="2400" b="1" dirty="0" smtClean="0"/>
              <a:t>c</a:t>
            </a:r>
            <a:r>
              <a:rPr lang="sq-AL" altLang="zh-CN" sz="2400" b="1" dirty="0" smtClean="0"/>
              <a:t>yclic shift operation</a:t>
            </a:r>
            <a:r>
              <a:rPr lang="en-US" altLang="zh-CN" sz="2400" b="1" dirty="0" smtClean="0"/>
              <a:t> is </a:t>
            </a:r>
            <a:r>
              <a:rPr lang="en-US" altLang="zh-CN" sz="2400" b="1" dirty="0" smtClean="0"/>
              <a:t>needed</a:t>
            </a:r>
            <a:endParaRPr lang="en-US" altLang="zh-CN" sz="2400" b="1" dirty="0" smtClean="0"/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</a:t>
            </a:r>
            <a:r>
              <a:rPr lang="en-US" altLang="zh-CN" dirty="0" smtClean="0"/>
              <a:t>check part of base matrix is not </a:t>
            </a:r>
            <a:r>
              <a:rPr lang="sq-AL" altLang="zh-CN" dirty="0" smtClean="0"/>
              <a:t>strictly lower triangular </a:t>
            </a:r>
            <a:r>
              <a:rPr lang="sq-AL" altLang="zh-CN" dirty="0" smtClean="0"/>
              <a:t>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LDPC </a:t>
            </a:r>
            <a:r>
              <a:rPr lang="en-US" altLang="zh-CN" dirty="0" smtClean="0"/>
              <a:t>base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Feature </a:t>
            </a: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Most </a:t>
            </a:r>
            <a:r>
              <a:rPr lang="en-US" altLang="zh-CN" dirty="0" smtClean="0"/>
              <a:t>of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are </a:t>
            </a:r>
            <a:r>
              <a:rPr lang="en-US" altLang="zh-CN" dirty="0" smtClean="0"/>
              <a:t>even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address </a:t>
            </a:r>
            <a:r>
              <a:rPr lang="en-US" altLang="zh-CN" dirty="0" smtClean="0"/>
              <a:t>conflicts can be avoided and </a:t>
            </a:r>
            <a:r>
              <a:rPr lang="en-US" altLang="zh-CN" dirty="0" smtClean="0"/>
              <a:t>decoding </a:t>
            </a:r>
            <a:r>
              <a:rPr lang="en-US" altLang="zh-CN" dirty="0" smtClean="0"/>
              <a:t>clock </a:t>
            </a:r>
            <a:r>
              <a:rPr lang="en-US" altLang="zh-CN" dirty="0" smtClean="0"/>
              <a:t>will be saved.</a:t>
            </a: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All the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in the same column of different base matrixes are from a set </a:t>
            </a:r>
            <a:r>
              <a:rPr lang="en-US" altLang="zh-CN" dirty="0" smtClean="0"/>
              <a:t>with 4 </a:t>
            </a:r>
            <a:r>
              <a:rPr lang="en-US" altLang="zh-CN" dirty="0" smtClean="0"/>
              <a:t>elements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Low complexity fixed network can be used instead of Banyan network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first element</a:t>
            </a:r>
            <a:r>
              <a:rPr lang="sq-AL" altLang="zh-CN" dirty="0" smtClean="0"/>
              <a:t> unequal to</a:t>
            </a:r>
            <a:r>
              <a:rPr lang="en-US" altLang="zh-CN" dirty="0" smtClean="0"/>
              <a:t> -1 of every column is equal to zero.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Less </a:t>
            </a:r>
            <a:r>
              <a:rPr lang="sq-AL" altLang="zh-CN" dirty="0" smtClean="0"/>
              <a:t>cyclic shift</a:t>
            </a:r>
            <a:r>
              <a:rPr lang="en-US" altLang="zh-CN" dirty="0" smtClean="0"/>
              <a:t> </a:t>
            </a:r>
            <a:r>
              <a:rPr lang="en-US" altLang="zh-CN" dirty="0" smtClean="0"/>
              <a:t>operation</a:t>
            </a: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check parts of all base matrix are </a:t>
            </a:r>
            <a:r>
              <a:rPr lang="sq-AL" altLang="zh-CN" dirty="0" smtClean="0"/>
              <a:t>strictly lower triangular matrix</a:t>
            </a:r>
            <a:r>
              <a:rPr lang="en-US" altLang="zh-CN" dirty="0" smtClean="0"/>
              <a:t>. 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Less </a:t>
            </a:r>
            <a:r>
              <a:rPr lang="sq-AL" altLang="zh-CN" dirty="0" smtClean="0"/>
              <a:t>cyclic shift</a:t>
            </a:r>
            <a:r>
              <a:rPr lang="en-US" altLang="zh-CN" dirty="0" smtClean="0"/>
              <a:t> </a:t>
            </a:r>
            <a:r>
              <a:rPr lang="en-US" altLang="zh-CN" dirty="0" smtClean="0"/>
              <a:t>operation 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ZTE 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728936"/>
            <a:ext cx="8424863" cy="4724400"/>
          </a:xfrm>
        </p:spPr>
        <p:txBody>
          <a:bodyPr/>
          <a:lstStyle/>
          <a:p>
            <a:pPr lvl="1"/>
            <a:r>
              <a:rPr lang="en-US" altLang="zh-CN" dirty="0" smtClean="0"/>
              <a:t>The </a:t>
            </a:r>
            <a:r>
              <a:rPr lang="en-US" altLang="zh-CN" dirty="0" smtClean="0"/>
              <a:t>code </a:t>
            </a:r>
            <a:r>
              <a:rPr lang="en-US" altLang="zh-CN" dirty="0" smtClean="0"/>
              <a:t>size n=672, and the four code rates are 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=1/2, 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=5/8, r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=3/4 and r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=13/16 respectively, the number of systematic bits corresponding to the four code rates is k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=336, k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=420, k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=504 and k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=546 respectively, and the expansion factor z=42. </a:t>
            </a:r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=1/2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=5/8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195736" y="3057872"/>
          <a:ext cx="5108575" cy="158496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18135"/>
                <a:gridCol w="318135"/>
                <a:gridCol w="31051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195736" y="5074096"/>
          <a:ext cx="5108575" cy="118872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</a:t>
            </a:r>
            <a:r>
              <a:rPr lang="en-US" altLang="zh-CN" dirty="0" smtClean="0"/>
              <a:t>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=3/4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=13/16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835696" y="2492896"/>
          <a:ext cx="5108575" cy="79248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691680" y="4293096"/>
          <a:ext cx="5108575" cy="59436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field 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r>
              <a:rPr lang="en-US" altLang="zh-CN" dirty="0" smtClean="0"/>
              <a:t>Why the signaling </a:t>
            </a:r>
            <a:r>
              <a:rPr lang="en-US" altLang="zh-CN" dirty="0" smtClean="0"/>
              <a:t>field </a:t>
            </a:r>
            <a:r>
              <a:rPr lang="en-US" altLang="zh-CN" dirty="0" smtClean="0"/>
              <a:t>coding need special designed</a:t>
            </a:r>
          </a:p>
          <a:p>
            <a:pPr lvl="1"/>
            <a:r>
              <a:rPr lang="en-US" altLang="zh-CN" dirty="0" smtClean="0"/>
              <a:t>The lowest code rate should be used for signaling field to maintain a robust reception 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 smtClean="0"/>
              <a:t>signaling bits is much less than the  systematic bits of the one LDPC code </a:t>
            </a:r>
            <a:r>
              <a:rPr lang="en-US" altLang="zh-CN" dirty="0" smtClean="0"/>
              <a:t>word</a:t>
            </a:r>
          </a:p>
          <a:p>
            <a:endParaRPr lang="zh-CN" altLang="en-US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Signaling</a:t>
            </a:r>
            <a:r>
              <a:rPr lang="sq-AL" altLang="zh-CN" dirty="0" smtClean="0"/>
              <a:t> </a:t>
            </a:r>
            <a:r>
              <a:rPr lang="en-US" altLang="zh-CN" dirty="0" smtClean="0"/>
              <a:t>field </a:t>
            </a:r>
            <a:r>
              <a:rPr lang="en-US" altLang="zh-CN" dirty="0" smtClean="0"/>
              <a:t>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484784"/>
            <a:ext cx="8712200" cy="4619600"/>
          </a:xfrm>
        </p:spPr>
        <p:txBody>
          <a:bodyPr/>
          <a:lstStyle/>
          <a:p>
            <a:r>
              <a:rPr lang="en-US" altLang="zh-CN" sz="2000" dirty="0" smtClean="0"/>
              <a:t>Encoding the signaling</a:t>
            </a:r>
            <a:r>
              <a:rPr lang="sq-AL" altLang="zh-CN" sz="2000" dirty="0" smtClean="0"/>
              <a:t> </a:t>
            </a:r>
            <a:r>
              <a:rPr lang="en-US" altLang="zh-CN" sz="2000" dirty="0" smtClean="0"/>
              <a:t>field </a:t>
            </a:r>
            <a:r>
              <a:rPr lang="en-US" altLang="zh-CN" sz="2000" dirty="0" smtClean="0"/>
              <a:t> </a:t>
            </a:r>
            <a:r>
              <a:rPr lang="en-US" altLang="zh-CN" sz="2000" b="1" dirty="0" smtClean="0"/>
              <a:t>with 72 bits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the </a:t>
            </a:r>
            <a:r>
              <a:rPr lang="en-US" altLang="zh-CN" sz="1800" dirty="0" smtClean="0"/>
              <a:t>signaling</a:t>
            </a:r>
            <a:r>
              <a:rPr lang="sq-AL" altLang="zh-CN" sz="1800" dirty="0" smtClean="0"/>
              <a:t> </a:t>
            </a:r>
            <a:r>
              <a:rPr lang="en-US" altLang="zh-CN" sz="1800" dirty="0" smtClean="0"/>
              <a:t>bits </a:t>
            </a:r>
            <a:r>
              <a:rPr lang="en-US" altLang="zh-CN" sz="1800" dirty="0" smtClean="0"/>
              <a:t>can </a:t>
            </a:r>
            <a:r>
              <a:rPr lang="en-US" altLang="zh-CN" sz="1800" dirty="0" smtClean="0"/>
              <a:t>be shown as                       </a:t>
            </a:r>
            <a:r>
              <a:rPr lang="en-US" altLang="zh-CN" sz="1800" dirty="0" smtClean="0"/>
              <a:t>The </a:t>
            </a:r>
            <a:r>
              <a:rPr lang="en-US" altLang="zh-CN" sz="1800" dirty="0" smtClean="0"/>
              <a:t>length of        </a:t>
            </a:r>
            <a:r>
              <a:rPr lang="en-US" altLang="zh-CN" sz="1800" dirty="0" smtClean="0"/>
              <a:t>and      </a:t>
            </a:r>
            <a:r>
              <a:rPr lang="en-US" altLang="zh-CN" sz="1800" dirty="0" smtClean="0"/>
              <a:t>are 30 and 42 respectively.  </a:t>
            </a:r>
          </a:p>
          <a:p>
            <a:pPr lvl="1"/>
            <a:r>
              <a:rPr lang="en-US" altLang="zh-CN" sz="1800" dirty="0" smtClean="0"/>
              <a:t>the </a:t>
            </a:r>
            <a:r>
              <a:rPr lang="en-US" altLang="zh-CN" sz="1800" dirty="0" smtClean="0"/>
              <a:t>signaling</a:t>
            </a:r>
            <a:r>
              <a:rPr lang="sq-AL" altLang="zh-CN" sz="1800" dirty="0" smtClean="0"/>
              <a:t> </a:t>
            </a:r>
            <a:r>
              <a:rPr lang="en-US" altLang="zh-CN" sz="1800" dirty="0" smtClean="0"/>
              <a:t>bits </a:t>
            </a:r>
            <a:r>
              <a:rPr lang="en-US" altLang="zh-CN" sz="1800" dirty="0" smtClean="0"/>
              <a:t> </a:t>
            </a:r>
            <a:r>
              <a:rPr lang="sq-AL" altLang="zh-CN" sz="1800" dirty="0" smtClean="0"/>
              <a:t>repeat </a:t>
            </a:r>
            <a:r>
              <a:rPr lang="sq-AL" altLang="zh-CN" sz="1800" dirty="0" smtClean="0"/>
              <a:t>once</a:t>
            </a:r>
            <a:r>
              <a:rPr lang="en-US" altLang="zh-CN" sz="1800" dirty="0" smtClean="0"/>
              <a:t> and</a:t>
            </a:r>
            <a:r>
              <a:rPr lang="sq-AL" altLang="zh-CN" sz="1800" dirty="0" smtClean="0"/>
              <a:t> </a:t>
            </a:r>
            <a:r>
              <a:rPr lang="en-US" altLang="zh-CN" sz="1800" dirty="0" smtClean="0"/>
              <a:t>is encoded to generate the parity sequence      with length of 336 bits by using rate 1/2 LDPC code with the element                   of base matrix . </a:t>
            </a:r>
          </a:p>
          <a:p>
            <a:pPr lvl="1"/>
            <a:r>
              <a:rPr lang="en-US" altLang="zh-CN" sz="1800" dirty="0" smtClean="0"/>
              <a:t>The mother codeword is                  . And the sequence of first 1024 bits of three copies of       is </a:t>
            </a:r>
            <a:r>
              <a:rPr lang="en-US" altLang="zh-CN" sz="1800" dirty="0" smtClean="0"/>
              <a:t>LDPC code output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US" altLang="zh-CN" sz="1800" dirty="0" smtClean="0"/>
              <a:t>The location of        ,         and      in the base matrix show as: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355976" y="1844824"/>
          <a:ext cx="1150937" cy="356398"/>
        </p:xfrm>
        <a:graphic>
          <a:graphicData uri="http://schemas.openxmlformats.org/presentationml/2006/ole">
            <p:oleObj spid="_x0000_s2050" name="Equation" r:id="rId3" imgW="685800" imgH="228600" progId="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7740352" y="1844824"/>
          <a:ext cx="290512" cy="346089"/>
        </p:xfrm>
        <a:graphic>
          <a:graphicData uri="http://schemas.openxmlformats.org/presentationml/2006/ole">
            <p:oleObj spid="_x0000_s2051" name="Equation" r:id="rId4" imgW="177480" imgH="22860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6948264" y="1844824"/>
          <a:ext cx="288925" cy="371125"/>
        </p:xfrm>
        <a:graphic>
          <a:graphicData uri="http://schemas.openxmlformats.org/presentationml/2006/ole">
            <p:oleObj spid="_x0000_s2052" name="Equation" r:id="rId5" imgW="164880" imgH="228600" progId="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628479" y="3933056"/>
          <a:ext cx="287337" cy="371125"/>
        </p:xfrm>
        <a:graphic>
          <a:graphicData uri="http://schemas.openxmlformats.org/presentationml/2006/ole">
            <p:oleObj spid="_x0000_s2053" name="Equation" r:id="rId6" imgW="164880" imgH="228600" progId="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3131517" y="3861048"/>
          <a:ext cx="360363" cy="428562"/>
        </p:xfrm>
        <a:graphic>
          <a:graphicData uri="http://schemas.openxmlformats.org/presentationml/2006/ole">
            <p:oleObj spid="_x0000_s2054" name="Equation" r:id="rId7" imgW="177480" imgH="228600" progId="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8316416" y="2492896"/>
          <a:ext cx="215900" cy="279817"/>
        </p:xfrm>
        <a:graphic>
          <a:graphicData uri="http://schemas.openxmlformats.org/presentationml/2006/ole">
            <p:oleObj spid="_x0000_s2055" name="Equation" r:id="rId8" imgW="126720" imgH="177480" progId="">
              <p:embed/>
            </p:oleObj>
          </a:graphicData>
        </a:graphic>
      </p:graphicFrame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3975422" y="3985298"/>
          <a:ext cx="236538" cy="307798"/>
        </p:xfrm>
        <a:graphic>
          <a:graphicData uri="http://schemas.openxmlformats.org/presentationml/2006/ole">
            <p:oleObj spid="_x0000_s2056" name="Equation" r:id="rId9" imgW="126720" imgH="177480" progId="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7668344" y="2780928"/>
          <a:ext cx="865187" cy="313689"/>
        </p:xfrm>
        <a:graphic>
          <a:graphicData uri="http://schemas.openxmlformats.org/presentationml/2006/ole">
            <p:oleObj spid="_x0000_s2057" name="Equation" r:id="rId10" imgW="609336" imgH="241195" progId="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3491880" y="3356992"/>
          <a:ext cx="863600" cy="284235"/>
        </p:xfrm>
        <a:graphic>
          <a:graphicData uri="http://schemas.openxmlformats.org/presentationml/2006/ole">
            <p:oleObj spid="_x0000_s2058" name="Equation" r:id="rId11" imgW="571320" imgH="203040" progId="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051720" y="3645024"/>
          <a:ext cx="217487" cy="244472"/>
        </p:xfrm>
        <a:graphic>
          <a:graphicData uri="http://schemas.openxmlformats.org/presentationml/2006/ole">
            <p:oleObj spid="_x0000_s2059" name="Equation" r:id="rId12" imgW="114120" imgH="139680" progId="">
              <p:embed/>
            </p:oleObj>
          </a:graphicData>
        </a:graphic>
      </p:graphicFrame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67744" y="4293096"/>
            <a:ext cx="4824536" cy="219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21963</TotalTime>
  <Words>1290</Words>
  <Application>Microsoft Office PowerPoint</Application>
  <PresentationFormat>全屏显示(4:3)</PresentationFormat>
  <Paragraphs>504</Paragraphs>
  <Slides>12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802-11-Submission</vt:lpstr>
      <vt:lpstr>Equation</vt:lpstr>
      <vt:lpstr>LDPC for IEEE802.11aj(45GHz)</vt:lpstr>
      <vt:lpstr>Background</vt:lpstr>
      <vt:lpstr>Background</vt:lpstr>
      <vt:lpstr>The issues of  802.11ad LDPC</vt:lpstr>
      <vt:lpstr>Proposed LDPC base matrix</vt:lpstr>
      <vt:lpstr>Proposed base matrix</vt:lpstr>
      <vt:lpstr>Proposed base matrix</vt:lpstr>
      <vt:lpstr>Signaling field coding</vt:lpstr>
      <vt:lpstr>Proposed Signaling field Coding</vt:lpstr>
      <vt:lpstr>Proposed Signaling field Coding</vt:lpstr>
      <vt:lpstr>Conclusion</vt:lpstr>
      <vt:lpstr>References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123123</cp:lastModifiedBy>
  <cp:revision>936</cp:revision>
  <cp:lastPrinted>1998-02-10T13:28:06Z</cp:lastPrinted>
  <dcterms:created xsi:type="dcterms:W3CDTF">2013-11-12T02:05:18Z</dcterms:created>
  <dcterms:modified xsi:type="dcterms:W3CDTF">2014-05-21T15:51:19Z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