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Slides/notesSlide1.xml" ContentType="application/vnd.openxmlformats-officedocument.presentationml.notesSlide+xml"/>
  <Default Extension="bin" ContentType="application/vnd.openxmlformats-officedocument.oleObject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69" r:id="rId2"/>
    <p:sldId id="313" r:id="rId3"/>
    <p:sldId id="324" r:id="rId4"/>
    <p:sldId id="323" r:id="rId5"/>
    <p:sldId id="322" r:id="rId6"/>
    <p:sldId id="325" r:id="rId7"/>
    <p:sldId id="326" r:id="rId8"/>
    <p:sldId id="327" r:id="rId9"/>
    <p:sldId id="320" r:id="rId10"/>
    <p:sldId id="319" r:id="rId11"/>
    <p:sldId id="318" r:id="rId12"/>
    <p:sldId id="275" r:id="rId13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ediatek" initials="M" lastIdx="13" clrIdx="0"/>
  <p:cmAuthor id="1" name="Chao-Chun Wang" initials="CW" lastIdx="1" clrIdx="1"/>
  <p:cmAuthor id="2" name="mtk30122" initials="m" lastIdx="1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000099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014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400" d="100"/>
        <a:sy n="400" d="100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-2610" y="-84"/>
      </p:cViewPr>
      <p:guideLst>
        <p:guide orient="horz" pos="2923"/>
        <p:guide pos="2184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7" Type="http://schemas.openxmlformats.org/officeDocument/2006/relationships/image" Target="../media/image7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6" Type="http://schemas.openxmlformats.org/officeDocument/2006/relationships/image" Target="../media/image6.wmf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4.wmf"/><Relationship Id="rId1" Type="http://schemas.openxmlformats.org/officeDocument/2006/relationships/image" Target="../media/image9.wmf"/><Relationship Id="rId4" Type="http://schemas.openxmlformats.org/officeDocument/2006/relationships/image" Target="../media/image7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592841" y="8982075"/>
            <a:ext cx="1725409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err="1" smtClean="0"/>
              <a:t>Tianyu</a:t>
            </a:r>
            <a:r>
              <a:rPr lang="en-US" dirty="0" smtClean="0"/>
              <a:t> Wu et</a:t>
            </a:r>
            <a:r>
              <a:rPr lang="en-US" dirty="0"/>
              <a:t>. al, </a:t>
            </a:r>
            <a:r>
              <a:rPr lang="en-US" dirty="0" err="1" smtClean="0"/>
              <a:t>MediaTek</a:t>
            </a:r>
            <a:endParaRPr lang="en-US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r>
              <a:rPr lang="en-US"/>
              <a:t>Page </a:t>
            </a:r>
            <a:fld id="{09E1433C-D9BD-4FF0-A52D-1540150004E0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150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cs typeface="MS PGothic" pitchFamily="34" charset="-128"/>
            </a:endParaRPr>
          </a:p>
        </p:txBody>
      </p:sp>
      <p:sp>
        <p:nvSpPr>
          <p:cNvPr id="6151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>
                <a:latin typeface="Times New Roman" charset="0"/>
                <a:cs typeface="MS PGothic" pitchFamily="34" charset="-128"/>
              </a:rPr>
              <a:t>Submission</a:t>
            </a:r>
          </a:p>
        </p:txBody>
      </p:sp>
      <p:sp>
        <p:nvSpPr>
          <p:cNvPr id="6152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cs typeface="MS PGothic" pitchFamily="34" charset="-128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95750" y="95250"/>
            <a:ext cx="2185988" cy="2159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71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187825" y="8991600"/>
            <a:ext cx="1725409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latin typeface="Times New Roman" pitchFamily="18" charset="0"/>
                <a:ea typeface="+mn-ea"/>
                <a:cs typeface="Arial" charset="0"/>
              </a:defRPr>
            </a:lvl1pPr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>
              <a:defRPr/>
            </a:pPr>
            <a:r>
              <a:rPr lang="en-US" dirty="0" err="1" smtClean="0"/>
              <a:t>Tianyu</a:t>
            </a:r>
            <a:r>
              <a:rPr lang="en-US" dirty="0" smtClean="0"/>
              <a:t> Wu et. al, </a:t>
            </a:r>
            <a:r>
              <a:rPr lang="en-US" dirty="0" err="1" smtClean="0"/>
              <a:t>MediaTek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r>
              <a:rPr lang="en-US"/>
              <a:t>Page </a:t>
            </a:r>
            <a:fld id="{D0788BD5-72AE-47FF-A0D1-7224C507575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17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>
                <a:latin typeface="Times New Roman" charset="0"/>
                <a:cs typeface="MS PGothic" pitchFamily="34" charset="-128"/>
              </a:rPr>
              <a:t>Submission</a:t>
            </a:r>
          </a:p>
        </p:txBody>
      </p:sp>
      <p:sp>
        <p:nvSpPr>
          <p:cNvPr id="717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cs typeface="MS PGothic" pitchFamily="34" charset="-128"/>
            </a:endParaRPr>
          </a:p>
        </p:txBody>
      </p:sp>
      <p:sp>
        <p:nvSpPr>
          <p:cNvPr id="717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cs typeface="MS PGothic" pitchFamily="34" charset="-128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</a:p>
        </p:txBody>
      </p:sp>
      <p:sp>
        <p:nvSpPr>
          <p:cNvPr id="17412" name="Rectangle 6"/>
          <p:cNvSpPr>
            <a:spLocks noGrp="1" noChangeArrowheads="1"/>
          </p:cNvSpPr>
          <p:nvPr>
            <p:ph type="ftr" sz="quarter" idx="4"/>
          </p:nvPr>
        </p:nvSpPr>
        <p:spPr>
          <a:ln>
            <a:miter lim="800000"/>
            <a:headEnd/>
            <a:tailEnd/>
          </a:ln>
        </p:spPr>
        <p:txBody>
          <a:bodyPr/>
          <a:lstStyle/>
          <a:p>
            <a:pPr lvl="4">
              <a:defRPr/>
            </a:pPr>
            <a:r>
              <a:rPr lang="en-US" smtClean="0">
                <a:ea typeface="+mn-ea"/>
              </a:rPr>
              <a:t>Shoukang ZHENG et. al, I2R, Singapore</a:t>
            </a:r>
          </a:p>
        </p:txBody>
      </p:sp>
      <p:sp>
        <p:nvSpPr>
          <p:cNvPr id="92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/>
              <a:t>Page </a:t>
            </a:r>
            <a:fld id="{B3FF16CD-A6E3-4037-B8F7-3A620706419B}" type="slidenum">
              <a:rPr lang="en-US"/>
              <a:pPr/>
              <a:t>1</a:t>
            </a:fld>
            <a:endParaRPr lang="en-US"/>
          </a:p>
        </p:txBody>
      </p:sp>
      <p:sp>
        <p:nvSpPr>
          <p:cNvPr id="92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922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493FD3FF-EE59-453B-ADC2-CC4E94CF3C90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 eaLnBrk="0" hangingPunct="0">
              <a:defRPr sz="1800" b="1"/>
            </a:lvl1pPr>
          </a:lstStyle>
          <a:p>
            <a:pPr>
              <a:defRPr/>
            </a:pPr>
            <a:r>
              <a:rPr lang="en-US" dirty="0" smtClean="0"/>
              <a:t>May 2014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236296" y="6453336"/>
            <a:ext cx="1019597" cy="216172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r>
              <a:rPr lang="en-US" dirty="0" smtClean="0"/>
              <a:t>ZTE Corp. 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6570D9FA-82F7-425B-B8CA-145DC9A8CCB1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eaLnBrk="0" hangingPunct="0">
              <a:defRPr sz="1800" b="1"/>
            </a:lvl1pPr>
          </a:lstStyle>
          <a:p>
            <a:pPr>
              <a:defRPr/>
            </a:pPr>
            <a:r>
              <a:rPr lang="en-US" dirty="0" smtClean="0"/>
              <a:t>May 2014</a:t>
            </a:r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236296" y="6453336"/>
            <a:ext cx="1019597" cy="216172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r>
              <a:rPr lang="en-US" dirty="0" smtClean="0"/>
              <a:t>ZTE Corp. 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041CC15B-04D0-4874-AF54-CB5FD8BAF1E7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eaLnBrk="0" hangingPunct="0">
              <a:defRPr sz="1800" b="1"/>
            </a:lvl1pPr>
          </a:lstStyle>
          <a:p>
            <a:pPr>
              <a:defRPr/>
            </a:pPr>
            <a:r>
              <a:rPr lang="en-US" dirty="0" smtClean="0"/>
              <a:t>May 2014</a:t>
            </a:r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236296" y="6453336"/>
            <a:ext cx="1019597" cy="216172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r>
              <a:rPr lang="en-US" dirty="0" smtClean="0"/>
              <a:t>ZTE Corp. 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2014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6D1A4D92-B811-4C1B-B34A-C0B212369608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Rectangle 5"/>
          <p:cNvSpPr txBox="1">
            <a:spLocks noChangeArrowheads="1"/>
          </p:cNvSpPr>
          <p:nvPr userDrawn="1"/>
        </p:nvSpPr>
        <p:spPr>
          <a:xfrm>
            <a:off x="7236296" y="6453336"/>
            <a:ext cx="1019597" cy="216172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PGothic" pitchFamily="34" charset="-128"/>
                <a:cs typeface="+mn-cs"/>
              </a:rPr>
              <a:t>ZTE Corp. 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MS PGothic" pitchFamily="34" charset="-128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charset="0"/>
                <a:ea typeface="MS PGothic" charset="0"/>
                <a:cs typeface="MS PGothic" charset="0"/>
              </a:defRPr>
            </a:lvl1pPr>
          </a:lstStyle>
          <a:p>
            <a:pPr>
              <a:defRPr/>
            </a:pPr>
            <a:r>
              <a:rPr lang="en-US" dirty="0" smtClean="0"/>
              <a:t>May 2014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r>
              <a:rPr lang="en-US"/>
              <a:t>Slide </a:t>
            </a:r>
            <a:fld id="{18C62ADA-77E4-439D-9428-AD2D99553BB0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78425" y="333375"/>
            <a:ext cx="32797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b">
            <a:spAutoFit/>
          </a:bodyPr>
          <a:lstStyle/>
          <a:p>
            <a:pPr marL="457200" lvl="4" algn="r" eaLnBrk="0" hangingPunct="0"/>
            <a:r>
              <a:rPr lang="en-US" sz="1800" b="1" dirty="0"/>
              <a:t>doc.: IEEE </a:t>
            </a:r>
            <a:r>
              <a:rPr lang="en-US" sz="1800" b="1" dirty="0" smtClean="0"/>
              <a:t>802.11-14/0717r0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cs typeface="MS PGothic" pitchFamily="34" charset="-128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>
                <a:latin typeface="Times New Roman" charset="0"/>
                <a:cs typeface="MS PGothic" pitchFamily="34" charset="-128"/>
              </a:rPr>
              <a:t>Submission</a:t>
            </a:r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7236296" y="6453336"/>
            <a:ext cx="1019597" cy="216172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r>
              <a:rPr lang="en-US" dirty="0" smtClean="0"/>
              <a:t>ZTE Corp. 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550" r:id="rId1"/>
    <p:sldLayoutId id="2147484551" r:id="rId2"/>
    <p:sldLayoutId id="2147484552" r:id="rId3"/>
    <p:sldLayoutId id="2147484553" r:id="rId4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li.liguang@zte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yuan.zhifeng@zte.com.cn" TargetMode="Externa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6.bin"/><Relationship Id="rId3" Type="http://schemas.openxmlformats.org/officeDocument/2006/relationships/oleObject" Target="../embeddings/oleObject11.bin"/><Relationship Id="rId7" Type="http://schemas.openxmlformats.org/officeDocument/2006/relationships/oleObject" Target="../embeddings/oleObject1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14.bin"/><Relationship Id="rId5" Type="http://schemas.openxmlformats.org/officeDocument/2006/relationships/oleObject" Target="../embeddings/oleObject13.bin"/><Relationship Id="rId4" Type="http://schemas.openxmlformats.org/officeDocument/2006/relationships/oleObject" Target="../embeddings/oleObject12.bin"/><Relationship Id="rId9" Type="http://schemas.openxmlformats.org/officeDocument/2006/relationships/image" Target="../media/image10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.bin"/><Relationship Id="rId13" Type="http://schemas.openxmlformats.org/officeDocument/2006/relationships/image" Target="../media/image8.png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5.bin"/><Relationship Id="rId12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4.bin"/><Relationship Id="rId11" Type="http://schemas.openxmlformats.org/officeDocument/2006/relationships/oleObject" Target="../embeddings/oleObject9.bin"/><Relationship Id="rId5" Type="http://schemas.openxmlformats.org/officeDocument/2006/relationships/oleObject" Target="../embeddings/oleObject3.bin"/><Relationship Id="rId10" Type="http://schemas.openxmlformats.org/officeDocument/2006/relationships/oleObject" Target="../embeddings/oleObject8.bin"/><Relationship Id="rId4" Type="http://schemas.openxmlformats.org/officeDocument/2006/relationships/oleObject" Target="../embeddings/oleObject2.bin"/><Relationship Id="rId9" Type="http://schemas.openxmlformats.org/officeDocument/2006/relationships/oleObject" Target="../embeddings/oleObject7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/>
              <a:t>Slide </a:t>
            </a:r>
            <a:fld id="{A36C3DC4-A9A3-4DE4-B347-56C661B4C5F5}" type="slidenum">
              <a:rPr lang="en-US"/>
              <a:pPr/>
              <a:t>1</a:t>
            </a:fld>
            <a:endParaRPr lang="en-US"/>
          </a:p>
        </p:txBody>
      </p:sp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2800" dirty="0" smtClean="0">
                <a:solidFill>
                  <a:schemeClr val="tx1"/>
                </a:solidFill>
              </a:rPr>
              <a:t>LDPC for IEEE802.11aj(45GHz)</a:t>
            </a:r>
          </a:p>
        </p:txBody>
      </p:sp>
      <p:sp>
        <p:nvSpPr>
          <p:cNvPr id="819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56792"/>
            <a:ext cx="7772400" cy="381000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2014-05-20</a:t>
            </a:r>
          </a:p>
        </p:txBody>
      </p:sp>
      <p:sp>
        <p:nvSpPr>
          <p:cNvPr id="8197" name="Rectangle 12"/>
          <p:cNvSpPr>
            <a:spLocks noChangeArrowheads="1"/>
          </p:cNvSpPr>
          <p:nvPr/>
        </p:nvSpPr>
        <p:spPr bwMode="auto">
          <a:xfrm>
            <a:off x="179512" y="1916832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  <p:sp>
        <p:nvSpPr>
          <p:cNvPr id="8199" name="Date Placeholder 9"/>
          <p:cNvSpPr>
            <a:spLocks noGrp="1"/>
          </p:cNvSpPr>
          <p:nvPr>
            <p:ph type="dt" sz="quarter" idx="12"/>
          </p:nvPr>
        </p:nvSpPr>
        <p:spPr>
          <a:xfrm>
            <a:off x="696913" y="332601"/>
            <a:ext cx="968214" cy="276999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dirty="0" smtClean="0">
                <a:latin typeface="Times New Roman" pitchFamily="18" charset="0"/>
                <a:ea typeface="MS PGothic" pitchFamily="34" charset="-128"/>
              </a:rPr>
              <a:t>May 2014</a:t>
            </a:r>
          </a:p>
        </p:txBody>
      </p:sp>
      <p:graphicFrame>
        <p:nvGraphicFramePr>
          <p:cNvPr id="14" name="Table 55"/>
          <p:cNvGraphicFramePr>
            <a:graphicFrameLocks noGrp="1"/>
          </p:cNvGraphicFramePr>
          <p:nvPr/>
        </p:nvGraphicFramePr>
        <p:xfrm>
          <a:off x="611560" y="2348880"/>
          <a:ext cx="7559675" cy="3820365"/>
        </p:xfrm>
        <a:graphic>
          <a:graphicData uri="http://schemas.openxmlformats.org/drawingml/2006/table">
            <a:tbl>
              <a:tblPr/>
              <a:tblGrid>
                <a:gridCol w="1270000"/>
                <a:gridCol w="1592263"/>
                <a:gridCol w="1385887"/>
                <a:gridCol w="936426"/>
                <a:gridCol w="2375099"/>
              </a:tblGrid>
              <a:tr h="46955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Batang" pitchFamily="18" charset="-127"/>
                        </a:rPr>
                        <a:t>Name</a:t>
                      </a:r>
                    </a:p>
                  </a:txBody>
                  <a:tcPr marL="52026" marR="520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algun Gothic" pitchFamily="34" charset="-127"/>
                        </a:rPr>
                        <a:t>Affiliations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algun Gothic" pitchFamily="34" charset="-127"/>
                      </a:endParaRPr>
                    </a:p>
                  </a:txBody>
                  <a:tcPr marL="52026" marR="520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algun Gothic" pitchFamily="34" charset="-127"/>
                        </a:rPr>
                        <a:t>Address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algun Gothic" pitchFamily="34" charset="-127"/>
                      </a:endParaRPr>
                    </a:p>
                  </a:txBody>
                  <a:tcPr marL="52026" marR="520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algun Gothic" pitchFamily="34" charset="-127"/>
                        </a:rPr>
                        <a:t>Phone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algun Gothic" pitchFamily="34" charset="-127"/>
                      </a:endParaRPr>
                    </a:p>
                  </a:txBody>
                  <a:tcPr marL="52026" marR="520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algun Gothic" pitchFamily="34" charset="-127"/>
                        </a:rPr>
                        <a:t>Email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algun Gothic" pitchFamily="34" charset="-127"/>
                      </a:endParaRPr>
                    </a:p>
                  </a:txBody>
                  <a:tcPr marL="52026" marR="520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874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ko-KR" sz="1600" kern="100" dirty="0" err="1" smtClean="0">
                          <a:solidFill>
                            <a:schemeClr val="tx1"/>
                          </a:solidFill>
                          <a:latin typeface="Times New Roman"/>
                          <a:ea typeface="宋体"/>
                          <a:cs typeface="Times New Roman"/>
                        </a:rPr>
                        <a:t>Liguang</a:t>
                      </a:r>
                      <a:r>
                        <a:rPr lang="en-US" altLang="ko-KR" sz="1600" kern="100" dirty="0" smtClean="0">
                          <a:solidFill>
                            <a:schemeClr val="tx1"/>
                          </a:solidFill>
                          <a:latin typeface="Times New Roman"/>
                          <a:ea typeface="宋体"/>
                          <a:cs typeface="Times New Roman"/>
                        </a:rPr>
                        <a:t> Li</a:t>
                      </a:r>
                    </a:p>
                  </a:txBody>
                  <a:tcPr marL="52028" marR="52028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ko-KR" sz="1600" kern="100" dirty="0" smtClean="0">
                          <a:solidFill>
                            <a:schemeClr val="tx1"/>
                          </a:solidFill>
                          <a:latin typeface="Times New Roman"/>
                          <a:ea typeface="宋体"/>
                          <a:cs typeface="Times New Roman"/>
                        </a:rPr>
                        <a:t>ZTE Corporation</a:t>
                      </a:r>
                    </a:p>
                  </a:txBody>
                  <a:tcPr marL="52028" marR="52028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ko-KR" sz="1600" kern="100" dirty="0" err="1" smtClean="0">
                          <a:solidFill>
                            <a:schemeClr val="tx1"/>
                          </a:solidFill>
                          <a:latin typeface="Times New Roman"/>
                          <a:ea typeface="宋体"/>
                          <a:cs typeface="Times New Roman"/>
                        </a:rPr>
                        <a:t>Shenzheng</a:t>
                      </a:r>
                      <a:r>
                        <a:rPr lang="en-US" altLang="ko-KR" sz="1600" kern="100" dirty="0" smtClean="0">
                          <a:solidFill>
                            <a:schemeClr val="tx1"/>
                          </a:solidFill>
                          <a:latin typeface="Times New Roman"/>
                          <a:ea typeface="宋体"/>
                          <a:cs typeface="Times New Roman"/>
                        </a:rPr>
                        <a:t> China</a:t>
                      </a:r>
                    </a:p>
                  </a:txBody>
                  <a:tcPr marL="52028" marR="52028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  <a:cs typeface="Arial" pitchFamily="34" charset="0"/>
                      </a:endParaRPr>
                    </a:p>
                  </a:txBody>
                  <a:tcPr marL="52028" marR="52028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ko-KR" sz="1600" kern="100" dirty="0" smtClean="0">
                          <a:solidFill>
                            <a:schemeClr val="tx1"/>
                          </a:solidFill>
                          <a:latin typeface="Times New Roman"/>
                          <a:ea typeface="宋体"/>
                          <a:cs typeface="Times New Roman"/>
                          <a:hlinkClick r:id="rId3"/>
                        </a:rPr>
                        <a:t>li.liguang@zte.com.cn</a:t>
                      </a:r>
                    </a:p>
                  </a:txBody>
                  <a:tcPr marL="52028" marR="52028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874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ko-KR" sz="1600" kern="100" dirty="0" smtClean="0">
                          <a:solidFill>
                            <a:schemeClr val="tx1"/>
                          </a:solidFill>
                          <a:latin typeface="Times New Roman"/>
                          <a:ea typeface="宋体"/>
                          <a:cs typeface="Times New Roman"/>
                        </a:rPr>
                        <a:t>Jun </a:t>
                      </a:r>
                      <a:r>
                        <a:rPr lang="en-US" altLang="ko-KR" sz="1600" kern="100" dirty="0" err="1" smtClean="0">
                          <a:solidFill>
                            <a:schemeClr val="tx1"/>
                          </a:solidFill>
                          <a:latin typeface="Times New Roman"/>
                          <a:ea typeface="宋体"/>
                          <a:cs typeface="Times New Roman"/>
                        </a:rPr>
                        <a:t>Xu</a:t>
                      </a:r>
                      <a:endParaRPr lang="en-US" altLang="ko-KR" sz="1600" kern="100" dirty="0" smtClean="0">
                        <a:solidFill>
                          <a:schemeClr val="tx1"/>
                        </a:solidFill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52028" marR="52028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kern="100" dirty="0" smtClean="0">
                          <a:solidFill>
                            <a:schemeClr val="tx1"/>
                          </a:solidFill>
                          <a:latin typeface="Times New Roman"/>
                          <a:ea typeface="宋体"/>
                          <a:cs typeface="Times New Roman"/>
                        </a:rPr>
                        <a:t>ZTE Corporation</a:t>
                      </a:r>
                    </a:p>
                  </a:txBody>
                  <a:tcPr marL="52028" marR="52028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ko-KR" sz="1600" kern="100" dirty="0" err="1" smtClean="0">
                          <a:solidFill>
                            <a:schemeClr val="tx1"/>
                          </a:solidFill>
                          <a:latin typeface="Times New Roman"/>
                          <a:ea typeface="宋体"/>
                          <a:cs typeface="Times New Roman"/>
                        </a:rPr>
                        <a:t>Shenzheng</a:t>
                      </a:r>
                      <a:r>
                        <a:rPr lang="en-US" altLang="ko-KR" sz="1600" kern="100" dirty="0" smtClean="0">
                          <a:solidFill>
                            <a:schemeClr val="tx1"/>
                          </a:solidFill>
                          <a:latin typeface="Times New Roman"/>
                          <a:ea typeface="宋体"/>
                          <a:cs typeface="Times New Roman"/>
                        </a:rPr>
                        <a:t> China</a:t>
                      </a:r>
                    </a:p>
                  </a:txBody>
                  <a:tcPr marL="52028" marR="52028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  <a:cs typeface="Arial" pitchFamily="34" charset="0"/>
                      </a:endParaRPr>
                    </a:p>
                  </a:txBody>
                  <a:tcPr marL="52028" marR="52028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ko-KR" sz="1600" kern="100" dirty="0" smtClean="0">
                          <a:solidFill>
                            <a:schemeClr val="tx1"/>
                          </a:solidFill>
                          <a:latin typeface="Times New Roman"/>
                          <a:ea typeface="宋体"/>
                          <a:cs typeface="Times New Roman"/>
                          <a:hlinkClick r:id="rId3"/>
                        </a:rPr>
                        <a:t>xu.jun@zte.com.cn</a:t>
                      </a:r>
                    </a:p>
                  </a:txBody>
                  <a:tcPr marL="52028" marR="52028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874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600" kern="100" dirty="0" err="1" smtClean="0">
                          <a:solidFill>
                            <a:schemeClr val="tx1"/>
                          </a:solidFill>
                          <a:latin typeface="Times New Roman"/>
                          <a:ea typeface="宋体"/>
                          <a:cs typeface="Times New Roman"/>
                        </a:rPr>
                        <a:t>Zhifeng</a:t>
                      </a:r>
                      <a:r>
                        <a:rPr lang="en-US" sz="1600" kern="100" dirty="0" smtClean="0">
                          <a:solidFill>
                            <a:schemeClr val="tx1"/>
                          </a:solidFill>
                          <a:latin typeface="Times New Roman"/>
                          <a:ea typeface="宋体"/>
                          <a:cs typeface="Times New Roman"/>
                        </a:rPr>
                        <a:t> Yuan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kern="100" dirty="0" smtClean="0">
                          <a:solidFill>
                            <a:schemeClr val="tx1"/>
                          </a:solidFill>
                          <a:latin typeface="Times New Roman"/>
                          <a:ea typeface="宋体"/>
                          <a:cs typeface="Times New Roman"/>
                        </a:rPr>
                        <a:t>ZTE Corporation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ko-KR" sz="1600" kern="100" dirty="0" err="1" smtClean="0">
                          <a:solidFill>
                            <a:schemeClr val="tx1"/>
                          </a:solidFill>
                          <a:latin typeface="Times New Roman"/>
                          <a:ea typeface="宋体"/>
                          <a:cs typeface="Times New Roman"/>
                        </a:rPr>
                        <a:t>Shenzheng</a:t>
                      </a:r>
                      <a:r>
                        <a:rPr lang="en-US" altLang="ko-KR" sz="1600" kern="100" dirty="0" smtClean="0">
                          <a:solidFill>
                            <a:schemeClr val="tx1"/>
                          </a:solidFill>
                          <a:latin typeface="Times New Roman"/>
                          <a:ea typeface="宋体"/>
                          <a:cs typeface="Times New Roman"/>
                        </a:rPr>
                        <a:t> China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ko-KR" sz="1600" kern="100" dirty="0" smtClean="0">
                          <a:solidFill>
                            <a:schemeClr val="tx1"/>
                          </a:solidFill>
                          <a:latin typeface="Times New Roman"/>
                          <a:ea typeface="宋体"/>
                          <a:cs typeface="Times New Roman"/>
                          <a:hlinkClick r:id="rId4"/>
                        </a:rPr>
                        <a:t>yuan.zhifeng@zte.com.cn</a:t>
                      </a:r>
                      <a:endParaRPr lang="en-US" altLang="ko-KR" sz="1600" kern="100" dirty="0" smtClean="0">
                        <a:solidFill>
                          <a:schemeClr val="tx1"/>
                        </a:solidFill>
                        <a:latin typeface="Times New Roman"/>
                        <a:ea typeface="宋体"/>
                        <a:cs typeface="Times New Roman"/>
                        <a:hlinkClick r:id="rId3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366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600" kern="100" dirty="0" err="1" smtClean="0">
                          <a:solidFill>
                            <a:schemeClr val="tx1"/>
                          </a:solidFill>
                          <a:latin typeface="Times New Roman"/>
                          <a:ea typeface="宋体"/>
                          <a:cs typeface="Times New Roman"/>
                        </a:rPr>
                        <a:t>Weimin</a:t>
                      </a:r>
                      <a:r>
                        <a:rPr lang="en-US" sz="1600" kern="100" baseline="0" dirty="0" smtClean="0">
                          <a:solidFill>
                            <a:schemeClr val="tx1"/>
                          </a:solidFill>
                          <a:latin typeface="Times New Roman"/>
                          <a:ea typeface="宋体"/>
                          <a:cs typeface="Times New Roman"/>
                        </a:rPr>
                        <a:t> Xing</a:t>
                      </a:r>
                      <a:endParaRPr lang="en-US" sz="1600" kern="100" dirty="0" smtClean="0">
                        <a:solidFill>
                          <a:schemeClr val="tx1"/>
                        </a:solidFill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kern="100" dirty="0" smtClean="0">
                          <a:solidFill>
                            <a:schemeClr val="tx1"/>
                          </a:solidFill>
                          <a:latin typeface="Times New Roman"/>
                          <a:ea typeface="宋体"/>
                          <a:cs typeface="Times New Roman"/>
                        </a:rPr>
                        <a:t>ZTE Corporation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kern="100" dirty="0" err="1" smtClean="0">
                          <a:solidFill>
                            <a:schemeClr val="tx1"/>
                          </a:solidFill>
                          <a:latin typeface="+mn-lt"/>
                          <a:ea typeface="宋体"/>
                          <a:cs typeface="Times New Roman"/>
                        </a:rPr>
                        <a:t>Xi’anChina</a:t>
                      </a:r>
                      <a:endParaRPr lang="en-US" altLang="ko-KR" sz="1600" kern="100" dirty="0" smtClean="0">
                        <a:solidFill>
                          <a:schemeClr val="tx1"/>
                        </a:solidFill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ko-KR" sz="1600" kern="100" dirty="0" smtClean="0">
                          <a:solidFill>
                            <a:schemeClr val="tx1"/>
                          </a:solidFill>
                          <a:latin typeface="Times New Roman"/>
                          <a:ea typeface="宋体"/>
                          <a:cs typeface="Times New Roman"/>
                          <a:hlinkClick r:id="rId3"/>
                        </a:rPr>
                        <a:t>xing.weimin@zte.com.cn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874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600" kern="100" dirty="0" err="1" smtClean="0">
                          <a:solidFill>
                            <a:schemeClr val="tx1"/>
                          </a:solidFill>
                          <a:latin typeface="Times New Roman"/>
                          <a:ea typeface="宋体"/>
                          <a:cs typeface="Times New Roman"/>
                        </a:rPr>
                        <a:t>Kaibo</a:t>
                      </a:r>
                      <a:r>
                        <a:rPr lang="en-US" sz="1600" kern="100" dirty="0" smtClean="0">
                          <a:solidFill>
                            <a:schemeClr val="tx1"/>
                          </a:solidFill>
                          <a:latin typeface="Times New Roman"/>
                          <a:ea typeface="宋体"/>
                          <a:cs typeface="Times New Roman"/>
                        </a:rPr>
                        <a:t> </a:t>
                      </a:r>
                      <a:r>
                        <a:rPr lang="en-US" sz="1600" kern="100" dirty="0" err="1" smtClean="0">
                          <a:solidFill>
                            <a:schemeClr val="tx1"/>
                          </a:solidFill>
                          <a:latin typeface="Times New Roman"/>
                          <a:ea typeface="宋体"/>
                          <a:cs typeface="Times New Roman"/>
                        </a:rPr>
                        <a:t>Tian</a:t>
                      </a:r>
                      <a:endParaRPr lang="en-US" sz="1600" kern="100" dirty="0" smtClean="0">
                        <a:solidFill>
                          <a:schemeClr val="tx1"/>
                        </a:solidFill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kern="100" dirty="0" smtClean="0">
                          <a:solidFill>
                            <a:schemeClr val="tx1"/>
                          </a:solidFill>
                          <a:latin typeface="+mn-lt"/>
                          <a:ea typeface="宋体"/>
                          <a:cs typeface="Times New Roman"/>
                        </a:rPr>
                        <a:t>ZTE Corporation</a:t>
                      </a:r>
                      <a:endParaRPr lang="en-US" altLang="ko-KR" sz="1600" kern="100" dirty="0" smtClean="0">
                        <a:solidFill>
                          <a:schemeClr val="tx1"/>
                        </a:solidFill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kern="100" dirty="0" err="1" smtClean="0">
                          <a:solidFill>
                            <a:schemeClr val="tx1"/>
                          </a:solidFill>
                          <a:latin typeface="+mn-lt"/>
                          <a:ea typeface="宋体"/>
                          <a:cs typeface="Times New Roman"/>
                        </a:rPr>
                        <a:t>Xi’anChina</a:t>
                      </a:r>
                      <a:endParaRPr lang="en-US" altLang="ko-KR" sz="1600" kern="100" dirty="0" smtClean="0">
                        <a:solidFill>
                          <a:schemeClr val="tx1"/>
                        </a:solidFill>
                        <a:latin typeface="+mn-lt"/>
                        <a:ea typeface="宋体"/>
                        <a:cs typeface="Times New Roman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ko-KR" sz="1600" kern="100" dirty="0" err="1" smtClean="0">
                          <a:solidFill>
                            <a:schemeClr val="tx1"/>
                          </a:solidFill>
                          <a:latin typeface="Times New Roman"/>
                          <a:ea typeface="宋体"/>
                          <a:cs typeface="Times New Roman"/>
                          <a:hlinkClick r:id="rId3"/>
                        </a:rPr>
                        <a:t>Tian,kaibo@zte.com.cn</a:t>
                      </a:r>
                      <a:endParaRPr lang="en-US" altLang="ko-KR" sz="1600" kern="100" dirty="0" smtClean="0">
                        <a:solidFill>
                          <a:schemeClr val="tx1"/>
                        </a:solidFill>
                        <a:latin typeface="Times New Roman"/>
                        <a:ea typeface="宋体"/>
                        <a:cs typeface="Times New Roman"/>
                        <a:hlinkClick r:id="rId3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874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kern="100" dirty="0" err="1">
                          <a:latin typeface="Times New Roman"/>
                          <a:ea typeface="宋体"/>
                          <a:cs typeface="Times New Roman"/>
                        </a:rPr>
                        <a:t>Shiwen</a:t>
                      </a:r>
                      <a:r>
                        <a:rPr lang="en-US" sz="1600" kern="100" dirty="0">
                          <a:latin typeface="Times New Roman"/>
                          <a:ea typeface="宋体"/>
                          <a:cs typeface="Times New Roman"/>
                        </a:rPr>
                        <a:t> HE</a:t>
                      </a:r>
                      <a:endParaRPr lang="zh-CN" sz="1000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kern="100" dirty="0" smtClean="0">
                          <a:solidFill>
                            <a:schemeClr val="tx1"/>
                          </a:solidFill>
                          <a:latin typeface="Times New Roman"/>
                          <a:ea typeface="宋体"/>
                          <a:cs typeface="Times New Roman"/>
                        </a:rPr>
                        <a:t>Southeast University (SEU) </a:t>
                      </a:r>
                      <a:endParaRPr lang="zh-CN" altLang="ko-KR" sz="1600" kern="100" dirty="0" smtClean="0">
                        <a:solidFill>
                          <a:schemeClr val="tx1"/>
                        </a:solidFill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kern="100" dirty="0" smtClean="0">
                          <a:latin typeface="Times New Roman"/>
                          <a:ea typeface="宋体"/>
                          <a:cs typeface="Times New Roman"/>
                        </a:rPr>
                        <a:t>Nanjing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kern="100" dirty="0" smtClean="0">
                          <a:latin typeface="Times New Roman"/>
                          <a:ea typeface="宋体"/>
                          <a:cs typeface="Times New Roman"/>
                        </a:rPr>
                        <a:t>China</a:t>
                      </a:r>
                      <a:endParaRPr lang="zh-CN" sz="1000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ko-KR" sz="1600" kern="100" dirty="0" smtClean="0">
                          <a:solidFill>
                            <a:schemeClr val="tx1"/>
                          </a:solidFill>
                          <a:latin typeface="Times New Roman"/>
                          <a:ea typeface="宋体"/>
                          <a:cs typeface="Times New Roman"/>
                          <a:hlinkClick r:id="rId4"/>
                        </a:rPr>
                        <a:t>hesw01@seu.edu.cn</a:t>
                      </a:r>
                      <a:endParaRPr lang="zh-CN" altLang="ko-KR" sz="1600" kern="100" dirty="0" smtClean="0">
                        <a:solidFill>
                          <a:schemeClr val="tx1"/>
                        </a:solidFill>
                        <a:latin typeface="Times New Roman"/>
                        <a:ea typeface="宋体"/>
                        <a:cs typeface="Times New Roman"/>
                        <a:hlinkClick r:id="rId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874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kern="100">
                          <a:latin typeface="Times New Roman"/>
                          <a:ea typeface="宋体"/>
                          <a:cs typeface="Times New Roman"/>
                        </a:rPr>
                        <a:t>Haiming WANG</a:t>
                      </a:r>
                      <a:endParaRPr lang="zh-CN" sz="1000" kern="10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kern="100" dirty="0" smtClean="0">
                          <a:solidFill>
                            <a:schemeClr val="tx1"/>
                          </a:solidFill>
                          <a:latin typeface="Times New Roman"/>
                          <a:ea typeface="宋体"/>
                          <a:cs typeface="Times New Roman"/>
                        </a:rPr>
                        <a:t>Southeast University (SEU)</a:t>
                      </a:r>
                      <a:endParaRPr lang="zh-CN" altLang="ko-KR" sz="1600" kern="100" dirty="0" smtClean="0">
                        <a:solidFill>
                          <a:schemeClr val="tx1"/>
                        </a:solidFill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600" kern="100" dirty="0" smtClean="0">
                          <a:solidFill>
                            <a:schemeClr val="tx1"/>
                          </a:solidFill>
                          <a:latin typeface="Times New Roman"/>
                          <a:ea typeface="宋体"/>
                          <a:cs typeface="Times New Roman"/>
                        </a:rPr>
                        <a:t>Nanjing </a:t>
                      </a:r>
                    </a:p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600" kern="100" dirty="0" smtClean="0">
                          <a:solidFill>
                            <a:schemeClr val="tx1"/>
                          </a:solidFill>
                          <a:latin typeface="Times New Roman"/>
                          <a:ea typeface="宋体"/>
                          <a:cs typeface="Times New Roman"/>
                        </a:rPr>
                        <a:t>China</a:t>
                      </a: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  <a:cs typeface="Arial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ko-KR" sz="1600" kern="100" dirty="0" smtClean="0">
                          <a:solidFill>
                            <a:schemeClr val="tx1"/>
                          </a:solidFill>
                          <a:latin typeface="Times New Roman"/>
                          <a:ea typeface="宋体"/>
                          <a:cs typeface="Times New Roman"/>
                          <a:hlinkClick r:id="rId4"/>
                        </a:rPr>
                        <a:t>hmwang@seu.edu.cn</a:t>
                      </a:r>
                      <a:endParaRPr lang="zh-CN" altLang="ko-KR" sz="1600" kern="100" dirty="0" smtClean="0">
                        <a:solidFill>
                          <a:schemeClr val="tx1"/>
                        </a:solidFill>
                        <a:latin typeface="Times New Roman"/>
                        <a:ea typeface="宋体"/>
                        <a:cs typeface="Times New Roman"/>
                        <a:hlinkClick r:id="rId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0" name="页脚占位符 5"/>
          <p:cNvSpPr>
            <a:spLocks noGrp="1"/>
          </p:cNvSpPr>
          <p:nvPr>
            <p:ph type="ftr" sz="quarter" idx="10"/>
          </p:nvPr>
        </p:nvSpPr>
        <p:spPr>
          <a:xfrm>
            <a:off x="7236296" y="6453336"/>
            <a:ext cx="1019597" cy="21617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ZTE Corp.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Proposed Signaling</a:t>
            </a:r>
            <a:r>
              <a:rPr lang="sq-AL" altLang="zh-CN" dirty="0" smtClean="0"/>
              <a:t> </a:t>
            </a:r>
            <a:r>
              <a:rPr lang="en-US" altLang="zh-CN" dirty="0" smtClean="0"/>
              <a:t>field Coding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6570D9FA-82F7-425B-B8CA-145DC9A8CCB1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ZTE </a:t>
            </a:r>
            <a:endParaRPr lang="en-US" dirty="0"/>
          </a:p>
        </p:txBody>
      </p:sp>
      <p:sp>
        <p:nvSpPr>
          <p:cNvPr id="7" name="内容占位符 2"/>
          <p:cNvSpPr>
            <a:spLocks noGrp="1"/>
          </p:cNvSpPr>
          <p:nvPr>
            <p:ph idx="1"/>
          </p:nvPr>
        </p:nvSpPr>
        <p:spPr>
          <a:xfrm>
            <a:off x="323850" y="1956048"/>
            <a:ext cx="8424863" cy="2265040"/>
          </a:xfrm>
        </p:spPr>
        <p:txBody>
          <a:bodyPr/>
          <a:lstStyle/>
          <a:p>
            <a:r>
              <a:rPr lang="en-US" altLang="zh-CN" sz="2000" dirty="0" smtClean="0"/>
              <a:t>Encoding the Signaling</a:t>
            </a:r>
            <a:r>
              <a:rPr lang="sq-AL" altLang="zh-CN" sz="2000" dirty="0" smtClean="0"/>
              <a:t> </a:t>
            </a:r>
            <a:r>
              <a:rPr lang="en-US" altLang="zh-CN" sz="2000" dirty="0" smtClean="0"/>
              <a:t>field  with </a:t>
            </a:r>
            <a:r>
              <a:rPr lang="en-US" altLang="zh-CN" sz="2000" dirty="0" smtClean="0"/>
              <a:t>40 </a:t>
            </a:r>
            <a:r>
              <a:rPr lang="en-US" altLang="zh-CN" sz="2000" dirty="0" smtClean="0"/>
              <a:t>bits</a:t>
            </a:r>
          </a:p>
          <a:p>
            <a:pPr lvl="1"/>
            <a:r>
              <a:rPr lang="en-US" altLang="zh-CN" sz="1600" dirty="0" smtClean="0"/>
              <a:t>the signaling</a:t>
            </a:r>
            <a:r>
              <a:rPr lang="sq-AL" altLang="zh-CN" sz="1600" dirty="0" smtClean="0"/>
              <a:t> </a:t>
            </a:r>
            <a:r>
              <a:rPr lang="en-US" altLang="zh-CN" sz="1600" dirty="0" smtClean="0"/>
              <a:t>bits </a:t>
            </a:r>
            <a:r>
              <a:rPr lang="en-US" altLang="zh-CN" sz="1600" dirty="0" smtClean="0"/>
              <a:t>can be shown </a:t>
            </a:r>
            <a:r>
              <a:rPr lang="en-US" altLang="zh-CN" sz="1600" dirty="0" smtClean="0"/>
              <a:t>as</a:t>
            </a:r>
            <a:endParaRPr lang="en-US" altLang="zh-CN" sz="1600" dirty="0" smtClean="0"/>
          </a:p>
          <a:p>
            <a:pPr lvl="1"/>
            <a:r>
              <a:rPr lang="en-US" altLang="zh-CN" sz="1600" dirty="0" smtClean="0"/>
              <a:t>the signaling</a:t>
            </a:r>
            <a:r>
              <a:rPr lang="sq-AL" altLang="zh-CN" sz="1600" dirty="0" smtClean="0"/>
              <a:t> </a:t>
            </a:r>
            <a:r>
              <a:rPr lang="en-US" altLang="zh-CN" sz="1600" dirty="0" smtClean="0"/>
              <a:t>bits </a:t>
            </a:r>
            <a:r>
              <a:rPr lang="sq-AL" altLang="zh-CN" sz="1600" dirty="0" smtClean="0"/>
              <a:t>repeat </a:t>
            </a:r>
            <a:r>
              <a:rPr lang="sq-AL" altLang="zh-CN" sz="1600" dirty="0" smtClean="0"/>
              <a:t>once</a:t>
            </a:r>
            <a:r>
              <a:rPr lang="en-US" altLang="zh-CN" sz="1600" dirty="0" smtClean="0"/>
              <a:t> and</a:t>
            </a:r>
            <a:r>
              <a:rPr lang="sq-AL" altLang="zh-CN" sz="1600" dirty="0" smtClean="0"/>
              <a:t> </a:t>
            </a:r>
            <a:r>
              <a:rPr lang="en-US" altLang="zh-CN" sz="1600" dirty="0" smtClean="0"/>
              <a:t>is encoded to generate the parity sequence      with length of 336 bits by using rate 1/2 LDPC code  base matrix . </a:t>
            </a:r>
          </a:p>
          <a:p>
            <a:pPr lvl="1"/>
            <a:r>
              <a:rPr lang="en-US" altLang="zh-CN" sz="1600" dirty="0" smtClean="0"/>
              <a:t>The mother codeword is                  . And the sequence of first 672 bits of three copies of       is LDPC code output.</a:t>
            </a:r>
          </a:p>
          <a:p>
            <a:pPr lvl="1"/>
            <a:r>
              <a:rPr lang="en-US" altLang="zh-CN" sz="1600" dirty="0" smtClean="0"/>
              <a:t>The location of       and       in the base matrix show as: </a:t>
            </a:r>
          </a:p>
          <a:p>
            <a:pPr>
              <a:buFontTx/>
              <a:buNone/>
            </a:pPr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</p:txBody>
      </p:sp>
      <p:graphicFrame>
        <p:nvGraphicFramePr>
          <p:cNvPr id="8" name="Object 2"/>
          <p:cNvGraphicFramePr>
            <a:graphicFrameLocks noChangeAspect="1"/>
          </p:cNvGraphicFramePr>
          <p:nvPr/>
        </p:nvGraphicFramePr>
        <p:xfrm>
          <a:off x="3923928" y="2348880"/>
          <a:ext cx="271463" cy="269875"/>
        </p:xfrm>
        <a:graphic>
          <a:graphicData uri="http://schemas.openxmlformats.org/presentationml/2006/ole">
            <p:oleObj spid="_x0000_s3074" name="Equation" r:id="rId3" imgW="126720" imgH="126720" progId="">
              <p:embed/>
            </p:oleObj>
          </a:graphicData>
        </a:graphic>
      </p:graphicFrame>
      <p:graphicFrame>
        <p:nvGraphicFramePr>
          <p:cNvPr id="9" name="Object 3"/>
          <p:cNvGraphicFramePr>
            <a:graphicFrameLocks noChangeAspect="1"/>
          </p:cNvGraphicFramePr>
          <p:nvPr/>
        </p:nvGraphicFramePr>
        <p:xfrm>
          <a:off x="7452320" y="2636912"/>
          <a:ext cx="215900" cy="301625"/>
        </p:xfrm>
        <a:graphic>
          <a:graphicData uri="http://schemas.openxmlformats.org/presentationml/2006/ole">
            <p:oleObj spid="_x0000_s3075" name="Equation" r:id="rId4" imgW="126720" imgH="177480" progId="">
              <p:embed/>
            </p:oleObj>
          </a:graphicData>
        </a:graphic>
      </p:graphicFrame>
      <p:graphicFrame>
        <p:nvGraphicFramePr>
          <p:cNvPr id="10" name="Object 4"/>
          <p:cNvGraphicFramePr>
            <a:graphicFrameLocks noChangeAspect="1"/>
          </p:cNvGraphicFramePr>
          <p:nvPr/>
        </p:nvGraphicFramePr>
        <p:xfrm>
          <a:off x="2411760" y="3717032"/>
          <a:ext cx="271462" cy="271462"/>
        </p:xfrm>
        <a:graphic>
          <a:graphicData uri="http://schemas.openxmlformats.org/presentationml/2006/ole">
            <p:oleObj spid="_x0000_s3076" name="Equation" r:id="rId5" imgW="126720" imgH="126720" progId="">
              <p:embed/>
            </p:oleObj>
          </a:graphicData>
        </a:graphic>
      </p:graphicFrame>
      <p:graphicFrame>
        <p:nvGraphicFramePr>
          <p:cNvPr id="11" name="Object 6"/>
          <p:cNvGraphicFramePr>
            <a:graphicFrameLocks noChangeAspect="1"/>
          </p:cNvGraphicFramePr>
          <p:nvPr/>
        </p:nvGraphicFramePr>
        <p:xfrm>
          <a:off x="3131964" y="3717032"/>
          <a:ext cx="215900" cy="301625"/>
        </p:xfrm>
        <a:graphic>
          <a:graphicData uri="http://schemas.openxmlformats.org/presentationml/2006/ole">
            <p:oleObj spid="_x0000_s3077" name="Equation" r:id="rId6" imgW="126720" imgH="177480" progId="">
              <p:embed/>
            </p:oleObj>
          </a:graphicData>
        </a:graphic>
      </p:graphicFrame>
      <p:graphicFrame>
        <p:nvGraphicFramePr>
          <p:cNvPr id="12" name="Object 6"/>
          <p:cNvGraphicFramePr>
            <a:graphicFrameLocks noChangeAspect="1"/>
          </p:cNvGraphicFramePr>
          <p:nvPr/>
        </p:nvGraphicFramePr>
        <p:xfrm>
          <a:off x="3131840" y="3194621"/>
          <a:ext cx="865188" cy="306387"/>
        </p:xfrm>
        <a:graphic>
          <a:graphicData uri="http://schemas.openxmlformats.org/presentationml/2006/ole">
            <p:oleObj spid="_x0000_s3078" name="Equation" r:id="rId7" imgW="571320" imgH="203040" progId="">
              <p:embed/>
            </p:oleObj>
          </a:graphicData>
        </a:graphic>
      </p:graphicFrame>
      <p:graphicFrame>
        <p:nvGraphicFramePr>
          <p:cNvPr id="13" name="Object 7"/>
          <p:cNvGraphicFramePr>
            <a:graphicFrameLocks noChangeAspect="1"/>
          </p:cNvGraphicFramePr>
          <p:nvPr/>
        </p:nvGraphicFramePr>
        <p:xfrm>
          <a:off x="8460556" y="3212976"/>
          <a:ext cx="215900" cy="265112"/>
        </p:xfrm>
        <a:graphic>
          <a:graphicData uri="http://schemas.openxmlformats.org/presentationml/2006/ole">
            <p:oleObj spid="_x0000_s3079" name="Equation" r:id="rId8" imgW="114120" imgH="139680" progId="">
              <p:embed/>
            </p:oleObj>
          </a:graphicData>
        </a:graphic>
      </p:graphicFrame>
      <p:pic>
        <p:nvPicPr>
          <p:cNvPr id="14" name="Picture 8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1979712" y="4005064"/>
            <a:ext cx="5040560" cy="24703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Conclusion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3568" y="1700808"/>
            <a:ext cx="7772400" cy="4752528"/>
          </a:xfrm>
        </p:spPr>
        <p:txBody>
          <a:bodyPr/>
          <a:lstStyle/>
          <a:p>
            <a:pPr marL="342900" lvl="1" indent="-342900">
              <a:buClr>
                <a:schemeClr val="tx2"/>
              </a:buClr>
              <a:buSzPct val="80000"/>
              <a:buChar char="•"/>
              <a:defRPr/>
            </a:pPr>
            <a:r>
              <a:rPr lang="en-US" altLang="zh-CN" sz="2400" b="1" dirty="0" smtClean="0"/>
              <a:t>We proposed a new LDPC base matrix for group discussion</a:t>
            </a:r>
          </a:p>
          <a:p>
            <a:pPr marL="342900" lvl="1" indent="-342900">
              <a:buClr>
                <a:schemeClr val="tx2"/>
              </a:buClr>
              <a:buSzPct val="80000"/>
              <a:buChar char="•"/>
              <a:defRPr/>
            </a:pPr>
            <a:r>
              <a:rPr lang="en-US" altLang="zh-CN" sz="2400" b="1" dirty="0" smtClean="0"/>
              <a:t>The advantage of the </a:t>
            </a:r>
            <a:r>
              <a:rPr lang="en-US" altLang="zh-CN" sz="2400" b="1" dirty="0" smtClean="0"/>
              <a:t>base matrix </a:t>
            </a:r>
            <a:r>
              <a:rPr lang="en-US" altLang="zh-CN" sz="2400" b="1" dirty="0" smtClean="0"/>
              <a:t>is that</a:t>
            </a:r>
          </a:p>
          <a:p>
            <a:pPr lvl="1" algn="just">
              <a:buClr>
                <a:schemeClr val="tx2"/>
              </a:buClr>
              <a:buSzPct val="80000"/>
              <a:defRPr/>
            </a:pPr>
            <a:r>
              <a:rPr lang="en-US" altLang="zh-CN" dirty="0" smtClean="0"/>
              <a:t>Most of elements </a:t>
            </a:r>
            <a:r>
              <a:rPr lang="sq-AL" altLang="zh-CN" dirty="0" smtClean="0"/>
              <a:t>unequal to</a:t>
            </a:r>
            <a:r>
              <a:rPr lang="en-US" altLang="zh-CN" dirty="0" smtClean="0"/>
              <a:t> -1 are even, which is good for LDPC pipeline decoder. </a:t>
            </a:r>
          </a:p>
          <a:p>
            <a:pPr lvl="1" algn="just">
              <a:buClr>
                <a:schemeClr val="tx2"/>
              </a:buClr>
              <a:buSzPct val="80000"/>
              <a:defRPr/>
            </a:pPr>
            <a:r>
              <a:rPr lang="en-US" altLang="zh-CN" dirty="0" smtClean="0"/>
              <a:t>All the elements </a:t>
            </a:r>
            <a:r>
              <a:rPr lang="sq-AL" altLang="zh-CN" dirty="0" smtClean="0"/>
              <a:t>unequal to</a:t>
            </a:r>
            <a:r>
              <a:rPr lang="en-US" altLang="zh-CN" dirty="0" smtClean="0"/>
              <a:t> -1 in the same column of different base matrixes are from a set with 4 elements, and the first element </a:t>
            </a:r>
            <a:r>
              <a:rPr lang="sq-AL" altLang="zh-CN" dirty="0" smtClean="0"/>
              <a:t>unequal to</a:t>
            </a:r>
            <a:r>
              <a:rPr lang="en-US" altLang="zh-CN" dirty="0" smtClean="0"/>
              <a:t> -1 of every column is equal to zero. Low complexity of </a:t>
            </a:r>
            <a:r>
              <a:rPr lang="sq-AL" altLang="zh-CN" dirty="0" smtClean="0"/>
              <a:t>cyclic shift</a:t>
            </a:r>
            <a:r>
              <a:rPr lang="en-US" altLang="zh-CN" dirty="0" smtClean="0"/>
              <a:t> network. </a:t>
            </a:r>
          </a:p>
          <a:p>
            <a:pPr lvl="1" algn="just">
              <a:buClr>
                <a:schemeClr val="tx2"/>
              </a:buClr>
              <a:buSzPct val="80000"/>
              <a:defRPr/>
            </a:pPr>
            <a:r>
              <a:rPr lang="en-US" altLang="zh-CN" dirty="0" smtClean="0"/>
              <a:t>The check parts of all base matrix are </a:t>
            </a:r>
            <a:r>
              <a:rPr lang="sq-AL" altLang="zh-CN" dirty="0" smtClean="0"/>
              <a:t>strictly lower triangular matrix</a:t>
            </a:r>
            <a:r>
              <a:rPr lang="en-US" altLang="zh-CN" dirty="0" smtClean="0"/>
              <a:t>. Low complexity of LDPC encoder. </a:t>
            </a:r>
          </a:p>
          <a:p>
            <a:pPr algn="just">
              <a:defRPr/>
            </a:pPr>
            <a:r>
              <a:rPr lang="en-US" altLang="zh-CN" dirty="0" smtClean="0"/>
              <a:t>We also design the signaling field coding procedure using the proposed </a:t>
            </a:r>
            <a:r>
              <a:rPr lang="en-US" altLang="zh-CN" dirty="0" smtClean="0"/>
              <a:t>LDPC base matrix </a:t>
            </a:r>
            <a:r>
              <a:rPr lang="en-US" altLang="zh-CN" dirty="0" smtClean="0"/>
              <a:t>. </a:t>
            </a:r>
            <a:endParaRPr lang="zh-CN" altLang="en-US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6570D9FA-82F7-425B-B8CA-145DC9A8CCB1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  <p:sp>
        <p:nvSpPr>
          <p:cNvPr id="7" name="页脚占位符 5"/>
          <p:cNvSpPr>
            <a:spLocks noGrp="1"/>
          </p:cNvSpPr>
          <p:nvPr>
            <p:ph type="ftr" sz="quarter" idx="10"/>
          </p:nvPr>
        </p:nvSpPr>
        <p:spPr>
          <a:xfrm>
            <a:off x="7236296" y="6453336"/>
            <a:ext cx="1019597" cy="21617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ZTE Corp. 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Times New Roman" pitchFamily="18" charset="0"/>
              <a:buAutoNum type="arabicPeriod"/>
            </a:pPr>
            <a:r>
              <a:rPr lang="en-US" altLang="zh-CN" sz="1600" b="0" dirty="0" smtClean="0"/>
              <a:t>IEEE Std 802.11ad</a:t>
            </a:r>
          </a:p>
          <a:p>
            <a:pPr eaLnBrk="1" hangingPunct="1">
              <a:buFont typeface="Times New Roman" pitchFamily="18" charset="0"/>
              <a:buAutoNum type="arabicPeriod"/>
            </a:pPr>
            <a:r>
              <a:rPr lang="en-US" altLang="zh-CN" sz="1600" b="0" dirty="0" smtClean="0"/>
              <a:t>“11-14-0716-02-00aj-phy-sig-frame-structure-for-ieee-802-11aj-45ghz”</a:t>
            </a:r>
          </a:p>
          <a:p>
            <a:pPr eaLnBrk="1" hangingPunct="1">
              <a:buFont typeface="Times New Roman" pitchFamily="18" charset="0"/>
              <a:buAutoNum type="arabicPeriod"/>
            </a:pPr>
            <a:r>
              <a:rPr lang="en-US" altLang="zh-CN" sz="1600" b="0" dirty="0" smtClean="0"/>
              <a:t>“Rate=5/6 LDPC Coding for OFDMA PHY”, C80216e-05_066r2</a:t>
            </a:r>
            <a:r>
              <a:rPr lang="zh-CN" altLang="en-US" sz="1600" b="0" dirty="0" smtClean="0"/>
              <a:t>，</a:t>
            </a:r>
            <a:r>
              <a:rPr lang="en-US" altLang="zh-CN" sz="1600" b="0" dirty="0" smtClean="0"/>
              <a:t>Robert </a:t>
            </a:r>
            <a:r>
              <a:rPr lang="en-US" altLang="zh-CN" sz="1600" b="0" dirty="0" err="1" smtClean="0"/>
              <a:t>Xu</a:t>
            </a:r>
            <a:r>
              <a:rPr lang="en-US" altLang="zh-CN" sz="1600" b="0" dirty="0" smtClean="0"/>
              <a:t>, etc</a:t>
            </a:r>
          </a:p>
          <a:p>
            <a:pPr eaLnBrk="1" hangingPunct="1">
              <a:buFont typeface="Times New Roman" pitchFamily="18" charset="0"/>
              <a:buAutoNum type="arabicPeriod"/>
            </a:pPr>
            <a:r>
              <a:rPr lang="en-US" altLang="zh-CN" sz="1600" b="0" dirty="0" smtClean="0"/>
              <a:t>http://grouper.ieee.org/groups/802/16/tge/index.html</a:t>
            </a:r>
            <a:endParaRPr lang="zh-CN" altLang="zh-CN" sz="1600" b="0" dirty="0" smtClean="0"/>
          </a:p>
          <a:p>
            <a:pPr eaLnBrk="1" hangingPunct="1">
              <a:buFont typeface="Times New Roman" pitchFamily="18" charset="0"/>
              <a:buAutoNum type="arabicPeriod"/>
            </a:pPr>
            <a:r>
              <a:rPr lang="en-US" altLang="zh-CN" sz="1600" b="0" dirty="0" smtClean="0"/>
              <a:t>“High Girth LDPC Coding for OFDMA PHY”, IEEE C80216e-05_126r1</a:t>
            </a:r>
            <a:r>
              <a:rPr lang="zh-CN" altLang="en-US" sz="1600" b="0" dirty="0" smtClean="0"/>
              <a:t>，</a:t>
            </a:r>
            <a:r>
              <a:rPr lang="en-US" altLang="zh-CN" sz="1600" b="0" dirty="0" smtClean="0"/>
              <a:t> Robert </a:t>
            </a:r>
            <a:r>
              <a:rPr lang="en-US" altLang="zh-CN" sz="1600" b="0" dirty="0" err="1" smtClean="0"/>
              <a:t>Xu</a:t>
            </a:r>
            <a:r>
              <a:rPr lang="en-US" altLang="zh-CN" sz="1600" b="0" dirty="0" smtClean="0"/>
              <a:t>,</a:t>
            </a:r>
          </a:p>
          <a:p>
            <a:pPr eaLnBrk="1" hangingPunct="1">
              <a:buFont typeface="Times New Roman" pitchFamily="18" charset="0"/>
              <a:buAutoNum type="arabicPeriod"/>
            </a:pPr>
            <a:r>
              <a:rPr lang="en-US" altLang="zh-CN" sz="1600" b="0" dirty="0" err="1" smtClean="0"/>
              <a:t>Mansour</a:t>
            </a:r>
            <a:r>
              <a:rPr lang="en-US" altLang="zh-CN" sz="1600" b="0" dirty="0" smtClean="0"/>
              <a:t>, M.M.; </a:t>
            </a:r>
            <a:r>
              <a:rPr lang="en-US" altLang="zh-CN" sz="1600" b="0" dirty="0" err="1" smtClean="0"/>
              <a:t>Shanbhag</a:t>
            </a:r>
            <a:r>
              <a:rPr lang="en-US" altLang="zh-CN" sz="1600" b="0" dirty="0" smtClean="0"/>
              <a:t> N.R. "A 640-Mb/s 2048-Bit Programmable LDPC Decoder Chip", IEEE Journal of Solid-State Circuits, </a:t>
            </a:r>
            <a:r>
              <a:rPr lang="en-US" altLang="ko-KR" sz="1600" b="0" dirty="0" smtClean="0"/>
              <a:t>vol. 41, no. 3,  pp. 684-698, Mar. 2006 </a:t>
            </a:r>
            <a:r>
              <a:rPr lang="en-US" altLang="zh-CN" sz="1600" b="0" dirty="0" smtClean="0"/>
              <a:t> </a:t>
            </a:r>
          </a:p>
          <a:p>
            <a:pPr eaLnBrk="1" hangingPunct="1">
              <a:buFont typeface="Times New Roman" pitchFamily="18" charset="0"/>
              <a:buAutoNum type="arabicPeriod"/>
            </a:pPr>
            <a:r>
              <a:rPr lang="en-US" altLang="zh-CN" sz="1600" b="0" dirty="0" smtClean="0"/>
              <a:t>T. Zhang and K. K. </a:t>
            </a:r>
            <a:r>
              <a:rPr lang="en-US" altLang="zh-CN" sz="1600" b="0" dirty="0" err="1" smtClean="0"/>
              <a:t>Parhi</a:t>
            </a:r>
            <a:r>
              <a:rPr lang="en-US" altLang="zh-CN" sz="1600" b="0" dirty="0" smtClean="0"/>
              <a:t>, "Joint (3,k)-Regular LDPC Code and Decoder/Encoder Design", IEEE Transactions on Signal Processing vol. 52, no. 4, pp. 1065-1079, April, 2004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6570D9FA-82F7-425B-B8CA-145DC9A8CCB1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8" name="Footer Placeholder 11"/>
          <p:cNvSpPr>
            <a:spLocks noGrp="1"/>
          </p:cNvSpPr>
          <p:nvPr>
            <p:ph type="ftr" sz="quarter" idx="10"/>
          </p:nvPr>
        </p:nvSpPr>
        <p:spPr>
          <a:xfrm>
            <a:off x="7188200" y="6464396"/>
            <a:ext cx="1355725" cy="369332"/>
          </a:xfrm>
        </p:spPr>
        <p:txBody>
          <a:bodyPr/>
          <a:lstStyle/>
          <a:p>
            <a:r>
              <a:rPr lang="en-US" dirty="0" smtClean="0">
                <a:ea typeface="MS PGothic" pitchFamily="34" charset="-128"/>
              </a:rPr>
              <a:t>ZTE Corp.</a:t>
            </a:r>
          </a:p>
        </p:txBody>
      </p:sp>
      <p:sp>
        <p:nvSpPr>
          <p:cNvPr id="7" name="Date Placeholder 9"/>
          <p:cNvSpPr>
            <a:spLocks noGrp="1"/>
          </p:cNvSpPr>
          <p:nvPr>
            <p:ph type="dt" sz="quarter" idx="12"/>
          </p:nvPr>
        </p:nvSpPr>
        <p:spPr>
          <a:xfrm>
            <a:off x="696913" y="332601"/>
            <a:ext cx="968214" cy="276999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dirty="0" smtClean="0">
                <a:latin typeface="Times New Roman" pitchFamily="18" charset="0"/>
                <a:ea typeface="MS PGothic" pitchFamily="34" charset="-128"/>
              </a:rPr>
              <a:t>May 2014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Background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LDPC have been used in several IEEE standards, it can provide high performance with low complexity by using different code rates and code lengths </a:t>
            </a:r>
          </a:p>
          <a:p>
            <a:pPr lvl="1" algn="just">
              <a:defRPr/>
            </a:pPr>
            <a:r>
              <a:rPr lang="en-US" altLang="zh-CN" dirty="0" smtClean="0"/>
              <a:t>In 802.11n/ac, 12 check matrixes were used, supporting 4 code rates and 3 code lengths.</a:t>
            </a:r>
          </a:p>
          <a:p>
            <a:pPr lvl="1" algn="just">
              <a:defRPr/>
            </a:pPr>
            <a:r>
              <a:rPr lang="en-US" altLang="zh-CN" dirty="0" smtClean="0"/>
              <a:t>In 802.11ad, , 4 check matrixes were used, supporting 4 code rates and fixed code length.</a:t>
            </a:r>
          </a:p>
          <a:p>
            <a:pPr lvl="1" algn="just">
              <a:defRPr/>
            </a:pPr>
            <a:r>
              <a:rPr lang="en-US" altLang="zh-CN" dirty="0" smtClean="0"/>
              <a:t>In 802.16e, 6 check matrixes were used, supporting 4 code rates and 19 code lengths.</a:t>
            </a: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6570D9FA-82F7-425B-B8CA-145DC9A8CCB1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ZTE Corp. 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Background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3568" y="1916832"/>
            <a:ext cx="7772400" cy="4114800"/>
          </a:xfrm>
        </p:spPr>
        <p:txBody>
          <a:bodyPr/>
          <a:lstStyle/>
          <a:p>
            <a:pPr>
              <a:buClr>
                <a:schemeClr val="tx2"/>
              </a:buClr>
              <a:buSzPct val="80000"/>
              <a:defRPr/>
            </a:pPr>
            <a:r>
              <a:rPr lang="en-US" altLang="zh-CN" dirty="0" smtClean="0"/>
              <a:t>Decoding </a:t>
            </a:r>
            <a:r>
              <a:rPr lang="sq-AL" altLang="zh-CN" dirty="0" smtClean="0"/>
              <a:t>algorithm</a:t>
            </a:r>
            <a:r>
              <a:rPr lang="en-US" altLang="zh-CN" dirty="0" smtClean="0"/>
              <a:t> of  </a:t>
            </a:r>
            <a:r>
              <a:rPr lang="en-US" altLang="zh-CN" dirty="0" smtClean="0"/>
              <a:t>LDPC</a:t>
            </a:r>
          </a:p>
          <a:p>
            <a:pPr lvl="1">
              <a:buClr>
                <a:schemeClr val="tx2"/>
              </a:buClr>
              <a:buSzPct val="80000"/>
              <a:defRPr/>
            </a:pPr>
            <a:r>
              <a:rPr lang="en-US" altLang="zh-CN" dirty="0" smtClean="0"/>
              <a:t>Probability domain BP decoding </a:t>
            </a:r>
            <a:r>
              <a:rPr lang="en-US" altLang="zh-CN" dirty="0" smtClean="0"/>
              <a:t>algorithm</a:t>
            </a:r>
          </a:p>
          <a:p>
            <a:pPr lvl="1">
              <a:buClr>
                <a:schemeClr val="tx2"/>
              </a:buClr>
              <a:buSzPct val="80000"/>
              <a:defRPr/>
            </a:pPr>
            <a:r>
              <a:rPr lang="sq-AL" altLang="zh-CN" dirty="0" smtClean="0"/>
              <a:t>Log-domain </a:t>
            </a:r>
            <a:r>
              <a:rPr lang="sq-AL" altLang="zh-CN" dirty="0" smtClean="0"/>
              <a:t>BP decoding </a:t>
            </a:r>
            <a:r>
              <a:rPr lang="sq-AL" altLang="zh-CN" dirty="0" smtClean="0"/>
              <a:t>algorithm</a:t>
            </a:r>
            <a:endParaRPr lang="en-US" altLang="zh-CN" dirty="0" smtClean="0"/>
          </a:p>
          <a:p>
            <a:pPr lvl="1">
              <a:buClr>
                <a:schemeClr val="tx2"/>
              </a:buClr>
              <a:buSzPct val="80000"/>
              <a:defRPr/>
            </a:pPr>
            <a:r>
              <a:rPr lang="en-US" altLang="zh-CN" dirty="0" smtClean="0"/>
              <a:t> </a:t>
            </a:r>
            <a:r>
              <a:rPr lang="en-US" altLang="zh-CN" dirty="0" smtClean="0"/>
              <a:t>min-sum </a:t>
            </a:r>
            <a:r>
              <a:rPr lang="sq-AL" altLang="zh-CN" dirty="0" smtClean="0"/>
              <a:t>decoding </a:t>
            </a:r>
            <a:r>
              <a:rPr lang="sq-AL" altLang="zh-CN" dirty="0" smtClean="0"/>
              <a:t>algorithm</a:t>
            </a:r>
            <a:endParaRPr lang="en-US" altLang="zh-CN" dirty="0" smtClean="0"/>
          </a:p>
          <a:p>
            <a:pPr>
              <a:buClr>
                <a:schemeClr val="tx2"/>
              </a:buClr>
              <a:buSzPct val="80000"/>
              <a:defRPr/>
            </a:pPr>
            <a:r>
              <a:rPr lang="en-US" altLang="zh-CN" dirty="0" smtClean="0"/>
              <a:t>Decoder </a:t>
            </a:r>
            <a:r>
              <a:rPr lang="en-US" altLang="zh-CN" dirty="0" smtClean="0"/>
              <a:t>architecture</a:t>
            </a:r>
          </a:p>
          <a:p>
            <a:pPr lvl="1">
              <a:buClr>
                <a:schemeClr val="tx2"/>
              </a:buClr>
              <a:buSzPct val="80000"/>
              <a:defRPr/>
            </a:pPr>
            <a:r>
              <a:rPr lang="sq-AL" altLang="zh-CN" dirty="0" smtClean="0"/>
              <a:t>Ordinary </a:t>
            </a:r>
            <a:r>
              <a:rPr lang="sq-AL" altLang="zh-CN" dirty="0" smtClean="0"/>
              <a:t>decoder</a:t>
            </a:r>
            <a:r>
              <a:rPr lang="en-US" altLang="zh-CN" dirty="0" smtClean="0"/>
              <a:t>: </a:t>
            </a:r>
            <a:r>
              <a:rPr lang="en-US" altLang="zh-CN" dirty="0" smtClean="0"/>
              <a:t>High </a:t>
            </a:r>
            <a:r>
              <a:rPr lang="en-US" altLang="zh-CN" dirty="0" smtClean="0"/>
              <a:t>complexity, more iteration, low </a:t>
            </a:r>
            <a:r>
              <a:rPr lang="en-US" altLang="zh-CN" dirty="0" smtClean="0"/>
              <a:t>throughput</a:t>
            </a:r>
          </a:p>
          <a:p>
            <a:pPr lvl="1">
              <a:buClr>
                <a:schemeClr val="tx2"/>
              </a:buClr>
              <a:buSzPct val="80000"/>
              <a:defRPr/>
            </a:pPr>
            <a:r>
              <a:rPr lang="sq-AL" altLang="zh-CN" dirty="0" smtClean="0"/>
              <a:t>Layered </a:t>
            </a:r>
            <a:r>
              <a:rPr lang="sq-AL" altLang="zh-CN" dirty="0" smtClean="0"/>
              <a:t>decoder</a:t>
            </a:r>
            <a:r>
              <a:rPr lang="en-US" altLang="zh-CN" dirty="0" smtClean="0"/>
              <a:t>: </a:t>
            </a:r>
            <a:r>
              <a:rPr lang="en-US" altLang="zh-CN" dirty="0" smtClean="0"/>
              <a:t>High </a:t>
            </a:r>
            <a:r>
              <a:rPr lang="en-US" altLang="zh-CN" dirty="0" smtClean="0"/>
              <a:t>complexity, less iteration, m</a:t>
            </a:r>
            <a:r>
              <a:rPr lang="sq-AL" altLang="zh-CN" dirty="0" smtClean="0"/>
              <a:t>oderate </a:t>
            </a:r>
            <a:r>
              <a:rPr lang="sq-AL" altLang="zh-CN" dirty="0" smtClean="0"/>
              <a:t>throughput</a:t>
            </a:r>
            <a:r>
              <a:rPr lang="en-US" altLang="zh-CN" dirty="0" smtClean="0"/>
              <a:t>, wide used</a:t>
            </a:r>
            <a:r>
              <a:rPr lang="en-US" altLang="zh-CN" b="0" dirty="0" smtClean="0"/>
              <a:t>   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6570D9FA-82F7-425B-B8CA-145DC9A8CCB1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  <p:sp>
        <p:nvSpPr>
          <p:cNvPr id="7" name="页脚占位符 5"/>
          <p:cNvSpPr>
            <a:spLocks noGrp="1"/>
          </p:cNvSpPr>
          <p:nvPr>
            <p:ph type="ftr" sz="quarter" idx="10"/>
          </p:nvPr>
        </p:nvSpPr>
        <p:spPr>
          <a:xfrm>
            <a:off x="7236296" y="6453336"/>
            <a:ext cx="1019597" cy="21617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ZTE Corp. 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The issues of  802.11ad LDPC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Clr>
                <a:schemeClr val="tx2"/>
              </a:buClr>
              <a:buSzPct val="80000"/>
              <a:buFontTx/>
              <a:buChar char="•"/>
              <a:defRPr/>
            </a:pPr>
            <a:r>
              <a:rPr lang="en-US" altLang="zh-CN" sz="2400" b="1" dirty="0" smtClean="0"/>
              <a:t>Address conflict will occur in the pipeline decoder</a:t>
            </a:r>
          </a:p>
          <a:p>
            <a:pPr lvl="1">
              <a:buClr>
                <a:schemeClr val="tx2"/>
              </a:buClr>
              <a:buSzPct val="80000"/>
              <a:defRPr/>
            </a:pPr>
            <a:r>
              <a:rPr lang="en-US" altLang="zh-CN" dirty="0" smtClean="0"/>
              <a:t>no </a:t>
            </a:r>
            <a:r>
              <a:rPr lang="sq-AL" altLang="zh-CN" dirty="0" smtClean="0"/>
              <a:t>relevance</a:t>
            </a:r>
            <a:r>
              <a:rPr lang="en-US" altLang="zh-CN" dirty="0" smtClean="0"/>
              <a:t>  between the two adjacent elements </a:t>
            </a:r>
            <a:r>
              <a:rPr lang="sq-AL" altLang="zh-CN" dirty="0" smtClean="0"/>
              <a:t>unequal to</a:t>
            </a:r>
            <a:r>
              <a:rPr lang="en-US" altLang="zh-CN" dirty="0" smtClean="0"/>
              <a:t> -1 in one column of base matrix.</a:t>
            </a:r>
          </a:p>
          <a:p>
            <a:pPr marL="342900" lvl="1" indent="-342900">
              <a:buClr>
                <a:schemeClr val="tx2"/>
              </a:buClr>
              <a:buSzPct val="80000"/>
              <a:buFontTx/>
              <a:buChar char="•"/>
              <a:defRPr/>
            </a:pPr>
            <a:r>
              <a:rPr lang="en-US" altLang="zh-CN" sz="2400" b="1" dirty="0" smtClean="0"/>
              <a:t>High complexity </a:t>
            </a:r>
            <a:r>
              <a:rPr lang="sq-AL" altLang="zh-CN" sz="2400" b="1" dirty="0" smtClean="0"/>
              <a:t> </a:t>
            </a:r>
            <a:r>
              <a:rPr lang="en-US" altLang="zh-CN" sz="2400" b="1" dirty="0" err="1" smtClean="0"/>
              <a:t>i</a:t>
            </a:r>
            <a:r>
              <a:rPr lang="sq-AL" altLang="zh-CN" sz="2400" b="1" dirty="0" smtClean="0"/>
              <a:t>nterleaver</a:t>
            </a:r>
            <a:r>
              <a:rPr lang="en-US" altLang="zh-CN" sz="2400" b="1" dirty="0" smtClean="0"/>
              <a:t> and </a:t>
            </a:r>
            <a:r>
              <a:rPr lang="en-US" altLang="zh-CN" sz="2400" b="1" dirty="0" err="1" smtClean="0"/>
              <a:t>dei</a:t>
            </a:r>
            <a:r>
              <a:rPr lang="sq-AL" altLang="zh-CN" sz="2400" b="1" dirty="0" smtClean="0"/>
              <a:t>nterleaver</a:t>
            </a:r>
            <a:r>
              <a:rPr lang="en-US" altLang="zh-CN" sz="2400" b="1" dirty="0" smtClean="0"/>
              <a:t>.</a:t>
            </a:r>
            <a:endParaRPr lang="en-US" altLang="zh-CN" sz="2400" b="1" dirty="0" smtClean="0"/>
          </a:p>
          <a:p>
            <a:pPr lvl="1">
              <a:buClr>
                <a:schemeClr val="tx2"/>
              </a:buClr>
              <a:buSzPct val="80000"/>
              <a:defRPr/>
            </a:pPr>
            <a:r>
              <a:rPr lang="en-US" altLang="zh-CN" dirty="0" smtClean="0"/>
              <a:t>all </a:t>
            </a:r>
            <a:r>
              <a:rPr lang="en-US" altLang="zh-CN" dirty="0" smtClean="0"/>
              <a:t>the </a:t>
            </a:r>
            <a:r>
              <a:rPr lang="en-US" altLang="zh-CN" dirty="0" smtClean="0"/>
              <a:t>elements which are </a:t>
            </a:r>
            <a:r>
              <a:rPr lang="en-US" altLang="zh-CN" dirty="0" smtClean="0"/>
              <a:t>not </a:t>
            </a:r>
            <a:r>
              <a:rPr lang="sq-AL" altLang="zh-CN" dirty="0" smtClean="0"/>
              <a:t>equal to</a:t>
            </a:r>
            <a:r>
              <a:rPr lang="en-US" altLang="zh-CN" dirty="0" smtClean="0"/>
              <a:t> -1 in the same column of different base matrixes are </a:t>
            </a:r>
            <a:r>
              <a:rPr lang="sq-AL" altLang="zh-CN" dirty="0" smtClean="0"/>
              <a:t>random</a:t>
            </a:r>
            <a:r>
              <a:rPr lang="en-US" altLang="zh-CN" dirty="0" smtClean="0"/>
              <a:t>, so complexity</a:t>
            </a:r>
            <a:r>
              <a:rPr lang="en-US" altLang="zh-CN" b="1" dirty="0" smtClean="0"/>
              <a:t> </a:t>
            </a:r>
            <a:r>
              <a:rPr lang="en-US" altLang="zh-CN" dirty="0" smtClean="0"/>
              <a:t>Banyan decoding network is needed.</a:t>
            </a:r>
            <a:endParaRPr lang="en-US" altLang="zh-CN" dirty="0" smtClean="0"/>
          </a:p>
          <a:p>
            <a:pPr marL="342900" lvl="1" indent="-342900">
              <a:buClr>
                <a:schemeClr val="tx2"/>
              </a:buClr>
              <a:buSzPct val="80000"/>
              <a:buFontTx/>
              <a:buChar char="•"/>
              <a:defRPr/>
            </a:pPr>
            <a:r>
              <a:rPr lang="en-US" altLang="zh-CN" sz="2400" b="1" dirty="0" smtClean="0"/>
              <a:t>More </a:t>
            </a:r>
            <a:r>
              <a:rPr lang="en-US" altLang="zh-CN" sz="2400" b="1" dirty="0" smtClean="0"/>
              <a:t>c</a:t>
            </a:r>
            <a:r>
              <a:rPr lang="sq-AL" altLang="zh-CN" sz="2400" b="1" dirty="0" smtClean="0"/>
              <a:t>yclic shift operation</a:t>
            </a:r>
            <a:r>
              <a:rPr lang="en-US" altLang="zh-CN" sz="2400" b="1" dirty="0" smtClean="0"/>
              <a:t> is </a:t>
            </a:r>
            <a:r>
              <a:rPr lang="en-US" altLang="zh-CN" sz="2400" b="1" dirty="0" smtClean="0"/>
              <a:t>needed</a:t>
            </a:r>
            <a:endParaRPr lang="en-US" altLang="zh-CN" sz="2400" b="1" dirty="0" smtClean="0"/>
          </a:p>
          <a:p>
            <a:pPr lvl="1">
              <a:buClr>
                <a:schemeClr val="tx2"/>
              </a:buClr>
              <a:buSzPct val="80000"/>
              <a:defRPr/>
            </a:pPr>
            <a:r>
              <a:rPr lang="en-US" altLang="zh-CN" dirty="0" smtClean="0"/>
              <a:t>the </a:t>
            </a:r>
            <a:r>
              <a:rPr lang="en-US" altLang="zh-CN" dirty="0" smtClean="0"/>
              <a:t>check part of base matrix is not </a:t>
            </a:r>
            <a:r>
              <a:rPr lang="sq-AL" altLang="zh-CN" dirty="0" smtClean="0"/>
              <a:t>strictly lower triangular </a:t>
            </a:r>
            <a:r>
              <a:rPr lang="sq-AL" altLang="zh-CN" dirty="0" smtClean="0"/>
              <a:t>matrix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6570D9FA-82F7-425B-B8CA-145DC9A8CCB1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  <p:sp>
        <p:nvSpPr>
          <p:cNvPr id="7" name="页脚占位符 5"/>
          <p:cNvSpPr>
            <a:spLocks noGrp="1"/>
          </p:cNvSpPr>
          <p:nvPr>
            <p:ph type="ftr" sz="quarter" idx="10"/>
          </p:nvPr>
        </p:nvSpPr>
        <p:spPr>
          <a:xfrm>
            <a:off x="7236296" y="6453336"/>
            <a:ext cx="1019597" cy="21617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ZTE Corp. 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Proposed LDPC </a:t>
            </a:r>
            <a:r>
              <a:rPr lang="en-US" altLang="zh-CN" dirty="0" smtClean="0"/>
              <a:t>base matrix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chemeClr val="tx2"/>
              </a:buClr>
              <a:buSzPct val="80000"/>
              <a:defRPr/>
            </a:pPr>
            <a:r>
              <a:rPr lang="en-US" altLang="zh-CN" dirty="0" smtClean="0"/>
              <a:t>Feature </a:t>
            </a:r>
            <a:endParaRPr lang="en-US" altLang="zh-CN" dirty="0" smtClean="0"/>
          </a:p>
          <a:p>
            <a:pPr lvl="1">
              <a:buClr>
                <a:schemeClr val="tx2"/>
              </a:buClr>
              <a:buSzPct val="80000"/>
              <a:defRPr/>
            </a:pPr>
            <a:r>
              <a:rPr lang="en-US" altLang="zh-CN" dirty="0" smtClean="0"/>
              <a:t>Most </a:t>
            </a:r>
            <a:r>
              <a:rPr lang="en-US" altLang="zh-CN" dirty="0" smtClean="0"/>
              <a:t>of elements </a:t>
            </a:r>
            <a:r>
              <a:rPr lang="sq-AL" altLang="zh-CN" dirty="0" smtClean="0"/>
              <a:t>unequal to</a:t>
            </a:r>
            <a:r>
              <a:rPr lang="en-US" altLang="zh-CN" dirty="0" smtClean="0"/>
              <a:t> -1 are </a:t>
            </a:r>
            <a:r>
              <a:rPr lang="en-US" altLang="zh-CN" dirty="0" smtClean="0"/>
              <a:t>even</a:t>
            </a:r>
          </a:p>
          <a:p>
            <a:pPr lvl="2">
              <a:buClr>
                <a:schemeClr val="tx2"/>
              </a:buClr>
              <a:buSzPct val="80000"/>
              <a:defRPr/>
            </a:pPr>
            <a:r>
              <a:rPr lang="en-US" altLang="zh-CN" dirty="0" smtClean="0"/>
              <a:t>address </a:t>
            </a:r>
            <a:r>
              <a:rPr lang="en-US" altLang="zh-CN" dirty="0" smtClean="0"/>
              <a:t>conflicts can be avoided and </a:t>
            </a:r>
            <a:r>
              <a:rPr lang="en-US" altLang="zh-CN" dirty="0" smtClean="0"/>
              <a:t>decoding </a:t>
            </a:r>
            <a:r>
              <a:rPr lang="en-US" altLang="zh-CN" dirty="0" smtClean="0"/>
              <a:t>clock </a:t>
            </a:r>
            <a:r>
              <a:rPr lang="en-US" altLang="zh-CN" dirty="0" smtClean="0"/>
              <a:t>will be saved.</a:t>
            </a:r>
            <a:endParaRPr lang="en-US" altLang="zh-CN" dirty="0" smtClean="0"/>
          </a:p>
          <a:p>
            <a:pPr lvl="1">
              <a:buClr>
                <a:schemeClr val="tx2"/>
              </a:buClr>
              <a:buSzPct val="80000"/>
              <a:defRPr/>
            </a:pPr>
            <a:r>
              <a:rPr lang="en-US" altLang="zh-CN" dirty="0" smtClean="0"/>
              <a:t>All the elements </a:t>
            </a:r>
            <a:r>
              <a:rPr lang="sq-AL" altLang="zh-CN" dirty="0" smtClean="0"/>
              <a:t>unequal to</a:t>
            </a:r>
            <a:r>
              <a:rPr lang="en-US" altLang="zh-CN" dirty="0" smtClean="0"/>
              <a:t> -1 in the same column of different base matrixes are from a set </a:t>
            </a:r>
            <a:r>
              <a:rPr lang="en-US" altLang="zh-CN" dirty="0" smtClean="0"/>
              <a:t>with 4 </a:t>
            </a:r>
            <a:r>
              <a:rPr lang="en-US" altLang="zh-CN" dirty="0" smtClean="0"/>
              <a:t>elements </a:t>
            </a:r>
          </a:p>
          <a:p>
            <a:pPr lvl="2">
              <a:buClr>
                <a:schemeClr val="tx2"/>
              </a:buClr>
              <a:buSzPct val="80000"/>
              <a:defRPr/>
            </a:pPr>
            <a:r>
              <a:rPr lang="en-US" altLang="zh-CN" dirty="0" smtClean="0"/>
              <a:t>Low complexity fixed network can be used instead of Banyan network</a:t>
            </a:r>
          </a:p>
          <a:p>
            <a:pPr lvl="1">
              <a:buClr>
                <a:schemeClr val="tx2"/>
              </a:buClr>
              <a:buSzPct val="80000"/>
              <a:defRPr/>
            </a:pPr>
            <a:r>
              <a:rPr lang="en-US" altLang="zh-CN" dirty="0" smtClean="0"/>
              <a:t>The first element</a:t>
            </a:r>
            <a:r>
              <a:rPr lang="sq-AL" altLang="zh-CN" dirty="0" smtClean="0"/>
              <a:t> unequal to</a:t>
            </a:r>
            <a:r>
              <a:rPr lang="en-US" altLang="zh-CN" dirty="0" smtClean="0"/>
              <a:t> -1 of every column is equal to zero. </a:t>
            </a:r>
          </a:p>
          <a:p>
            <a:pPr lvl="2">
              <a:buClr>
                <a:schemeClr val="tx2"/>
              </a:buClr>
              <a:buSzPct val="80000"/>
              <a:defRPr/>
            </a:pPr>
            <a:r>
              <a:rPr lang="en-US" altLang="zh-CN" dirty="0" smtClean="0"/>
              <a:t>Less </a:t>
            </a:r>
            <a:r>
              <a:rPr lang="sq-AL" altLang="zh-CN" dirty="0" smtClean="0"/>
              <a:t>cyclic shift</a:t>
            </a:r>
            <a:r>
              <a:rPr lang="en-US" altLang="zh-CN" dirty="0" smtClean="0"/>
              <a:t> </a:t>
            </a:r>
            <a:r>
              <a:rPr lang="en-US" altLang="zh-CN" dirty="0" smtClean="0"/>
              <a:t>operation</a:t>
            </a:r>
            <a:endParaRPr lang="en-US" altLang="zh-CN" dirty="0" smtClean="0"/>
          </a:p>
          <a:p>
            <a:pPr lvl="1">
              <a:buClr>
                <a:schemeClr val="tx2"/>
              </a:buClr>
              <a:buSzPct val="80000"/>
              <a:defRPr/>
            </a:pPr>
            <a:r>
              <a:rPr lang="en-US" altLang="zh-CN" dirty="0" smtClean="0"/>
              <a:t>The check parts of all base matrix are </a:t>
            </a:r>
            <a:r>
              <a:rPr lang="sq-AL" altLang="zh-CN" dirty="0" smtClean="0"/>
              <a:t>strictly lower triangular matrix</a:t>
            </a:r>
            <a:r>
              <a:rPr lang="en-US" altLang="zh-CN" dirty="0" smtClean="0"/>
              <a:t>.  </a:t>
            </a:r>
          </a:p>
          <a:p>
            <a:pPr lvl="2">
              <a:buClr>
                <a:schemeClr val="tx2"/>
              </a:buClr>
              <a:buSzPct val="80000"/>
              <a:defRPr/>
            </a:pPr>
            <a:r>
              <a:rPr lang="en-US" altLang="zh-CN" dirty="0" smtClean="0"/>
              <a:t>Less </a:t>
            </a:r>
            <a:r>
              <a:rPr lang="sq-AL" altLang="zh-CN" dirty="0" smtClean="0"/>
              <a:t>cyclic shift</a:t>
            </a:r>
            <a:r>
              <a:rPr lang="en-US" altLang="zh-CN" dirty="0" smtClean="0"/>
              <a:t> </a:t>
            </a:r>
            <a:r>
              <a:rPr lang="en-US" altLang="zh-CN" dirty="0" smtClean="0"/>
              <a:t>operation </a:t>
            </a:r>
            <a:endParaRPr lang="en-US" altLang="zh-CN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6570D9FA-82F7-425B-B8CA-145DC9A8CCB1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  <p:sp>
        <p:nvSpPr>
          <p:cNvPr id="7" name="页脚占位符 5"/>
          <p:cNvSpPr>
            <a:spLocks noGrp="1"/>
          </p:cNvSpPr>
          <p:nvPr>
            <p:ph type="ftr" sz="quarter" idx="10"/>
          </p:nvPr>
        </p:nvSpPr>
        <p:spPr>
          <a:xfrm>
            <a:off x="7236296" y="6453336"/>
            <a:ext cx="1019597" cy="21617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ZTE Corp. 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Proposed base matrix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6570D9FA-82F7-425B-B8CA-145DC9A8CCB1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ZTE </a:t>
            </a:r>
            <a:endParaRPr lang="en-US" dirty="0"/>
          </a:p>
        </p:txBody>
      </p:sp>
      <p:sp>
        <p:nvSpPr>
          <p:cNvPr id="7" name="内容占位符 2"/>
          <p:cNvSpPr>
            <a:spLocks noGrp="1"/>
          </p:cNvSpPr>
          <p:nvPr>
            <p:ph idx="1"/>
          </p:nvPr>
        </p:nvSpPr>
        <p:spPr>
          <a:xfrm>
            <a:off x="323850" y="1728936"/>
            <a:ext cx="8424863" cy="4724400"/>
          </a:xfrm>
        </p:spPr>
        <p:txBody>
          <a:bodyPr/>
          <a:lstStyle/>
          <a:p>
            <a:pPr lvl="1"/>
            <a:r>
              <a:rPr lang="en-US" altLang="zh-CN" dirty="0" smtClean="0"/>
              <a:t>The </a:t>
            </a:r>
            <a:r>
              <a:rPr lang="en-US" altLang="zh-CN" dirty="0" smtClean="0"/>
              <a:t>code </a:t>
            </a:r>
            <a:r>
              <a:rPr lang="en-US" altLang="zh-CN" dirty="0" smtClean="0"/>
              <a:t>size n=672, and the four code rates are r</a:t>
            </a:r>
            <a:r>
              <a:rPr lang="en-US" altLang="zh-CN" baseline="-25000" dirty="0" smtClean="0"/>
              <a:t>0</a:t>
            </a:r>
            <a:r>
              <a:rPr lang="en-US" altLang="zh-CN" dirty="0" smtClean="0"/>
              <a:t>=1/2, r</a:t>
            </a:r>
            <a:r>
              <a:rPr lang="en-US" altLang="zh-CN" baseline="-25000" dirty="0" smtClean="0"/>
              <a:t>1</a:t>
            </a:r>
            <a:r>
              <a:rPr lang="en-US" altLang="zh-CN" dirty="0" smtClean="0"/>
              <a:t>=5/8, r</a:t>
            </a:r>
            <a:r>
              <a:rPr lang="en-US" altLang="zh-CN" baseline="-25000" dirty="0" smtClean="0"/>
              <a:t>2</a:t>
            </a:r>
            <a:r>
              <a:rPr lang="en-US" altLang="zh-CN" dirty="0" smtClean="0"/>
              <a:t>=3/4 and r</a:t>
            </a:r>
            <a:r>
              <a:rPr lang="en-US" altLang="zh-CN" baseline="-25000" dirty="0" smtClean="0"/>
              <a:t>3</a:t>
            </a:r>
            <a:r>
              <a:rPr lang="en-US" altLang="zh-CN" dirty="0" smtClean="0"/>
              <a:t>=13/16 respectively, the number of systematic bits corresponding to the four code rates is k</a:t>
            </a:r>
            <a:r>
              <a:rPr lang="en-US" altLang="zh-CN" baseline="-25000" dirty="0" smtClean="0"/>
              <a:t>0</a:t>
            </a:r>
            <a:r>
              <a:rPr lang="en-US" altLang="zh-CN" dirty="0" smtClean="0"/>
              <a:t>=336, k</a:t>
            </a:r>
            <a:r>
              <a:rPr lang="en-US" altLang="zh-CN" baseline="-25000" dirty="0" smtClean="0"/>
              <a:t>1</a:t>
            </a:r>
            <a:r>
              <a:rPr lang="en-US" altLang="zh-CN" dirty="0" smtClean="0"/>
              <a:t>=420, k</a:t>
            </a:r>
            <a:r>
              <a:rPr lang="en-US" altLang="zh-CN" baseline="-25000" dirty="0" smtClean="0"/>
              <a:t>2</a:t>
            </a:r>
            <a:r>
              <a:rPr lang="en-US" altLang="zh-CN" dirty="0" smtClean="0"/>
              <a:t>=504 and k</a:t>
            </a:r>
            <a:r>
              <a:rPr lang="en-US" altLang="zh-CN" baseline="-25000" dirty="0" smtClean="0"/>
              <a:t>3</a:t>
            </a:r>
            <a:r>
              <a:rPr lang="en-US" altLang="zh-CN" dirty="0" smtClean="0"/>
              <a:t>=546 respectively, and the expansion factor z=42. </a:t>
            </a:r>
          </a:p>
          <a:p>
            <a:pPr lvl="1"/>
            <a:r>
              <a:rPr lang="en-US" altLang="zh-CN" dirty="0" smtClean="0"/>
              <a:t>r</a:t>
            </a:r>
            <a:r>
              <a:rPr lang="en-US" altLang="zh-CN" baseline="-25000" dirty="0" smtClean="0"/>
              <a:t>0</a:t>
            </a:r>
            <a:r>
              <a:rPr lang="en-US" altLang="zh-CN" dirty="0" smtClean="0"/>
              <a:t>=1/2</a:t>
            </a:r>
            <a:r>
              <a:rPr lang="zh-CN" altLang="zh-CN" dirty="0" smtClean="0"/>
              <a:t>：</a:t>
            </a:r>
          </a:p>
          <a:p>
            <a:pPr lvl="1"/>
            <a:endParaRPr lang="en-US" altLang="zh-CN" dirty="0" smtClean="0"/>
          </a:p>
          <a:p>
            <a:pPr lvl="1"/>
            <a:endParaRPr lang="en-US" altLang="zh-CN" dirty="0" smtClean="0"/>
          </a:p>
          <a:p>
            <a:pPr lvl="1"/>
            <a:endParaRPr lang="en-US" altLang="zh-CN" dirty="0" smtClean="0"/>
          </a:p>
          <a:p>
            <a:pPr lvl="1"/>
            <a:endParaRPr lang="en-US" altLang="zh-CN" dirty="0" smtClean="0"/>
          </a:p>
          <a:p>
            <a:pPr lvl="1"/>
            <a:r>
              <a:rPr lang="en-US" altLang="zh-CN" dirty="0" smtClean="0"/>
              <a:t>r</a:t>
            </a:r>
            <a:r>
              <a:rPr lang="en-US" altLang="zh-CN" baseline="-25000" dirty="0" smtClean="0"/>
              <a:t>1</a:t>
            </a:r>
            <a:r>
              <a:rPr lang="en-US" altLang="zh-CN" dirty="0" smtClean="0"/>
              <a:t>=5/8</a:t>
            </a:r>
            <a:r>
              <a:rPr lang="zh-CN" altLang="zh-CN" dirty="0" smtClean="0"/>
              <a:t>：</a:t>
            </a:r>
          </a:p>
          <a:p>
            <a:pPr lvl="1"/>
            <a:endParaRPr lang="en-US" altLang="zh-CN" dirty="0" smtClean="0"/>
          </a:p>
          <a:p>
            <a:pPr lvl="1"/>
            <a:endParaRPr lang="en-US" altLang="zh-CN" dirty="0" smtClean="0"/>
          </a:p>
          <a:p>
            <a:pPr lvl="1"/>
            <a:endParaRPr lang="en-US" altLang="zh-CN" dirty="0" smtClean="0"/>
          </a:p>
          <a:p>
            <a:pPr lvl="1"/>
            <a:endParaRPr lang="en-US" altLang="zh-CN" dirty="0" smtClean="0"/>
          </a:p>
          <a:p>
            <a:pPr lvl="1"/>
            <a:endParaRPr lang="en-US" altLang="zh-CN" dirty="0" smtClean="0"/>
          </a:p>
          <a:p>
            <a:pPr lvl="1"/>
            <a:endParaRPr lang="en-US" altLang="zh-CN" dirty="0" smtClean="0"/>
          </a:p>
        </p:txBody>
      </p:sp>
      <p:graphicFrame>
        <p:nvGraphicFramePr>
          <p:cNvPr id="8" name="表格 7"/>
          <p:cNvGraphicFramePr>
            <a:graphicFrameLocks noGrp="1"/>
          </p:cNvGraphicFramePr>
          <p:nvPr/>
        </p:nvGraphicFramePr>
        <p:xfrm>
          <a:off x="2195736" y="3057872"/>
          <a:ext cx="5108575" cy="1584960"/>
        </p:xfrm>
        <a:graphic>
          <a:graphicData uri="http://schemas.openxmlformats.org/drawingml/2006/table">
            <a:tbl>
              <a:tblPr/>
              <a:tblGrid>
                <a:gridCol w="320675"/>
                <a:gridCol w="320675"/>
                <a:gridCol w="320040"/>
                <a:gridCol w="320040"/>
                <a:gridCol w="320040"/>
                <a:gridCol w="320040"/>
                <a:gridCol w="320040"/>
                <a:gridCol w="320040"/>
                <a:gridCol w="320040"/>
                <a:gridCol w="320040"/>
                <a:gridCol w="320040"/>
                <a:gridCol w="320040"/>
                <a:gridCol w="320040"/>
                <a:gridCol w="318135"/>
                <a:gridCol w="318135"/>
                <a:gridCol w="310515"/>
              </a:tblGrid>
              <a:tr h="19812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 dirty="0">
                          <a:latin typeface="Times New Roman"/>
                          <a:ea typeface="宋体"/>
                        </a:rPr>
                        <a:t>-1</a:t>
                      </a:r>
                      <a:endParaRPr lang="zh-CN" sz="1050" kern="100" dirty="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 0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-1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 0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-1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 0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-1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 0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 0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-1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-1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-1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-1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-1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-1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-1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12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 0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-1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-1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34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-1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12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-1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36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18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 0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-1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-1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-1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-1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-1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-1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12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 8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-1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 0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-1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 dirty="0">
                          <a:latin typeface="Times New Roman"/>
                          <a:ea typeface="宋体"/>
                        </a:rPr>
                        <a:t> 0</a:t>
                      </a:r>
                      <a:endParaRPr lang="zh-CN" sz="1050" kern="100" dirty="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-1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 0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-1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-1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13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 0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-1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-1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-1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-1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-1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12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-1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16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40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-1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32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-1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22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-1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-1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-1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19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 0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-1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-1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-1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-1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12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-1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20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-1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22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-1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 2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-1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28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32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-1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-1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21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 0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-1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-1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-1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12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30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-1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18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-1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-1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14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-1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30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-1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37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-1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-1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31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 0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-1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-1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12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40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-1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12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-1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38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-1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 6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-1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-1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-1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26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-1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-1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13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 0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-1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12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-1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24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-1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20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10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-1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 2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 dirty="0">
                          <a:latin typeface="Times New Roman"/>
                          <a:ea typeface="宋体"/>
                        </a:rPr>
                        <a:t>-1</a:t>
                      </a:r>
                      <a:endParaRPr lang="zh-CN" sz="1050" kern="100" dirty="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-1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-1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-1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18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-1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-1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 5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 dirty="0">
                          <a:latin typeface="Times New Roman"/>
                          <a:ea typeface="宋体"/>
                        </a:rPr>
                        <a:t> 0</a:t>
                      </a:r>
                      <a:endParaRPr lang="zh-CN" sz="1050" kern="100" dirty="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9" name="表格 8"/>
          <p:cNvGraphicFramePr>
            <a:graphicFrameLocks noGrp="1"/>
          </p:cNvGraphicFramePr>
          <p:nvPr/>
        </p:nvGraphicFramePr>
        <p:xfrm>
          <a:off x="2195736" y="5074096"/>
          <a:ext cx="5108575" cy="1188720"/>
        </p:xfrm>
        <a:graphic>
          <a:graphicData uri="http://schemas.openxmlformats.org/drawingml/2006/table">
            <a:tbl>
              <a:tblPr/>
              <a:tblGrid>
                <a:gridCol w="318770"/>
                <a:gridCol w="319405"/>
                <a:gridCol w="319405"/>
                <a:gridCol w="319405"/>
                <a:gridCol w="319405"/>
                <a:gridCol w="318770"/>
                <a:gridCol w="319405"/>
                <a:gridCol w="319405"/>
                <a:gridCol w="319405"/>
                <a:gridCol w="319405"/>
                <a:gridCol w="318770"/>
                <a:gridCol w="319405"/>
                <a:gridCol w="319405"/>
                <a:gridCol w="319405"/>
                <a:gridCol w="319405"/>
                <a:gridCol w="319405"/>
              </a:tblGrid>
              <a:tr h="19812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 dirty="0">
                          <a:latin typeface="Times New Roman"/>
                          <a:ea typeface="宋体"/>
                        </a:rPr>
                        <a:t>-1</a:t>
                      </a:r>
                      <a:endParaRPr lang="zh-CN" sz="1050" kern="100" dirty="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 0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-1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 0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 0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 0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 0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 0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 0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-1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 0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-1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-1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-1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-1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-1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12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 0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-1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 0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-1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32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-1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22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-1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18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 0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19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 0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-1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-1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-1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-1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12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 8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16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40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34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-1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12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-1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36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32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 dirty="0">
                          <a:latin typeface="Times New Roman"/>
                          <a:ea typeface="宋体"/>
                        </a:rPr>
                        <a:t>-1</a:t>
                      </a:r>
                      <a:endParaRPr lang="zh-CN" sz="1050" kern="100" dirty="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-1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21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 0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-1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-1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-1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12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30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20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18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22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38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-1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 6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-1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-1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13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-1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-1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31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 0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-1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-1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12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-1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24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-1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20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-1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 2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-1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28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16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37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-1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-1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-1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13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 0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-1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12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40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-1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12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-1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10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14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 2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30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-1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19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-1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-1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-1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-1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 5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 dirty="0">
                          <a:latin typeface="Times New Roman"/>
                          <a:ea typeface="宋体"/>
                        </a:rPr>
                        <a:t> 0</a:t>
                      </a:r>
                      <a:endParaRPr lang="zh-CN" sz="1050" kern="100" dirty="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Proposed base </a:t>
            </a:r>
            <a:r>
              <a:rPr lang="en-US" altLang="zh-CN" dirty="0" smtClean="0"/>
              <a:t>matrix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6570D9FA-82F7-425B-B8CA-145DC9A8CCB1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  <p:sp>
        <p:nvSpPr>
          <p:cNvPr id="7" name="内容占位符 2"/>
          <p:cNvSpPr>
            <a:spLocks noGrp="1"/>
          </p:cNvSpPr>
          <p:nvPr>
            <p:ph idx="1"/>
          </p:nvPr>
        </p:nvSpPr>
        <p:spPr>
          <a:xfrm>
            <a:off x="323850" y="1800944"/>
            <a:ext cx="8424863" cy="4724400"/>
          </a:xfrm>
        </p:spPr>
        <p:txBody>
          <a:bodyPr/>
          <a:lstStyle/>
          <a:p>
            <a:pPr lvl="1"/>
            <a:r>
              <a:rPr lang="en-US" altLang="zh-CN" dirty="0" smtClean="0"/>
              <a:t>r</a:t>
            </a:r>
            <a:r>
              <a:rPr lang="en-US" altLang="zh-CN" baseline="-25000" dirty="0" smtClean="0"/>
              <a:t>0</a:t>
            </a:r>
            <a:r>
              <a:rPr lang="en-US" altLang="zh-CN" dirty="0" smtClean="0"/>
              <a:t>=3/4</a:t>
            </a:r>
            <a:r>
              <a:rPr lang="zh-CN" altLang="zh-CN" dirty="0" smtClean="0"/>
              <a:t>：</a:t>
            </a:r>
          </a:p>
          <a:p>
            <a:pPr lvl="1"/>
            <a:endParaRPr lang="en-US" altLang="zh-CN" dirty="0" smtClean="0"/>
          </a:p>
          <a:p>
            <a:pPr lvl="1"/>
            <a:endParaRPr lang="en-US" altLang="zh-CN" dirty="0" smtClean="0"/>
          </a:p>
          <a:p>
            <a:pPr lvl="1"/>
            <a:endParaRPr lang="en-US" altLang="zh-CN" dirty="0" smtClean="0"/>
          </a:p>
          <a:p>
            <a:pPr lvl="1"/>
            <a:endParaRPr lang="en-US" altLang="zh-CN" dirty="0" smtClean="0"/>
          </a:p>
          <a:p>
            <a:pPr lvl="1"/>
            <a:r>
              <a:rPr lang="en-US" altLang="zh-CN" dirty="0" smtClean="0"/>
              <a:t>r</a:t>
            </a:r>
            <a:r>
              <a:rPr lang="en-US" altLang="zh-CN" baseline="-25000" dirty="0" smtClean="0"/>
              <a:t>1</a:t>
            </a:r>
            <a:r>
              <a:rPr lang="en-US" altLang="zh-CN" dirty="0" smtClean="0"/>
              <a:t>=13/16</a:t>
            </a:r>
            <a:r>
              <a:rPr lang="zh-CN" altLang="zh-CN" dirty="0" smtClean="0"/>
              <a:t>：</a:t>
            </a:r>
          </a:p>
          <a:p>
            <a:pPr lvl="1"/>
            <a:endParaRPr lang="en-US" altLang="zh-CN" dirty="0" smtClean="0"/>
          </a:p>
          <a:p>
            <a:pPr lvl="1"/>
            <a:endParaRPr lang="en-US" altLang="zh-CN" dirty="0" smtClean="0"/>
          </a:p>
          <a:p>
            <a:pPr lvl="1"/>
            <a:endParaRPr lang="en-US" altLang="zh-CN" dirty="0" smtClean="0"/>
          </a:p>
          <a:p>
            <a:pPr lvl="1"/>
            <a:endParaRPr lang="en-US" altLang="zh-CN" dirty="0" smtClean="0"/>
          </a:p>
          <a:p>
            <a:pPr lvl="1"/>
            <a:endParaRPr lang="en-US" altLang="zh-CN" dirty="0" smtClean="0"/>
          </a:p>
          <a:p>
            <a:pPr lvl="1"/>
            <a:endParaRPr lang="en-US" altLang="zh-CN" dirty="0" smtClean="0"/>
          </a:p>
        </p:txBody>
      </p:sp>
      <p:graphicFrame>
        <p:nvGraphicFramePr>
          <p:cNvPr id="8" name="表格 7"/>
          <p:cNvGraphicFramePr>
            <a:graphicFrameLocks noGrp="1"/>
          </p:cNvGraphicFramePr>
          <p:nvPr/>
        </p:nvGraphicFramePr>
        <p:xfrm>
          <a:off x="1835696" y="2492896"/>
          <a:ext cx="5108575" cy="792480"/>
        </p:xfrm>
        <a:graphic>
          <a:graphicData uri="http://schemas.openxmlformats.org/drawingml/2006/table">
            <a:tbl>
              <a:tblPr/>
              <a:tblGrid>
                <a:gridCol w="318770"/>
                <a:gridCol w="319405"/>
                <a:gridCol w="319405"/>
                <a:gridCol w="319405"/>
                <a:gridCol w="319405"/>
                <a:gridCol w="318770"/>
                <a:gridCol w="319405"/>
                <a:gridCol w="319405"/>
                <a:gridCol w="319405"/>
                <a:gridCol w="319405"/>
                <a:gridCol w="318770"/>
                <a:gridCol w="319405"/>
                <a:gridCol w="319405"/>
                <a:gridCol w="319405"/>
                <a:gridCol w="319405"/>
                <a:gridCol w="319405"/>
              </a:tblGrid>
              <a:tr h="19812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 dirty="0">
                          <a:latin typeface="Times New Roman"/>
                          <a:ea typeface="宋体"/>
                        </a:rPr>
                        <a:t> 0</a:t>
                      </a:r>
                      <a:endParaRPr lang="zh-CN" sz="1050" kern="100" dirty="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 0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 0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 0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 0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 0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 0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 0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 0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 0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 0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 0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 0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-1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-1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-1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12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 8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16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40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34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32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12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22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36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18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13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19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 0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-1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 0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-1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-1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12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30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20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18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22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38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 2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 6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28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32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37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26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21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31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-1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 0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-1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12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40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24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12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20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 dirty="0">
                          <a:latin typeface="Times New Roman"/>
                          <a:ea typeface="宋体"/>
                        </a:rPr>
                        <a:t>10</a:t>
                      </a:r>
                      <a:endParaRPr lang="zh-CN" sz="1050" kern="100" dirty="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14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 2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30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16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19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34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18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-1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 dirty="0">
                          <a:latin typeface="Times New Roman"/>
                          <a:ea typeface="宋体"/>
                        </a:rPr>
                        <a:t>13</a:t>
                      </a:r>
                      <a:endParaRPr lang="zh-CN" sz="1050" kern="100" dirty="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 5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 dirty="0">
                          <a:latin typeface="Times New Roman"/>
                          <a:ea typeface="宋体"/>
                        </a:rPr>
                        <a:t> 0</a:t>
                      </a:r>
                      <a:endParaRPr lang="zh-CN" sz="1050" kern="100" dirty="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9" name="表格 8"/>
          <p:cNvGraphicFramePr>
            <a:graphicFrameLocks noGrp="1"/>
          </p:cNvGraphicFramePr>
          <p:nvPr/>
        </p:nvGraphicFramePr>
        <p:xfrm>
          <a:off x="1691680" y="4293096"/>
          <a:ext cx="5108575" cy="594360"/>
        </p:xfrm>
        <a:graphic>
          <a:graphicData uri="http://schemas.openxmlformats.org/drawingml/2006/table">
            <a:tbl>
              <a:tblPr/>
              <a:tblGrid>
                <a:gridCol w="318770"/>
                <a:gridCol w="319405"/>
                <a:gridCol w="319405"/>
                <a:gridCol w="319405"/>
                <a:gridCol w="319405"/>
                <a:gridCol w="318770"/>
                <a:gridCol w="319405"/>
                <a:gridCol w="319405"/>
                <a:gridCol w="319405"/>
                <a:gridCol w="319405"/>
                <a:gridCol w="318770"/>
                <a:gridCol w="319405"/>
                <a:gridCol w="319405"/>
                <a:gridCol w="319405"/>
                <a:gridCol w="319405"/>
                <a:gridCol w="319405"/>
              </a:tblGrid>
              <a:tr h="19812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 dirty="0">
                          <a:latin typeface="Times New Roman"/>
                          <a:ea typeface="宋体"/>
                        </a:rPr>
                        <a:t> 0</a:t>
                      </a:r>
                      <a:endParaRPr lang="zh-CN" sz="1050" kern="100" dirty="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 0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 0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 0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 0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 0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 0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 0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 0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 0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 0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 0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 0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 0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-1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-1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12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30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20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18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22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38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 2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 6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28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32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37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26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21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34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 dirty="0">
                          <a:latin typeface="Times New Roman"/>
                          <a:ea typeface="宋体"/>
                        </a:rPr>
                        <a:t>-1</a:t>
                      </a:r>
                      <a:endParaRPr lang="zh-CN" sz="1050" kern="100" dirty="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 0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-1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12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40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24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12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20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10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14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 2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30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16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19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34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18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 8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13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</a:rPr>
                        <a:t> 5</a:t>
                      </a:r>
                      <a:endParaRPr lang="zh-CN" sz="1050" kern="10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 dirty="0">
                          <a:latin typeface="Times New Roman"/>
                          <a:ea typeface="宋体"/>
                        </a:rPr>
                        <a:t> 0</a:t>
                      </a:r>
                      <a:endParaRPr lang="zh-CN" sz="1050" kern="100" dirty="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" name="页脚占位符 5"/>
          <p:cNvSpPr>
            <a:spLocks noGrp="1"/>
          </p:cNvSpPr>
          <p:nvPr>
            <p:ph type="ftr" sz="quarter" idx="10"/>
          </p:nvPr>
        </p:nvSpPr>
        <p:spPr>
          <a:xfrm>
            <a:off x="7236296" y="6453336"/>
            <a:ext cx="1019597" cy="21617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ZTE Corp. 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Signaling field coding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844824"/>
            <a:ext cx="7772400" cy="4251176"/>
          </a:xfrm>
        </p:spPr>
        <p:txBody>
          <a:bodyPr/>
          <a:lstStyle/>
          <a:p>
            <a:r>
              <a:rPr lang="en-US" altLang="zh-CN" dirty="0" smtClean="0"/>
              <a:t>Why the signaling </a:t>
            </a:r>
            <a:r>
              <a:rPr lang="en-US" altLang="zh-CN" dirty="0" smtClean="0"/>
              <a:t>field </a:t>
            </a:r>
            <a:r>
              <a:rPr lang="en-US" altLang="zh-CN" dirty="0" smtClean="0"/>
              <a:t>coding need special designed</a:t>
            </a:r>
          </a:p>
          <a:p>
            <a:pPr lvl="1"/>
            <a:r>
              <a:rPr lang="en-US" altLang="zh-CN" dirty="0" smtClean="0"/>
              <a:t>The lowest code rate should be used for signaling field to maintain a robust reception </a:t>
            </a:r>
          </a:p>
          <a:p>
            <a:pPr lvl="1"/>
            <a:r>
              <a:rPr lang="en-US" altLang="zh-CN" dirty="0" smtClean="0"/>
              <a:t>The </a:t>
            </a:r>
            <a:r>
              <a:rPr lang="en-US" altLang="zh-CN" dirty="0" smtClean="0"/>
              <a:t>signaling bits is much less than the  systematic bits of the one LDPC code </a:t>
            </a:r>
            <a:r>
              <a:rPr lang="en-US" altLang="zh-CN" dirty="0" smtClean="0"/>
              <a:t>word</a:t>
            </a:r>
          </a:p>
          <a:p>
            <a:endParaRPr lang="zh-CN" altLang="en-US" dirty="0" smtClean="0"/>
          </a:p>
          <a:p>
            <a:pPr lvl="1"/>
            <a:endParaRPr lang="en-US" altLang="zh-CN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6570D9FA-82F7-425B-B8CA-145DC9A8CCB1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  <p:sp>
        <p:nvSpPr>
          <p:cNvPr id="7" name="页脚占位符 5"/>
          <p:cNvSpPr>
            <a:spLocks noGrp="1"/>
          </p:cNvSpPr>
          <p:nvPr>
            <p:ph type="ftr" sz="quarter" idx="10"/>
          </p:nvPr>
        </p:nvSpPr>
        <p:spPr>
          <a:xfrm>
            <a:off x="7236296" y="6453336"/>
            <a:ext cx="1019597" cy="21617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ZTE Corp. 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Proposed Signaling</a:t>
            </a:r>
            <a:r>
              <a:rPr lang="sq-AL" altLang="zh-CN" dirty="0" smtClean="0"/>
              <a:t> </a:t>
            </a:r>
            <a:r>
              <a:rPr lang="en-US" altLang="zh-CN" dirty="0" smtClean="0"/>
              <a:t>field </a:t>
            </a:r>
            <a:r>
              <a:rPr lang="en-US" altLang="zh-CN" dirty="0" smtClean="0"/>
              <a:t>Coding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6570D9FA-82F7-425B-B8CA-145DC9A8CCB1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  <p:sp>
        <p:nvSpPr>
          <p:cNvPr id="7" name="内容占位符 2"/>
          <p:cNvSpPr>
            <a:spLocks noGrp="1"/>
          </p:cNvSpPr>
          <p:nvPr>
            <p:ph idx="1"/>
          </p:nvPr>
        </p:nvSpPr>
        <p:spPr>
          <a:xfrm>
            <a:off x="323850" y="1484784"/>
            <a:ext cx="8712200" cy="4619600"/>
          </a:xfrm>
        </p:spPr>
        <p:txBody>
          <a:bodyPr/>
          <a:lstStyle/>
          <a:p>
            <a:r>
              <a:rPr lang="en-US" altLang="zh-CN" sz="2000" dirty="0" smtClean="0"/>
              <a:t>Encoding the signaling</a:t>
            </a:r>
            <a:r>
              <a:rPr lang="sq-AL" altLang="zh-CN" sz="2000" dirty="0" smtClean="0"/>
              <a:t> </a:t>
            </a:r>
            <a:r>
              <a:rPr lang="en-US" altLang="zh-CN" sz="2000" dirty="0" smtClean="0"/>
              <a:t>field </a:t>
            </a:r>
            <a:r>
              <a:rPr lang="en-US" altLang="zh-CN" sz="2000" dirty="0" smtClean="0"/>
              <a:t> </a:t>
            </a:r>
            <a:r>
              <a:rPr lang="en-US" altLang="zh-CN" sz="2000" b="1" dirty="0" smtClean="0"/>
              <a:t>with 72 bits</a:t>
            </a:r>
            <a:endParaRPr lang="en-US" altLang="zh-CN" sz="2000" dirty="0" smtClean="0"/>
          </a:p>
          <a:p>
            <a:pPr lvl="1"/>
            <a:r>
              <a:rPr lang="en-US" altLang="zh-CN" sz="1800" dirty="0" smtClean="0"/>
              <a:t>the </a:t>
            </a:r>
            <a:r>
              <a:rPr lang="en-US" altLang="zh-CN" sz="1800" dirty="0" smtClean="0"/>
              <a:t>signaling</a:t>
            </a:r>
            <a:r>
              <a:rPr lang="sq-AL" altLang="zh-CN" sz="1800" dirty="0" smtClean="0"/>
              <a:t> </a:t>
            </a:r>
            <a:r>
              <a:rPr lang="en-US" altLang="zh-CN" sz="1800" dirty="0" smtClean="0"/>
              <a:t>bits </a:t>
            </a:r>
            <a:r>
              <a:rPr lang="en-US" altLang="zh-CN" sz="1800" dirty="0" smtClean="0"/>
              <a:t>can </a:t>
            </a:r>
            <a:r>
              <a:rPr lang="en-US" altLang="zh-CN" sz="1800" dirty="0" smtClean="0"/>
              <a:t>be shown as                       </a:t>
            </a:r>
            <a:r>
              <a:rPr lang="en-US" altLang="zh-CN" sz="1800" dirty="0" smtClean="0"/>
              <a:t>The </a:t>
            </a:r>
            <a:r>
              <a:rPr lang="en-US" altLang="zh-CN" sz="1800" dirty="0" smtClean="0"/>
              <a:t>length of        </a:t>
            </a:r>
            <a:r>
              <a:rPr lang="en-US" altLang="zh-CN" sz="1800" dirty="0" smtClean="0"/>
              <a:t>and      </a:t>
            </a:r>
            <a:r>
              <a:rPr lang="en-US" altLang="zh-CN" sz="1800" dirty="0" smtClean="0"/>
              <a:t>are 30 and 42 respectively.  </a:t>
            </a:r>
          </a:p>
          <a:p>
            <a:pPr lvl="1"/>
            <a:r>
              <a:rPr lang="en-US" altLang="zh-CN" sz="1800" dirty="0" smtClean="0"/>
              <a:t>the </a:t>
            </a:r>
            <a:r>
              <a:rPr lang="en-US" altLang="zh-CN" sz="1800" dirty="0" smtClean="0"/>
              <a:t>signaling</a:t>
            </a:r>
            <a:r>
              <a:rPr lang="sq-AL" altLang="zh-CN" sz="1800" dirty="0" smtClean="0"/>
              <a:t> </a:t>
            </a:r>
            <a:r>
              <a:rPr lang="en-US" altLang="zh-CN" sz="1800" dirty="0" smtClean="0"/>
              <a:t>bits </a:t>
            </a:r>
            <a:r>
              <a:rPr lang="en-US" altLang="zh-CN" sz="1800" dirty="0" smtClean="0"/>
              <a:t> </a:t>
            </a:r>
            <a:r>
              <a:rPr lang="sq-AL" altLang="zh-CN" sz="1800" dirty="0" smtClean="0"/>
              <a:t>repeat </a:t>
            </a:r>
            <a:r>
              <a:rPr lang="sq-AL" altLang="zh-CN" sz="1800" dirty="0" smtClean="0"/>
              <a:t>once</a:t>
            </a:r>
            <a:r>
              <a:rPr lang="en-US" altLang="zh-CN" sz="1800" dirty="0" smtClean="0"/>
              <a:t> and</a:t>
            </a:r>
            <a:r>
              <a:rPr lang="sq-AL" altLang="zh-CN" sz="1800" dirty="0" smtClean="0"/>
              <a:t> </a:t>
            </a:r>
            <a:r>
              <a:rPr lang="en-US" altLang="zh-CN" sz="1800" dirty="0" smtClean="0"/>
              <a:t>is encoded to generate the parity sequence      with length of 336 bits by using rate 1/2 LDPC code with the element                   of base matrix . </a:t>
            </a:r>
          </a:p>
          <a:p>
            <a:pPr lvl="1"/>
            <a:r>
              <a:rPr lang="en-US" altLang="zh-CN" sz="1800" dirty="0" smtClean="0"/>
              <a:t>The mother codeword is                  . And the sequence of first 1024 bits of three copies of       is </a:t>
            </a:r>
            <a:r>
              <a:rPr lang="en-US" altLang="zh-CN" sz="1800" dirty="0" smtClean="0"/>
              <a:t>LDPC code output</a:t>
            </a:r>
            <a:r>
              <a:rPr lang="en-US" altLang="zh-CN" sz="1800" dirty="0" smtClean="0"/>
              <a:t>.</a:t>
            </a:r>
          </a:p>
          <a:p>
            <a:pPr lvl="1"/>
            <a:r>
              <a:rPr lang="en-US" altLang="zh-CN" sz="1800" dirty="0" smtClean="0"/>
              <a:t>The location of        ,         and      in the base matrix show as:</a:t>
            </a:r>
          </a:p>
        </p:txBody>
      </p:sp>
      <p:graphicFrame>
        <p:nvGraphicFramePr>
          <p:cNvPr id="8" name="Object 2"/>
          <p:cNvGraphicFramePr>
            <a:graphicFrameLocks noChangeAspect="1"/>
          </p:cNvGraphicFramePr>
          <p:nvPr/>
        </p:nvGraphicFramePr>
        <p:xfrm>
          <a:off x="4355976" y="1844824"/>
          <a:ext cx="1150937" cy="356398"/>
        </p:xfrm>
        <a:graphic>
          <a:graphicData uri="http://schemas.openxmlformats.org/presentationml/2006/ole">
            <p:oleObj spid="_x0000_s2050" name="Equation" r:id="rId3" imgW="685800" imgH="228600" progId="">
              <p:embed/>
            </p:oleObj>
          </a:graphicData>
        </a:graphic>
      </p:graphicFrame>
      <p:graphicFrame>
        <p:nvGraphicFramePr>
          <p:cNvPr id="9" name="Object 3"/>
          <p:cNvGraphicFramePr>
            <a:graphicFrameLocks noChangeAspect="1"/>
          </p:cNvGraphicFramePr>
          <p:nvPr/>
        </p:nvGraphicFramePr>
        <p:xfrm>
          <a:off x="7740352" y="1844824"/>
          <a:ext cx="290512" cy="346089"/>
        </p:xfrm>
        <a:graphic>
          <a:graphicData uri="http://schemas.openxmlformats.org/presentationml/2006/ole">
            <p:oleObj spid="_x0000_s2051" name="Equation" r:id="rId4" imgW="177480" imgH="228600" progId="">
              <p:embed/>
            </p:oleObj>
          </a:graphicData>
        </a:graphic>
      </p:graphicFrame>
      <p:graphicFrame>
        <p:nvGraphicFramePr>
          <p:cNvPr id="10" name="Object 4"/>
          <p:cNvGraphicFramePr>
            <a:graphicFrameLocks noChangeAspect="1"/>
          </p:cNvGraphicFramePr>
          <p:nvPr/>
        </p:nvGraphicFramePr>
        <p:xfrm>
          <a:off x="6948264" y="1844824"/>
          <a:ext cx="288925" cy="371125"/>
        </p:xfrm>
        <a:graphic>
          <a:graphicData uri="http://schemas.openxmlformats.org/presentationml/2006/ole">
            <p:oleObj spid="_x0000_s2052" name="Equation" r:id="rId5" imgW="164880" imgH="228600" progId="">
              <p:embed/>
            </p:oleObj>
          </a:graphicData>
        </a:graphic>
      </p:graphicFrame>
      <p:graphicFrame>
        <p:nvGraphicFramePr>
          <p:cNvPr id="11" name="Object 9"/>
          <p:cNvGraphicFramePr>
            <a:graphicFrameLocks noChangeAspect="1"/>
          </p:cNvGraphicFramePr>
          <p:nvPr/>
        </p:nvGraphicFramePr>
        <p:xfrm>
          <a:off x="2628479" y="3933056"/>
          <a:ext cx="287337" cy="371125"/>
        </p:xfrm>
        <a:graphic>
          <a:graphicData uri="http://schemas.openxmlformats.org/presentationml/2006/ole">
            <p:oleObj spid="_x0000_s2053" name="Equation" r:id="rId6" imgW="164880" imgH="228600" progId="">
              <p:embed/>
            </p:oleObj>
          </a:graphicData>
        </a:graphic>
      </p:graphicFrame>
      <p:graphicFrame>
        <p:nvGraphicFramePr>
          <p:cNvPr id="12" name="Object 8"/>
          <p:cNvGraphicFramePr>
            <a:graphicFrameLocks noChangeAspect="1"/>
          </p:cNvGraphicFramePr>
          <p:nvPr/>
        </p:nvGraphicFramePr>
        <p:xfrm>
          <a:off x="3131517" y="3861048"/>
          <a:ext cx="360363" cy="428562"/>
        </p:xfrm>
        <a:graphic>
          <a:graphicData uri="http://schemas.openxmlformats.org/presentationml/2006/ole">
            <p:oleObj spid="_x0000_s2054" name="Equation" r:id="rId7" imgW="177480" imgH="228600" progId="">
              <p:embed/>
            </p:oleObj>
          </a:graphicData>
        </a:graphic>
      </p:graphicFrame>
      <p:graphicFrame>
        <p:nvGraphicFramePr>
          <p:cNvPr id="13" name="Object 7"/>
          <p:cNvGraphicFramePr>
            <a:graphicFrameLocks noChangeAspect="1"/>
          </p:cNvGraphicFramePr>
          <p:nvPr/>
        </p:nvGraphicFramePr>
        <p:xfrm>
          <a:off x="8316416" y="2492896"/>
          <a:ext cx="215900" cy="279817"/>
        </p:xfrm>
        <a:graphic>
          <a:graphicData uri="http://schemas.openxmlformats.org/presentationml/2006/ole">
            <p:oleObj spid="_x0000_s2055" name="Equation" r:id="rId8" imgW="126720" imgH="177480" progId="">
              <p:embed/>
            </p:oleObj>
          </a:graphicData>
        </a:graphic>
      </p:graphicFrame>
      <p:graphicFrame>
        <p:nvGraphicFramePr>
          <p:cNvPr id="14" name="Object 17"/>
          <p:cNvGraphicFramePr>
            <a:graphicFrameLocks noChangeAspect="1"/>
          </p:cNvGraphicFramePr>
          <p:nvPr/>
        </p:nvGraphicFramePr>
        <p:xfrm>
          <a:off x="3975422" y="3985298"/>
          <a:ext cx="236538" cy="307798"/>
        </p:xfrm>
        <a:graphic>
          <a:graphicData uri="http://schemas.openxmlformats.org/presentationml/2006/ole">
            <p:oleObj spid="_x0000_s2056" name="Equation" r:id="rId9" imgW="126720" imgH="177480" progId="">
              <p:embed/>
            </p:oleObj>
          </a:graphicData>
        </a:graphic>
      </p:graphicFrame>
      <p:graphicFrame>
        <p:nvGraphicFramePr>
          <p:cNvPr id="15" name="Object 9"/>
          <p:cNvGraphicFramePr>
            <a:graphicFrameLocks noChangeAspect="1"/>
          </p:cNvGraphicFramePr>
          <p:nvPr/>
        </p:nvGraphicFramePr>
        <p:xfrm>
          <a:off x="7668344" y="2780928"/>
          <a:ext cx="865187" cy="313689"/>
        </p:xfrm>
        <a:graphic>
          <a:graphicData uri="http://schemas.openxmlformats.org/presentationml/2006/ole">
            <p:oleObj spid="_x0000_s2057" name="Equation" r:id="rId10" imgW="609336" imgH="241195" progId="">
              <p:embed/>
            </p:oleObj>
          </a:graphicData>
        </a:graphic>
      </p:graphicFrame>
      <p:graphicFrame>
        <p:nvGraphicFramePr>
          <p:cNvPr id="16" name="Object 11"/>
          <p:cNvGraphicFramePr>
            <a:graphicFrameLocks noChangeAspect="1"/>
          </p:cNvGraphicFramePr>
          <p:nvPr/>
        </p:nvGraphicFramePr>
        <p:xfrm>
          <a:off x="3491880" y="3356992"/>
          <a:ext cx="863600" cy="284235"/>
        </p:xfrm>
        <a:graphic>
          <a:graphicData uri="http://schemas.openxmlformats.org/presentationml/2006/ole">
            <p:oleObj spid="_x0000_s2058" name="Equation" r:id="rId11" imgW="571320" imgH="203040" progId="">
              <p:embed/>
            </p:oleObj>
          </a:graphicData>
        </a:graphic>
      </p:graphicFrame>
      <p:graphicFrame>
        <p:nvGraphicFramePr>
          <p:cNvPr id="17" name="Object 12"/>
          <p:cNvGraphicFramePr>
            <a:graphicFrameLocks noChangeAspect="1"/>
          </p:cNvGraphicFramePr>
          <p:nvPr/>
        </p:nvGraphicFramePr>
        <p:xfrm>
          <a:off x="2051720" y="3645024"/>
          <a:ext cx="217487" cy="244472"/>
        </p:xfrm>
        <a:graphic>
          <a:graphicData uri="http://schemas.openxmlformats.org/presentationml/2006/ole">
            <p:oleObj spid="_x0000_s2059" name="Equation" r:id="rId12" imgW="114120" imgH="139680" progId="">
              <p:embed/>
            </p:oleObj>
          </a:graphicData>
        </a:graphic>
      </p:graphicFrame>
      <p:pic>
        <p:nvPicPr>
          <p:cNvPr id="18" name="Picture 14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2267744" y="4293096"/>
            <a:ext cx="4824536" cy="21935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" name="页脚占位符 5"/>
          <p:cNvSpPr>
            <a:spLocks noGrp="1"/>
          </p:cNvSpPr>
          <p:nvPr>
            <p:ph type="ftr" sz="quarter" idx="10"/>
          </p:nvPr>
        </p:nvSpPr>
        <p:spPr>
          <a:xfrm>
            <a:off x="7236296" y="6453336"/>
            <a:ext cx="1019597" cy="21617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ZTE Corp. 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21963</TotalTime>
  <Words>1290</Words>
  <Application>Microsoft Office PowerPoint</Application>
  <PresentationFormat>全屏显示(4:3)</PresentationFormat>
  <Paragraphs>504</Paragraphs>
  <Slides>12</Slides>
  <Notes>1</Notes>
  <HiddenSlides>0</HiddenSlides>
  <MMClips>0</MMClips>
  <ScaleCrop>false</ScaleCrop>
  <HeadingPairs>
    <vt:vector size="6" baseType="variant"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12</vt:i4>
      </vt:variant>
    </vt:vector>
  </HeadingPairs>
  <TitlesOfParts>
    <vt:vector size="14" baseType="lpstr">
      <vt:lpstr>802-11-Submission</vt:lpstr>
      <vt:lpstr>Equation</vt:lpstr>
      <vt:lpstr>LDPC for IEEE802.11aj(45GHz)</vt:lpstr>
      <vt:lpstr>Background</vt:lpstr>
      <vt:lpstr>Background</vt:lpstr>
      <vt:lpstr>The issues of  802.11ad LDPC</vt:lpstr>
      <vt:lpstr>Proposed LDPC base matrix</vt:lpstr>
      <vt:lpstr>Proposed base matrix</vt:lpstr>
      <vt:lpstr>Proposed base matrix</vt:lpstr>
      <vt:lpstr>Signaling field coding</vt:lpstr>
      <vt:lpstr>Proposed Signaling field Coding</vt:lpstr>
      <vt:lpstr>Proposed Signaling field Coding</vt:lpstr>
      <vt:lpstr>Conclusion</vt:lpstr>
      <vt:lpstr>References</vt:lpstr>
    </vt:vector>
  </TitlesOfParts>
  <Company>MediaTek</Company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OBSS Mitigation</dc:title>
  <dc:creator>Chao-Chun Wang</dc:creator>
  <cp:lastModifiedBy>123123</cp:lastModifiedBy>
  <cp:revision>936</cp:revision>
  <cp:lastPrinted>1998-02-10T13:28:06Z</cp:lastPrinted>
  <dcterms:created xsi:type="dcterms:W3CDTF">2013-11-12T02:05:18Z</dcterms:created>
  <dcterms:modified xsi:type="dcterms:W3CDTF">2014-05-21T15:51:19Z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-2138209084</vt:i4>
  </property>
  <property fmtid="{D5CDD505-2E9C-101B-9397-08002B2CF9AE}" pid="3" name="_NewReviewCycle">
    <vt:lpwstr/>
  </property>
  <property fmtid="{D5CDD505-2E9C-101B-9397-08002B2CF9AE}" pid="4" name="_EmailSubject">
    <vt:lpwstr>HEW Mac contribution</vt:lpwstr>
  </property>
  <property fmtid="{D5CDD505-2E9C-101B-9397-08002B2CF9AE}" pid="5" name="_AuthorEmail">
    <vt:lpwstr>james.yee@mediatek.com</vt:lpwstr>
  </property>
  <property fmtid="{D5CDD505-2E9C-101B-9397-08002B2CF9AE}" pid="6" name="_AuthorEmailDisplayName">
    <vt:lpwstr>James Yee (易志熹)</vt:lpwstr>
  </property>
  <property fmtid="{D5CDD505-2E9C-101B-9397-08002B2CF9AE}" pid="7" name="_PreviousAdHocReviewCycleID">
    <vt:i4>-1516722973</vt:i4>
  </property>
</Properties>
</file>