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  <p:sldMasterId id="2147484272" r:id="rId2"/>
  </p:sldMasterIdLst>
  <p:notesMasterIdLst>
    <p:notesMasterId r:id="rId19"/>
  </p:notesMasterIdLst>
  <p:handoutMasterIdLst>
    <p:handoutMasterId r:id="rId20"/>
  </p:handoutMasterIdLst>
  <p:sldIdLst>
    <p:sldId id="399" r:id="rId3"/>
    <p:sldId id="400" r:id="rId4"/>
    <p:sldId id="401" r:id="rId5"/>
    <p:sldId id="403" r:id="rId6"/>
    <p:sldId id="402" r:id="rId7"/>
    <p:sldId id="404" r:id="rId8"/>
    <p:sldId id="410" r:id="rId9"/>
    <p:sldId id="411" r:id="rId10"/>
    <p:sldId id="405" r:id="rId11"/>
    <p:sldId id="406" r:id="rId12"/>
    <p:sldId id="408" r:id="rId13"/>
    <p:sldId id="407" r:id="rId14"/>
    <p:sldId id="409" r:id="rId15"/>
    <p:sldId id="412" r:id="rId16"/>
    <p:sldId id="413" r:id="rId17"/>
    <p:sldId id="414" r:id="rId18"/>
  </p:sldIdLst>
  <p:sldSz cx="9144000" cy="6858000" type="screen4x3"/>
  <p:notesSz cx="9874250" cy="67976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00" autoAdjust="0"/>
  </p:normalViewPr>
  <p:slideViewPr>
    <p:cSldViewPr>
      <p:cViewPr varScale="1">
        <p:scale>
          <a:sx n="81" d="100"/>
          <a:sy n="81" d="100"/>
        </p:scale>
        <p:origin x="15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835" y="-67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E9B50E6-A0F5-493A-ACF7-D942758FCF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457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F790F527-84E5-4BE3-B75D-7E2032D25F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0935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DC7DD-2BF7-421A-AC97-8D7CF5781531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4159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10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63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11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095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12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28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13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73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14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56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15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937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16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75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2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3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73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4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6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5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20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6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84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7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41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8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96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80899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38" tIns="45569" rIns="91138" bIns="45569" anchor="b"/>
          <a:lstStyle/>
          <a:p>
            <a:pPr algn="r" defTabSz="911225"/>
            <a:fld id="{E3EAC3DD-42A8-4EE8-B7F4-0ED1ACC99C57}" type="slidenum">
              <a:rPr kumimoji="1" lang="en-US" altLang="zh-CN" sz="1200">
                <a:latin typeface="Times New Roman" pitchFamily="18" charset="0"/>
              </a:rPr>
              <a:pPr algn="r" defTabSz="911225"/>
              <a:t>9</a:t>
            </a:fld>
            <a:endParaRPr kumimoji="1" lang="en-US" altLang="zh-CN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96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DB9C203-1B48-4673-AE86-D07008A751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F937AD6-145E-4EB8-820D-4A7C8624E3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C352C5B-E669-42B5-83CB-EB939D0E4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895FDF-F0C3-4529-B284-083F8E3001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334B71A-75D9-432A-BE4E-A0F4FE84F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3C798FD-1AAC-4A8B-9727-98E5A41825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D519B9B-21AF-4816-85B3-A1634BA737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0ECF9D6-34B1-4F1B-BB8C-796347E3C5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CA5FA4E-F54B-40D9-945D-E1FA81A65E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490A4F7-AECE-465E-A238-7DC2807EFC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BF858AB-A861-4D08-A385-D45AF27088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A182625-B93E-43B1-B72B-0D6CAA8D7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81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85800"/>
            <a:ext cx="5678487" cy="54181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6C0FE88-CA5D-4ADC-86B1-E867D84E12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FCF5CC9-5D50-4253-A2CD-8A5BBF68F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F92AF0F-63E6-4196-9029-CECEE3799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90BE82-8137-4B70-9105-D4D68E6A17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583E152-0761-4166-8FDE-202084587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CDCCF3E-6368-4B52-82D1-FC687F144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212BB20-C77B-4100-994E-D9B2D2A27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DDE9E83-0D8E-474B-AC00-652A21C11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825" y="6475413"/>
            <a:ext cx="16891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9F1F828B-7275-4600-9C45-4F31041A80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5638" y="188913"/>
            <a:ext cx="3860800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zh-CN" b="1">
                <a:latin typeface="Times New Roman" pitchFamily="18" charset="0"/>
              </a:rPr>
              <a:t>doc.: IEEE 802.11-14-0716-00-00aj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j-lt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0" r:id="rId2"/>
    <p:sldLayoutId id="2147484279" r:id="rId3"/>
    <p:sldLayoutId id="2147484278" r:id="rId4"/>
    <p:sldLayoutId id="2147484277" r:id="rId5"/>
    <p:sldLayoutId id="2147484276" r:id="rId6"/>
    <p:sldLayoutId id="2147484275" r:id="rId7"/>
    <p:sldLayoutId id="2147484274" r:id="rId8"/>
    <p:sldLayoutId id="2147484273" r:id="rId9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b="1">
                <a:latin typeface="+mn-lt"/>
              </a:defRPr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825" y="6475413"/>
            <a:ext cx="16891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j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D3CBE38D-B9D3-42F3-A7F7-9BDA61C8A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5638" y="188913"/>
            <a:ext cx="3860800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zh-CN" b="1">
                <a:latin typeface="Times New Roman" pitchFamily="18" charset="0"/>
              </a:rPr>
              <a:t>doc.: IEEE 802.11-14-0716-00-00aj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j-lt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4" name="标题 1"/>
          <p:cNvSpPr>
            <a:spLocks noGrp="1"/>
          </p:cNvSpPr>
          <p:nvPr>
            <p:ph type="ctrTitle" idx="4294967295"/>
          </p:nvPr>
        </p:nvSpPr>
        <p:spPr>
          <a:xfrm>
            <a:off x="684213" y="7651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CN" i="1" smtClean="0">
                <a:solidFill>
                  <a:schemeClr val="tx1"/>
                </a:solidFill>
                <a:ea typeface="宋体" charset="-122"/>
              </a:rPr>
              <a:t>PHY SIG Frame Structure for IEEE 802.11aj (45GHz)</a:t>
            </a:r>
            <a:endParaRPr lang="zh-CN" altLang="en-US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900113" y="2903538"/>
            <a:ext cx="2662237" cy="381000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+mj-lt"/>
                <a:ea typeface="宋体" pitchFamily="2" charset="-122"/>
              </a:rPr>
              <a:t>Authors/contributors: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73400" y="2144713"/>
            <a:ext cx="244810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dirty="0">
                <a:latin typeface="+mj-lt"/>
                <a:ea typeface="宋体" pitchFamily="2" charset="-122"/>
              </a:rPr>
              <a:t>Date: </a:t>
            </a:r>
            <a:r>
              <a:rPr lang="en-US" altLang="zh-CN" sz="2000" dirty="0" smtClean="0">
                <a:latin typeface="+mj-lt"/>
                <a:ea typeface="宋体" pitchFamily="2" charset="-122"/>
              </a:rPr>
              <a:t>2014-05-21</a:t>
            </a:r>
            <a:endParaRPr lang="en-US" altLang="zh-CN" sz="2000" dirty="0">
              <a:latin typeface="+mj-lt"/>
              <a:ea typeface="宋体" pitchFamily="2" charset="-122"/>
            </a:endParaRPr>
          </a:p>
          <a:p>
            <a:pPr>
              <a:defRPr/>
            </a:pPr>
            <a:r>
              <a:rPr lang="en-US" altLang="zh-CN" sz="2000" dirty="0">
                <a:latin typeface="+mj-lt"/>
                <a:ea typeface="宋体" pitchFamily="2" charset="-122"/>
              </a:rPr>
              <a:t>Presenter: </a:t>
            </a:r>
            <a:r>
              <a:rPr lang="en-US" altLang="zh-CN" sz="2000" dirty="0" err="1" smtClean="0">
                <a:latin typeface="+mj-lt"/>
                <a:ea typeface="宋体" pitchFamily="2" charset="-122"/>
              </a:rPr>
              <a:t>Shiwen</a:t>
            </a:r>
            <a:r>
              <a:rPr lang="en-US" altLang="zh-CN" sz="2000" dirty="0" smtClean="0">
                <a:latin typeface="+mj-lt"/>
                <a:ea typeface="宋体" pitchFamily="2" charset="-122"/>
              </a:rPr>
              <a:t> HE</a:t>
            </a:r>
            <a:endParaRPr lang="zh-CN" altLang="en-US" sz="2000" dirty="0">
              <a:latin typeface="+mj-lt"/>
              <a:ea typeface="宋体" pitchFamily="2" charset="-122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6659563" y="6477000"/>
            <a:ext cx="1884362" cy="206375"/>
          </a:xfrm>
        </p:spPr>
        <p:txBody>
          <a:bodyPr/>
          <a:lstStyle/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pPr>
              <a:defRPr/>
            </a:pPr>
            <a:r>
              <a:rPr lang="en-GB"/>
              <a:t>Slide </a:t>
            </a:r>
            <a:fld id="{7FB9E1C9-76B4-4E88-949E-E7139B6829FB}" type="slidenum">
              <a:rPr lang="en-GB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9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982233"/>
              </p:ext>
            </p:extLst>
          </p:nvPr>
        </p:nvGraphicFramePr>
        <p:xfrm>
          <a:off x="889000" y="3340100"/>
          <a:ext cx="7226300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9" name="Document" r:id="rId4" imgW="9059245" imgH="3835936" progId="Word.Document.8">
                  <p:embed/>
                </p:oleObj>
              </mc:Choice>
              <mc:Fallback>
                <p:oleObj name="Document" r:id="rId4" imgW="9059245" imgH="38359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3340100"/>
                        <a:ext cx="7226300" cy="306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10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3477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i="0" dirty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19525"/>
              </p:ext>
            </p:extLst>
          </p:nvPr>
        </p:nvGraphicFramePr>
        <p:xfrm>
          <a:off x="839788" y="1988840"/>
          <a:ext cx="7332612" cy="3312368"/>
        </p:xfrm>
        <a:graphic>
          <a:graphicData uri="http://schemas.openxmlformats.org/drawingml/2006/table">
            <a:tbl>
              <a:tblPr firstRow="1" firstCol="1" bandRow="1"/>
              <a:tblGrid>
                <a:gridCol w="790121"/>
                <a:gridCol w="1790568"/>
                <a:gridCol w="1246760"/>
                <a:gridCol w="3505163"/>
              </a:tblGrid>
              <a:tr h="2760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B12-B29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Length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zh-CN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data octets in the PSDU, Range 1-162143;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zh-CN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Maximum number of data octets in the PSDU of all users, Range </a:t>
                      </a:r>
                      <a:r>
                        <a:rPr lang="en-US" sz="10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1-162143;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STBC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an SU PPDU: set to 1 if space time block coding is used and set to 0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set to 0.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B31-B36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GroupID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the value of the TXVECTOR parameter GROUP_ID. A value of 0 or 63 indicates a SU PPDU; otherwise, indicates a MU PPDU.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Aggregation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indicate that the PPDU in the data portion of the packet contains an A-MPDU; otherwise, set to 0.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772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11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3477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i="0" dirty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791138"/>
              </p:ext>
            </p:extLst>
          </p:nvPr>
        </p:nvGraphicFramePr>
        <p:xfrm>
          <a:off x="899592" y="1997928"/>
          <a:ext cx="7416823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799196"/>
                <a:gridCol w="1811131"/>
                <a:gridCol w="1261078"/>
                <a:gridCol w="3545418"/>
              </a:tblGrid>
              <a:tr h="1538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0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B38-B48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NSTS/Partial AID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NSTS is divided into 4 user positions of 2 bits each. User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position 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where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uses bits B(38+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 B(39+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0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number of space time streams for user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are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indicated at user position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=USER</a:t>
                      </a:r>
                      <a:r>
                        <a:rPr lang="en-US" sz="800" kern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position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],  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where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…..,NUM-USERS-1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and the notation A[b] denotes the value of array A at index b. Zero space-time streams are indicated at positions not listed in the USER_POSITION array. Each user position is set as follows: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0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for 1 space-time stream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2 for 2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3 for 3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4 for 4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B46-B48</a:t>
                      </a:r>
                      <a:r>
                        <a:rPr lang="zh-CN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zero, reserved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B38-B39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1 space-time stream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for 2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2 for 3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3 for 4 space-time streams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B40-B48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Partial AID: Set to the value of the TXVECTOR parameter PARTIAL_AID. Partial AID provides an abbreviated indication of the intended recipient(s) of the </a:t>
                      </a:r>
                      <a:r>
                        <a:rPr lang="en-US" sz="8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PSDU.</a:t>
                      </a:r>
                      <a:endParaRPr lang="zh-CN" sz="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103" marR="52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3145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12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3477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i="0" dirty="0">
                <a:solidFill>
                  <a:srgbClr val="000000"/>
                </a:solidFill>
              </a:rPr>
              <a:t>Multi-user &amp; Multi-stream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4331"/>
              </p:ext>
            </p:extLst>
          </p:nvPr>
        </p:nvGraphicFramePr>
        <p:xfrm>
          <a:off x="839788" y="2060848"/>
          <a:ext cx="7476628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805639"/>
                <a:gridCol w="1825736"/>
                <a:gridCol w="1271247"/>
                <a:gridCol w="3574006"/>
              </a:tblGrid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B49-B51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 MCS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MCS index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B52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Precoded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if a </a:t>
                      </a:r>
                      <a:r>
                        <a:rPr lang="en-US" sz="1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Beam-forming </a:t>
                      </a: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steering matrix is applied to the waveform in an SU transmission as described in TBD, set to 0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 and set to 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B53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TXOP_PS_NOT_ALLOWED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by AP if it allows non-AP STAs in TXOP power save mode to enter Doze state during a TXOP.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otherwise.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B54-B69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CRC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SIG-A check sequence. Definition of this field calculation is in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TBD.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B70-B71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73521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13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24304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solidFill>
                  <a:srgbClr val="000000"/>
                </a:solidFill>
              </a:rPr>
              <a:t>Energy efficiency</a:t>
            </a:r>
            <a:endParaRPr lang="en-US" altLang="zh-CN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79996"/>
              </p:ext>
            </p:extLst>
          </p:nvPr>
        </p:nvGraphicFramePr>
        <p:xfrm>
          <a:off x="849708" y="2060848"/>
          <a:ext cx="7466708" cy="3528392"/>
        </p:xfrm>
        <a:graphic>
          <a:graphicData uri="http://schemas.openxmlformats.org/drawingml/2006/table">
            <a:tbl>
              <a:tblPr firstRow="1" firstCol="1" bandRow="1"/>
              <a:tblGrid>
                <a:gridCol w="804570"/>
                <a:gridCol w="1823314"/>
                <a:gridCol w="1269560"/>
                <a:gridCol w="3569264"/>
              </a:tblGrid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B49-B51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 MCS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MCS index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1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B52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Precoded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SU PPDU: 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if a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Beam-forming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steering matrix is applied to the waveform in an SU transmission as described in TBD, set to 0 otherwise.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 a MU PPDU: Reserved and set to 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9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B53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TXOP_PS_NOT_ALLOWED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by AP if it allows non-AP STAs in TXOP power save mode to enter Doze state during a TXOP.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1 otherwise.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B54-B69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CRC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SIG-A check sequence. Definition of this field calculation is in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TBD.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B70-B71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26689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14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SIG-B </a:t>
            </a:r>
            <a:r>
              <a:rPr lang="en-US" altLang="zh-CN" dirty="0"/>
              <a:t>structure</a:t>
            </a:r>
            <a:endParaRPr lang="zh-CN" altLang="en-US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90" y="1258609"/>
            <a:ext cx="5400106" cy="2602439"/>
          </a:xfrm>
          <a:prstGeom prst="rect">
            <a:avLst/>
          </a:prstGeom>
        </p:spPr>
      </p:pic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327561"/>
              </p:ext>
            </p:extLst>
          </p:nvPr>
        </p:nvGraphicFramePr>
        <p:xfrm>
          <a:off x="1043608" y="3789040"/>
          <a:ext cx="7272807" cy="2376262"/>
        </p:xfrm>
        <a:graphic>
          <a:graphicData uri="http://schemas.openxmlformats.org/drawingml/2006/table">
            <a:tbl>
              <a:tblPr firstRow="1" firstCol="1" bandRow="1"/>
              <a:tblGrid>
                <a:gridCol w="791707"/>
                <a:gridCol w="2060201"/>
                <a:gridCol w="1437573"/>
                <a:gridCol w="2983326"/>
              </a:tblGrid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B7-B9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 index;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B10-B27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Length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data octets in the PSDU, Rang 1-162143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B28-B31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Reserved.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B32-B47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CRC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SIG-B check sequence. Definition of this field calculation is in TBD.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5759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15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SIG-B </a:t>
            </a:r>
            <a:r>
              <a:rPr lang="en-US" altLang="zh-CN" dirty="0"/>
              <a:t>structure</a:t>
            </a:r>
            <a:endParaRPr lang="zh-CN" altLang="en-US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90" y="1258609"/>
            <a:ext cx="5400106" cy="2602439"/>
          </a:xfrm>
          <a:prstGeom prst="rect">
            <a:avLst/>
          </a:prstGeom>
        </p:spPr>
      </p:pic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30075"/>
              </p:ext>
            </p:extLst>
          </p:nvPr>
        </p:nvGraphicFramePr>
        <p:xfrm>
          <a:off x="1043608" y="3789040"/>
          <a:ext cx="7272807" cy="2376262"/>
        </p:xfrm>
        <a:graphic>
          <a:graphicData uri="http://schemas.openxmlformats.org/drawingml/2006/table">
            <a:tbl>
              <a:tblPr firstRow="1" firstCol="1" bandRow="1"/>
              <a:tblGrid>
                <a:gridCol w="791707"/>
                <a:gridCol w="2060201"/>
                <a:gridCol w="1437573"/>
                <a:gridCol w="2983326"/>
              </a:tblGrid>
              <a:tr h="297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1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B7-B9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MCS index;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B10-B27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Length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data octets in the PSDU, Rang 1-162143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B28-B31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Reserved.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B32-B47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HCS</a:t>
                      </a:r>
                      <a:endParaRPr lang="zh-CN" sz="11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SIG-B check sequence. Definition of this field calculation is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TBD.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9365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16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455613" y="306896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Thanks for Your Attention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1995162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2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Abstract</a:t>
            </a:r>
            <a:endParaRPr lang="zh-CN" altLang="en-US" kern="0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000000"/>
                </a:solidFill>
              </a:rPr>
              <a:t>The proposal presents a kind of physical layer SIG frame structure in millimeter-wave multi-user MIMO WLAN </a:t>
            </a:r>
            <a:r>
              <a:rPr lang="en-US" altLang="zh-CN" sz="1800" dirty="0" smtClean="0">
                <a:solidFill>
                  <a:srgbClr val="000000"/>
                </a:solidFill>
              </a:rPr>
              <a:t>communication for IEEE 802.11 </a:t>
            </a:r>
            <a:r>
              <a:rPr lang="en-US" altLang="zh-CN" sz="1800" dirty="0" err="1" smtClean="0">
                <a:solidFill>
                  <a:srgbClr val="000000"/>
                </a:solidFill>
              </a:rPr>
              <a:t>aj</a:t>
            </a:r>
            <a:r>
              <a:rPr lang="en-US" altLang="zh-CN" sz="1800" dirty="0" smtClean="0">
                <a:solidFill>
                  <a:srgbClr val="000000"/>
                </a:solidFill>
              </a:rPr>
              <a:t> (45GHz).</a:t>
            </a:r>
            <a:endParaRPr lang="en-US" altLang="zh-CN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3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223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Background</a:t>
            </a:r>
            <a:endParaRPr lang="zh-CN" altLang="en-US" kern="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917948" y="1211654"/>
            <a:ext cx="7920880" cy="516967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kern="0" dirty="0" smtClean="0"/>
              <a:t>Challenges of future WPAN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 smtClean="0"/>
              <a:t>         Limited spectrum resources 	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 smtClean="0"/>
              <a:t>         Requirement </a:t>
            </a:r>
            <a:r>
              <a:rPr lang="en-US" altLang="zh-CN" sz="1800" kern="0" dirty="0" smtClean="0"/>
              <a:t>for </a:t>
            </a:r>
            <a:r>
              <a:rPr lang="en-US" altLang="zh-CN" sz="1800" kern="0" dirty="0" smtClean="0"/>
              <a:t>high data </a:t>
            </a:r>
            <a:r>
              <a:rPr lang="en-US" altLang="zh-CN" sz="1800" kern="0" dirty="0" smtClean="0"/>
              <a:t>rate </a:t>
            </a:r>
            <a:endParaRPr lang="en-US" altLang="zh-CN" sz="1800" kern="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kern="0" dirty="0" smtClean="0"/>
              <a:t>Features of future </a:t>
            </a:r>
            <a:r>
              <a:rPr lang="en-US" altLang="zh-CN" sz="1800" kern="0" dirty="0" smtClean="0"/>
              <a:t>WPAN</a:t>
            </a:r>
            <a:endParaRPr lang="en-US" altLang="zh-CN" sz="1800" kern="0" dirty="0" smtClean="0"/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Large bandwidth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Multiple channel mode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Multi-user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Multi-stream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kern="0" dirty="0" smtClean="0"/>
              <a:t>45GHz millimeter-wave communication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Digital home appliances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       Ultra-high-speed </a:t>
            </a:r>
            <a:r>
              <a:rPr lang="en-US" altLang="zh-CN" sz="1800" kern="0" dirty="0"/>
              <a:t>(</a:t>
            </a:r>
            <a:r>
              <a:rPr lang="en-US" altLang="zh-CN" sz="1800" kern="0" dirty="0" smtClean="0"/>
              <a:t>10Gbps) wireless applications 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zh-CN" sz="1800" kern="0" dirty="0" smtClean="0"/>
              <a:t>         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800" b="0" kern="0" dirty="0" smtClean="0"/>
          </a:p>
          <a:p>
            <a:pPr marL="457200" indent="-457200">
              <a:buFont typeface="+mj-lt"/>
              <a:buAutoNum type="arabicPeriod"/>
            </a:pPr>
            <a:endParaRPr lang="en-US" altLang="zh-CN" sz="1800" b="0" kern="0" dirty="0" smtClean="0"/>
          </a:p>
          <a:p>
            <a:pPr marL="457200" indent="-457200">
              <a:buFont typeface="+mj-lt"/>
              <a:buAutoNum type="arabicPeriod"/>
            </a:pPr>
            <a:endParaRPr lang="zh-CN" alt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177919025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4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>
                <a:solidFill>
                  <a:srgbClr val="000000"/>
                </a:solidFill>
              </a:rPr>
              <a:t>Technology </a:t>
            </a:r>
            <a:r>
              <a:rPr lang="en-US" altLang="zh-CN" dirty="0" smtClean="0">
                <a:solidFill>
                  <a:srgbClr val="000000"/>
                </a:solidFill>
              </a:rPr>
              <a:t>Objects</a:t>
            </a:r>
            <a:endParaRPr lang="zh-CN" altLang="en-US" kern="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772982" y="1671338"/>
            <a:ext cx="7920880" cy="456597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000000"/>
                </a:solidFill>
              </a:rPr>
              <a:t>The SIG frame structure try to achieve the following technical goals</a:t>
            </a:r>
            <a:endParaRPr lang="zh-CN" altLang="en-US" sz="18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Dynamic bandwidth</a:t>
            </a:r>
            <a:endParaRPr lang="zh-CN" altLang="en-US" sz="1800" b="1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Multi-user &amp; Multi-stream</a:t>
            </a:r>
            <a:endParaRPr lang="zh-CN" altLang="en-US" sz="1800" b="1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Energy efficiency</a:t>
            </a:r>
            <a:endParaRPr lang="zh-CN" altLang="en-US" sz="1800" b="1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Scrambler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1800" b="1" dirty="0">
                <a:solidFill>
                  <a:srgbClr val="000000"/>
                </a:solidFill>
              </a:rPr>
              <a:t>Single &amp; Multi-carrier</a:t>
            </a:r>
            <a:endParaRPr lang="en-US" altLang="zh-CN" sz="1800" b="0" kern="0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2000" dirty="0"/>
              <a:t>Dynamic bandwidth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i="1" dirty="0">
                <a:solidFill>
                  <a:srgbClr val="000000"/>
                </a:solidFill>
              </a:rPr>
              <a:t>      </a:t>
            </a:r>
            <a:r>
              <a:rPr lang="en-US" altLang="zh-CN" sz="1800" dirty="0" smtClean="0">
                <a:solidFill>
                  <a:srgbClr val="000000"/>
                </a:solidFill>
              </a:rPr>
              <a:t>Achieving </a:t>
            </a:r>
            <a:r>
              <a:rPr lang="en-US" altLang="zh-CN" sz="1800" dirty="0">
                <a:solidFill>
                  <a:srgbClr val="000000"/>
                </a:solidFill>
              </a:rPr>
              <a:t>dynamically </a:t>
            </a:r>
            <a:r>
              <a:rPr lang="en-US" altLang="zh-CN" sz="1800" dirty="0" smtClean="0">
                <a:solidFill>
                  <a:srgbClr val="000000"/>
                </a:solidFill>
              </a:rPr>
              <a:t>channel bandwidth selection </a:t>
            </a:r>
            <a:r>
              <a:rPr lang="en-US" altLang="zh-CN" sz="1800" dirty="0">
                <a:solidFill>
                  <a:srgbClr val="000000"/>
                </a:solidFill>
              </a:rPr>
              <a:t>for 1080MHz </a:t>
            </a:r>
            <a:r>
              <a:rPr lang="en-US" altLang="zh-CN" sz="1800" dirty="0" smtClean="0">
                <a:solidFill>
                  <a:srgbClr val="000000"/>
                </a:solidFill>
              </a:rPr>
              <a:t>BSS </a:t>
            </a:r>
            <a:r>
              <a:rPr lang="en-US" altLang="zh-CN" sz="1800" dirty="0">
                <a:solidFill>
                  <a:srgbClr val="000000"/>
                </a:solidFill>
              </a:rPr>
              <a:t>to enhance the adaptability in different channel environments and improve </a:t>
            </a:r>
            <a:r>
              <a:rPr lang="en-US" altLang="zh-CN" sz="1800" dirty="0" smtClean="0">
                <a:solidFill>
                  <a:srgbClr val="000000"/>
                </a:solidFill>
              </a:rPr>
              <a:t>spectral efficiency.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1800" b="0" kern="0" dirty="0" smtClean="0"/>
          </a:p>
          <a:p>
            <a:pPr marL="457200" indent="-457200">
              <a:buFont typeface="+mj-lt"/>
              <a:buAutoNum type="arabicPeriod"/>
            </a:pPr>
            <a:endParaRPr lang="zh-CN" alt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81626193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5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>
                <a:solidFill>
                  <a:srgbClr val="000000"/>
                </a:solidFill>
              </a:rPr>
              <a:t>Technology </a:t>
            </a:r>
            <a:r>
              <a:rPr lang="en-US" altLang="zh-CN" dirty="0" smtClean="0">
                <a:solidFill>
                  <a:srgbClr val="000000"/>
                </a:solidFill>
              </a:rPr>
              <a:t>Objects</a:t>
            </a:r>
            <a:endParaRPr lang="zh-CN" altLang="en-US" kern="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772982" y="1671339"/>
            <a:ext cx="792088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Multi-user </a:t>
            </a:r>
            <a:r>
              <a:rPr lang="en-US" altLang="zh-CN" sz="2000" dirty="0"/>
              <a:t>&amp; Multi-stream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i="1" dirty="0">
                <a:solidFill>
                  <a:srgbClr val="000000"/>
                </a:solidFill>
              </a:rPr>
              <a:t>      </a:t>
            </a:r>
            <a:r>
              <a:rPr lang="en-US" altLang="zh-CN" sz="1800" dirty="0" smtClean="0">
                <a:solidFill>
                  <a:srgbClr val="000000"/>
                </a:solidFill>
              </a:rPr>
              <a:t>Achieve </a:t>
            </a:r>
            <a:r>
              <a:rPr lang="en-US" altLang="zh-CN" sz="1800" dirty="0">
                <a:solidFill>
                  <a:srgbClr val="000000"/>
                </a:solidFill>
              </a:rPr>
              <a:t>a multi-user multi-stream control to obtain the  multiplexing gain.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800" i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2000" dirty="0"/>
              <a:t>Energy </a:t>
            </a:r>
            <a:r>
              <a:rPr lang="en-US" altLang="zh-CN" sz="2000" dirty="0" smtClean="0"/>
              <a:t>efficient communication</a:t>
            </a:r>
            <a:endParaRPr lang="en-US" altLang="zh-CN" sz="2000" dirty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i="1" dirty="0">
                <a:solidFill>
                  <a:srgbClr val="000000"/>
                </a:solidFill>
              </a:rPr>
              <a:t>      </a:t>
            </a:r>
            <a:r>
              <a:rPr lang="en-US" altLang="zh-CN" sz="1800" dirty="0" smtClean="0">
                <a:solidFill>
                  <a:srgbClr val="000000"/>
                </a:solidFill>
              </a:rPr>
              <a:t>Achieve </a:t>
            </a:r>
            <a:r>
              <a:rPr lang="en-US" altLang="zh-CN" sz="1800" dirty="0">
                <a:solidFill>
                  <a:srgbClr val="000000"/>
                </a:solidFill>
              </a:rPr>
              <a:t>energy efficient communication,  i.e., allow non-AP STAs in TXOP power save mode to enter Doze state during a TXOP.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Scrambler</a:t>
            </a:r>
            <a:endParaRPr lang="en-US" altLang="zh-CN" sz="2000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i="1" dirty="0">
                <a:solidFill>
                  <a:srgbClr val="000000"/>
                </a:solidFill>
              </a:rPr>
              <a:t>      </a:t>
            </a:r>
            <a:r>
              <a:rPr lang="en-US" altLang="zh-CN" sz="1800" dirty="0">
                <a:solidFill>
                  <a:srgbClr val="000000"/>
                </a:solidFill>
              </a:rPr>
              <a:t>Scrambling effectively reduces the PAPR in OFDM system </a:t>
            </a:r>
            <a:r>
              <a:rPr lang="en-US" altLang="zh-CN" sz="1800" i="1" dirty="0">
                <a:solidFill>
                  <a:srgbClr val="000000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800" i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000000"/>
                </a:solidFill>
              </a:rPr>
              <a:t>Single carrier &amp; Multi-carrier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800" dirty="0">
                <a:solidFill>
                  <a:srgbClr val="000000"/>
                </a:solidFill>
              </a:rPr>
              <a:t>      Switch in single carrier and multi-carrier</a:t>
            </a:r>
            <a:endParaRPr lang="zh-CN" altLang="en-US" sz="18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b="0" kern="0" dirty="0" smtClean="0"/>
          </a:p>
          <a:p>
            <a:pPr marL="457200" indent="-457200">
              <a:buFont typeface="+mj-lt"/>
              <a:buAutoNum type="arabicPeriod"/>
            </a:pPr>
            <a:endParaRPr lang="zh-CN" alt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1261599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6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pic>
        <p:nvPicPr>
          <p:cNvPr id="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200155" cy="423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8204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7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16834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rgbClr val="000000"/>
                </a:solidFill>
              </a:rPr>
              <a:t>S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crambler</a:t>
            </a:r>
            <a:endParaRPr lang="en-US" altLang="zh-CN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45151"/>
              </p:ext>
            </p:extLst>
          </p:nvPr>
        </p:nvGraphicFramePr>
        <p:xfrm>
          <a:off x="772982" y="1988841"/>
          <a:ext cx="7687450" cy="3456385"/>
        </p:xfrm>
        <a:graphic>
          <a:graphicData uri="http://schemas.openxmlformats.org/drawingml/2006/table">
            <a:tbl>
              <a:tblPr firstRow="1" firstCol="1" bandRow="1"/>
              <a:tblGrid>
                <a:gridCol w="828356"/>
                <a:gridCol w="1877217"/>
                <a:gridCol w="1307093"/>
                <a:gridCol w="3674784"/>
              </a:tblGrid>
              <a:tr h="2304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31658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8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755576" y="1341438"/>
            <a:ext cx="39789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宋体"/>
              </a:rPr>
              <a:t>Single </a:t>
            </a:r>
            <a:r>
              <a:rPr lang="en-US" altLang="zh-CN" sz="2000" b="1" kern="0" dirty="0">
                <a:solidFill>
                  <a:srgbClr val="000000"/>
                </a:solidFill>
                <a:latin typeface="Times New Roman"/>
                <a:ea typeface="宋体"/>
              </a:rPr>
              <a:t>carrier &amp; 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宋体"/>
              </a:rPr>
              <a:t>Multi-carrier</a:t>
            </a:r>
            <a:endParaRPr lang="zh-CN" altLang="en-US" sz="2000" b="1" kern="0" dirty="0">
              <a:solidFill>
                <a:srgbClr val="000000"/>
              </a:solidFill>
              <a:latin typeface="Times New Roman"/>
              <a:ea typeface="宋体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03452"/>
              </p:ext>
            </p:extLst>
          </p:nvPr>
        </p:nvGraphicFramePr>
        <p:xfrm>
          <a:off x="899592" y="2060848"/>
          <a:ext cx="7560840" cy="3816426"/>
        </p:xfrm>
        <a:graphic>
          <a:graphicData uri="http://schemas.openxmlformats.org/drawingml/2006/table">
            <a:tbl>
              <a:tblPr firstRow="1" firstCol="1" bandRow="1"/>
              <a:tblGrid>
                <a:gridCol w="814713"/>
                <a:gridCol w="1846300"/>
                <a:gridCol w="1285565"/>
                <a:gridCol w="3614262"/>
              </a:tblGrid>
              <a:tr h="2544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7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600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 txBox="1">
            <a:spLocks noGrp="1"/>
          </p:cNvSpPr>
          <p:nvPr/>
        </p:nvSpPr>
        <p:spPr bwMode="auto">
          <a:xfrm>
            <a:off x="684213" y="188913"/>
            <a:ext cx="958850" cy="274637"/>
          </a:xfrm>
          <a:prstGeom prst="rect">
            <a:avLst/>
          </a:prstGeom>
          <a:noFill/>
          <a:extLst/>
        </p:spPr>
        <p:txBody>
          <a:bodyPr wrap="none" lIns="0" tIns="0" rIns="0" bIns="0" anchor="b">
            <a:spAutoFit/>
          </a:bodyPr>
          <a:lstStyle/>
          <a:p>
            <a:pPr eaLnBrk="0" hangingPunct="0">
              <a:defRPr/>
            </a:pPr>
            <a:r>
              <a:rPr lang="en-US" altLang="zh-CN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b="1" dirty="0">
              <a:latin typeface="+mj-lt"/>
              <a:ea typeface="宋体" pitchFamily="2" charset="-122"/>
            </a:endParaRPr>
          </a:p>
        </p:txBody>
      </p:sp>
      <p:sp>
        <p:nvSpPr>
          <p:cNvPr id="7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Shiwen He, Haiming Wang</a:t>
            </a:r>
            <a:endParaRPr lang="en-GB" sz="1200" dirty="0">
              <a:latin typeface="+mj-lt"/>
              <a:ea typeface="宋体" pitchFamily="2" charset="-122"/>
            </a:endParaRPr>
          </a:p>
        </p:txBody>
      </p:sp>
      <p:sp>
        <p:nvSpPr>
          <p:cNvPr id="8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ex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GB" sz="1200">
                <a:latin typeface="+mj-lt"/>
                <a:ea typeface="宋体" pitchFamily="2" charset="-122"/>
              </a:rPr>
              <a:t>Slide </a:t>
            </a:r>
            <a:fld id="{7CC16223-4AC0-441D-B30C-35A6B0A55AF1}" type="slidenum">
              <a:rPr lang="en-GB" sz="1200">
                <a:latin typeface="+mj-lt"/>
                <a:ea typeface="宋体" pitchFamily="2" charset="-122"/>
              </a:rPr>
              <a:pPr algn="ctr" eaLnBrk="0" hangingPunct="0">
                <a:defRPr/>
              </a:pPr>
              <a:t>9</a:t>
            </a:fld>
            <a:endParaRPr lang="en-GB" sz="1200">
              <a:latin typeface="+mj-lt"/>
              <a:ea typeface="宋体" pitchFamily="2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772982" y="62734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SIG-A structure</a:t>
            </a:r>
            <a:endParaRPr lang="zh-CN" altLang="en-US" kern="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55375"/>
              </p:ext>
            </p:extLst>
          </p:nvPr>
        </p:nvGraphicFramePr>
        <p:xfrm>
          <a:off x="923405" y="2060848"/>
          <a:ext cx="7176987" cy="3456385"/>
        </p:xfrm>
        <a:graphic>
          <a:graphicData uri="http://schemas.openxmlformats.org/drawingml/2006/table">
            <a:tbl>
              <a:tblPr firstRow="1" firstCol="1" bandRow="1"/>
              <a:tblGrid>
                <a:gridCol w="773351"/>
                <a:gridCol w="1752566"/>
                <a:gridCol w="1220299"/>
                <a:gridCol w="3430771"/>
              </a:tblGrid>
              <a:tr h="2658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Fields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Bits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B0-B6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Scrambler Initialization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initial scrambler state.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B7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SC/OFDM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if SC transmission is adopted for PPDU, set to 1 if OFDM transmission is adopted for PPDU;</a:t>
                      </a: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B8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BW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to 0 for 540MHz, set to 1 for 1080MHz;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5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B9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Dynamic Bandwidth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If BW=1 and Duplicate=1: set Dynamic Bandwidth to 1 for allowing dynamic bandwidth; set to 0 for non allowing dynamic bandwidth.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Otherwise set to 0; (Reserved)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5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B10-B11</a:t>
                      </a:r>
                      <a:endParaRPr lang="zh-CN" sz="105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Sub-Band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Bitmap (B10-B11): If Dynamic Bandwidth=1, set to 10 for using the primary 540MHz channel, set to 01 for using the secondary 540MHz channel; set to 11 for using 1080MHz channel; Otherwise set to 00 (reserved).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矩形 2"/>
          <p:cNvSpPr>
            <a:spLocks noChangeArrowheads="1"/>
          </p:cNvSpPr>
          <p:nvPr/>
        </p:nvSpPr>
        <p:spPr bwMode="auto">
          <a:xfrm>
            <a:off x="899592" y="1341438"/>
            <a:ext cx="27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000" b="1" i="0" dirty="0">
                <a:solidFill>
                  <a:srgbClr val="000000"/>
                </a:solidFill>
              </a:rPr>
              <a:t>Dynamic bandwidth</a:t>
            </a:r>
          </a:p>
        </p:txBody>
      </p:sp>
    </p:spTree>
    <p:extLst>
      <p:ext uri="{BB962C8B-B14F-4D97-AF65-F5344CB8AC3E}">
        <p14:creationId xmlns:p14="http://schemas.microsoft.com/office/powerpoint/2010/main" val="15697065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Default Desig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23900</TotalTime>
  <Words>1463</Words>
  <Application>Microsoft Office PowerPoint</Application>
  <PresentationFormat>全屏显示(4:3)</PresentationFormat>
  <Paragraphs>345</Paragraphs>
  <Slides>16</Slides>
  <Notes>16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Unicode MS</vt:lpstr>
      <vt:lpstr>宋体</vt:lpstr>
      <vt:lpstr>Arial</vt:lpstr>
      <vt:lpstr>Calibri</vt:lpstr>
      <vt:lpstr>Times New Roman</vt:lpstr>
      <vt:lpstr>Wingdings</vt:lpstr>
      <vt:lpstr>Default Design</vt:lpstr>
      <vt:lpstr>1_Default Design</vt:lpstr>
      <vt:lpstr>Document</vt:lpstr>
      <vt:lpstr>PHY SIG Frame Structure for IEEE 802.11aj (45GHz)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Hey</cp:lastModifiedBy>
  <cp:revision>893</cp:revision>
  <dcterms:created xsi:type="dcterms:W3CDTF">2006-02-24T01:46:22Z</dcterms:created>
  <dcterms:modified xsi:type="dcterms:W3CDTF">2014-05-20T06:00:51Z</dcterms:modified>
</cp:coreProperties>
</file>