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20"/>
  </p:notesMasterIdLst>
  <p:handoutMasterIdLst>
    <p:handoutMasterId r:id="rId21"/>
  </p:handoutMasterIdLst>
  <p:sldIdLst>
    <p:sldId id="399" r:id="rId2"/>
    <p:sldId id="407" r:id="rId3"/>
    <p:sldId id="403" r:id="rId4"/>
    <p:sldId id="400" r:id="rId5"/>
    <p:sldId id="410" r:id="rId6"/>
    <p:sldId id="412" r:id="rId7"/>
    <p:sldId id="413" r:id="rId8"/>
    <p:sldId id="415" r:id="rId9"/>
    <p:sldId id="416" r:id="rId10"/>
    <p:sldId id="417" r:id="rId11"/>
    <p:sldId id="418" r:id="rId12"/>
    <p:sldId id="419" r:id="rId13"/>
    <p:sldId id="420" r:id="rId14"/>
    <p:sldId id="421" r:id="rId15"/>
    <p:sldId id="422" r:id="rId16"/>
    <p:sldId id="424" r:id="rId17"/>
    <p:sldId id="425" r:id="rId18"/>
    <p:sldId id="426" r:id="rId19"/>
  </p:sldIdLst>
  <p:sldSz cx="9144000" cy="6858000" type="screen4x3"/>
  <p:notesSz cx="9874250" cy="679767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FF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00" autoAdjust="0"/>
  </p:normalViewPr>
  <p:slideViewPr>
    <p:cSldViewPr showGuides="1">
      <p:cViewPr varScale="1">
        <p:scale>
          <a:sx n="95" d="100"/>
          <a:sy n="95" d="100"/>
        </p:scale>
        <p:origin x="12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332" y="-72"/>
      </p:cViewPr>
      <p:guideLst>
        <p:guide orient="horz" pos="2141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61C86FB5-2016-4E35-861E-818B62ED70D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5026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FA073560-107F-4598-8AE5-C029EF43FEF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1764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me.agilent.com/agilent/redirector.jspx?action=obs&amp;lc=eng&amp;cc=US&amp;exttxt=40/80%20MHz%20bandwidth%20digitizers%20online%20demo!&amp;turl=http://wireless.agilent.com/videos/econtent/PSA/&amp;exturl=http://wireless.agilent.com/videos/econtent/PSA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home.agilent.com/agilent/redirector.jspx?action=ref&amp;lc=eng&amp;cc=SG&amp;nfr=-536902959.536881892&amp;ckey=1441596&amp;cname=AGILENT_EDITORIAL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me.agilent.com/agilent/redirector.jspx?action=obs&amp;lc=eng&amp;cc=US&amp;exttxt=40/80%20MHz%20bandwidth%20digitizers%20online%20demo!&amp;turl=http://wireless.agilent.com/videos/econtent/PSA/&amp;exturl=http://wireless.agilent.com/videos/econtent/PSA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home.agilent.com/agilent/redirector.jspx?action=ref&amp;lc=eng&amp;cc=SG&amp;nfr=-536902959.536881892&amp;ckey=1441596&amp;cname=AGILENT_EDITORIAL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me.agilent.com/agilent/redirector.jspx?action=obs&amp;lc=eng&amp;cc=US&amp;exttxt=40/80%20MHz%20bandwidth%20digitizers%20online%20demo!&amp;turl=http://wireless.agilent.com/videos/econtent/PSA/&amp;exturl=http://wireless.agilent.com/videos/econtent/PSA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home.agilent.com/agilent/redirector.jspx?action=ref&amp;lc=eng&amp;cc=SG&amp;nfr=-536902959.536881892&amp;ckey=1441596&amp;cname=AGILENT_EDITORIAL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me.agilent.com/agilent/redirector.jspx?action=obs&amp;lc=eng&amp;cc=US&amp;exttxt=40/80%20MHz%20bandwidth%20digitizers%20online%20demo!&amp;turl=http://wireless.agilent.com/videos/econtent/PSA/&amp;exturl=http://wireless.agilent.com/videos/econtent/PSA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home.agilent.com/agilent/redirector.jspx?action=ref&amp;lc=eng&amp;cc=SG&amp;nfr=-536902959.536881892&amp;ckey=1441596&amp;cname=AGILENT_EDITORIAL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me.agilent.com/agilent/redirector.jspx?action=obs&amp;lc=eng&amp;cc=US&amp;exttxt=40/80%20MHz%20bandwidth%20digitizers%20online%20demo!&amp;turl=http://wireless.agilent.com/videos/econtent/PSA/&amp;exturl=http://wireless.agilent.com/videos/econtent/PSA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home.agilent.com/agilent/redirector.jspx?action=ref&amp;lc=eng&amp;cc=SG&amp;nfr=-536902959.536881892&amp;ckey=1441596&amp;cname=AGILENT_EDITORIAL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me.agilent.com/agilent/redirector.jspx?action=obs&amp;lc=eng&amp;cc=US&amp;exttxt=40/80%20MHz%20bandwidth%20digitizers%20online%20demo!&amp;turl=http://wireless.agilent.com/videos/econtent/PSA/&amp;exturl=http://wireless.agilent.com/videos/econtent/PSA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home.agilent.com/agilent/redirector.jspx?action=ref&amp;lc=eng&amp;cc=SG&amp;nfr=-536902959.536881892&amp;ckey=1441596&amp;cname=AGILENT_EDITORIAL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me.agilent.com/agilent/redirector.jspx?action=obs&amp;lc=eng&amp;cc=US&amp;exttxt=40/80%20MHz%20bandwidth%20digitizers%20online%20demo!&amp;turl=http://wireless.agilent.com/videos/econtent/PSA/&amp;exturl=http://wireless.agilent.com/videos/econtent/PSA/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home.agilent.com/agilent/redirector.jspx?action=ref&amp;lc=eng&amp;cc=SG&amp;nfr=-536902959.536881892&amp;ckey=1441596&amp;cname=AGILENT_EDITORIAL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073560-107F-4598-8AE5-C029EF43FEFD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55287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Wingdings" pitchFamily="2" charset="2"/>
              <a:buChar char="u"/>
              <a:defRPr/>
            </a:pPr>
            <a:r>
              <a:rPr lang="en-US" altLang="zh-CN" b="1" dirty="0" smtClean="0">
                <a:latin typeface="+mn-lt"/>
                <a:ea typeface="+mn-ea"/>
              </a:rPr>
              <a:t>Agilent technologies</a:t>
            </a:r>
          </a:p>
          <a:p>
            <a:pPr marL="685800" lvl="1" indent="-228600">
              <a:buFont typeface="+mj-lt"/>
              <a:buAutoNum type="arabicPeriod"/>
              <a:defRPr/>
            </a:pPr>
            <a:r>
              <a:rPr lang="en-US" altLang="zh-CN" b="1" dirty="0" smtClean="0">
                <a:latin typeface="+mn-lt"/>
                <a:ea typeface="+mn-ea"/>
              </a:rPr>
              <a:t>E8267D PSG Vector Signal Generator, up to 44GHz, 160 MHz (extendable to 2 GHz) RF modulation bandwidth</a:t>
            </a:r>
          </a:p>
          <a:p>
            <a:pPr marL="685800" lvl="1" indent="-228600">
              <a:buFont typeface="+mj-lt"/>
              <a:buAutoNum type="arabicPeriod"/>
              <a:defRPr/>
            </a:pPr>
            <a:r>
              <a:rPr lang="pt-BR" altLang="zh-CN" b="1" dirty="0" smtClean="0">
                <a:latin typeface="+mn-lt"/>
                <a:ea typeface="+mn-ea"/>
              </a:rPr>
              <a:t>E4448A PSA Spectrum Analyzer, 3 Hz - 50 GHz, </a:t>
            </a:r>
            <a:r>
              <a:rPr lang="en-US" altLang="zh-CN" b="1" dirty="0" smtClean="0">
                <a:latin typeface="+mn-lt"/>
                <a:ea typeface="+mn-ea"/>
              </a:rPr>
              <a:t>Analysis Bandwidth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10 MHz analysis bandwidth (option B7J for the Basic mode)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Optional 40 or 80 MHz analysis bandwidth to capture and measure complex signals. View the </a:t>
            </a:r>
            <a:r>
              <a:rPr lang="en-US" altLang="zh-CN" dirty="0" smtClean="0">
                <a:latin typeface="+mn-lt"/>
                <a:ea typeface="+mn-ea"/>
                <a:hlinkClick r:id="rId3" action="ppaction://hlinkfile"/>
              </a:rPr>
              <a:t>demo</a:t>
            </a:r>
            <a:r>
              <a:rPr lang="en-US" altLang="zh-CN" dirty="0" smtClean="0">
                <a:latin typeface="+mn-lt"/>
                <a:ea typeface="+mn-ea"/>
              </a:rPr>
              <a:t>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-78 dB (nominal) third order intermodulation for 40 or 80 MHz analysis bandwidth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Up to 300 MHz analysis bandwidth for </a:t>
            </a:r>
            <a:r>
              <a:rPr lang="en-US" altLang="zh-CN" dirty="0" smtClean="0">
                <a:latin typeface="+mn-lt"/>
                <a:ea typeface="+mn-ea"/>
                <a:hlinkClick r:id="rId4"/>
              </a:rPr>
              <a:t>calibrated VSA measurements</a:t>
            </a:r>
            <a:endParaRPr lang="en-US" altLang="zh-CN" dirty="0" smtClean="0">
              <a:latin typeface="+mn-lt"/>
              <a:ea typeface="+mn-ea"/>
            </a:endParaRPr>
          </a:p>
          <a:p>
            <a:pPr marL="228600" indent="-228600">
              <a:buFont typeface="Wingdings" pitchFamily="2" charset="2"/>
              <a:buChar char="u"/>
              <a:defRPr/>
            </a:pPr>
            <a:r>
              <a:rPr lang="en-US" altLang="zh-CN" dirty="0" err="1" smtClean="0"/>
              <a:t>Rohde&amp;Schwarz</a:t>
            </a:r>
            <a:r>
              <a:rPr lang="en-US" altLang="zh-CN" dirty="0" smtClean="0"/>
              <a:t> (R&amp;S)</a:t>
            </a:r>
            <a:endParaRPr lang="zh-CN" altLang="en-US" dirty="0"/>
          </a:p>
        </p:txBody>
      </p:sp>
      <p:sp>
        <p:nvSpPr>
          <p:cNvPr id="1638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fld id="{8E65208F-80AD-46BB-808E-28B8F40E7430}" type="slidenum">
              <a:rPr lang="zh-CN" altLang="en-US" sz="1200" i="0" smtClean="0">
                <a:solidFill>
                  <a:srgbClr val="000000"/>
                </a:solidFill>
              </a:rPr>
              <a:pPr/>
              <a:t>9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842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Wingdings" pitchFamily="2" charset="2"/>
              <a:buChar char="u"/>
              <a:defRPr/>
            </a:pPr>
            <a:r>
              <a:rPr lang="en-US" altLang="zh-CN" b="1" dirty="0" smtClean="0">
                <a:latin typeface="+mn-lt"/>
                <a:ea typeface="+mn-ea"/>
              </a:rPr>
              <a:t>Agilent technologies</a:t>
            </a:r>
          </a:p>
          <a:p>
            <a:pPr marL="685800" lvl="1" indent="-228600">
              <a:buFont typeface="+mj-lt"/>
              <a:buAutoNum type="arabicPeriod"/>
              <a:defRPr/>
            </a:pPr>
            <a:r>
              <a:rPr lang="en-US" altLang="zh-CN" b="1" dirty="0" smtClean="0">
                <a:latin typeface="+mn-lt"/>
                <a:ea typeface="+mn-ea"/>
              </a:rPr>
              <a:t>E8267D PSG Vector Signal Generator, up to 44GHz, 160 MHz (extendable to 2 GHz) RF modulation bandwidth</a:t>
            </a:r>
          </a:p>
          <a:p>
            <a:pPr marL="685800" lvl="1" indent="-228600">
              <a:buFont typeface="+mj-lt"/>
              <a:buAutoNum type="arabicPeriod"/>
              <a:defRPr/>
            </a:pPr>
            <a:r>
              <a:rPr lang="pt-BR" altLang="zh-CN" b="1" dirty="0" smtClean="0">
                <a:latin typeface="+mn-lt"/>
                <a:ea typeface="+mn-ea"/>
              </a:rPr>
              <a:t>E4448A PSA Spectrum Analyzer, 3 Hz - 50 GHz, </a:t>
            </a:r>
            <a:r>
              <a:rPr lang="en-US" altLang="zh-CN" b="1" dirty="0" smtClean="0">
                <a:latin typeface="+mn-lt"/>
                <a:ea typeface="+mn-ea"/>
              </a:rPr>
              <a:t>Analysis Bandwidth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10 MHz analysis bandwidth (option B7J for the Basic mode)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Optional 40 or 80 MHz analysis bandwidth to capture and measure complex signals. View the </a:t>
            </a:r>
            <a:r>
              <a:rPr lang="en-US" altLang="zh-CN" dirty="0" smtClean="0">
                <a:latin typeface="+mn-lt"/>
                <a:ea typeface="+mn-ea"/>
                <a:hlinkClick r:id="rId3" action="ppaction://hlinkfile"/>
              </a:rPr>
              <a:t>demo</a:t>
            </a:r>
            <a:r>
              <a:rPr lang="en-US" altLang="zh-CN" dirty="0" smtClean="0">
                <a:latin typeface="+mn-lt"/>
                <a:ea typeface="+mn-ea"/>
              </a:rPr>
              <a:t>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-78 dB (nominal) third order intermodulation for 40 or 80 MHz analysis bandwidth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Up to 300 MHz analysis bandwidth for </a:t>
            </a:r>
            <a:r>
              <a:rPr lang="en-US" altLang="zh-CN" dirty="0" smtClean="0">
                <a:latin typeface="+mn-lt"/>
                <a:ea typeface="+mn-ea"/>
                <a:hlinkClick r:id="rId4"/>
              </a:rPr>
              <a:t>calibrated VSA measurements</a:t>
            </a:r>
            <a:endParaRPr lang="en-US" altLang="zh-CN" dirty="0" smtClean="0">
              <a:latin typeface="+mn-lt"/>
              <a:ea typeface="+mn-ea"/>
            </a:endParaRPr>
          </a:p>
          <a:p>
            <a:pPr marL="228600" indent="-228600">
              <a:buFont typeface="Wingdings" pitchFamily="2" charset="2"/>
              <a:buChar char="u"/>
              <a:defRPr/>
            </a:pPr>
            <a:r>
              <a:rPr lang="en-US" altLang="zh-CN" dirty="0" err="1" smtClean="0"/>
              <a:t>Rohde&amp;Schwarz</a:t>
            </a:r>
            <a:r>
              <a:rPr lang="en-US" altLang="zh-CN" dirty="0" smtClean="0"/>
              <a:t> (R&amp;S)</a:t>
            </a:r>
            <a:endParaRPr lang="zh-CN" altLang="en-US" dirty="0"/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fld id="{5BAF7D96-5D70-4FA3-8FBD-4961D758EB4D}" type="slidenum">
              <a:rPr lang="zh-CN" altLang="en-US" sz="1200" i="0" smtClean="0">
                <a:solidFill>
                  <a:srgbClr val="000000"/>
                </a:solidFill>
              </a:rPr>
              <a:pPr/>
              <a:t>10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688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Wingdings" pitchFamily="2" charset="2"/>
              <a:buChar char="u"/>
              <a:defRPr/>
            </a:pPr>
            <a:r>
              <a:rPr lang="en-US" altLang="zh-CN" b="1" dirty="0" smtClean="0">
                <a:latin typeface="+mn-lt"/>
                <a:ea typeface="+mn-ea"/>
              </a:rPr>
              <a:t>Agilent technologies</a:t>
            </a:r>
          </a:p>
          <a:p>
            <a:pPr marL="685800" lvl="1" indent="-228600">
              <a:buFont typeface="+mj-lt"/>
              <a:buAutoNum type="arabicPeriod"/>
              <a:defRPr/>
            </a:pPr>
            <a:r>
              <a:rPr lang="en-US" altLang="zh-CN" b="1" dirty="0" smtClean="0">
                <a:latin typeface="+mn-lt"/>
                <a:ea typeface="+mn-ea"/>
              </a:rPr>
              <a:t>E8267D PSG Vector Signal Generator, up to 44GHz, 160 MHz (extendable to 2 GHz) RF modulation bandwidth</a:t>
            </a:r>
          </a:p>
          <a:p>
            <a:pPr marL="685800" lvl="1" indent="-228600">
              <a:buFont typeface="+mj-lt"/>
              <a:buAutoNum type="arabicPeriod"/>
              <a:defRPr/>
            </a:pPr>
            <a:r>
              <a:rPr lang="pt-BR" altLang="zh-CN" b="1" dirty="0" smtClean="0">
                <a:latin typeface="+mn-lt"/>
                <a:ea typeface="+mn-ea"/>
              </a:rPr>
              <a:t>E4448A PSA Spectrum Analyzer, 3 Hz - 50 GHz, </a:t>
            </a:r>
            <a:r>
              <a:rPr lang="en-US" altLang="zh-CN" b="1" dirty="0" smtClean="0">
                <a:latin typeface="+mn-lt"/>
                <a:ea typeface="+mn-ea"/>
              </a:rPr>
              <a:t>Analysis Bandwidth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10 MHz analysis bandwidth (option B7J for the Basic mode)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Optional 40 or 80 MHz analysis bandwidth to capture and measure complex signals. View the </a:t>
            </a:r>
            <a:r>
              <a:rPr lang="en-US" altLang="zh-CN" dirty="0" smtClean="0">
                <a:latin typeface="+mn-lt"/>
                <a:ea typeface="+mn-ea"/>
                <a:hlinkClick r:id="rId3" action="ppaction://hlinkfile"/>
              </a:rPr>
              <a:t>demo</a:t>
            </a:r>
            <a:r>
              <a:rPr lang="en-US" altLang="zh-CN" dirty="0" smtClean="0">
                <a:latin typeface="+mn-lt"/>
                <a:ea typeface="+mn-ea"/>
              </a:rPr>
              <a:t>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-78 dB (nominal) third order intermodulation for 40 or 80 MHz analysis bandwidth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Up to 300 MHz analysis bandwidth for </a:t>
            </a:r>
            <a:r>
              <a:rPr lang="en-US" altLang="zh-CN" dirty="0" smtClean="0">
                <a:latin typeface="+mn-lt"/>
                <a:ea typeface="+mn-ea"/>
                <a:hlinkClick r:id="rId4"/>
              </a:rPr>
              <a:t>calibrated VSA measurements</a:t>
            </a:r>
            <a:endParaRPr lang="en-US" altLang="zh-CN" dirty="0" smtClean="0">
              <a:latin typeface="+mn-lt"/>
              <a:ea typeface="+mn-ea"/>
            </a:endParaRPr>
          </a:p>
          <a:p>
            <a:pPr marL="228600" indent="-228600">
              <a:buFont typeface="Wingdings" pitchFamily="2" charset="2"/>
              <a:buChar char="u"/>
              <a:defRPr/>
            </a:pPr>
            <a:r>
              <a:rPr lang="en-US" altLang="zh-CN" dirty="0" err="1" smtClean="0"/>
              <a:t>Rohde&amp;Schwarz</a:t>
            </a:r>
            <a:r>
              <a:rPr lang="en-US" altLang="zh-CN" dirty="0" smtClean="0"/>
              <a:t> (R&amp;S)</a:t>
            </a:r>
            <a:endParaRPr lang="zh-CN" altLang="en-US" dirty="0"/>
          </a:p>
        </p:txBody>
      </p:sp>
      <p:sp>
        <p:nvSpPr>
          <p:cNvPr id="2048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fld id="{B187E8D2-ADDC-4238-BA00-2280DDDAA42D}" type="slidenum">
              <a:rPr lang="zh-CN" altLang="en-US" sz="1200" i="0" smtClean="0">
                <a:solidFill>
                  <a:srgbClr val="000000"/>
                </a:solidFill>
              </a:rPr>
              <a:pPr/>
              <a:t>11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436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Wingdings" pitchFamily="2" charset="2"/>
              <a:buChar char="u"/>
              <a:defRPr/>
            </a:pPr>
            <a:r>
              <a:rPr lang="en-US" altLang="zh-CN" b="1" dirty="0" smtClean="0">
                <a:latin typeface="+mn-lt"/>
                <a:ea typeface="+mn-ea"/>
              </a:rPr>
              <a:t>Agilent technologies</a:t>
            </a:r>
          </a:p>
          <a:p>
            <a:pPr marL="685800" lvl="1" indent="-228600">
              <a:buFont typeface="+mj-lt"/>
              <a:buAutoNum type="arabicPeriod"/>
              <a:defRPr/>
            </a:pPr>
            <a:r>
              <a:rPr lang="en-US" altLang="zh-CN" b="1" dirty="0" smtClean="0">
                <a:latin typeface="+mn-lt"/>
                <a:ea typeface="+mn-ea"/>
              </a:rPr>
              <a:t>E8267D PSG Vector Signal Generator, up to 44GHz, 160 MHz (extendable to 2 GHz) RF modulation bandwidth</a:t>
            </a:r>
          </a:p>
          <a:p>
            <a:pPr marL="685800" lvl="1" indent="-228600">
              <a:buFont typeface="+mj-lt"/>
              <a:buAutoNum type="arabicPeriod"/>
              <a:defRPr/>
            </a:pPr>
            <a:r>
              <a:rPr lang="pt-BR" altLang="zh-CN" b="1" dirty="0" smtClean="0">
                <a:latin typeface="+mn-lt"/>
                <a:ea typeface="+mn-ea"/>
              </a:rPr>
              <a:t>E4448A PSA Spectrum Analyzer, 3 Hz - 50 GHz, </a:t>
            </a:r>
            <a:r>
              <a:rPr lang="en-US" altLang="zh-CN" b="1" dirty="0" smtClean="0">
                <a:latin typeface="+mn-lt"/>
                <a:ea typeface="+mn-ea"/>
              </a:rPr>
              <a:t>Analysis Bandwidth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10 MHz analysis bandwidth (option B7J for the Basic mode)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Optional 40 or 80 MHz analysis bandwidth to capture and measure complex signals. View the </a:t>
            </a:r>
            <a:r>
              <a:rPr lang="en-US" altLang="zh-CN" dirty="0" smtClean="0">
                <a:latin typeface="+mn-lt"/>
                <a:ea typeface="+mn-ea"/>
                <a:hlinkClick r:id="rId3" action="ppaction://hlinkfile"/>
              </a:rPr>
              <a:t>demo</a:t>
            </a:r>
            <a:r>
              <a:rPr lang="en-US" altLang="zh-CN" dirty="0" smtClean="0">
                <a:latin typeface="+mn-lt"/>
                <a:ea typeface="+mn-ea"/>
              </a:rPr>
              <a:t>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-78 dB (nominal) third order intermodulation for 40 or 80 MHz analysis bandwidth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Up to 300 MHz analysis bandwidth for </a:t>
            </a:r>
            <a:r>
              <a:rPr lang="en-US" altLang="zh-CN" dirty="0" smtClean="0">
                <a:latin typeface="+mn-lt"/>
                <a:ea typeface="+mn-ea"/>
                <a:hlinkClick r:id="rId4"/>
              </a:rPr>
              <a:t>calibrated VSA measurements</a:t>
            </a:r>
            <a:endParaRPr lang="en-US" altLang="zh-CN" dirty="0" smtClean="0">
              <a:latin typeface="+mn-lt"/>
              <a:ea typeface="+mn-ea"/>
            </a:endParaRPr>
          </a:p>
          <a:p>
            <a:pPr marL="228600" indent="-228600">
              <a:buFont typeface="Wingdings" pitchFamily="2" charset="2"/>
              <a:buChar char="u"/>
              <a:defRPr/>
            </a:pPr>
            <a:r>
              <a:rPr lang="en-US" altLang="zh-CN" dirty="0" err="1" smtClean="0"/>
              <a:t>Rohde&amp;Schwarz</a:t>
            </a:r>
            <a:r>
              <a:rPr lang="en-US" altLang="zh-CN" dirty="0" smtClean="0"/>
              <a:t> (R&amp;S)</a:t>
            </a:r>
            <a:endParaRPr lang="zh-CN" altLang="en-US" dirty="0"/>
          </a:p>
        </p:txBody>
      </p:sp>
      <p:sp>
        <p:nvSpPr>
          <p:cNvPr id="2253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fld id="{0A2C1974-6008-4A91-9B7F-90949B63F9B1}" type="slidenum">
              <a:rPr lang="zh-CN" altLang="en-US" sz="1200" i="0" smtClean="0">
                <a:solidFill>
                  <a:srgbClr val="000000"/>
                </a:solidFill>
              </a:rPr>
              <a:pPr/>
              <a:t>12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684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Wingdings" pitchFamily="2" charset="2"/>
              <a:buChar char="u"/>
              <a:defRPr/>
            </a:pPr>
            <a:r>
              <a:rPr lang="en-US" altLang="zh-CN" b="1" dirty="0" smtClean="0">
                <a:latin typeface="+mn-lt"/>
                <a:ea typeface="+mn-ea"/>
              </a:rPr>
              <a:t>Agilent technologies</a:t>
            </a:r>
          </a:p>
          <a:p>
            <a:pPr marL="685800" lvl="1" indent="-228600">
              <a:buFont typeface="+mj-lt"/>
              <a:buAutoNum type="arabicPeriod"/>
              <a:defRPr/>
            </a:pPr>
            <a:r>
              <a:rPr lang="en-US" altLang="zh-CN" b="1" dirty="0" smtClean="0">
                <a:latin typeface="+mn-lt"/>
                <a:ea typeface="+mn-ea"/>
              </a:rPr>
              <a:t>E8267D PSG Vector Signal Generator, up to 44GHz, 160 MHz (extendable to 2 GHz) RF modulation bandwidth</a:t>
            </a:r>
          </a:p>
          <a:p>
            <a:pPr marL="685800" lvl="1" indent="-228600">
              <a:buFont typeface="+mj-lt"/>
              <a:buAutoNum type="arabicPeriod"/>
              <a:defRPr/>
            </a:pPr>
            <a:r>
              <a:rPr lang="pt-BR" altLang="zh-CN" b="1" dirty="0" smtClean="0">
                <a:latin typeface="+mn-lt"/>
                <a:ea typeface="+mn-ea"/>
              </a:rPr>
              <a:t>E4448A PSA Spectrum Analyzer, 3 Hz - 50 GHz, </a:t>
            </a:r>
            <a:r>
              <a:rPr lang="en-US" altLang="zh-CN" b="1" dirty="0" smtClean="0">
                <a:latin typeface="+mn-lt"/>
                <a:ea typeface="+mn-ea"/>
              </a:rPr>
              <a:t>Analysis Bandwidth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10 MHz analysis bandwidth (option B7J for the Basic mode)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Optional 40 or 80 MHz analysis bandwidth to capture and measure complex signals. View the </a:t>
            </a:r>
            <a:r>
              <a:rPr lang="en-US" altLang="zh-CN" dirty="0" smtClean="0">
                <a:latin typeface="+mn-lt"/>
                <a:ea typeface="+mn-ea"/>
                <a:hlinkClick r:id="rId3" action="ppaction://hlinkfile"/>
              </a:rPr>
              <a:t>demo</a:t>
            </a:r>
            <a:r>
              <a:rPr lang="en-US" altLang="zh-CN" dirty="0" smtClean="0">
                <a:latin typeface="+mn-lt"/>
                <a:ea typeface="+mn-ea"/>
              </a:rPr>
              <a:t>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-78 dB (nominal) third order intermodulation for 40 or 80 MHz analysis bandwidth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Up to 300 MHz analysis bandwidth for </a:t>
            </a:r>
            <a:r>
              <a:rPr lang="en-US" altLang="zh-CN" dirty="0" smtClean="0">
                <a:latin typeface="+mn-lt"/>
                <a:ea typeface="+mn-ea"/>
                <a:hlinkClick r:id="rId4"/>
              </a:rPr>
              <a:t>calibrated VSA measurements</a:t>
            </a:r>
            <a:endParaRPr lang="en-US" altLang="zh-CN" dirty="0" smtClean="0">
              <a:latin typeface="+mn-lt"/>
              <a:ea typeface="+mn-ea"/>
            </a:endParaRPr>
          </a:p>
          <a:p>
            <a:pPr marL="228600" indent="-228600">
              <a:buFont typeface="Wingdings" pitchFamily="2" charset="2"/>
              <a:buChar char="u"/>
              <a:defRPr/>
            </a:pPr>
            <a:r>
              <a:rPr lang="en-US" altLang="zh-CN" dirty="0" err="1" smtClean="0"/>
              <a:t>Rohde&amp;Schwarz</a:t>
            </a:r>
            <a:r>
              <a:rPr lang="en-US" altLang="zh-CN" dirty="0" smtClean="0"/>
              <a:t> (R&amp;S)</a:t>
            </a:r>
            <a:endParaRPr lang="zh-CN" altLang="en-US" dirty="0"/>
          </a:p>
        </p:txBody>
      </p:sp>
      <p:sp>
        <p:nvSpPr>
          <p:cNvPr id="24580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fld id="{42A22F89-2BF2-411C-8453-A6537829D838}" type="slidenum">
              <a:rPr lang="zh-CN" altLang="en-US" sz="1200" i="0" smtClean="0">
                <a:solidFill>
                  <a:srgbClr val="000000"/>
                </a:solidFill>
              </a:rPr>
              <a:pPr/>
              <a:t>13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826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Wingdings" pitchFamily="2" charset="2"/>
              <a:buChar char="u"/>
              <a:defRPr/>
            </a:pPr>
            <a:r>
              <a:rPr lang="en-US" altLang="zh-CN" b="1" dirty="0" smtClean="0">
                <a:latin typeface="+mn-lt"/>
                <a:ea typeface="+mn-ea"/>
              </a:rPr>
              <a:t>Agilent technologies</a:t>
            </a:r>
          </a:p>
          <a:p>
            <a:pPr marL="685800" lvl="1" indent="-228600">
              <a:buFont typeface="+mj-lt"/>
              <a:buAutoNum type="arabicPeriod"/>
              <a:defRPr/>
            </a:pPr>
            <a:r>
              <a:rPr lang="en-US" altLang="zh-CN" b="1" dirty="0" smtClean="0">
                <a:latin typeface="+mn-lt"/>
                <a:ea typeface="+mn-ea"/>
              </a:rPr>
              <a:t>E8267D PSG Vector Signal Generator, up to 44GHz, 160 MHz (extendable to 2 GHz) RF modulation bandwidth</a:t>
            </a:r>
          </a:p>
          <a:p>
            <a:pPr marL="685800" lvl="1" indent="-228600">
              <a:buFont typeface="+mj-lt"/>
              <a:buAutoNum type="arabicPeriod"/>
              <a:defRPr/>
            </a:pPr>
            <a:r>
              <a:rPr lang="pt-BR" altLang="zh-CN" b="1" dirty="0" smtClean="0">
                <a:latin typeface="+mn-lt"/>
                <a:ea typeface="+mn-ea"/>
              </a:rPr>
              <a:t>E4448A PSA Spectrum Analyzer, 3 Hz - 50 GHz, </a:t>
            </a:r>
            <a:r>
              <a:rPr lang="en-US" altLang="zh-CN" b="1" dirty="0" smtClean="0">
                <a:latin typeface="+mn-lt"/>
                <a:ea typeface="+mn-ea"/>
              </a:rPr>
              <a:t>Analysis Bandwidth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10 MHz analysis bandwidth (option B7J for the Basic mode)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Optional 40 or 80 MHz analysis bandwidth to capture and measure complex signals. View the </a:t>
            </a:r>
            <a:r>
              <a:rPr lang="en-US" altLang="zh-CN" dirty="0" smtClean="0">
                <a:latin typeface="+mn-lt"/>
                <a:ea typeface="+mn-ea"/>
                <a:hlinkClick r:id="rId3" action="ppaction://hlinkfile"/>
              </a:rPr>
              <a:t>demo</a:t>
            </a:r>
            <a:r>
              <a:rPr lang="en-US" altLang="zh-CN" dirty="0" smtClean="0">
                <a:latin typeface="+mn-lt"/>
                <a:ea typeface="+mn-ea"/>
              </a:rPr>
              <a:t>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-78 dB (nominal) third order intermodulation for 40 or 80 MHz analysis bandwidth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Up to 300 MHz analysis bandwidth for </a:t>
            </a:r>
            <a:r>
              <a:rPr lang="en-US" altLang="zh-CN" dirty="0" smtClean="0">
                <a:latin typeface="+mn-lt"/>
                <a:ea typeface="+mn-ea"/>
                <a:hlinkClick r:id="rId4"/>
              </a:rPr>
              <a:t>calibrated VSA measurements</a:t>
            </a:r>
            <a:endParaRPr lang="en-US" altLang="zh-CN" dirty="0" smtClean="0">
              <a:latin typeface="+mn-lt"/>
              <a:ea typeface="+mn-ea"/>
            </a:endParaRPr>
          </a:p>
          <a:p>
            <a:pPr marL="228600" indent="-228600">
              <a:buFont typeface="Wingdings" pitchFamily="2" charset="2"/>
              <a:buChar char="u"/>
              <a:defRPr/>
            </a:pPr>
            <a:r>
              <a:rPr lang="en-US" altLang="zh-CN" dirty="0" err="1" smtClean="0"/>
              <a:t>Rohde&amp;Schwarz</a:t>
            </a:r>
            <a:r>
              <a:rPr lang="en-US" altLang="zh-CN" dirty="0" smtClean="0"/>
              <a:t> (R&amp;S)</a:t>
            </a:r>
            <a:endParaRPr lang="zh-CN" altLang="en-US" dirty="0"/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fld id="{18097663-ED45-4DD3-BEA4-C1856BB1FE3B}" type="slidenum">
              <a:rPr lang="zh-CN" altLang="en-US" sz="1200" i="0" smtClean="0">
                <a:solidFill>
                  <a:srgbClr val="000000"/>
                </a:solidFill>
              </a:rPr>
              <a:pPr/>
              <a:t>14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999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Wingdings" pitchFamily="2" charset="2"/>
              <a:buChar char="u"/>
              <a:defRPr/>
            </a:pPr>
            <a:r>
              <a:rPr lang="en-US" altLang="zh-CN" b="1" dirty="0" smtClean="0">
                <a:latin typeface="+mn-lt"/>
                <a:ea typeface="+mn-ea"/>
              </a:rPr>
              <a:t>Agilent technologies</a:t>
            </a:r>
          </a:p>
          <a:p>
            <a:pPr marL="685800" lvl="1" indent="-228600">
              <a:buFont typeface="+mj-lt"/>
              <a:buAutoNum type="arabicPeriod"/>
              <a:defRPr/>
            </a:pPr>
            <a:r>
              <a:rPr lang="en-US" altLang="zh-CN" b="1" dirty="0" smtClean="0">
                <a:latin typeface="+mn-lt"/>
                <a:ea typeface="+mn-ea"/>
              </a:rPr>
              <a:t>E8267D PSG Vector Signal Generator, up to 44GHz, 160 MHz (extendable to 2 GHz) RF modulation bandwidth</a:t>
            </a:r>
          </a:p>
          <a:p>
            <a:pPr marL="685800" lvl="1" indent="-228600">
              <a:buFont typeface="+mj-lt"/>
              <a:buAutoNum type="arabicPeriod"/>
              <a:defRPr/>
            </a:pPr>
            <a:r>
              <a:rPr lang="pt-BR" altLang="zh-CN" b="1" dirty="0" smtClean="0">
                <a:latin typeface="+mn-lt"/>
                <a:ea typeface="+mn-ea"/>
              </a:rPr>
              <a:t>E4448A PSA Spectrum Analyzer, 3 Hz - 50 GHz, </a:t>
            </a:r>
            <a:r>
              <a:rPr lang="en-US" altLang="zh-CN" b="1" dirty="0" smtClean="0">
                <a:latin typeface="+mn-lt"/>
                <a:ea typeface="+mn-ea"/>
              </a:rPr>
              <a:t>Analysis Bandwidth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10 MHz analysis bandwidth (option B7J for the Basic mode)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Optional 40 or 80 MHz analysis bandwidth to capture and measure complex signals. View the </a:t>
            </a:r>
            <a:r>
              <a:rPr lang="en-US" altLang="zh-CN" dirty="0" smtClean="0">
                <a:latin typeface="+mn-lt"/>
                <a:ea typeface="+mn-ea"/>
                <a:hlinkClick r:id="rId3" action="ppaction://hlinkfile"/>
              </a:rPr>
              <a:t>demo</a:t>
            </a:r>
            <a:r>
              <a:rPr lang="en-US" altLang="zh-CN" dirty="0" smtClean="0">
                <a:latin typeface="+mn-lt"/>
                <a:ea typeface="+mn-ea"/>
              </a:rPr>
              <a:t>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-78 dB (nominal) third order intermodulation for 40 or 80 MHz analysis bandwidth </a:t>
            </a:r>
          </a:p>
          <a:p>
            <a:pPr lvl="2">
              <a:defRPr/>
            </a:pPr>
            <a:r>
              <a:rPr lang="en-US" altLang="zh-CN" dirty="0" smtClean="0">
                <a:latin typeface="+mn-lt"/>
                <a:ea typeface="+mn-ea"/>
              </a:rPr>
              <a:t>Up to 300 MHz analysis bandwidth for </a:t>
            </a:r>
            <a:r>
              <a:rPr lang="en-US" altLang="zh-CN" dirty="0" smtClean="0">
                <a:latin typeface="+mn-lt"/>
                <a:ea typeface="+mn-ea"/>
                <a:hlinkClick r:id="rId4"/>
              </a:rPr>
              <a:t>calibrated VSA measurements</a:t>
            </a:r>
            <a:endParaRPr lang="en-US" altLang="zh-CN" dirty="0" smtClean="0">
              <a:latin typeface="+mn-lt"/>
              <a:ea typeface="+mn-ea"/>
            </a:endParaRPr>
          </a:p>
          <a:p>
            <a:pPr marL="228600" indent="-228600">
              <a:buFont typeface="Wingdings" pitchFamily="2" charset="2"/>
              <a:buChar char="u"/>
              <a:defRPr/>
            </a:pPr>
            <a:r>
              <a:rPr lang="en-US" altLang="zh-CN" dirty="0" err="1" smtClean="0"/>
              <a:t>Rohde&amp;Schwarz</a:t>
            </a:r>
            <a:r>
              <a:rPr lang="en-US" altLang="zh-CN" dirty="0" smtClean="0"/>
              <a:t> (R&amp;S)</a:t>
            </a:r>
            <a:endParaRPr lang="zh-CN" altLang="en-US" dirty="0"/>
          </a:p>
        </p:txBody>
      </p:sp>
      <p:sp>
        <p:nvSpPr>
          <p:cNvPr id="2867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fld id="{902E6D13-F857-4A22-95A4-D59D7E73A729}" type="slidenum">
              <a:rPr lang="zh-CN" altLang="en-US" sz="1200" i="0" smtClean="0">
                <a:solidFill>
                  <a:srgbClr val="000000"/>
                </a:solidFill>
              </a:rPr>
              <a:pPr/>
              <a:t>15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285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64372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0232" y="6476561"/>
            <a:ext cx="1883693" cy="20674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7B89D2F3-3A0B-4B22-AD26-703531DFDA8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06AC922A-D50D-4784-BDB0-95BF1D68097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2CCFC3D-D547-4F7B-B83F-14FDE279E97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2300" y="115888"/>
            <a:ext cx="8064500" cy="633412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23850" y="908050"/>
            <a:ext cx="4171950" cy="52181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908050"/>
            <a:ext cx="4171950" cy="25320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592513"/>
            <a:ext cx="4171950" cy="25336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3635375" y="6381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Slide </a:t>
            </a:r>
            <a:fld id="{E0874973-B46E-4694-A771-C5BBA27C98C6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749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55001" y="6492293"/>
            <a:ext cx="1688924" cy="184666"/>
          </a:xfrm>
          <a:ln/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400" y="6475413"/>
            <a:ext cx="535403" cy="184666"/>
          </a:xfrm>
          <a:ln/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FC89608-6A20-477C-A981-705C17D7D06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96D0F4C-4EDF-4701-BCA4-6112044C65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页脚占位符 4"/>
          <p:cNvSpPr txBox="1">
            <a:spLocks/>
          </p:cNvSpPr>
          <p:nvPr/>
        </p:nvSpPr>
        <p:spPr>
          <a:xfrm>
            <a:off x="3396456" y="6420934"/>
            <a:ext cx="2351087" cy="365125"/>
          </a:xfrm>
          <a:prstGeom prst="rect">
            <a:avLst/>
          </a:prstGeom>
        </p:spPr>
        <p:txBody>
          <a:bodyPr vert="horz" anchor="b"/>
          <a:lstStyle>
            <a:defPPr>
              <a:defRPr lang="zh-CN"/>
            </a:defPPr>
            <a:lvl1pPr marL="0" algn="ctr" defTabSz="914400" rtl="0" eaLnBrk="1" latinLnBrk="0" hangingPunct="1">
              <a:defRPr kumimoji="0" sz="1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E40059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6B5ED4C8-2B62-4991-947A-61F0AFF81AC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6C5482A-260B-4E4B-AC84-D73403BB5CB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189D7BFD-E160-402F-BBC8-B5B701941DD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256"/>
          <p:cNvSpPr>
            <a:spLocks noChangeArrowheads="1"/>
          </p:cNvSpPr>
          <p:nvPr userDrawn="1"/>
        </p:nvSpPr>
        <p:spPr bwMode="auto">
          <a:xfrm>
            <a:off x="8097838" y="6308725"/>
            <a:ext cx="722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1400"/>
              <a:t>彭晓明</a:t>
            </a:r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+mj-lt"/>
              </a:defRPr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5001" y="6475413"/>
            <a:ext cx="1688924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>
                <a:latin typeface="+mj-lt"/>
              </a:defRPr>
            </a:lvl1pPr>
          </a:lstStyle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6" y="302439"/>
            <a:ext cx="328301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</a:rPr>
              <a:t>doc.: </a:t>
            </a:r>
            <a:r>
              <a:rPr lang="en-US" sz="1800" b="1">
                <a:latin typeface="+mj-lt"/>
              </a:rPr>
              <a:t>IEEE </a:t>
            </a:r>
            <a:r>
              <a:rPr lang="en-US" sz="1800" b="1" smtClean="0">
                <a:latin typeface="+mj-lt"/>
              </a:rPr>
              <a:t>802.11-13/</a:t>
            </a:r>
            <a:r>
              <a:rPr lang="en-US" altLang="zh-CN" sz="1800" b="1" smtClean="0">
                <a:effectLst/>
                <a:latin typeface="+mj-lt"/>
              </a:rPr>
              <a:t>1364r0</a:t>
            </a:r>
            <a:endParaRPr lang="en-US" sz="1800" b="1" dirty="0">
              <a:latin typeface="+mj-lt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>
                <a:latin typeface="+mj-lt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2" r:id="rId1"/>
    <p:sldLayoutId id="2147484273" r:id="rId2"/>
    <p:sldLayoutId id="2147484274" r:id="rId3"/>
    <p:sldLayoutId id="2147484275" r:id="rId4"/>
    <p:sldLayoutId id="2147484276" r:id="rId5"/>
    <p:sldLayoutId id="2147484277" r:id="rId6"/>
    <p:sldLayoutId id="2147484278" r:id="rId7"/>
    <p:sldLayoutId id="2147484279" r:id="rId8"/>
    <p:sldLayoutId id="2147484280" r:id="rId9"/>
    <p:sldLayoutId id="2147484281" r:id="rId10"/>
    <p:sldLayoutId id="2147484282" r:id="rId11"/>
    <p:sldLayoutId id="2147484283" r:id="rId12"/>
    <p:sldLayoutId id="2147484284" r:id="rId13"/>
    <p:sldLayoutId id="2147484285" r:id="rId14"/>
  </p:sldLayoutIdLst>
  <p:transition>
    <p:wipe/>
  </p:transition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oleObject" Target="../embeddings/oleObject7.bin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en-US" altLang="zh-CN" i="1" dirty="0">
                <a:solidFill>
                  <a:schemeClr val="tx1"/>
                </a:solidFill>
              </a:rPr>
              <a:t>PHY SIG Frame Structure for IEEE 802.11aj (45GHz</a:t>
            </a:r>
            <a:r>
              <a:rPr lang="en-US" altLang="zh-CN" i="1" dirty="0" smtClean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Rectangle 323"/>
          <p:cNvSpPr>
            <a:spLocks noChangeArrowheads="1"/>
          </p:cNvSpPr>
          <p:nvPr/>
        </p:nvSpPr>
        <p:spPr bwMode="auto">
          <a:xfrm>
            <a:off x="899592" y="2903984"/>
            <a:ext cx="266206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 smtClean="0">
                <a:latin typeface="+mj-lt"/>
              </a:rPr>
              <a:t>Authors/contributors:</a:t>
            </a:r>
            <a:endParaRPr lang="en-US" sz="2000" b="0" dirty="0">
              <a:latin typeface="+mj-lt"/>
            </a:endParaRPr>
          </a:p>
        </p:txBody>
      </p:sp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065382"/>
              </p:ext>
            </p:extLst>
          </p:nvPr>
        </p:nvGraphicFramePr>
        <p:xfrm>
          <a:off x="889000" y="3335338"/>
          <a:ext cx="7327900" cy="310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63" name="Document" r:id="rId4" imgW="9059245" imgH="3839175" progId="Word.Document.8">
                  <p:embed/>
                </p:oleObj>
              </mc:Choice>
              <mc:Fallback>
                <p:oleObj name="Document" r:id="rId4" imgW="9059245" imgH="38391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3335338"/>
                        <a:ext cx="7327900" cy="310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72711" y="2145050"/>
            <a:ext cx="29985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latin typeface="+mj-lt"/>
              </a:rPr>
              <a:t>Date: </a:t>
            </a:r>
            <a:r>
              <a:rPr lang="en-US" altLang="zh-CN" sz="2000" dirty="0" smtClean="0">
                <a:latin typeface="+mj-lt"/>
              </a:rPr>
              <a:t>2015-11-14</a:t>
            </a:r>
            <a:endParaRPr lang="en-US" altLang="zh-CN" sz="2000" dirty="0" smtClean="0">
              <a:latin typeface="+mj-lt"/>
            </a:endParaRPr>
          </a:p>
          <a:p>
            <a:r>
              <a:rPr lang="en-US" altLang="zh-CN" sz="2000" dirty="0" smtClean="0">
                <a:latin typeface="+mj-lt"/>
              </a:rPr>
              <a:t>Presenter: Haiming WANG</a:t>
            </a:r>
            <a:endParaRPr lang="zh-CN" altLang="en-US" sz="2000" dirty="0">
              <a:latin typeface="+mj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ay</a:t>
            </a: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2014</a:t>
            </a:r>
            <a:endParaRPr lang="en-GB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7B89D2F3-3A0B-4B22-AD26-703531DFDA8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06375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/>
              <a:t>Fields in SIG-A</a:t>
            </a:r>
            <a:endParaRPr lang="zh-CN" altLang="en-US" sz="3200" smtClean="0"/>
          </a:p>
        </p:txBody>
      </p:sp>
      <p:sp>
        <p:nvSpPr>
          <p:cNvPr id="17411" name="矩形 2"/>
          <p:cNvSpPr>
            <a:spLocks noChangeArrowheads="1"/>
          </p:cNvSpPr>
          <p:nvPr/>
        </p:nvSpPr>
        <p:spPr bwMode="auto">
          <a:xfrm>
            <a:off x="1619250" y="1341438"/>
            <a:ext cx="3132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000" b="1" i="0">
                <a:solidFill>
                  <a:srgbClr val="000000"/>
                </a:solidFill>
              </a:rPr>
              <a:t>Multi-user &amp; Multi-stream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692275" y="1789113"/>
          <a:ext cx="5819775" cy="3200400"/>
        </p:xfrm>
        <a:graphic>
          <a:graphicData uri="http://schemas.openxmlformats.org/drawingml/2006/table">
            <a:tbl>
              <a:tblPr firstRow="1" firstCol="1" bandRow="1"/>
              <a:tblGrid>
                <a:gridCol w="627106"/>
                <a:gridCol w="1421145"/>
                <a:gridCol w="989533"/>
                <a:gridCol w="2781991"/>
              </a:tblGrid>
              <a:tr h="1981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B12-B29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Length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zh-CN" sz="10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10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data octets in the PSDU, Range 1-162143;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MU</a:t>
                      </a:r>
                      <a:r>
                        <a:rPr lang="zh-CN" sz="10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10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Maximum number of data octets in the PSDU of all users, Range </a:t>
                      </a:r>
                      <a:r>
                        <a:rPr lang="en-US" sz="10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1-162143; 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B30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STBC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an SU PPDU: set to 1 if space time block coding is used and set to 0 otherwise.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MU PPDU: set to 0.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B31-B36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GroupID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the value of the TXVECTOR parameter GROUP_ID. A value of 0 or 63 indicates a SU PPDU; otherwise, indicates a MU PPDU.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B37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Aggregation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1 indicate that the PPDU in the data portion of the packet contains an A-MPDU; otherwise, set to 0.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530248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/>
              <a:t>Fields in SIG-A</a:t>
            </a:r>
            <a:endParaRPr lang="zh-CN" altLang="en-US" sz="3200" smtClean="0"/>
          </a:p>
        </p:txBody>
      </p:sp>
      <p:sp>
        <p:nvSpPr>
          <p:cNvPr id="19459" name="矩形 2"/>
          <p:cNvSpPr>
            <a:spLocks noChangeArrowheads="1"/>
          </p:cNvSpPr>
          <p:nvPr/>
        </p:nvSpPr>
        <p:spPr bwMode="auto">
          <a:xfrm>
            <a:off x="1619250" y="1341438"/>
            <a:ext cx="3132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000" b="1" i="0">
                <a:solidFill>
                  <a:srgbClr val="000000"/>
                </a:solidFill>
              </a:rPr>
              <a:t>Multi-user &amp; Multi-stream</a:t>
            </a:r>
          </a:p>
        </p:txBody>
      </p:sp>
      <p:graphicFrame>
        <p:nvGraphicFramePr>
          <p:cNvPr id="21545" name="表格 21544"/>
          <p:cNvGraphicFramePr>
            <a:graphicFrameLocks noGrp="1"/>
          </p:cNvGraphicFramePr>
          <p:nvPr/>
        </p:nvGraphicFramePr>
        <p:xfrm>
          <a:off x="1692275" y="1787525"/>
          <a:ext cx="5903913" cy="4572000"/>
        </p:xfrm>
        <a:graphic>
          <a:graphicData uri="http://schemas.openxmlformats.org/drawingml/2006/table">
            <a:tbl>
              <a:tblPr firstRow="1" firstCol="1" bandRow="1"/>
              <a:tblGrid>
                <a:gridCol w="636173"/>
                <a:gridCol w="1441690"/>
                <a:gridCol w="1003839"/>
                <a:gridCol w="2822211"/>
              </a:tblGrid>
              <a:tr h="1682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103" marR="52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103" marR="52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103" marR="52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103" marR="52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22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B38-B48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103" marR="52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NSTS/Partial AID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103" marR="52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103" marR="52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MU PPDU: NSTS is divided into 4 user positions of 2 bits each. User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position  </a:t>
                      </a:r>
                      <a:r>
                        <a:rPr lang="en-US" sz="8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where</a:t>
                      </a:r>
                      <a:r>
                        <a:rPr lang="en-US" sz="8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         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uses bits B(38+</a:t>
                      </a: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 B(39+</a:t>
                      </a: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800" kern="1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). </a:t>
                      </a: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 number of space time streams for user 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are </a:t>
                      </a: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indicated at user position</a:t>
                      </a: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=USER</a:t>
                      </a:r>
                      <a:r>
                        <a:rPr lang="en-US" sz="800" kern="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position</a:t>
                      </a: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],  </a:t>
                      </a: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where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…..,NUM-USERS-1</a:t>
                      </a: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and the notation A[b] denotes the value of array A at index b. Zero space-time streams are indicated at positions not listed in the USER_POSITION array. Each user position is set as follows: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for 0 space-time streams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1 for 1 space-time stream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2 for 2 space-time streams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3 for 3 space-time streams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4 for 4 space-time streams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B46-B48</a:t>
                      </a:r>
                      <a:r>
                        <a:rPr lang="zh-CN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zero, reserved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SU PPDU: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B38-B39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for 1 space-time stream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1 for 2 space-time streams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2 for 3 space-time streams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3 for 4 space-time streams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B40-B48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Partial AID: Set to the value of the TXVECTOR parameter PARTIAL_AID. Partial AID provides an abbreviated indication of the intended recipient(s) of the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PSDU.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103" marR="52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477" name="对象 52"/>
          <p:cNvGraphicFramePr>
            <a:graphicFrameLocks noChangeAspect="1"/>
          </p:cNvGraphicFramePr>
          <p:nvPr/>
        </p:nvGraphicFramePr>
        <p:xfrm>
          <a:off x="6029325" y="2193925"/>
          <a:ext cx="395288" cy="13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2" name="Equation" r:id="rId4" imgW="583947" imgH="203112" progId="Equation.DSMT4">
                  <p:embed/>
                </p:oleObj>
              </mc:Choice>
              <mc:Fallback>
                <p:oleObj name="Equation" r:id="rId4" imgW="583947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9325" y="2193925"/>
                        <a:ext cx="395288" cy="13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8" name="对象 21556"/>
          <p:cNvGraphicFramePr>
            <a:graphicFrameLocks noChangeAspect="1"/>
          </p:cNvGraphicFramePr>
          <p:nvPr/>
        </p:nvGraphicFramePr>
        <p:xfrm>
          <a:off x="5614988" y="2201863"/>
          <a:ext cx="106362" cy="115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3" name="Equation" r:id="rId6" imgW="152268" imgH="164957" progId="Equation.DSMT4">
                  <p:embed/>
                </p:oleObj>
              </mc:Choice>
              <mc:Fallback>
                <p:oleObj name="Equation" r:id="rId6" imgW="152268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4988" y="2201863"/>
                        <a:ext cx="106362" cy="115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9" name="对象 21557"/>
          <p:cNvGraphicFramePr>
            <a:graphicFrameLocks noChangeAspect="1"/>
          </p:cNvGraphicFramePr>
          <p:nvPr/>
        </p:nvGraphicFramePr>
        <p:xfrm>
          <a:off x="5072063" y="2368550"/>
          <a:ext cx="161925" cy="14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4" name="Equation" r:id="rId8" imgW="228501" imgH="203112" progId="Equation.DSMT4">
                  <p:embed/>
                </p:oleObj>
              </mc:Choice>
              <mc:Fallback>
                <p:oleObj name="Equation" r:id="rId8" imgW="228501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3" y="2368550"/>
                        <a:ext cx="161925" cy="144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0" name="对象 55"/>
          <p:cNvGraphicFramePr>
            <a:graphicFrameLocks noChangeAspect="1"/>
          </p:cNvGraphicFramePr>
          <p:nvPr/>
        </p:nvGraphicFramePr>
        <p:xfrm>
          <a:off x="7092950" y="2178050"/>
          <a:ext cx="163513" cy="14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5" name="Equation" r:id="rId10" imgW="228501" imgH="203112" progId="Equation.DSMT4">
                  <p:embed/>
                </p:oleObj>
              </mc:Choice>
              <mc:Fallback>
                <p:oleObj name="Equation" r:id="rId10" imgW="228501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2178050"/>
                        <a:ext cx="163513" cy="144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1" name="对象 56"/>
          <p:cNvGraphicFramePr>
            <a:graphicFrameLocks noChangeAspect="1"/>
          </p:cNvGraphicFramePr>
          <p:nvPr/>
        </p:nvGraphicFramePr>
        <p:xfrm>
          <a:off x="5843588" y="2565400"/>
          <a:ext cx="106362" cy="11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6" name="Equation" r:id="rId12" imgW="152268" imgH="164957" progId="Equation.DSMT4">
                  <p:embed/>
                </p:oleObj>
              </mc:Choice>
              <mc:Fallback>
                <p:oleObj name="Equation" r:id="rId12" imgW="152268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3588" y="2565400"/>
                        <a:ext cx="106362" cy="11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2" name="对象 21558"/>
          <p:cNvGraphicFramePr>
            <a:graphicFrameLocks noChangeAspect="1"/>
          </p:cNvGraphicFramePr>
          <p:nvPr/>
        </p:nvGraphicFramePr>
        <p:xfrm>
          <a:off x="6635750" y="2581275"/>
          <a:ext cx="107950" cy="9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7" name="Equation" r:id="rId13" imgW="126835" imgH="139518" progId="Equation.DSMT4">
                  <p:embed/>
                </p:oleObj>
              </mc:Choice>
              <mc:Fallback>
                <p:oleObj name="Equation" r:id="rId13" imgW="126835" imgH="1395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0" y="2581275"/>
                        <a:ext cx="107950" cy="9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3" name="对象 21559"/>
          <p:cNvGraphicFramePr>
            <a:graphicFrameLocks noChangeAspect="1"/>
          </p:cNvGraphicFramePr>
          <p:nvPr/>
        </p:nvGraphicFramePr>
        <p:xfrm>
          <a:off x="7085013" y="2552700"/>
          <a:ext cx="312737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8" name="Equation" r:id="rId15" imgW="457002" imgH="203112" progId="Equation.DSMT4">
                  <p:embed/>
                </p:oleObj>
              </mc:Choice>
              <mc:Fallback>
                <p:oleObj name="Equation" r:id="rId15" imgW="457002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5013" y="2552700"/>
                        <a:ext cx="312737" cy="13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4" name="对象 59"/>
          <p:cNvGraphicFramePr>
            <a:graphicFrameLocks noChangeAspect="1"/>
          </p:cNvGraphicFramePr>
          <p:nvPr/>
        </p:nvGraphicFramePr>
        <p:xfrm>
          <a:off x="7078663" y="2395538"/>
          <a:ext cx="107950" cy="9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9" name="Equation" r:id="rId17" imgW="126835" imgH="139518" progId="Equation.DSMT4">
                  <p:embed/>
                </p:oleObj>
              </mc:Choice>
              <mc:Fallback>
                <p:oleObj name="Equation" r:id="rId17" imgW="126835" imgH="1395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8663" y="2395538"/>
                        <a:ext cx="107950" cy="9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8673236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/>
              <a:t>Fields in SIG-A</a:t>
            </a:r>
            <a:endParaRPr lang="zh-CN" altLang="en-US" sz="3200" smtClean="0"/>
          </a:p>
        </p:txBody>
      </p:sp>
      <p:sp>
        <p:nvSpPr>
          <p:cNvPr id="21507" name="矩形 2"/>
          <p:cNvSpPr>
            <a:spLocks noChangeArrowheads="1"/>
          </p:cNvSpPr>
          <p:nvPr/>
        </p:nvSpPr>
        <p:spPr bwMode="auto">
          <a:xfrm>
            <a:off x="1619250" y="1341438"/>
            <a:ext cx="3132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000" b="1" i="0">
                <a:solidFill>
                  <a:srgbClr val="000000"/>
                </a:solidFill>
              </a:rPr>
              <a:t>Multi-user &amp; Multi-stream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692275" y="1789113"/>
          <a:ext cx="5819775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627106"/>
                <a:gridCol w="1421145"/>
                <a:gridCol w="989533"/>
                <a:gridCol w="2781991"/>
              </a:tblGrid>
              <a:tr h="1981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B49-B51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 MCS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SU PPDU: MCS index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MU PPDU: reserved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B52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Precoded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SU PPDU: 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1 if a </a:t>
                      </a:r>
                      <a:r>
                        <a:rPr lang="en-US" sz="10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Beam-forming </a:t>
                      </a: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steering matrix is applied to the waveform in an SU transmission as described in TBD, set to 0 otherwise.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MU PPDU: Reserved and set to 1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B53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TXOP_PS_NOT_ALLOWED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by AP if it allows non-AP STAs in TXOP power save mode to enter Doze state during a TXOP.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1 otherwise.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B54-B69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CRC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SIG-A check sequence. Definition of this field calculation is in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TBD.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B70-B71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356157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/>
              <a:t>Fields in SIG-A</a:t>
            </a:r>
            <a:endParaRPr lang="zh-CN" altLang="en-US" sz="3200" smtClean="0"/>
          </a:p>
        </p:txBody>
      </p:sp>
      <p:sp>
        <p:nvSpPr>
          <p:cNvPr id="23555" name="矩形 2"/>
          <p:cNvSpPr>
            <a:spLocks noChangeArrowheads="1"/>
          </p:cNvSpPr>
          <p:nvPr/>
        </p:nvSpPr>
        <p:spPr bwMode="auto">
          <a:xfrm>
            <a:off x="1619250" y="1341438"/>
            <a:ext cx="2084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000" b="1" i="0">
                <a:solidFill>
                  <a:srgbClr val="000000"/>
                </a:solidFill>
              </a:rPr>
              <a:t>Energy efficiency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692275" y="1789113"/>
          <a:ext cx="5819775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627106"/>
                <a:gridCol w="1421145"/>
                <a:gridCol w="989533"/>
                <a:gridCol w="2781991"/>
              </a:tblGrid>
              <a:tr h="1981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B49-B51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 MCS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SU PPDU: MCS index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MU PPDU: reserved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B52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Precoded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SU PPDU: 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1 if a </a:t>
                      </a: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Beam-forming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steering matrix is applied to the waveform in an SU transmission as described in TBD, set to 0 otherwise.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MU PPDU: Reserved and set to 1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B53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TXOP_PS_NOT_ALLOWED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by AP if it allows non-AP STAs in TXOP power save mode to enter Doze state during a TXOP.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1 otherwise.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B54-B69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CRC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SIG-A check sequence. Definition of this field calculation is in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TBD.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B70-B71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831564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/>
              <a:t>Fields in SIG-A</a:t>
            </a:r>
            <a:endParaRPr lang="zh-CN" altLang="en-US" sz="3200" smtClean="0"/>
          </a:p>
        </p:txBody>
      </p:sp>
      <p:sp>
        <p:nvSpPr>
          <p:cNvPr id="25603" name="矩形 2"/>
          <p:cNvSpPr>
            <a:spLocks noChangeArrowheads="1"/>
          </p:cNvSpPr>
          <p:nvPr/>
        </p:nvSpPr>
        <p:spPr bwMode="auto">
          <a:xfrm>
            <a:off x="1619250" y="1341438"/>
            <a:ext cx="1338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</a:pPr>
            <a:r>
              <a:rPr lang="en-US" altLang="zh-CN" sz="2000" b="1" i="0">
                <a:solidFill>
                  <a:srgbClr val="000000"/>
                </a:solidFill>
              </a:rPr>
              <a:t>Scrambler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692275" y="1789113"/>
          <a:ext cx="5819775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627106"/>
                <a:gridCol w="1421145"/>
                <a:gridCol w="989533"/>
                <a:gridCol w="2781991"/>
              </a:tblGrid>
              <a:tr h="1981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B0-B6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Scrambler Initialization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 initial scrambler state.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B7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SC/OFDM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if SC transmission is adopted for PPDU, set to 1 if OFDM transmission is adopted for PPDU;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B8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BW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for 540MHz, set to 1 for 1080MHz;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B9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Dynamic Bandwidth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If BW=1 and Duplicate=1: set Dynamic Bandwidth to 1 for allowing dynamic bandwidth; set to 0 for non allowing dynamic bandwidth.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Otherwise set to 0; (Reserved)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B10-B11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Sub-Band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Bitmap (B10-B11): If Dynamic Bandwidth=1, set to 10 for using the primary 540MHz channel, set to 01 for using the secondary 540MHz channel; set to 11 for using 1080MHz channel; Otherwise set to 00 (reserved).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773615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/>
              <a:t>Fields in SIG-A</a:t>
            </a:r>
            <a:endParaRPr lang="zh-CN" altLang="en-US" sz="3200" smtClean="0"/>
          </a:p>
        </p:txBody>
      </p:sp>
      <p:sp>
        <p:nvSpPr>
          <p:cNvPr id="3" name="矩形 2"/>
          <p:cNvSpPr/>
          <p:nvPr/>
        </p:nvSpPr>
        <p:spPr>
          <a:xfrm>
            <a:off x="1619250" y="1341438"/>
            <a:ext cx="3167063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800" b="1" i="0" kern="0" dirty="0">
                <a:solidFill>
                  <a:srgbClr val="000000"/>
                </a:solidFill>
                <a:latin typeface="Times New Roman"/>
                <a:ea typeface="宋体"/>
              </a:rPr>
              <a:t>Single carrier &amp; Multi-carrier</a:t>
            </a:r>
            <a:endParaRPr lang="zh-CN" altLang="en-US" sz="1800" b="1" i="0" kern="0" dirty="0">
              <a:solidFill>
                <a:srgbClr val="000000"/>
              </a:solidFill>
              <a:latin typeface="Times New Roman"/>
              <a:ea typeface="宋体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692275" y="1789113"/>
          <a:ext cx="5819775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627106"/>
                <a:gridCol w="1421145"/>
                <a:gridCol w="989533"/>
                <a:gridCol w="2781991"/>
              </a:tblGrid>
              <a:tr h="1981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B0-B6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Scrambler Initialization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 initial scrambler state.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B7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SC/OFDM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if SC transmission is adopted for PPDU, set to 1 if OFDM transmission is adopted for PPDU;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B8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BW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for 540MHz, set to 1 for 1080MHz;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B9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Dynamic Bandwidth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If BW=1 and Duplicate=1: set Dynamic Bandwidth to 1 for allowing dynamic bandwidth; set to 0 for non allowing dynamic bandwidth.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Otherwise set to 0; (Reserved)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B10-B11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Sub-Band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Bitmap (B10-B11): If Dynamic Bandwidth=1, set to 10 for using the primary 540MHz channel, set to 01 for using the secondary 540MHz channel; set to 11 for using 1080MHz channel; Otherwise set to 00 (reserved).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01664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/>
              <a:t>SIG-B structure</a:t>
            </a:r>
            <a:endParaRPr lang="zh-CN" altLang="en-US" sz="3200" smtClean="0"/>
          </a:p>
        </p:txBody>
      </p:sp>
      <p:pic>
        <p:nvPicPr>
          <p:cNvPr id="3072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349500"/>
            <a:ext cx="5438775" cy="21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153558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>
                <a:solidFill>
                  <a:srgbClr val="000000"/>
                </a:solidFill>
              </a:rPr>
              <a:t>SIG-B structure</a:t>
            </a:r>
            <a:endParaRPr lang="zh-CN" altLang="en-US" smtClean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692275" y="1789113"/>
          <a:ext cx="5762625" cy="2360614"/>
        </p:xfrm>
        <a:graphic>
          <a:graphicData uri="http://schemas.openxmlformats.org/drawingml/2006/table">
            <a:tbl>
              <a:tblPr firstRow="1" firstCol="1" bandRow="1"/>
              <a:tblGrid>
                <a:gridCol w="627311"/>
                <a:gridCol w="1632405"/>
                <a:gridCol w="1139064"/>
                <a:gridCol w="2363845"/>
              </a:tblGrid>
              <a:tr h="2950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0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B0-B6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Scrambler Initialization</a:t>
                      </a:r>
                      <a:endParaRPr lang="zh-CN" sz="110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 initial scrambler state.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0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B7-B9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MCS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MCS index;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1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B10-B27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Length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data octets in the PSDU, Rang 1-162143</a:t>
                      </a:r>
                      <a:endParaRPr 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0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B28-B31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Reserved.</a:t>
                      </a:r>
                      <a:endParaRPr 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1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B32-B47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HCS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  <a:endParaRPr 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SIG-B check sequence. Definition of this field calculation is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 TBD.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32549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32771" name="内容占位符 2"/>
          <p:cNvSpPr>
            <a:spLocks noGrp="1"/>
          </p:cNvSpPr>
          <p:nvPr>
            <p:ph idx="1"/>
          </p:nvPr>
        </p:nvSpPr>
        <p:spPr>
          <a:xfrm>
            <a:off x="611188" y="2924175"/>
            <a:ext cx="7772400" cy="754063"/>
          </a:xfrm>
        </p:spPr>
        <p:txBody>
          <a:bodyPr/>
          <a:lstStyle/>
          <a:p>
            <a:pPr algn="ctr"/>
            <a:r>
              <a:rPr lang="en-US" altLang="zh-CN" smtClean="0"/>
              <a:t>Thanks for Your Attention.</a:t>
            </a: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73885416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95288" y="1049338"/>
            <a:ext cx="8405812" cy="586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pitchFamily="34" charset="0"/>
              <a:buNone/>
              <a:defRPr/>
            </a:pP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项目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:</a:t>
            </a:r>
            <a:r>
              <a:rPr lang="ja-JP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中国无线个域网</a:t>
            </a: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项目</a:t>
            </a:r>
            <a:r>
              <a:rPr lang="ja-JP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组</a:t>
            </a:r>
            <a:endParaRPr lang="en-US" b="1" dirty="0">
              <a:latin typeface="宋体" pitchFamily="2" charset="-122"/>
            </a:endParaRPr>
          </a:p>
          <a:p>
            <a:pPr>
              <a:buFont typeface="Arial" pitchFamily="34" charset="0"/>
              <a:buNone/>
              <a:defRPr/>
            </a:pPr>
            <a:endParaRPr lang="en-US" sz="1600" dirty="0">
              <a:ea typeface="MS PGothic" pitchFamily="34" charset="-128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Arial" pitchFamily="34" charset="0"/>
              <a:buNone/>
              <a:defRPr/>
            </a:pPr>
            <a:r>
              <a:rPr lang="ja-JP" altLang="en-US" sz="1600" b="1" dirty="0">
                <a:solidFill>
                  <a:schemeClr val="tx2"/>
                </a:solidFill>
                <a:latin typeface="宋体" pitchFamily="2" charset="-122"/>
              </a:rPr>
              <a:t>提案标题</a:t>
            </a:r>
            <a:r>
              <a:rPr lang="en-US" sz="1600" b="1" dirty="0">
                <a:solidFill>
                  <a:schemeClr val="tx2"/>
                </a:solidFill>
                <a:latin typeface="宋体" pitchFamily="2" charset="-122"/>
              </a:rPr>
              <a:t>:</a:t>
            </a:r>
            <a:r>
              <a:rPr lang="en-US" sz="1600" dirty="0">
                <a:solidFill>
                  <a:schemeClr val="tx2"/>
                </a:solidFill>
                <a:latin typeface="宋体" pitchFamily="2" charset="-122"/>
              </a:rPr>
              <a:t> [</a:t>
            </a:r>
            <a:r>
              <a:rPr lang="en-US" altLang="zh-CN" sz="1600" b="1" dirty="0"/>
              <a:t>802.11aj(45GHz)PHY SIG  Frame Structure </a:t>
            </a:r>
            <a:r>
              <a:rPr lang="en-US" sz="1600" dirty="0">
                <a:latin typeface="Arial" pitchFamily="34" charset="0"/>
              </a:rPr>
              <a:t/>
            </a:r>
            <a:br>
              <a:rPr lang="en-US" sz="1600" dirty="0">
                <a:latin typeface="Arial" pitchFamily="34" charset="0"/>
              </a:rPr>
            </a:br>
            <a:r>
              <a:rPr lang="ja-JP" altLang="en-US" sz="1600" b="1" dirty="0">
                <a:solidFill>
                  <a:schemeClr val="tx2"/>
                </a:solidFill>
                <a:latin typeface="宋体" pitchFamily="2" charset="-122"/>
              </a:rPr>
              <a:t>提交日期</a:t>
            </a:r>
            <a:r>
              <a:rPr lang="en-US" sz="1600" b="1" dirty="0">
                <a:solidFill>
                  <a:schemeClr val="tx2"/>
                </a:solidFill>
                <a:latin typeface="宋体" pitchFamily="2" charset="-122"/>
              </a:rPr>
              <a:t>: </a:t>
            </a:r>
            <a:r>
              <a:rPr lang="en-US" sz="1600" dirty="0">
                <a:solidFill>
                  <a:schemeClr val="tx2"/>
                </a:solidFill>
                <a:latin typeface="宋体" pitchFamily="2" charset="-122"/>
              </a:rPr>
              <a:t>[2014</a:t>
            </a:r>
            <a:r>
              <a:rPr lang="zh-CN" altLang="en-US" sz="1600" dirty="0">
                <a:solidFill>
                  <a:schemeClr val="tx2"/>
                </a:solidFill>
                <a:latin typeface="宋体" pitchFamily="2" charset="-122"/>
              </a:rPr>
              <a:t>年</a:t>
            </a:r>
            <a:r>
              <a:rPr lang="en-US" altLang="zh-CN" sz="1600" dirty="0">
                <a:solidFill>
                  <a:schemeClr val="tx2"/>
                </a:solidFill>
                <a:latin typeface="宋体" pitchFamily="2" charset="-122"/>
              </a:rPr>
              <a:t>03</a:t>
            </a:r>
            <a:r>
              <a:rPr lang="zh-CN" altLang="en-US" sz="1600" dirty="0">
                <a:solidFill>
                  <a:schemeClr val="tx2"/>
                </a:solidFill>
                <a:latin typeface="宋体" pitchFamily="2" charset="-122"/>
              </a:rPr>
              <a:t>月</a:t>
            </a:r>
            <a:r>
              <a:rPr lang="en-US" altLang="zh-CN" sz="1600">
                <a:solidFill>
                  <a:schemeClr val="tx2"/>
                </a:solidFill>
                <a:latin typeface="宋体" pitchFamily="2" charset="-122"/>
              </a:rPr>
              <a:t>19</a:t>
            </a:r>
            <a:r>
              <a:rPr lang="zh-CN" altLang="en-US" sz="1600">
                <a:solidFill>
                  <a:schemeClr val="tx2"/>
                </a:solidFill>
                <a:latin typeface="宋体" pitchFamily="2" charset="-122"/>
              </a:rPr>
              <a:t>日</a:t>
            </a:r>
            <a:r>
              <a:rPr lang="en-US" sz="1600" dirty="0">
                <a:solidFill>
                  <a:schemeClr val="tx2"/>
                </a:solidFill>
                <a:latin typeface="宋体" pitchFamily="2" charset="-122"/>
              </a:rPr>
              <a:t>]	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Arial" pitchFamily="34" charset="0"/>
              <a:buNone/>
              <a:defRPr/>
            </a:pPr>
            <a:endParaRPr lang="en-US" sz="1600" dirty="0">
              <a:solidFill>
                <a:schemeClr val="tx2"/>
              </a:solidFill>
              <a:latin typeface="宋体" pitchFamily="2" charset="-122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Arial" pitchFamily="34" charset="0"/>
              <a:buNone/>
              <a:defRPr/>
            </a:pPr>
            <a:endParaRPr lang="en-US" sz="1600" dirty="0">
              <a:solidFill>
                <a:schemeClr val="tx2"/>
              </a:solidFill>
              <a:latin typeface="宋体" pitchFamily="2" charset="-122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Arial" pitchFamily="34" charset="0"/>
              <a:buNone/>
              <a:defRPr/>
            </a:pPr>
            <a:endParaRPr lang="en-US" sz="1600" dirty="0">
              <a:solidFill>
                <a:schemeClr val="tx2"/>
              </a:solidFill>
              <a:latin typeface="宋体" pitchFamily="2" charset="-122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Arial" pitchFamily="34" charset="0"/>
              <a:buNone/>
              <a:defRPr/>
            </a:pPr>
            <a:endParaRPr lang="en-US" sz="1600" dirty="0">
              <a:solidFill>
                <a:schemeClr val="tx2"/>
              </a:solidFill>
              <a:latin typeface="宋体" pitchFamily="2" charset="-122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Arial" pitchFamily="34" charset="0"/>
              <a:buNone/>
              <a:defRPr/>
            </a:pPr>
            <a:endParaRPr lang="en-US" sz="1600" dirty="0">
              <a:solidFill>
                <a:schemeClr val="tx2"/>
              </a:solidFill>
              <a:latin typeface="宋体" pitchFamily="2" charset="-122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Arial" pitchFamily="34" charset="0"/>
              <a:buNone/>
              <a:defRPr/>
            </a:pPr>
            <a:endParaRPr lang="en-US" sz="1600" dirty="0">
              <a:solidFill>
                <a:schemeClr val="tx2"/>
              </a:solidFill>
              <a:latin typeface="宋体" pitchFamily="2" charset="-122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Arial" pitchFamily="34" charset="0"/>
              <a:buNone/>
              <a:defRPr/>
            </a:pPr>
            <a:endParaRPr lang="en-US" sz="1600" dirty="0">
              <a:solidFill>
                <a:schemeClr val="tx2"/>
              </a:solidFill>
              <a:latin typeface="宋体" pitchFamily="2" charset="-122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Arial" pitchFamily="34" charset="0"/>
              <a:buNone/>
              <a:defRPr/>
            </a:pPr>
            <a:endParaRPr lang="en-US" sz="1600" dirty="0">
              <a:solidFill>
                <a:schemeClr val="tx2"/>
              </a:solidFill>
              <a:latin typeface="宋体" pitchFamily="2" charset="-122"/>
            </a:endParaRP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Arial" pitchFamily="34" charset="0"/>
              <a:buNone/>
              <a:defRPr/>
            </a:pPr>
            <a:endParaRPr lang="en-US" sz="1600" b="1" dirty="0">
              <a:solidFill>
                <a:schemeClr val="tx2"/>
              </a:solidFill>
              <a:latin typeface="宋体" pitchFamily="2" charset="-122"/>
            </a:endParaRP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Arial" pitchFamily="34" charset="0"/>
              <a:buNone/>
              <a:defRPr/>
            </a:pPr>
            <a:r>
              <a:rPr lang="ja-JP" altLang="en-US" sz="1600" b="1" dirty="0">
                <a:solidFill>
                  <a:schemeClr val="tx2"/>
                </a:solidFill>
                <a:latin typeface="宋体" pitchFamily="2" charset="-122"/>
              </a:rPr>
              <a:t>摘要</a:t>
            </a:r>
            <a:r>
              <a:rPr lang="en-US" sz="1600" b="1" dirty="0">
                <a:solidFill>
                  <a:schemeClr val="tx2"/>
                </a:solidFill>
                <a:latin typeface="宋体" pitchFamily="2" charset="-122"/>
              </a:rPr>
              <a:t>: </a:t>
            </a:r>
            <a:r>
              <a:rPr lang="en-US" sz="1600" dirty="0">
                <a:solidFill>
                  <a:schemeClr val="tx2"/>
                </a:solidFill>
                <a:latin typeface="宋体" pitchFamily="2" charset="-122"/>
              </a:rPr>
              <a:t>[</a:t>
            </a:r>
            <a:r>
              <a:rPr lang="en-US" altLang="zh-CN" sz="1600" b="1" dirty="0"/>
              <a:t>PHY SIG Frame Structure for IEEE 802.11aj (45GHz)]</a:t>
            </a:r>
            <a:endParaRPr lang="ja-JP" altLang="en-US" sz="1600" b="1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ja-JP" altLang="en-US" sz="1600" b="1" dirty="0">
                <a:solidFill>
                  <a:schemeClr val="tx2"/>
                </a:solidFill>
                <a:latin typeface="宋体" pitchFamily="2" charset="-122"/>
              </a:rPr>
              <a:t>提案目的</a:t>
            </a:r>
            <a:r>
              <a:rPr lang="en-US" sz="1600" b="1" dirty="0">
                <a:solidFill>
                  <a:schemeClr val="tx2"/>
                </a:solidFill>
                <a:latin typeface="宋体" pitchFamily="2" charset="-122"/>
              </a:rPr>
              <a:t>: </a:t>
            </a:r>
            <a:r>
              <a:rPr lang="en-US" sz="1600" dirty="0">
                <a:solidFill>
                  <a:schemeClr val="tx2"/>
                </a:solidFill>
                <a:latin typeface="宋体" pitchFamily="2" charset="-122"/>
              </a:rPr>
              <a:t>[</a:t>
            </a:r>
            <a:r>
              <a:rPr lang="en-US" altLang="zh-CN" sz="1600" b="1" dirty="0"/>
              <a:t>PHY SIG Frame Structure for IEEE 802.11aj (45GHz) </a:t>
            </a:r>
            <a:r>
              <a:rPr lang="en-US" sz="1600" dirty="0">
                <a:solidFill>
                  <a:schemeClr val="tx2"/>
                </a:solidFill>
                <a:latin typeface="宋体" pitchFamily="2" charset="-122"/>
              </a:rPr>
              <a:t>]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ja-JP" altLang="en-US" sz="1600" b="1" dirty="0">
                <a:solidFill>
                  <a:schemeClr val="tx2"/>
                </a:solidFill>
                <a:latin typeface="宋体" pitchFamily="2" charset="-122"/>
              </a:rPr>
              <a:t>注意事项</a:t>
            </a:r>
            <a:r>
              <a:rPr lang="en-US" sz="1600" b="1" dirty="0">
                <a:solidFill>
                  <a:schemeClr val="tx2"/>
                </a:solidFill>
                <a:latin typeface="宋体" pitchFamily="2" charset="-122"/>
              </a:rPr>
              <a:t>: </a:t>
            </a:r>
            <a:r>
              <a:rPr lang="zh-CN" altLang="en-US" sz="1600" dirty="0">
                <a:solidFill>
                  <a:schemeClr val="tx2"/>
                </a:solidFill>
                <a:latin typeface="宋体" pitchFamily="2" charset="-122"/>
              </a:rPr>
              <a:t>此文档为辅助中国无线个域网工作组而准备，它作为工作组讨论的一个基础，不构成对提案作者和提交单位的一种约束。经过进一步的研究，此文档中的材料在形式和内容上都可能发生改变。提案作者保留对其中材料进行添加、修改和删除的权利。</a:t>
            </a:r>
            <a:endParaRPr lang="en-US" sz="1600" dirty="0">
              <a:solidFill>
                <a:schemeClr val="tx2"/>
              </a:solidFill>
              <a:latin typeface="宋体" pitchFamily="2" charset="-122"/>
            </a:endParaRPr>
          </a:p>
          <a:p>
            <a:pPr>
              <a:buFont typeface="Arial" pitchFamily="34" charset="0"/>
              <a:buNone/>
              <a:defRPr/>
            </a:pPr>
            <a:r>
              <a:rPr lang="en-US" dirty="0">
                <a:ea typeface="MS PGothic" pitchFamily="34" charset="-128"/>
              </a:rPr>
              <a:t>	</a:t>
            </a:r>
          </a:p>
        </p:txBody>
      </p:sp>
      <p:graphicFrame>
        <p:nvGraphicFramePr>
          <p:cNvPr id="5123" name="Group 3"/>
          <p:cNvGraphicFramePr>
            <a:graphicFrameLocks noGrp="1"/>
          </p:cNvGraphicFramePr>
          <p:nvPr/>
        </p:nvGraphicFramePr>
        <p:xfrm>
          <a:off x="684213" y="2349500"/>
          <a:ext cx="7777162" cy="2438400"/>
        </p:xfrm>
        <a:graphic>
          <a:graphicData uri="http://schemas.openxmlformats.org/drawingml/2006/table">
            <a:tbl>
              <a:tblPr/>
              <a:tblGrid>
                <a:gridCol w="1362075"/>
                <a:gridCol w="1792287"/>
                <a:gridCol w="1003300"/>
                <a:gridCol w="1863725"/>
                <a:gridCol w="175577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提案作者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单位</a:t>
                      </a:r>
                      <a:endParaRPr kumimoji="0" lang="zh-CN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电话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E—mail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地址</a:t>
                      </a:r>
                      <a:endParaRPr kumimoji="0" lang="zh-C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何世文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91431" marR="91431" marT="45628" marB="456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Southeast University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hesw01@seu.edu.cn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王海明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91431" marR="91431" marT="45628" marB="456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Southeast University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hmwang@seu.edu.cn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黄永明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91431" marR="91431" marT="45628" marB="456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Southeast University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huangym@seu.edu.cn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洪伟 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91431" marR="91431" marT="45628" marB="456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Southeast University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weihong@seu.edu.cn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杨绿溪</a:t>
                      </a:r>
                      <a:endParaRPr kumimoji="0" lang="zh-CN" altLang="zh-CN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marL="91431" marR="91431" marT="45628" marB="456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Southeast University</a:t>
                      </a:r>
                      <a:endParaRPr kumimoji="0" lang="zh-CN" altLang="en-US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+mn-cs"/>
                        </a:rPr>
                        <a:t>lxyang@seu.edu.cn</a:t>
                      </a:r>
                      <a:endParaRPr kumimoji="0" lang="zh-CN" altLang="en-US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+mn-cs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孙波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91431" marR="91431" marT="45628" marB="456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ZTE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sun.bo1@zte.com.cn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余光识</a:t>
                      </a:r>
                      <a:endParaRPr kumimoji="0" lang="zh-CN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marL="91431" marR="91431" marT="45628" marB="456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Southeast University</a:t>
                      </a:r>
                      <a:endParaRPr kumimoji="0" lang="zh-CN" altLang="en-US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ygs-ymz@163.com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91431" marR="91431" marT="45628" marB="456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52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This presentation describes a New Technique proposal of the Distributed Timeslot Allocation (DTA) Mechanism for IEEE 802.11aj (60 GHz).</a:t>
            </a:r>
          </a:p>
          <a:p>
            <a:r>
              <a:rPr lang="en-US" altLang="zh-CN" b="0" dirty="0" smtClean="0"/>
              <a:t>Using the proposed DTA mechanism, more than two non-overlapped BSSs can be established with only 2</a:t>
            </a:r>
            <a:r>
              <a:rPr lang="en-US" altLang="zh-CN" b="0" dirty="0" smtClean="0">
                <a:latin typeface="Times New Roman"/>
                <a:cs typeface="Times New Roman"/>
              </a:rPr>
              <a:t>×2.16 GHz channels at 60 GHz band in China</a:t>
            </a:r>
            <a:r>
              <a:rPr lang="en-US" altLang="zh-CN" b="0" dirty="0" smtClean="0"/>
              <a:t>.</a:t>
            </a:r>
            <a:endParaRPr lang="zh-CN" altLang="en-US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err="1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</a:t>
            </a: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2013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7158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1916832"/>
            <a:ext cx="792088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1800" dirty="0"/>
              <a:t>Challenges of future </a:t>
            </a:r>
            <a:r>
              <a:rPr lang="en-US" altLang="zh-CN" sz="1800" dirty="0" smtClean="0"/>
              <a:t>WPAN</a:t>
            </a:r>
          </a:p>
          <a:p>
            <a:pPr marL="0" indent="0">
              <a:buNone/>
              <a:defRPr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   Limited spectrum resources 	</a:t>
            </a:r>
          </a:p>
          <a:p>
            <a:pPr marL="0" indent="0">
              <a:buNone/>
              <a:defRPr/>
            </a:pPr>
            <a:r>
              <a:rPr lang="en-US" altLang="zh-CN" sz="1800" dirty="0" smtClean="0"/>
              <a:t>         Requirement of high </a:t>
            </a:r>
            <a:r>
              <a:rPr lang="en-US" altLang="zh-CN" sz="1800" dirty="0"/>
              <a:t>data transfer rates </a:t>
            </a:r>
            <a:endParaRPr lang="en-US" altLang="zh-CN" sz="1800" dirty="0" smtClean="0"/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1800" dirty="0" smtClean="0"/>
              <a:t>Features </a:t>
            </a:r>
            <a:r>
              <a:rPr lang="en-US" altLang="zh-CN" sz="1800" dirty="0"/>
              <a:t>of future WPAN</a:t>
            </a:r>
          </a:p>
          <a:p>
            <a:pPr marL="0" indent="0">
              <a:buFontTx/>
              <a:buNone/>
              <a:defRPr/>
            </a:pPr>
            <a:r>
              <a:rPr lang="en-US" altLang="zh-CN" sz="1800" dirty="0"/>
              <a:t>	 </a:t>
            </a:r>
            <a:r>
              <a:rPr lang="en-US" altLang="zh-CN" sz="1800" dirty="0" smtClean="0"/>
              <a:t>Large </a:t>
            </a:r>
            <a:r>
              <a:rPr lang="en-US" altLang="zh-CN" sz="1800" dirty="0"/>
              <a:t>bandwidth</a:t>
            </a:r>
          </a:p>
          <a:p>
            <a:pPr marL="0" indent="0">
              <a:buFontTx/>
              <a:buNone/>
              <a:defRPr/>
            </a:pPr>
            <a:r>
              <a:rPr lang="en-US" altLang="zh-CN" sz="1800" dirty="0"/>
              <a:t>	 </a:t>
            </a:r>
            <a:r>
              <a:rPr lang="en-US" altLang="zh-CN" sz="1800" dirty="0" smtClean="0"/>
              <a:t>Multiple </a:t>
            </a:r>
            <a:r>
              <a:rPr lang="en-US" altLang="zh-CN" sz="1800" dirty="0"/>
              <a:t>channel mode</a:t>
            </a:r>
          </a:p>
          <a:p>
            <a:pPr marL="0" indent="0">
              <a:buFontTx/>
              <a:buNone/>
              <a:defRPr/>
            </a:pPr>
            <a:r>
              <a:rPr lang="en-US" altLang="zh-CN" sz="1800" dirty="0"/>
              <a:t>	 </a:t>
            </a:r>
            <a:r>
              <a:rPr lang="en-US" altLang="zh-CN" sz="1800" dirty="0" smtClean="0"/>
              <a:t>Multi-user</a:t>
            </a:r>
            <a:endParaRPr lang="en-US" altLang="zh-CN" sz="1800" dirty="0"/>
          </a:p>
          <a:p>
            <a:pPr marL="0" indent="0">
              <a:buFontTx/>
              <a:buNone/>
              <a:defRPr/>
            </a:pPr>
            <a:r>
              <a:rPr lang="en-US" altLang="zh-CN" sz="1800" dirty="0"/>
              <a:t>	 </a:t>
            </a:r>
            <a:r>
              <a:rPr lang="en-US" altLang="zh-CN" sz="1800" dirty="0" smtClean="0"/>
              <a:t>Multi-stream</a:t>
            </a:r>
            <a:endParaRPr lang="en-US" altLang="zh-CN" sz="1800" dirty="0"/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1800" dirty="0"/>
              <a:t>45GHz millimeter-wave communication</a:t>
            </a:r>
          </a:p>
          <a:p>
            <a:pPr marL="0" indent="0">
              <a:buFontTx/>
              <a:buNone/>
              <a:defRPr/>
            </a:pPr>
            <a:r>
              <a:rPr lang="en-US" altLang="zh-CN" sz="1800" dirty="0"/>
              <a:t>	 object to digital home appliances</a:t>
            </a:r>
          </a:p>
          <a:p>
            <a:pPr marL="0" indent="0">
              <a:buFontTx/>
              <a:buNone/>
              <a:defRPr/>
            </a:pPr>
            <a:r>
              <a:rPr lang="en-US" altLang="zh-CN" sz="1800" dirty="0"/>
              <a:t>	 object to ultra-high-speed wireless transmission applications </a:t>
            </a:r>
          </a:p>
          <a:p>
            <a:pPr marL="0" indent="0">
              <a:buFontTx/>
              <a:buNone/>
              <a:defRPr/>
            </a:pPr>
            <a:r>
              <a:rPr lang="en-US" altLang="zh-CN" sz="1800" dirty="0"/>
              <a:t>	 achieve 10Gbps throughput 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 smtClean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 smtClean="0"/>
          </a:p>
          <a:p>
            <a:pPr marL="457200" indent="-457200">
              <a:buFont typeface="+mj-lt"/>
              <a:buAutoNum type="arabicPeriod"/>
            </a:pPr>
            <a:endParaRPr lang="zh-CN" altLang="en-US" sz="1800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01514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smtClean="0">
                <a:solidFill>
                  <a:srgbClr val="000000"/>
                </a:solidFill>
              </a:rPr>
              <a:t>Background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zh-CN" sz="2000" b="1" dirty="0" smtClean="0"/>
              <a:t>Challenges of future WPAN</a:t>
            </a:r>
          </a:p>
          <a:p>
            <a:pPr marL="0" indent="0">
              <a:buFontTx/>
              <a:buNone/>
              <a:defRPr/>
            </a:pPr>
            <a:r>
              <a:rPr lang="en-US" altLang="zh-CN" sz="2000" b="1" dirty="0"/>
              <a:t>	</a:t>
            </a:r>
            <a:r>
              <a:rPr lang="en-US" altLang="zh-CN" sz="2000" b="1" dirty="0" smtClean="0"/>
              <a:t> </a:t>
            </a:r>
            <a:r>
              <a:rPr lang="en-US" altLang="zh-CN" sz="1800" dirty="0" smtClean="0"/>
              <a:t>spectrum resources limited</a:t>
            </a:r>
          </a:p>
          <a:p>
            <a:pPr marL="0" indent="0">
              <a:buFontTx/>
              <a:buNone/>
              <a:defRPr/>
            </a:pPr>
            <a:r>
              <a:rPr lang="en-US" altLang="zh-CN" sz="1800" dirty="0"/>
              <a:t>	</a:t>
            </a:r>
            <a:r>
              <a:rPr lang="en-US" altLang="zh-CN" sz="1800" dirty="0" smtClean="0"/>
              <a:t> high data transfer rates required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zh-CN" sz="2000" b="1" dirty="0" smtClean="0"/>
              <a:t>Features of future WPAN</a:t>
            </a:r>
          </a:p>
          <a:p>
            <a:pPr marL="0" indent="0">
              <a:buFontTx/>
              <a:buNone/>
              <a:defRPr/>
            </a:pPr>
            <a:r>
              <a:rPr lang="en-US" altLang="zh-CN" sz="2000" b="1" dirty="0"/>
              <a:t>	</a:t>
            </a:r>
            <a:r>
              <a:rPr lang="en-US" altLang="zh-CN" sz="2000" b="1" dirty="0" smtClean="0"/>
              <a:t> </a:t>
            </a:r>
            <a:r>
              <a:rPr lang="en-US" altLang="zh-CN" sz="1800" dirty="0"/>
              <a:t>large bandwidth</a:t>
            </a:r>
          </a:p>
          <a:p>
            <a:pPr marL="0" indent="0">
              <a:buFontTx/>
              <a:buNone/>
              <a:defRPr/>
            </a:pPr>
            <a:r>
              <a:rPr lang="en-US" altLang="zh-CN" sz="1800" dirty="0"/>
              <a:t>	 multiple channel mode</a:t>
            </a:r>
          </a:p>
          <a:p>
            <a:pPr marL="0" indent="0">
              <a:buFontTx/>
              <a:buNone/>
              <a:defRPr/>
            </a:pPr>
            <a:r>
              <a:rPr lang="en-US" altLang="zh-CN" sz="1800" dirty="0"/>
              <a:t>	 multi-user</a:t>
            </a:r>
          </a:p>
          <a:p>
            <a:pPr marL="0" indent="0">
              <a:buFontTx/>
              <a:buNone/>
              <a:defRPr/>
            </a:pPr>
            <a:r>
              <a:rPr lang="en-US" altLang="zh-CN" sz="1800" dirty="0"/>
              <a:t>	 multi-stream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zh-CN" sz="2000" b="1" dirty="0" smtClean="0"/>
              <a:t>45GHz millimeter-wave communication</a:t>
            </a:r>
          </a:p>
          <a:p>
            <a:pPr marL="0" indent="0">
              <a:buFontTx/>
              <a:buNone/>
              <a:defRPr/>
            </a:pPr>
            <a:r>
              <a:rPr lang="en-US" altLang="zh-CN" sz="2000" dirty="0" smtClean="0"/>
              <a:t>	 </a:t>
            </a:r>
            <a:r>
              <a:rPr lang="en-US" altLang="zh-CN" sz="1800" dirty="0"/>
              <a:t>object to digital home appliances</a:t>
            </a:r>
          </a:p>
          <a:p>
            <a:pPr marL="0" indent="0">
              <a:buFontTx/>
              <a:buNone/>
              <a:defRPr/>
            </a:pPr>
            <a:r>
              <a:rPr lang="en-US" altLang="zh-CN" sz="1800" dirty="0"/>
              <a:t>	 object to ultra-high-speed wireless transmission applications </a:t>
            </a:r>
          </a:p>
          <a:p>
            <a:pPr marL="0" indent="0">
              <a:buFontTx/>
              <a:buNone/>
              <a:defRPr/>
            </a:pPr>
            <a:r>
              <a:rPr lang="en-US" altLang="zh-CN" sz="1800" dirty="0"/>
              <a:t>	 achieve 10Gbps throughput </a:t>
            </a:r>
          </a:p>
        </p:txBody>
      </p:sp>
    </p:spTree>
    <p:extLst>
      <p:ext uri="{BB962C8B-B14F-4D97-AF65-F5344CB8AC3E}">
        <p14:creationId xmlns:p14="http://schemas.microsoft.com/office/powerpoint/2010/main" val="421769441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>
                <a:solidFill>
                  <a:srgbClr val="000000"/>
                </a:solidFill>
              </a:rPr>
              <a:t>Technology Object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en-US" altLang="zh-CN" sz="1800" b="1" dirty="0" smtClean="0">
              <a:solidFill>
                <a:srgbClr val="000000"/>
              </a:solidFill>
            </a:endParaRPr>
          </a:p>
          <a:p>
            <a:pPr marL="0" indent="0" algn="just">
              <a:buFontTx/>
              <a:buNone/>
              <a:defRPr/>
            </a:pPr>
            <a:endParaRPr lang="en-US" altLang="zh-CN" sz="1800" b="1" dirty="0" smtClean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en-US" altLang="zh-CN" sz="1800" b="1" dirty="0" smtClean="0">
                <a:solidFill>
                  <a:srgbClr val="000000"/>
                </a:solidFill>
              </a:rPr>
              <a:t>The </a:t>
            </a:r>
            <a:r>
              <a:rPr lang="en-US" altLang="zh-CN" sz="1800" b="1" dirty="0">
                <a:solidFill>
                  <a:srgbClr val="000000"/>
                </a:solidFill>
              </a:rPr>
              <a:t>proposal presents a kind of physical layer SIG frame structure in millimeter-wave multi-user MIMO WLAN </a:t>
            </a:r>
            <a:r>
              <a:rPr lang="en-US" altLang="zh-CN" sz="1800" b="1" dirty="0" smtClean="0">
                <a:solidFill>
                  <a:srgbClr val="000000"/>
                </a:solidFill>
              </a:rPr>
              <a:t>communication</a:t>
            </a:r>
          </a:p>
          <a:p>
            <a:pPr algn="just">
              <a:defRPr/>
            </a:pPr>
            <a:endParaRPr lang="en-US" altLang="zh-CN" sz="1800" b="1" dirty="0">
              <a:solidFill>
                <a:srgbClr val="000000"/>
              </a:solidFill>
            </a:endParaRPr>
          </a:p>
          <a:p>
            <a:pPr algn="just">
              <a:defRPr/>
            </a:pPr>
            <a:endParaRPr lang="en-US" altLang="zh-CN" sz="18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altLang="zh-CN" sz="1800" b="1" dirty="0">
                <a:solidFill>
                  <a:srgbClr val="000000"/>
                </a:solidFill>
              </a:rPr>
              <a:t>The SIG frame structure try to achieve the following technical </a:t>
            </a:r>
            <a:r>
              <a:rPr lang="en-US" altLang="zh-CN" sz="1800" b="1" dirty="0" smtClean="0">
                <a:solidFill>
                  <a:srgbClr val="000000"/>
                </a:solidFill>
              </a:rPr>
              <a:t>goals</a:t>
            </a:r>
          </a:p>
          <a:p>
            <a:pPr marL="0" indent="0">
              <a:buFontTx/>
              <a:buNone/>
              <a:defRPr/>
            </a:pPr>
            <a:endParaRPr lang="zh-CN" altLang="en-US" sz="1800" b="1" dirty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en-US" altLang="zh-CN" sz="1800" b="1" dirty="0">
                <a:solidFill>
                  <a:srgbClr val="000000"/>
                </a:solidFill>
                <a:cs typeface="+mn-cs"/>
              </a:rPr>
              <a:t>Dynamic bandwidth</a:t>
            </a:r>
            <a:endParaRPr lang="zh-CN" altLang="en-US" sz="1800" b="1" dirty="0">
              <a:solidFill>
                <a:srgbClr val="000000"/>
              </a:solidFill>
              <a:cs typeface="+mn-cs"/>
            </a:endParaRPr>
          </a:p>
          <a:p>
            <a:pPr lvl="1">
              <a:defRPr/>
            </a:pPr>
            <a:r>
              <a:rPr lang="en-US" altLang="zh-CN" sz="1800" b="1" dirty="0">
                <a:solidFill>
                  <a:srgbClr val="000000"/>
                </a:solidFill>
                <a:cs typeface="+mn-cs"/>
              </a:rPr>
              <a:t>Multi-user &amp; Multi-stream</a:t>
            </a:r>
            <a:endParaRPr lang="zh-CN" altLang="en-US" sz="1800" b="1" dirty="0">
              <a:solidFill>
                <a:srgbClr val="000000"/>
              </a:solidFill>
              <a:cs typeface="+mn-cs"/>
            </a:endParaRPr>
          </a:p>
          <a:p>
            <a:pPr lvl="1">
              <a:defRPr/>
            </a:pPr>
            <a:r>
              <a:rPr lang="en-US" altLang="zh-CN" sz="1800" b="1" dirty="0">
                <a:solidFill>
                  <a:srgbClr val="000000"/>
                </a:solidFill>
                <a:cs typeface="+mn-cs"/>
              </a:rPr>
              <a:t>Energy efficiency</a:t>
            </a:r>
            <a:endParaRPr lang="zh-CN" altLang="en-US" sz="1800" b="1" dirty="0">
              <a:solidFill>
                <a:srgbClr val="000000"/>
              </a:solidFill>
              <a:cs typeface="+mn-cs"/>
            </a:endParaRPr>
          </a:p>
          <a:p>
            <a:pPr lvl="1">
              <a:defRPr/>
            </a:pPr>
            <a:r>
              <a:rPr lang="en-US" altLang="zh-CN" sz="1800" b="1" dirty="0" smtClean="0">
                <a:solidFill>
                  <a:srgbClr val="000000"/>
                </a:solidFill>
                <a:cs typeface="+mn-cs"/>
              </a:rPr>
              <a:t>Scrambler</a:t>
            </a:r>
          </a:p>
          <a:p>
            <a:pPr lvl="1">
              <a:defRPr/>
            </a:pPr>
            <a:r>
              <a:rPr lang="en-US" altLang="zh-CN" sz="1800" b="1" dirty="0" smtClean="0">
                <a:solidFill>
                  <a:srgbClr val="000000"/>
                </a:solidFill>
                <a:cs typeface="+mn-cs"/>
              </a:rPr>
              <a:t>Single &amp; Multi-carrier</a:t>
            </a:r>
            <a:endParaRPr lang="zh-CN" altLang="en-US" sz="1800" b="1" dirty="0">
              <a:solidFill>
                <a:srgbClr val="000000"/>
              </a:solidFill>
              <a:cs typeface="+mn-cs"/>
            </a:endParaRPr>
          </a:p>
          <a:p>
            <a:pPr lvl="1"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2134294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>
                <a:solidFill>
                  <a:srgbClr val="000000"/>
                </a:solidFill>
              </a:rPr>
              <a:t>Technology Object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188" y="1268413"/>
            <a:ext cx="7772400" cy="4724400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  <a:defRPr/>
            </a:pPr>
            <a:endParaRPr lang="en-US" altLang="zh-CN" sz="800" b="1" kern="1200" dirty="0" smtClean="0"/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altLang="zh-CN" sz="2000" b="1" kern="1200" dirty="0" smtClean="0"/>
              <a:t>Dynamic bandwidth</a:t>
            </a:r>
          </a:p>
          <a:p>
            <a:pPr marL="0" indent="0" algn="just">
              <a:spcBef>
                <a:spcPct val="0"/>
              </a:spcBef>
              <a:buFontTx/>
              <a:buNone/>
              <a:defRPr/>
            </a:pPr>
            <a:r>
              <a:rPr lang="en-US" altLang="zh-CN" sz="1800" i="1" kern="1200" dirty="0" smtClean="0">
                <a:solidFill>
                  <a:srgbClr val="000000"/>
                </a:solidFill>
              </a:rPr>
              <a:t>      </a:t>
            </a:r>
            <a:r>
              <a:rPr lang="en-US" altLang="zh-CN" sz="1800" kern="1200" dirty="0" smtClean="0">
                <a:solidFill>
                  <a:srgbClr val="000000"/>
                </a:solidFill>
              </a:rPr>
              <a:t>Achieve </a:t>
            </a:r>
            <a:r>
              <a:rPr lang="en-US" altLang="zh-CN" sz="1800" kern="1200" dirty="0">
                <a:solidFill>
                  <a:srgbClr val="000000"/>
                </a:solidFill>
              </a:rPr>
              <a:t>dynamically transform of channel bandwidth for 1080MHz channel  to enhance the adaptability in different channel environments and improve bandwidth utilization</a:t>
            </a:r>
            <a:r>
              <a:rPr lang="en-US" altLang="zh-CN" sz="1800" kern="1200" dirty="0" smtClean="0">
                <a:solidFill>
                  <a:srgbClr val="000000"/>
                </a:solidFill>
              </a:rPr>
              <a:t>.</a:t>
            </a:r>
          </a:p>
          <a:p>
            <a:pPr marL="0" indent="0" algn="just">
              <a:spcBef>
                <a:spcPct val="0"/>
              </a:spcBef>
              <a:buFontTx/>
              <a:buNone/>
              <a:defRPr/>
            </a:pPr>
            <a:endParaRPr lang="zh-CN" altLang="en-US" sz="800" i="1" kern="12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altLang="zh-CN" sz="2000" b="1" kern="1200" dirty="0" smtClean="0"/>
              <a:t>Multi-user </a:t>
            </a:r>
            <a:r>
              <a:rPr lang="en-US" altLang="zh-CN" sz="2000" b="1" kern="1200" dirty="0"/>
              <a:t>&amp; </a:t>
            </a:r>
            <a:r>
              <a:rPr lang="en-US" altLang="zh-CN" sz="2000" b="1" kern="1200" dirty="0" smtClean="0"/>
              <a:t>Multi-stream</a:t>
            </a:r>
          </a:p>
          <a:p>
            <a:pPr marL="0" indent="0" algn="just">
              <a:spcBef>
                <a:spcPct val="0"/>
              </a:spcBef>
              <a:buFontTx/>
              <a:buNone/>
              <a:defRPr/>
            </a:pPr>
            <a:r>
              <a:rPr lang="en-US" altLang="zh-CN" sz="1800" i="1" kern="1200" dirty="0" smtClean="0">
                <a:solidFill>
                  <a:srgbClr val="000000"/>
                </a:solidFill>
              </a:rPr>
              <a:t>      </a:t>
            </a:r>
            <a:r>
              <a:rPr lang="en-US" altLang="zh-CN" sz="1800" kern="1200" dirty="0" smtClean="0">
                <a:solidFill>
                  <a:srgbClr val="000000"/>
                </a:solidFill>
              </a:rPr>
              <a:t>Achieve </a:t>
            </a:r>
            <a:r>
              <a:rPr lang="en-US" altLang="zh-CN" sz="1800" kern="1200" dirty="0">
                <a:solidFill>
                  <a:srgbClr val="000000"/>
                </a:solidFill>
              </a:rPr>
              <a:t>a multi-user multi-stream control to obtain the  multiplexing gain</a:t>
            </a:r>
            <a:r>
              <a:rPr lang="en-US" altLang="zh-CN" sz="1800" kern="1200" dirty="0" smtClean="0">
                <a:solidFill>
                  <a:srgbClr val="000000"/>
                </a:solidFill>
              </a:rPr>
              <a:t>.</a:t>
            </a:r>
          </a:p>
          <a:p>
            <a:pPr marL="0" indent="0" algn="just">
              <a:spcBef>
                <a:spcPct val="0"/>
              </a:spcBef>
              <a:buFontTx/>
              <a:buNone/>
              <a:defRPr/>
            </a:pPr>
            <a:endParaRPr lang="zh-CN" altLang="en-US" sz="800" i="1" kern="1200" dirty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altLang="zh-CN" sz="2000" b="1" kern="1200" dirty="0"/>
              <a:t>Energy </a:t>
            </a:r>
            <a:r>
              <a:rPr lang="en-US" altLang="zh-CN" sz="2000" b="1" kern="1200" dirty="0" smtClean="0"/>
              <a:t>efficiency</a:t>
            </a:r>
          </a:p>
          <a:p>
            <a:pPr marL="0" indent="0" algn="just">
              <a:spcBef>
                <a:spcPct val="0"/>
              </a:spcBef>
              <a:buFontTx/>
              <a:buNone/>
              <a:defRPr/>
            </a:pPr>
            <a:r>
              <a:rPr lang="en-US" altLang="zh-CN" sz="1800" i="1" kern="1200" dirty="0" smtClean="0">
                <a:solidFill>
                  <a:srgbClr val="000000"/>
                </a:solidFill>
              </a:rPr>
              <a:t>      </a:t>
            </a:r>
            <a:r>
              <a:rPr lang="en-US" altLang="zh-CN" sz="1800" kern="1200" dirty="0" smtClean="0">
                <a:solidFill>
                  <a:srgbClr val="000000"/>
                </a:solidFill>
              </a:rPr>
              <a:t>Achieve </a:t>
            </a:r>
            <a:r>
              <a:rPr lang="en-US" altLang="zh-CN" sz="1800" kern="1200" dirty="0">
                <a:solidFill>
                  <a:srgbClr val="000000"/>
                </a:solidFill>
              </a:rPr>
              <a:t>energy efficient communication,  i.e., allow non-AP STAs in TXOP power save mode to enter Doze state during a </a:t>
            </a:r>
            <a:r>
              <a:rPr lang="en-US" altLang="zh-CN" sz="1800" kern="1200" dirty="0" smtClean="0">
                <a:solidFill>
                  <a:srgbClr val="000000"/>
                </a:solidFill>
              </a:rPr>
              <a:t>TXOP.</a:t>
            </a:r>
          </a:p>
          <a:p>
            <a:pPr marL="0" indent="0" algn="just">
              <a:spcBef>
                <a:spcPct val="0"/>
              </a:spcBef>
              <a:buFontTx/>
              <a:buNone/>
              <a:defRPr/>
            </a:pPr>
            <a:endParaRPr lang="zh-CN" altLang="en-US" sz="800" i="1" kern="1200" dirty="0" smtClean="0">
              <a:solidFill>
                <a:srgbClr val="00000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US" altLang="zh-CN" sz="2000" b="1" kern="1200" dirty="0" smtClean="0"/>
              <a:t>Scrambler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altLang="zh-CN" sz="1800" i="1" kern="1200" dirty="0" smtClean="0">
                <a:solidFill>
                  <a:srgbClr val="000000"/>
                </a:solidFill>
              </a:rPr>
              <a:t>      </a:t>
            </a:r>
            <a:r>
              <a:rPr lang="en-US" altLang="zh-CN" sz="1800" kern="1200" dirty="0" smtClean="0">
                <a:solidFill>
                  <a:srgbClr val="000000"/>
                </a:solidFill>
              </a:rPr>
              <a:t>Scrambling </a:t>
            </a:r>
            <a:r>
              <a:rPr lang="en-US" altLang="zh-CN" sz="1800" kern="1200" dirty="0">
                <a:solidFill>
                  <a:srgbClr val="000000"/>
                </a:solidFill>
              </a:rPr>
              <a:t>effectively reduces the PAPR in OFDM system </a:t>
            </a:r>
            <a:r>
              <a:rPr lang="en-US" altLang="zh-CN" sz="1800" i="1" kern="1200" dirty="0" smtClean="0">
                <a:solidFill>
                  <a:srgbClr val="000000"/>
                </a:solidFill>
              </a:rPr>
              <a:t>.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en-US" altLang="zh-CN" sz="800" i="1" kern="12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altLang="zh-CN" sz="1800" b="1" dirty="0" smtClean="0">
                <a:solidFill>
                  <a:srgbClr val="000000"/>
                </a:solidFill>
              </a:rPr>
              <a:t>Single carrier </a:t>
            </a:r>
            <a:r>
              <a:rPr lang="en-US" altLang="zh-CN" sz="1800" b="1" dirty="0">
                <a:solidFill>
                  <a:srgbClr val="000000"/>
                </a:solidFill>
              </a:rPr>
              <a:t>&amp; </a:t>
            </a:r>
            <a:r>
              <a:rPr lang="en-US" altLang="zh-CN" sz="1800" b="1" dirty="0" smtClean="0">
                <a:solidFill>
                  <a:srgbClr val="000000"/>
                </a:solidFill>
              </a:rPr>
              <a:t>Multi-carrier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altLang="zh-CN" sz="1800" kern="1200" dirty="0" smtClean="0">
                <a:solidFill>
                  <a:srgbClr val="000000"/>
                </a:solidFill>
              </a:rPr>
              <a:t>      Switch </a:t>
            </a:r>
            <a:r>
              <a:rPr lang="en-US" altLang="zh-CN" sz="1800" kern="1200" dirty="0">
                <a:solidFill>
                  <a:srgbClr val="000000"/>
                </a:solidFill>
              </a:rPr>
              <a:t>in single carrier and multi-carrier</a:t>
            </a:r>
            <a:endParaRPr lang="zh-CN" altLang="en-US" sz="1800" kern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06447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/>
              <a:t>SIG-A structure</a:t>
            </a:r>
            <a:endParaRPr lang="zh-CN" altLang="en-US" sz="3200" smtClean="0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CN" altLang="en-US" sz="2400"/>
          </a:p>
        </p:txBody>
      </p:sp>
      <p:pic>
        <p:nvPicPr>
          <p:cNvPr id="14340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700213"/>
            <a:ext cx="6967538" cy="366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840627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/>
              <a:t>Fields in SIG-A</a:t>
            </a:r>
            <a:endParaRPr lang="zh-CN" altLang="en-US" sz="320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692275" y="1789113"/>
          <a:ext cx="5819775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627106"/>
                <a:gridCol w="1421145"/>
                <a:gridCol w="989533"/>
                <a:gridCol w="2781991"/>
              </a:tblGrid>
              <a:tr h="1981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B0-B6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Scrambler Initialization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 initial scrambler state.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B7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SC/OFDM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if SC transmission is adopted for PPDU, set to 1 if OFDM transmission is adopted for PPDU;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B8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BW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for 540MHz, set to 1 for 1080MHz;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B9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Dynamic Bandwidth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If BW=1 and Duplicate=1: set Dynamic Bandwidth to 1 for allowing dynamic bandwidth; set to 0 for non allowing dynamic bandwidth.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Otherwise set to 0; (Reserved)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B10-B11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Sub-Band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Bitmap (B10-B11): If Dynamic Bandwidth=1, set to 10 for using the primary 540MHz channel, set to 01 for using the secondary 540MHz channel; set to 11 for using 1080MHz channel; Otherwise set to 00 (reserved).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400" name="矩形 2"/>
          <p:cNvSpPr>
            <a:spLocks noChangeArrowheads="1"/>
          </p:cNvSpPr>
          <p:nvPr/>
        </p:nvSpPr>
        <p:spPr bwMode="auto">
          <a:xfrm>
            <a:off x="1619250" y="1341438"/>
            <a:ext cx="2414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000" b="1" i="0">
                <a:solidFill>
                  <a:srgbClr val="000000"/>
                </a:solidFill>
              </a:rPr>
              <a:t>Dynamic bandwidth</a:t>
            </a:r>
          </a:p>
        </p:txBody>
      </p:sp>
    </p:spTree>
    <p:extLst>
      <p:ext uri="{BB962C8B-B14F-4D97-AF65-F5344CB8AC3E}">
        <p14:creationId xmlns:p14="http://schemas.microsoft.com/office/powerpoint/2010/main" val="2700385602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11-12-1361-03-00aj-Ch-Meas-(45GHz)</Template>
  <TotalTime>23854</TotalTime>
  <Words>2065</Words>
  <Application>Microsoft Office PowerPoint</Application>
  <PresentationFormat>全屏显示(4:3)</PresentationFormat>
  <Paragraphs>395</Paragraphs>
  <Slides>18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28" baseType="lpstr">
      <vt:lpstr>Arial Unicode MS</vt:lpstr>
      <vt:lpstr>MS PGothic</vt:lpstr>
      <vt:lpstr>宋体</vt:lpstr>
      <vt:lpstr>Arial</vt:lpstr>
      <vt:lpstr>Calibri</vt:lpstr>
      <vt:lpstr>Times New Roman</vt:lpstr>
      <vt:lpstr>Wingdings</vt:lpstr>
      <vt:lpstr>Default Design</vt:lpstr>
      <vt:lpstr>Microsoft Word 97 - 2003 文档</vt:lpstr>
      <vt:lpstr>MathType 6.0 Equation</vt:lpstr>
      <vt:lpstr>PHY SIG Frame Structure for IEEE 802.11aj (45GHz)</vt:lpstr>
      <vt:lpstr>PowerPoint 演示文稿</vt:lpstr>
      <vt:lpstr>Abstract</vt:lpstr>
      <vt:lpstr>Outline</vt:lpstr>
      <vt:lpstr>Background</vt:lpstr>
      <vt:lpstr>Technology Object</vt:lpstr>
      <vt:lpstr>Technology Object</vt:lpstr>
      <vt:lpstr>SIG-A structure</vt:lpstr>
      <vt:lpstr>Fields in SIG-A</vt:lpstr>
      <vt:lpstr>Fields in SIG-A</vt:lpstr>
      <vt:lpstr>Fields in SIG-A</vt:lpstr>
      <vt:lpstr>Fields in SIG-A</vt:lpstr>
      <vt:lpstr>Fields in SIG-A</vt:lpstr>
      <vt:lpstr>Fields in SIG-A</vt:lpstr>
      <vt:lpstr>Fields in SIG-A</vt:lpstr>
      <vt:lpstr>SIG-B structure</vt:lpstr>
      <vt:lpstr>SIG-B structure</vt:lpstr>
      <vt:lpstr>PowerPoint 演示文稿</vt:lpstr>
    </vt:vector>
  </TitlesOfParts>
  <Company>xyz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Chinese WPAN WG</dc:title>
  <dc:creator>Vinno_staff</dc:creator>
  <cp:lastModifiedBy>Hey</cp:lastModifiedBy>
  <cp:revision>875</cp:revision>
  <dcterms:created xsi:type="dcterms:W3CDTF">2006-02-24T01:46:22Z</dcterms:created>
  <dcterms:modified xsi:type="dcterms:W3CDTF">2014-05-20T04:37:22Z</dcterms:modified>
</cp:coreProperties>
</file>