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67" r:id="rId3"/>
    <p:sldId id="266" r:id="rId4"/>
    <p:sldId id="271" r:id="rId5"/>
    <p:sldId id="272" r:id="rId6"/>
    <p:sldId id="273" r:id="rId7"/>
    <p:sldId id="278" r:id="rId8"/>
    <p:sldId id="277" r:id="rId9"/>
    <p:sldId id="269" r:id="rId10"/>
    <p:sldId id="270" r:id="rId11"/>
    <p:sldId id="274" r:id="rId12"/>
    <p:sldId id="275" r:id="rId13"/>
    <p:sldId id="279" r:id="rId14"/>
    <p:sldId id="281" r:id="rId15"/>
    <p:sldId id="284" r:id="rId16"/>
    <p:sldId id="285" r:id="rId17"/>
    <p:sldId id="282" r:id="rId18"/>
    <p:sldId id="283" r:id="rId19"/>
    <p:sldId id="268" r:id="rId20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7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2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1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6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6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35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4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4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1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4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8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1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3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6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May,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802.11-14/0682r0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381-00-0hew-stadium-scenario-for-hew.pp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1079-00-0hew-outdoor-stadium-simulation-details-discussion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/>
              <a:t>In Situ Spectrum Reuse Measurements in  Indoor 20,000 Seat Arena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Date:</a:t>
            </a:r>
            <a:r>
              <a:rPr lang="en-GB" sz="2000" b="0" kern="0" dirty="0" smtClean="0"/>
              <a:t> </a:t>
            </a:r>
            <a:r>
              <a:rPr lang="en-GB" sz="2000" b="0" kern="0" dirty="0" smtClean="0"/>
              <a:t>2014-05-14</a:t>
            </a:r>
            <a:endParaRPr lang="en-GB" sz="2000" b="0" kern="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236961"/>
              </p:ext>
            </p:extLst>
          </p:nvPr>
        </p:nvGraphicFramePr>
        <p:xfrm>
          <a:off x="517525" y="3429000"/>
          <a:ext cx="8272463" cy="27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4" imgW="8164556" imgH="2664784" progId="Word.Document.8">
                  <p:embed/>
                </p:oleObj>
              </mc:Choice>
              <mc:Fallback>
                <p:oleObj name="Document" r:id="rId4" imgW="8164556" imgH="26647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3429000"/>
                        <a:ext cx="8272463" cy="2700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9406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52400" y="1419367"/>
            <a:ext cx="5181600" cy="3352800"/>
          </a:xfrm>
          <a:prstGeom prst="rect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/>
          <a:lstStyle/>
          <a:p>
            <a:r>
              <a:rPr lang="en-US" dirty="0" smtClean="0"/>
              <a:t>Baseline – Single Section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371600"/>
            <a:ext cx="3505200" cy="47228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/>
              <a:t>Pre-Game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2SS </a:t>
            </a:r>
            <a:r>
              <a:rPr lang="en-US" sz="1400" dirty="0"/>
              <a:t>tablet </a:t>
            </a:r>
            <a:r>
              <a:rPr lang="en-US" sz="1400" dirty="0" smtClean="0"/>
              <a:t>yields 1.9X </a:t>
            </a:r>
            <a:r>
              <a:rPr lang="en-US" sz="1400" dirty="0"/>
              <a:t>the </a:t>
            </a:r>
            <a:r>
              <a:rPr lang="en-US" sz="1400" dirty="0" smtClean="0"/>
              <a:t>goodput of the 1SS phone </a:t>
            </a:r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Performance is consistent across device &amp;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Upstream </a:t>
            </a:r>
            <a:r>
              <a:rPr lang="en-US" sz="1400" dirty="0"/>
              <a:t>consistently beats downstream, but delta varies with </a:t>
            </a:r>
            <a:r>
              <a:rPr lang="en-US" sz="1400" dirty="0" smtClean="0"/>
              <a:t>bowl level and </a:t>
            </a:r>
            <a:r>
              <a:rPr lang="en-US" sz="1400" dirty="0"/>
              <a:t>device type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200" dirty="0"/>
              <a:t>Average delta is 8Mbps for GS4 on both levels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200" dirty="0"/>
              <a:t>For tablet, there is an 11Mbps delta on  the floor but almost </a:t>
            </a:r>
            <a:r>
              <a:rPr lang="en-US" sz="1200" dirty="0" smtClean="0"/>
              <a:t>20Mbps </a:t>
            </a:r>
            <a:r>
              <a:rPr lang="en-US" sz="1200" dirty="0"/>
              <a:t>delta in upper </a:t>
            </a:r>
            <a:r>
              <a:rPr lang="en-US" sz="1200" dirty="0" smtClean="0"/>
              <a:t>bowl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1800" dirty="0" smtClean="0"/>
              <a:t>In Game (2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</a:t>
            </a:r>
            <a:r>
              <a:rPr lang="en-US" sz="1800" dirty="0" err="1" smtClean="0"/>
              <a:t>Qtr</a:t>
            </a:r>
            <a:r>
              <a:rPr lang="en-US" sz="1800" dirty="0" smtClean="0"/>
              <a:t>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400" dirty="0" smtClean="0"/>
              <a:t>Downstream goodput drops by ~70% downstream for both devices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400" dirty="0" smtClean="0"/>
              <a:t>Upstream goodput drops by 49% for GS4 and 67.6% for Tablet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400" dirty="0" smtClean="0"/>
              <a:t>No point in testing lower bowl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6149" name="Picture 5" descr="https://encrypted-tbn2.gstatic.com/images?q=tbn:ANd9GcS6FPtaJZP6pliNa2fkGHYrG6cDEnVq1KknO8FsvWITb0t3Ec6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r="22358"/>
          <a:stretch/>
        </p:blipFill>
        <p:spPr bwMode="auto">
          <a:xfrm>
            <a:off x="545892" y="1862415"/>
            <a:ext cx="288614" cy="5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sammobile.com/wp-content/uploads/2014/01/tab-pro-10.1-ces-photo-leak-fea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24609"/>
            <a:ext cx="683605" cy="4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s://encrypted-tbn2.gstatic.com/images?q=tbn:ANd9GcS6FPtaJZP6pliNa2fkGHYrG6cDEnVq1KknO8FsvWITb0t3Ec6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r="22358"/>
          <a:stretch/>
        </p:blipFill>
        <p:spPr bwMode="auto">
          <a:xfrm>
            <a:off x="545892" y="3544601"/>
            <a:ext cx="288614" cy="5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sammobile.com/wp-content/uploads/2014/01/tab-pro-10.1-ces-photo-leak-fea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06795"/>
            <a:ext cx="683605" cy="4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s://encrypted-tbn2.gstatic.com/images?q=tbn:ANd9GcS6FPtaJZP6pliNa2fkGHYrG6cDEnVq1KknO8FsvWITb0t3Ec6_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4" r="22358"/>
          <a:stretch/>
        </p:blipFill>
        <p:spPr bwMode="auto">
          <a:xfrm>
            <a:off x="545892" y="5221001"/>
            <a:ext cx="288614" cy="55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://www.sammobile.com/wp-content/uploads/2014/01/tab-pro-10.1-ces-photo-leak-fea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83195"/>
            <a:ext cx="683605" cy="4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3" y="1600200"/>
            <a:ext cx="41338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3" y="3276600"/>
            <a:ext cx="41338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3" y="4953000"/>
            <a:ext cx="41338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2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/>
          <a:lstStyle/>
          <a:p>
            <a:r>
              <a:rPr lang="en-US" dirty="0" smtClean="0"/>
              <a:t>Reuse Tests – Lower Bowl (</a:t>
            </a:r>
            <a:r>
              <a:rPr lang="en-US" u="sng" dirty="0" smtClean="0">
                <a:solidFill>
                  <a:srgbClr val="FF0000"/>
                </a:solidFill>
              </a:rPr>
              <a:t>Pre-game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0"/>
            <a:ext cx="7770813" cy="2284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spatial reuse in lower bowl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GS4 2 section was 59.8% / 82.6% of baseline (down/up)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Tablet 2 section was 94.3% / 98.8% of baseline (down/up)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Tablet 4 section dropped to 67% / 56% of baseline (down/up)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 consistent with prevalent low-rate OBSS CCI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point in running in-game reuse tests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5481"/>
            <a:ext cx="3657600" cy="24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15481"/>
            <a:ext cx="3657600" cy="24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/>
          <a:lstStyle/>
          <a:p>
            <a:r>
              <a:rPr lang="en-US" dirty="0" smtClean="0"/>
              <a:t>Reuse Tests – Upper Bowl (</a:t>
            </a:r>
            <a:r>
              <a:rPr lang="en-US" dirty="0" smtClean="0">
                <a:solidFill>
                  <a:srgbClr val="FF0000"/>
                </a:solidFill>
              </a:rPr>
              <a:t>Pre-game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57964"/>
            <a:ext cx="7770813" cy="23428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Limited spatial reuse observed for GS4: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2 section concurrent:  </a:t>
            </a:r>
            <a:r>
              <a:rPr lang="en-US" sz="1800" i="1" dirty="0" smtClean="0"/>
              <a:t>n</a:t>
            </a:r>
            <a:r>
              <a:rPr lang="en-US" sz="1800" dirty="0" smtClean="0"/>
              <a:t>=1.5X</a:t>
            </a:r>
            <a:r>
              <a:rPr lang="en-US" sz="1800" dirty="0"/>
              <a:t>	</a:t>
            </a:r>
            <a:r>
              <a:rPr lang="en-US" sz="1800" dirty="0" smtClean="0"/>
              <a:t>(</a:t>
            </a:r>
            <a:r>
              <a:rPr lang="en-US" sz="1800" i="1" dirty="0" smtClean="0"/>
              <a:t>n</a:t>
            </a:r>
            <a:r>
              <a:rPr lang="en-US" sz="1800" dirty="0" smtClean="0"/>
              <a:t> is goodput multiple over X)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4 section concurrent:  </a:t>
            </a:r>
            <a:r>
              <a:rPr lang="en-US" sz="1800" i="1" dirty="0" smtClean="0"/>
              <a:t>n</a:t>
            </a:r>
            <a:r>
              <a:rPr lang="en-US" sz="1800" dirty="0" smtClean="0"/>
              <a:t>=1.8X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Little to no reuse seen for 2 section tablet tests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Limited reuse observed for 4 section tablet test (</a:t>
            </a:r>
            <a:r>
              <a:rPr lang="en-US" sz="2000" i="1" dirty="0" smtClean="0"/>
              <a:t>n</a:t>
            </a:r>
            <a:r>
              <a:rPr lang="en-US" sz="2000" dirty="0" smtClean="0"/>
              <a:t>=1.9X)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Magnitude of effect is geometry dependent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7277"/>
            <a:ext cx="3657600" cy="24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657600" cy="276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199"/>
          </a:xfrm>
        </p:spPr>
        <p:txBody>
          <a:bodyPr/>
          <a:lstStyle/>
          <a:p>
            <a:r>
              <a:rPr lang="en-US" dirty="0" smtClean="0"/>
              <a:t>Reuse Tests – Upper Bowl (</a:t>
            </a:r>
            <a:r>
              <a:rPr lang="en-US" u="sng" dirty="0" smtClean="0">
                <a:solidFill>
                  <a:srgbClr val="FF0000"/>
                </a:solidFill>
              </a:rPr>
              <a:t>In Game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0"/>
            <a:ext cx="7770813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Reuse factor increased significantly with crowd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18025" algn="l"/>
              </a:tabLst>
            </a:pPr>
            <a:r>
              <a:rPr lang="en-US" dirty="0" smtClean="0"/>
              <a:t>GS4 2 section concurrent:   	</a:t>
            </a:r>
            <a:r>
              <a:rPr lang="en-US" i="1" dirty="0" smtClean="0"/>
              <a:t>n</a:t>
            </a:r>
            <a:r>
              <a:rPr lang="en-US" dirty="0" smtClean="0"/>
              <a:t>=1.9X down / 1.3X up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18025" algn="l"/>
              </a:tabLst>
            </a:pPr>
            <a:r>
              <a:rPr lang="en-US" dirty="0" smtClean="0"/>
              <a:t>GS4 3 section concurrent:  </a:t>
            </a:r>
            <a:r>
              <a:rPr lang="en-US" i="1" dirty="0"/>
              <a:t> </a:t>
            </a:r>
            <a:r>
              <a:rPr lang="en-US" i="1" dirty="0" smtClean="0"/>
              <a:t>	n</a:t>
            </a:r>
            <a:r>
              <a:rPr lang="en-US" dirty="0" smtClean="0"/>
              <a:t>=2.8X down / 2.5X up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18025" algn="l"/>
              </a:tabLst>
            </a:pPr>
            <a:r>
              <a:rPr lang="en-US" dirty="0" smtClean="0"/>
              <a:t>Tablet 2 section concurrent:	</a:t>
            </a:r>
            <a:r>
              <a:rPr lang="en-US" i="1" dirty="0" smtClean="0"/>
              <a:t>n</a:t>
            </a:r>
            <a:r>
              <a:rPr lang="en-US" dirty="0" smtClean="0"/>
              <a:t>=1.6X down / 2.2X up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518025" algn="l"/>
              </a:tabLst>
            </a:pPr>
            <a:r>
              <a:rPr lang="en-US" dirty="0" smtClean="0"/>
              <a:t>Tablet 3 section concurrent:	</a:t>
            </a:r>
            <a:r>
              <a:rPr lang="en-US" i="1" dirty="0" smtClean="0"/>
              <a:t>n</a:t>
            </a:r>
            <a:r>
              <a:rPr lang="en-US" dirty="0" smtClean="0"/>
              <a:t>=3.2X down / 4.0X up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89696"/>
            <a:ext cx="3657600" cy="242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67529"/>
            <a:ext cx="3657600" cy="24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6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/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achieve spatial reuse, both of these must be true: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must be sufficient </a:t>
            </a:r>
            <a:r>
              <a:rPr lang="en-US" dirty="0" smtClean="0"/>
              <a:t>BSS-BSS main </a:t>
            </a:r>
            <a:r>
              <a:rPr lang="en-US" dirty="0"/>
              <a:t>lobe </a:t>
            </a:r>
            <a:r>
              <a:rPr lang="en-US" dirty="0" smtClean="0"/>
              <a:t>rejection.</a:t>
            </a:r>
            <a:r>
              <a:rPr lang="en-US" dirty="0"/>
              <a:t>  </a:t>
            </a:r>
            <a:r>
              <a:rPr lang="en-US" dirty="0" smtClean="0"/>
              <a:t>From </a:t>
            </a:r>
            <a:r>
              <a:rPr lang="en-US" dirty="0"/>
              <a:t>the cross section below it’s easy to see how this would be true of the upper level but not the </a:t>
            </a:r>
            <a:r>
              <a:rPr lang="en-US" dirty="0" smtClean="0"/>
              <a:t>floor.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must be sufficient </a:t>
            </a:r>
            <a:r>
              <a:rPr lang="en-US" dirty="0" smtClean="0"/>
              <a:t>client-to-client cross-bowl </a:t>
            </a:r>
            <a:r>
              <a:rPr lang="en-US" dirty="0"/>
              <a:t>rejection.  Combination of distance, body attenuation and overall crowd effect</a:t>
            </a:r>
            <a:r>
              <a:rPr lang="en-US" dirty="0" smtClean="0"/>
              <a:t>.   MRC on multi-SS clients reduces rejection.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“Sufficient” means adequate to avoid PLCP preamble detection (e.g. SNR = 4dB)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this arena, upper bowl with back-tilted narrow </a:t>
            </a:r>
            <a:r>
              <a:rPr lang="en-US" dirty="0" err="1" smtClean="0"/>
              <a:t>beamwidth</a:t>
            </a:r>
            <a:r>
              <a:rPr lang="en-US" dirty="0" smtClean="0"/>
              <a:t> antennas has good rejection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lower bowl has little or no rejection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dirty="0" smtClean="0"/>
              <a:t>Main Lobe vs. Cross-Bowl Rejection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146" name="Picture 9" descr="image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5722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609598" y="1447800"/>
            <a:ext cx="7967749" cy="4638172"/>
          </a:xfrm>
          <a:prstGeom prst="roundRect">
            <a:avLst>
              <a:gd name="adj" fmla="val 663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dirty="0" smtClean="0"/>
              <a:t>Typical Measured Cross-Bowl SNR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7" name="Picture 2" descr="C:\Users\clukaszewski.ARUBANETWORKS\Desktop\2012.11.05 AAC Support\AP068 - 437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1881" r="5427" b="1696"/>
          <a:stretch/>
        </p:blipFill>
        <p:spPr bwMode="auto">
          <a:xfrm>
            <a:off x="798021" y="1530598"/>
            <a:ext cx="7632469" cy="45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 rot="1086357">
            <a:off x="893206" y="2419024"/>
            <a:ext cx="261199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 rot="5890123">
            <a:off x="4513604" y="2159730"/>
            <a:ext cx="261199" cy="32521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 rot="19587948">
            <a:off x="1640099" y="3914686"/>
            <a:ext cx="261199" cy="13510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-5815454" y="-4572000"/>
            <a:ext cx="14727715" cy="14645640"/>
          </a:xfrm>
          <a:prstGeom prst="ellipse">
            <a:avLst/>
          </a:prstGeom>
          <a:solidFill>
            <a:srgbClr val="FF0000">
              <a:alpha val="1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PLCP Interference Radius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4626864"/>
            <a:ext cx="8229600" cy="17099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NZ" dirty="0" smtClean="0"/>
              <a:t>Cell Edge Radius(r</a:t>
            </a:r>
            <a:r>
              <a:rPr lang="en-NZ" baseline="-25000" dirty="0" smtClean="0"/>
              <a:t>1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>
                <a:solidFill>
                  <a:schemeClr val="tx1"/>
                </a:solidFill>
              </a:rPr>
              <a:t>This </a:t>
            </a:r>
            <a:r>
              <a:rPr lang="en-NZ" dirty="0">
                <a:solidFill>
                  <a:schemeClr val="tx1"/>
                </a:solidFill>
              </a:rPr>
              <a:t>is </a:t>
            </a:r>
            <a:r>
              <a:rPr lang="en-NZ" dirty="0" smtClean="0">
                <a:solidFill>
                  <a:schemeClr val="tx1"/>
                </a:solidFill>
              </a:rPr>
              <a:t>what we usually call the “cell edge” </a:t>
            </a:r>
            <a:r>
              <a:rPr lang="en-NZ" dirty="0">
                <a:solidFill>
                  <a:schemeClr val="tx1"/>
                </a:solidFill>
              </a:rPr>
              <a:t>of the </a:t>
            </a:r>
            <a:r>
              <a:rPr lang="en-NZ" dirty="0" smtClean="0">
                <a:solidFill>
                  <a:schemeClr val="tx1"/>
                </a:solidFill>
              </a:rPr>
              <a:t>AP</a:t>
            </a:r>
          </a:p>
          <a:p>
            <a:pPr lvl="1"/>
            <a:r>
              <a:rPr lang="en-NZ" dirty="0" smtClean="0">
                <a:solidFill>
                  <a:schemeClr val="tx1"/>
                </a:solidFill>
              </a:rPr>
              <a:t>It </a:t>
            </a:r>
            <a:r>
              <a:rPr lang="en-NZ" dirty="0">
                <a:solidFill>
                  <a:schemeClr val="tx1"/>
                </a:solidFill>
              </a:rPr>
              <a:t>is the </a:t>
            </a:r>
            <a:r>
              <a:rPr lang="en-NZ" b="1" u="sng" dirty="0">
                <a:solidFill>
                  <a:schemeClr val="tx1"/>
                </a:solidFill>
              </a:rPr>
              <a:t>target data rate </a:t>
            </a:r>
            <a:r>
              <a:rPr lang="en-NZ" dirty="0" smtClean="0">
                <a:solidFill>
                  <a:schemeClr val="tx1"/>
                </a:solidFill>
              </a:rPr>
              <a:t>radius (e.g. -67dBm = MCS15 or 54Mbps)</a:t>
            </a:r>
          </a:p>
          <a:p>
            <a:pPr lvl="0"/>
            <a:r>
              <a:rPr lang="en-NZ" dirty="0" smtClean="0"/>
              <a:t>Interference </a:t>
            </a:r>
            <a:r>
              <a:rPr lang="en-NZ" dirty="0"/>
              <a:t>Radius (</a:t>
            </a:r>
            <a:r>
              <a:rPr lang="en-NZ" dirty="0" smtClean="0"/>
              <a:t>r</a:t>
            </a:r>
            <a:r>
              <a:rPr lang="en-NZ" baseline="-25000" dirty="0" smtClean="0"/>
              <a:t>2</a:t>
            </a:r>
            <a:r>
              <a:rPr lang="en-NZ" dirty="0" smtClean="0"/>
              <a:t>)</a:t>
            </a:r>
          </a:p>
          <a:p>
            <a:pPr lvl="1"/>
            <a:r>
              <a:rPr lang="en-NZ" dirty="0" smtClean="0">
                <a:solidFill>
                  <a:schemeClr val="tx1"/>
                </a:solidFill>
              </a:rPr>
              <a:t> 802.11 </a:t>
            </a:r>
            <a:r>
              <a:rPr lang="en-NZ" dirty="0">
                <a:solidFill>
                  <a:schemeClr val="tx1"/>
                </a:solidFill>
              </a:rPr>
              <a:t>preamble </a:t>
            </a:r>
            <a:r>
              <a:rPr lang="en-NZ" dirty="0" smtClean="0">
                <a:solidFill>
                  <a:schemeClr val="tx1"/>
                </a:solidFill>
              </a:rPr>
              <a:t>can be decoded (SNR &gt;= 4dB)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85800" y="1925320"/>
            <a:ext cx="1574800" cy="1574800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-18852" y="1137920"/>
            <a:ext cx="3066852" cy="3066852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374" y="3806259"/>
            <a:ext cx="7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-65dBm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25 SNR</a:t>
            </a:r>
            <a:endParaRPr lang="en-US" sz="12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2282190" y="3078480"/>
            <a:ext cx="0" cy="701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482090" y="2733040"/>
            <a:ext cx="77851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743111" y="2716460"/>
            <a:ext cx="371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 charset="0"/>
              </a:rPr>
              <a:t>r</a:t>
            </a:r>
            <a:endParaRPr lang="en-US" sz="1600" b="1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284730" y="2733040"/>
            <a:ext cx="77851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494951" y="2716460"/>
            <a:ext cx="51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 charset="0"/>
              </a:rPr>
              <a:t>2r</a:t>
            </a:r>
            <a:endParaRPr lang="en-US" sz="1600" b="1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51139" y="2733040"/>
            <a:ext cx="15716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59504" y="2739926"/>
            <a:ext cx="517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 charset="0"/>
              </a:rPr>
              <a:t>4r</a:t>
            </a:r>
            <a:endParaRPr lang="en-US" sz="1600" b="1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4625939" y="2739926"/>
            <a:ext cx="314646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57264" y="2746812"/>
            <a:ext cx="75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0000"/>
                </a:solidFill>
                <a:latin typeface="Arial" charset="0"/>
              </a:rPr>
              <a:t>8r</a:t>
            </a:r>
            <a:endParaRPr lang="en-US" sz="16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15297" y="3802518"/>
            <a:ext cx="7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-71dBm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19 SNR</a:t>
            </a:r>
            <a:endParaRPr lang="en-US" sz="12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3042920" y="3074739"/>
            <a:ext cx="0" cy="701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505337" y="3806259"/>
            <a:ext cx="7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-77dBm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</a:rPr>
              <a:t>13 SNR</a:t>
            </a:r>
            <a:endParaRPr lang="en-US" sz="12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4601833" y="3078480"/>
            <a:ext cx="0" cy="701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695553" y="3775779"/>
            <a:ext cx="7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-83dBm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  <a:latin typeface="Arial" charset="0"/>
              </a:rPr>
              <a:t>7 SNR</a:t>
            </a:r>
            <a:endParaRPr lang="en-US" sz="1200" b="1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7771753" y="3048000"/>
            <a:ext cx="0" cy="701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2009176" y="1370537"/>
            <a:ext cx="6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20m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2270760" y="1647536"/>
            <a:ext cx="0" cy="678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768624" y="1370537"/>
            <a:ext cx="6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40m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3030208" y="1647536"/>
            <a:ext cx="0" cy="678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471059" y="1370536"/>
            <a:ext cx="6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80m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4603103" y="1647535"/>
            <a:ext cx="0" cy="678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7642249" y="1370536"/>
            <a:ext cx="6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</a:rPr>
              <a:t>160m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7771753" y="1647535"/>
            <a:ext cx="0" cy="6780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274320" y="2733040"/>
            <a:ext cx="129816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>
                <a:alpha val="38039"/>
              </a:srgb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1482090" y="1509035"/>
            <a:ext cx="0" cy="2382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>
                <a:alpha val="38039"/>
              </a:srgb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479" y="2259976"/>
            <a:ext cx="827563" cy="80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Straight Arrow Connector 45"/>
          <p:cNvCxnSpPr>
            <a:endCxn id="7" idx="6"/>
          </p:cNvCxnSpPr>
          <p:nvPr/>
        </p:nvCxnSpPr>
        <p:spPr bwMode="auto">
          <a:xfrm>
            <a:off x="7756513" y="2746812"/>
            <a:ext cx="1155748" cy="40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894675" y="1882483"/>
            <a:ext cx="1027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Preamble Continues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0000"/>
                </a:solidFill>
                <a:latin typeface="Arial" charset="0"/>
              </a:rPr>
              <a:t>to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0000"/>
                </a:solidFill>
                <a:latin typeface="Arial" charset="0"/>
              </a:rPr>
              <a:t>4 SNR</a:t>
            </a:r>
            <a:br>
              <a:rPr lang="en-US" sz="1200" b="1" i="1" dirty="0" smtClean="0">
                <a:solidFill>
                  <a:srgbClr val="FF0000"/>
                </a:solidFill>
                <a:latin typeface="Arial" charset="0"/>
              </a:rPr>
            </a:br>
            <a:endParaRPr lang="en-US" sz="1200" b="1" i="1" dirty="0" smtClean="0">
              <a:solidFill>
                <a:srgbClr val="FF0000"/>
              </a:solidFill>
              <a:latin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0000"/>
                </a:solidFill>
                <a:latin typeface="Arial" charset="0"/>
              </a:rPr>
              <a:t>and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0000"/>
                </a:solidFill>
                <a:latin typeface="Arial" charset="0"/>
              </a:rPr>
              <a:t>&gt;250m !!!!</a:t>
            </a:r>
            <a:endParaRPr lang="en-US" sz="12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-1593652" y="-534035"/>
            <a:ext cx="6196767" cy="6196767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-4743252" y="-3460700"/>
            <a:ext cx="12515653" cy="12515653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85800"/>
          </a:xfrm>
        </p:spPr>
        <p:txBody>
          <a:bodyPr/>
          <a:lstStyle/>
          <a:p>
            <a:r>
              <a:rPr lang="en-US" dirty="0" smtClean="0"/>
              <a:t>Areas of Future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321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Having established cross-bowl reuse, what is the minimum lateral (side-to-side) section distance for reuse?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What about reuse in a single section from floor all the way to ceiling (single “slice”)?  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Explore further main floor reuse.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to automate and </a:t>
            </a:r>
            <a:r>
              <a:rPr lang="en-US" dirty="0" smtClean="0"/>
              <a:t>permanently embed instrumentation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>
                <a:hlinkClick r:id="rId3"/>
              </a:rPr>
              <a:t>https://</a:t>
            </a:r>
            <a:r>
              <a:rPr lang="en-US" b="0" dirty="0" smtClean="0">
                <a:hlinkClick r:id="rId3"/>
              </a:rPr>
              <a:t>mentor.ieee.org/802.11/dcn/14/11-14-0381-00-0hew-stadium-scenario-for-hew.ppt</a:t>
            </a:r>
            <a:endParaRPr lang="en-US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hlinkClick r:id="rId4"/>
              </a:rPr>
              <a:t>https://mentor.ieee.org/802.11/dcn/13/11-13-1079-00-0hew-outdoor-stadium-simulation-details-discussion.pptx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Very high-density (VHD) environments such as outdoor stadiums and indoor arenas are poorly characterized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Repeatable in situ measurements are difficult to obtain.  Channel reuse measurements are even harder to obtain.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Available macro usage statistics from multiple vendors show significant underutilization as compared with AP count, suggesting spatial reuse is rarely achieved.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802.11hew SG has done some work on modelling [1, 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contribution presents recent in situ reuse measurements at large indoor basketball arena in USA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3418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Seating capacity:  	~20,000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Association capacity target:	25%  (~5,000 </a:t>
            </a:r>
            <a:r>
              <a:rPr lang="en-US" dirty="0" err="1" smtClean="0"/>
              <a:t>assns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Active capacity target:	1MB / client / 5 min session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WAN Uplink:	150Mbps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Total APs:  	294  (~100 in bowl)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RF Coverage Strategy:	Overhead (3 tiers)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Bowl Antenna Pattern:	30ºH x 30ºE,  H/V dual pol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Channel Set &amp; Width:	Non-DFS, 20MHz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 smtClean="0"/>
              <a:t>Avg APs per Channel:	10 in bowl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r>
              <a:rPr lang="en-US" dirty="0"/>
              <a:t>TX Rates (5GHz):	</a:t>
            </a:r>
            <a:r>
              <a:rPr lang="en-US" dirty="0" smtClean="0"/>
              <a:t>18, 24, 36, 48, </a:t>
            </a:r>
            <a:r>
              <a:rPr lang="en-US" dirty="0"/>
              <a:t>54</a:t>
            </a:r>
          </a:p>
          <a:p>
            <a:pPr>
              <a:buFont typeface="Arial" panose="020B0604020202020204" pitchFamily="34" charset="0"/>
              <a:buChar char="•"/>
              <a:tabLst>
                <a:tab pos="4173538" algn="l"/>
              </a:tabLst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12981"/>
            <a:ext cx="8686801" cy="722688"/>
          </a:xfrm>
        </p:spPr>
        <p:txBody>
          <a:bodyPr>
            <a:noAutofit/>
          </a:bodyPr>
          <a:lstStyle/>
          <a:p>
            <a:r>
              <a:rPr lang="en-US" sz="2400" dirty="0" smtClean="0"/>
              <a:t>Coverage Strategy – Overhead Narrow Beam Antennas</a:t>
            </a:r>
            <a:endParaRPr lang="en-US" sz="2400" dirty="0"/>
          </a:p>
        </p:txBody>
      </p:sp>
      <p:sp>
        <p:nvSpPr>
          <p:cNvPr id="4" name="AutoShape 2" descr="https://arubapedia.arubanetworks.com/arubapedia/images/2/25/Moda_Cross_Sec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arubapedia.arubanetworks.com/arubapedia/images/2/25/Moda_Cross_Section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arubapedia.arubanetworks.com/arubapedia/images/2/25/Moda_Cross_Section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02" y="1235669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3D Model of Coverage from Catwalks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61808" cy="497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5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0813" cy="1065213"/>
          </a:xfrm>
        </p:spPr>
        <p:txBody>
          <a:bodyPr/>
          <a:lstStyle/>
          <a:p>
            <a:r>
              <a:rPr lang="en-US" dirty="0" smtClean="0"/>
              <a:t>Catwalk Installation Example</a:t>
            </a:r>
            <a:endParaRPr lang="en-US" dirty="0"/>
          </a:p>
        </p:txBody>
      </p:sp>
      <p:sp>
        <p:nvSpPr>
          <p:cNvPr id="4" name="AutoShape 2" descr="https://arubapedia.arubanetworks.com/arubapedia/images/4/4d/Antennas_from_belo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1600200"/>
            <a:ext cx="5486400" cy="445626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Oval 6"/>
          <p:cNvSpPr/>
          <p:nvPr/>
        </p:nvSpPr>
        <p:spPr>
          <a:xfrm>
            <a:off x="2340513" y="3487335"/>
            <a:ext cx="822958" cy="7638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807" y="1391506"/>
            <a:ext cx="2903561" cy="500528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6643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/>
          <a:lstStyle/>
          <a:p>
            <a:r>
              <a:rPr lang="en-US" sz="2800" dirty="0" smtClean="0"/>
              <a:t>Usage Statistics – Typical Non-Playoff Night</a:t>
            </a:r>
            <a:endParaRPr lang="en-US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800600" y="1219200"/>
            <a:ext cx="3962400" cy="4875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151.9GB over 240 minutes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84.3Mbps average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120.7% of association capacity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300% of active user target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8.1 sessions per client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Average SNR = 23.26dB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5486400" cy="262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33400" y="1219200"/>
            <a:ext cx="3663667" cy="2775365"/>
            <a:chOff x="381000" y="1143000"/>
            <a:chExt cx="4267201" cy="323256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4114800" cy="3232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381001" y="2057400"/>
              <a:ext cx="4267200" cy="25841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81000" y="3018182"/>
              <a:ext cx="4267200" cy="25841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81000" y="3780182"/>
              <a:ext cx="4267200" cy="25841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44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399"/>
          </a:xfrm>
        </p:spPr>
        <p:txBody>
          <a:bodyPr/>
          <a:lstStyle/>
          <a:p>
            <a:r>
              <a:rPr lang="en-US" sz="2800" dirty="0" smtClean="0"/>
              <a:t>Band Breakdown – </a:t>
            </a:r>
            <a:r>
              <a:rPr lang="en-US" sz="2800" dirty="0"/>
              <a:t>Typical Non-Playoff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8" y="1388944"/>
            <a:ext cx="8039012" cy="493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96166" y="4777250"/>
            <a:ext cx="8090633" cy="2584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6166" y="5035668"/>
            <a:ext cx="8090633" cy="25841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8610600" cy="685800"/>
          </a:xfrm>
        </p:spPr>
        <p:txBody>
          <a:bodyPr/>
          <a:lstStyle/>
          <a:p>
            <a:r>
              <a:rPr lang="en-US" dirty="0" smtClean="0"/>
              <a:t>Test Configuration &amp;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886200" cy="4800600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We created </a:t>
            </a:r>
            <a:r>
              <a:rPr lang="en-US" sz="2000" dirty="0" smtClean="0"/>
              <a:t>2 AP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U</a:t>
            </a:r>
            <a:r>
              <a:rPr lang="en-US" sz="1600" dirty="0" smtClean="0"/>
              <a:t>pper</a:t>
            </a:r>
            <a:r>
              <a:rPr lang="en-US" sz="1600" dirty="0"/>
              <a:t>” </a:t>
            </a:r>
            <a:r>
              <a:rPr lang="en-US" sz="1600" dirty="0" smtClean="0"/>
              <a:t>group </a:t>
            </a:r>
            <a:r>
              <a:rPr lang="en-US" sz="1600" dirty="0"/>
              <a:t>fixed </a:t>
            </a:r>
            <a:r>
              <a:rPr lang="en-US" sz="1600" dirty="0" smtClean="0"/>
              <a:t>to </a:t>
            </a:r>
            <a:r>
              <a:rPr lang="en-US" sz="1600" dirty="0" err="1" smtClean="0"/>
              <a:t>ch</a:t>
            </a:r>
            <a:r>
              <a:rPr lang="en-US" sz="1600" dirty="0" smtClean="0"/>
              <a:t> 44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L</a:t>
            </a:r>
            <a:r>
              <a:rPr lang="en-US" sz="1600" dirty="0" smtClean="0"/>
              <a:t>ower</a:t>
            </a:r>
            <a:r>
              <a:rPr lang="en-US" sz="1600" dirty="0"/>
              <a:t>” </a:t>
            </a:r>
            <a:r>
              <a:rPr lang="en-US" sz="1600" dirty="0" smtClean="0"/>
              <a:t>group </a:t>
            </a:r>
            <a:r>
              <a:rPr lang="en-US" sz="1600" dirty="0"/>
              <a:t>fixed to </a:t>
            </a:r>
            <a:r>
              <a:rPr lang="en-US" sz="1600" dirty="0" smtClean="0"/>
              <a:t>ch157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Hidden </a:t>
            </a:r>
            <a:r>
              <a:rPr lang="en-US" sz="1600" dirty="0"/>
              <a:t>SSID </a:t>
            </a:r>
            <a:r>
              <a:rPr lang="en-US" sz="1600" dirty="0" smtClean="0"/>
              <a:t>to force association</a:t>
            </a: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Test devices: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Galaxy S4 (1SS 11ac)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Galaxy Tab Pro 12.2 (2SS 11ac)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 smtClean="0"/>
              <a:t>IxChariot</a:t>
            </a:r>
            <a:r>
              <a:rPr lang="en-US" sz="2000" dirty="0" smtClean="0"/>
              <a:t> 7.3EA SP1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Test methodology: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Baseline each section (find “X”)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Run 2 sections at a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Run all sections at a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Repeat for each device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Repeat for both levels / groups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May,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9" y="1905000"/>
            <a:ext cx="469155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4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488</TotalTime>
  <Words>972</Words>
  <Application>Microsoft Office PowerPoint</Application>
  <PresentationFormat>On-screen Show (4:3)</PresentationFormat>
  <Paragraphs>243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802-11-Submission</vt:lpstr>
      <vt:lpstr>Microsoft Word 97 - 2003 Document</vt:lpstr>
      <vt:lpstr>In Situ Spectrum Reuse Measurements in  Indoor 20,000 Seat Arena</vt:lpstr>
      <vt:lpstr>Abstract</vt:lpstr>
      <vt:lpstr>System Overview</vt:lpstr>
      <vt:lpstr>Coverage Strategy – Overhead Narrow Beam Antennas</vt:lpstr>
      <vt:lpstr>3D Model of Coverage from Catwalks</vt:lpstr>
      <vt:lpstr>Catwalk Installation Example</vt:lpstr>
      <vt:lpstr>Usage Statistics – Typical Non-Playoff Night</vt:lpstr>
      <vt:lpstr>Band Breakdown – Typical Non-Playoff Night</vt:lpstr>
      <vt:lpstr>Test Configuration &amp; Procedure</vt:lpstr>
      <vt:lpstr>Baseline – Single Section Results</vt:lpstr>
      <vt:lpstr>Reuse Tests – Lower Bowl (Pre-game)</vt:lpstr>
      <vt:lpstr>Reuse Tests – Upper Bowl (Pre-game)</vt:lpstr>
      <vt:lpstr>Reuse Tests – Upper Bowl (In Game)</vt:lpstr>
      <vt:lpstr>Explanation / Hypothesis</vt:lpstr>
      <vt:lpstr>Main Lobe vs. Cross-Bowl Rejection</vt:lpstr>
      <vt:lpstr>Typical Measured Cross-Bowl SNR</vt:lpstr>
      <vt:lpstr>PLCP Interference Radius</vt:lpstr>
      <vt:lpstr>Areas of Future Study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Situ Spectrum Reuse Measurements in  Indoor 20,000 Seat Arena</dc:title>
  <dc:creator>Chuck Lukaszewski</dc:creator>
  <cp:lastModifiedBy>Dorothy Stanley</cp:lastModifiedBy>
  <cp:revision>32</cp:revision>
  <cp:lastPrinted>1601-01-01T00:00:00Z</cp:lastPrinted>
  <dcterms:created xsi:type="dcterms:W3CDTF">2014-05-13T18:39:25Z</dcterms:created>
  <dcterms:modified xsi:type="dcterms:W3CDTF">2014-05-15T04:10:11Z</dcterms:modified>
</cp:coreProperties>
</file>