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01" r:id="rId2"/>
    <p:sldId id="321" r:id="rId3"/>
    <p:sldId id="335" r:id="rId4"/>
    <p:sldId id="336" r:id="rId5"/>
    <p:sldId id="337" r:id="rId6"/>
    <p:sldId id="338" r:id="rId7"/>
    <p:sldId id="342" r:id="rId8"/>
    <p:sldId id="331" r:id="rId9"/>
    <p:sldId id="347" r:id="rId10"/>
    <p:sldId id="358" r:id="rId11"/>
    <p:sldId id="343" r:id="rId12"/>
    <p:sldId id="344" r:id="rId13"/>
    <p:sldId id="345" r:id="rId14"/>
    <p:sldId id="349" r:id="rId15"/>
    <p:sldId id="359" r:id="rId16"/>
    <p:sldId id="352" r:id="rId17"/>
    <p:sldId id="353" r:id="rId18"/>
    <p:sldId id="354" r:id="rId19"/>
    <p:sldId id="355" r:id="rId20"/>
    <p:sldId id="356" r:id="rId21"/>
  </p:sldIdLst>
  <p:sldSz cx="9144000" cy="6858000" type="screen4x3"/>
  <p:notesSz cx="6807200" cy="99393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chan Verma" initials="LV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00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171" autoAdjust="0"/>
  </p:normalViewPr>
  <p:slideViewPr>
    <p:cSldViewPr>
      <p:cViewPr>
        <p:scale>
          <a:sx n="70" d="100"/>
          <a:sy n="70" d="100"/>
        </p:scale>
        <p:origin x="-1368" y="-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978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084"/>
        <p:guide pos="212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099" cy="4964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543" y="0"/>
            <a:ext cx="2950099" cy="4964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ja-JP" smtClean="0"/>
              <a:t>March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1181"/>
            <a:ext cx="2950099" cy="496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Yasuhiko Inoue, NTT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543" y="9441181"/>
            <a:ext cx="2950099" cy="496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67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6807200" cy="99393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537084" y="103713"/>
            <a:ext cx="628045" cy="22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42071" y="103713"/>
            <a:ext cx="810381" cy="22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smtClean="0"/>
              <a:t>March 2013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8688" y="750888"/>
            <a:ext cx="4948237" cy="3713162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07004" y="4721442"/>
            <a:ext cx="4991635" cy="4471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259685" y="9623102"/>
            <a:ext cx="905444" cy="1938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Yasuhiko Inoue, NTT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163603" y="9623102"/>
            <a:ext cx="501813" cy="3893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09084" y="9623102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10642" y="9621402"/>
            <a:ext cx="5385916" cy="170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35838" y="317937"/>
            <a:ext cx="5535525" cy="170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83429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3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January 2014</a:t>
            </a:r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Alecsander Eitan, Qualcomm </a:t>
            </a:r>
            <a:r>
              <a:rPr lang="en-GB" dirty="0" err="1" smtClean="0"/>
              <a:t>Inc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May 2014</a:t>
            </a:r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6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Alecsander Eitan, Qualcomm Inc.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3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January 2014</a:t>
            </a:r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Alecsander Eitan, Qualcomm </a:t>
            </a:r>
            <a:r>
              <a:rPr lang="en-GB" dirty="0" err="1" smtClean="0"/>
              <a:t>Inc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dt" idx="13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January 2014</a:t>
            </a:r>
            <a:endParaRPr lang="en-GB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Carlos Cordeiro, Intel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idx="13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January 2014</a:t>
            </a:r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Carlos Cordeiro, Intel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3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January 2014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Carlos Cordeiro, Intel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January 2014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Alecsander Eitan, Qualcomm </a:t>
            </a:r>
            <a:r>
              <a:rPr lang="en-GB" dirty="0" err="1" smtClean="0"/>
              <a:t>Inc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3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January 2014</a:t>
            </a:r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Alecsander Eitan, Qualcomm </a:t>
            </a:r>
            <a:r>
              <a:rPr lang="en-GB" dirty="0" err="1" smtClean="0"/>
              <a:t>Inc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3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January 2014</a:t>
            </a:r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Alecsander Eitan, Qualcomm </a:t>
            </a:r>
            <a:r>
              <a:rPr lang="en-GB" dirty="0" err="1" smtClean="0"/>
              <a:t>Inc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January 2014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Carlos Cordeiro, Intel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11-14/yyyyr0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Generation </a:t>
            </a:r>
            <a:r>
              <a:rPr lang="en-US" dirty="0" smtClean="0"/>
              <a:t>802.11ad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dirty="0" smtClean="0"/>
              <a:t>May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GB" dirty="0" smtClean="0"/>
              <a:t>Gal/</a:t>
            </a:r>
            <a:r>
              <a:rPr lang="en-GB" dirty="0" err="1" smtClean="0"/>
              <a:t>Alecs</a:t>
            </a:r>
            <a:r>
              <a:rPr lang="en-GB" dirty="0" smtClean="0"/>
              <a:t> Wilocity/Qualcomm</a:t>
            </a:r>
            <a:endParaRPr lang="en-GB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39405" y="188147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986216"/>
              </p:ext>
            </p:extLst>
          </p:nvPr>
        </p:nvGraphicFramePr>
        <p:xfrm>
          <a:off x="647564" y="2399288"/>
          <a:ext cx="7956885" cy="3383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5170"/>
                <a:gridCol w="1335190"/>
                <a:gridCol w="1008112"/>
                <a:gridCol w="864096"/>
                <a:gridCol w="284431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Name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Affiliation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Address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Phone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Email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Alecsander Eitan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Qualcomm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eitana@qti.qualcomm.com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Gal </a:t>
                      </a:r>
                      <a:r>
                        <a:rPr kumimoji="1"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Basson</a:t>
                      </a:r>
                      <a:endParaRPr kumimoji="1"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Wilocity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gal.basson@wilocity.com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sz="16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Lei Wang </a:t>
                      </a:r>
                      <a:endParaRPr kumimoji="1"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Marvell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leileiw@marvell.com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Dmitry </a:t>
                      </a:r>
                      <a:r>
                        <a:rPr kumimoji="1"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Cherniavsky</a:t>
                      </a:r>
                      <a:r>
                        <a:rPr kumimoji="1"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1"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Silicon Image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Dmitry.Cherniavsky@siliconimage.com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James Wang</a:t>
                      </a:r>
                      <a:endParaRPr kumimoji="1"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Mediatek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james.wang@mediatek.com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Saishankar</a:t>
                      </a:r>
                      <a:r>
                        <a:rPr kumimoji="1"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Nandagopalan</a:t>
                      </a:r>
                      <a:endParaRPr kumimoji="1"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Tensorcom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nsai@tensorcom.com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Sven </a:t>
                      </a:r>
                      <a:r>
                        <a:rPr kumimoji="1"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Mesecke</a:t>
                      </a:r>
                      <a:r>
                        <a:rPr kumimoji="1"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1"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Nitero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smesecke@nitero.com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439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qualcomm3x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534" y="4033376"/>
            <a:ext cx="4207302" cy="26702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77" y="244665"/>
            <a:ext cx="7770813" cy="1065213"/>
          </a:xfrm>
        </p:spPr>
        <p:txBody>
          <a:bodyPr/>
          <a:lstStyle/>
          <a:p>
            <a:r>
              <a:rPr lang="en-US" dirty="0" smtClean="0"/>
              <a:t>Coverage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788" y="1260629"/>
            <a:ext cx="5419227" cy="46518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Based on Room coverage simulation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Ray tracing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Varying room dimensions/networking nodes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Measured Radiation Pattern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BF impairments</a:t>
            </a:r>
            <a:endParaRPr lang="en-US" sz="2000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Statistics on the room coverage</a:t>
            </a:r>
            <a:endParaRPr lang="en-US" sz="2000" b="0" dirty="0" smtClean="0"/>
          </a:p>
          <a:p>
            <a:pPr marL="688975" lvl="1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538157"/>
            <a:ext cx="2895600" cy="1793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pic>
        <p:nvPicPr>
          <p:cNvPr id="7" name="Content Placeholder 7" descr="cubic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882185" y="1448780"/>
            <a:ext cx="3207224" cy="2401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04" y="4050436"/>
            <a:ext cx="3455801" cy="264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54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582960"/>
          </a:xfrm>
        </p:spPr>
        <p:txBody>
          <a:bodyPr/>
          <a:lstStyle/>
          <a:p>
            <a:r>
              <a:rPr lang="en-US" dirty="0"/>
              <a:t>Coverage  - desktop scanning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1CD163DD-D5E7-41DA-95F2-71530C24F8C3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altLang="ja-JP" dirty="0" smtClean="0"/>
              <a:t>May 2014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Gal/</a:t>
            </a:r>
            <a:r>
              <a:rPr lang="en-GB" dirty="0" err="1">
                <a:solidFill>
                  <a:schemeClr val="tx1"/>
                </a:solidFill>
              </a:rPr>
              <a:t>Alecs</a:t>
            </a:r>
            <a:r>
              <a:rPr lang="en-GB" dirty="0">
                <a:solidFill>
                  <a:schemeClr val="tx1"/>
                </a:solidFill>
              </a:rPr>
              <a:t> Wilocity/Qualcomm</a:t>
            </a:r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900323"/>
              </p:ext>
            </p:extLst>
          </p:nvPr>
        </p:nvGraphicFramePr>
        <p:xfrm>
          <a:off x="925015" y="1340768"/>
          <a:ext cx="7391401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3733801"/>
              </a:tblGrid>
              <a:tr h="2442863">
                <a:tc>
                  <a:txBody>
                    <a:bodyPr/>
                    <a:lstStyle/>
                    <a:p>
                      <a:r>
                        <a:rPr lang="en-US" dirty="0" smtClean="0"/>
                        <a:t>Back of platform – 16QAM limited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 side– 16QAM limited</a:t>
                      </a:r>
                      <a:endParaRPr lang="en-US" dirty="0"/>
                    </a:p>
                  </a:txBody>
                  <a:tcPr/>
                </a:tc>
              </a:tr>
              <a:tr h="25863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Back of platform – 64QAM limited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Screen side – 64QAM limited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289" y="1645568"/>
            <a:ext cx="3476624" cy="206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289" y="4103587"/>
            <a:ext cx="3476623" cy="219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888" y="1645568"/>
            <a:ext cx="3361508" cy="208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888" y="4103587"/>
            <a:ext cx="3361508" cy="223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54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582960"/>
          </a:xfrm>
        </p:spPr>
        <p:txBody>
          <a:bodyPr/>
          <a:lstStyle/>
          <a:p>
            <a:r>
              <a:rPr lang="en-US" dirty="0"/>
              <a:t>Coverage  - Sit &amp; Talk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1CD163DD-D5E7-41DA-95F2-71530C24F8C3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altLang="ja-JP" dirty="0" smtClean="0"/>
              <a:t>May 2014</a:t>
            </a:r>
            <a:endParaRPr lang="en-GB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368079"/>
              </p:ext>
            </p:extLst>
          </p:nvPr>
        </p:nvGraphicFramePr>
        <p:xfrm>
          <a:off x="1115616" y="1428328"/>
          <a:ext cx="693420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4381"/>
                <a:gridCol w="3429819"/>
              </a:tblGrid>
              <a:tr h="2476500">
                <a:tc>
                  <a:txBody>
                    <a:bodyPr/>
                    <a:lstStyle/>
                    <a:p>
                      <a:r>
                        <a:rPr lang="en-US" dirty="0" smtClean="0"/>
                        <a:t>Back of platform – 16QAM limited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 side– 16QAM limited</a:t>
                      </a:r>
                      <a:endParaRPr lang="en-US" dirty="0"/>
                    </a:p>
                  </a:txBody>
                  <a:tcPr/>
                </a:tc>
              </a:tr>
              <a:tr h="2476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Back of platform – 64QAM limited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Screen side– 64QAM limited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734" y="1803106"/>
            <a:ext cx="3319882" cy="205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734" y="4279920"/>
            <a:ext cx="3319882" cy="203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044" y="1803106"/>
            <a:ext cx="3048471" cy="205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044" y="4279919"/>
            <a:ext cx="3048471" cy="203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6"/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Gal/</a:t>
            </a:r>
            <a:r>
              <a:rPr lang="en-GB" dirty="0" err="1">
                <a:solidFill>
                  <a:schemeClr val="tx1"/>
                </a:solidFill>
              </a:rPr>
              <a:t>Alecs</a:t>
            </a:r>
            <a:r>
              <a:rPr lang="en-GB" dirty="0">
                <a:solidFill>
                  <a:schemeClr val="tx1"/>
                </a:solidFill>
              </a:rPr>
              <a:t> Wilocity/Qualcomm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21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582960"/>
          </a:xfrm>
        </p:spPr>
        <p:txBody>
          <a:bodyPr/>
          <a:lstStyle/>
          <a:p>
            <a:r>
              <a:rPr lang="en-US" dirty="0"/>
              <a:t>Coverage  - room walk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1CD163DD-D5E7-41DA-95F2-71530C24F8C3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altLang="ja-JP" dirty="0" smtClean="0"/>
              <a:t>May 2014</a:t>
            </a:r>
            <a:endParaRPr lang="en-GB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876400"/>
              </p:ext>
            </p:extLst>
          </p:nvPr>
        </p:nvGraphicFramePr>
        <p:xfrm>
          <a:off x="971600" y="1448780"/>
          <a:ext cx="708660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352800"/>
              </a:tblGrid>
              <a:tr h="2476500">
                <a:tc>
                  <a:txBody>
                    <a:bodyPr/>
                    <a:lstStyle/>
                    <a:p>
                      <a:r>
                        <a:rPr lang="en-US" dirty="0" smtClean="0"/>
                        <a:t>Back of platform – 16QAM limited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 side– 16QAM limited</a:t>
                      </a:r>
                      <a:endParaRPr lang="en-US" dirty="0"/>
                    </a:p>
                  </a:txBody>
                  <a:tcPr/>
                </a:tc>
              </a:tr>
              <a:tr h="2476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Back of platform – 64QAM limited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Screen side– 64QAM limited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98" y="1792706"/>
            <a:ext cx="3555502" cy="209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98" y="4264443"/>
            <a:ext cx="3555502" cy="208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51" y="1796692"/>
            <a:ext cx="3200399" cy="209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52" y="4264442"/>
            <a:ext cx="3200398" cy="208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6"/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Gal/</a:t>
            </a:r>
            <a:r>
              <a:rPr lang="en-GB" dirty="0" err="1">
                <a:solidFill>
                  <a:schemeClr val="tx1"/>
                </a:solidFill>
              </a:rPr>
              <a:t>Alecs</a:t>
            </a:r>
            <a:r>
              <a:rPr lang="en-GB" dirty="0">
                <a:solidFill>
                  <a:schemeClr val="tx1"/>
                </a:solidFill>
              </a:rPr>
              <a:t> Wilocity/Qualcomm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86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 64QAM: Additional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5556" y="1981200"/>
            <a:ext cx="3852428" cy="411321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It is clear that the main multiplicative noise in the 60G link is the Phase Noise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Link budget can be further increased by using better suited constellation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Developed by DVB-S2X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1CD163DD-D5E7-41DA-95F2-71530C24F8C3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altLang="ja-JP" dirty="0" smtClean="0"/>
              <a:t>May 2014</a:t>
            </a:r>
            <a:endParaRPr lang="en-GB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33226"/>
            <a:ext cx="4572000" cy="3853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35996" y="5661248"/>
            <a:ext cx="4320480" cy="441549"/>
          </a:xfrm>
        </p:spPr>
        <p:txBody>
          <a:bodyPr/>
          <a:lstStyle/>
          <a:p>
            <a:pPr marL="0" indent="0" algn="ctr"/>
            <a:r>
              <a:rPr lang="en-US" sz="2400" dirty="0" smtClean="0">
                <a:solidFill>
                  <a:srgbClr val="0070C0"/>
                </a:solidFill>
              </a:rPr>
              <a:t>8+16+20+20APSK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Gal/</a:t>
            </a:r>
            <a:r>
              <a:rPr lang="en-GB" dirty="0" err="1">
                <a:solidFill>
                  <a:schemeClr val="tx1"/>
                </a:solidFill>
              </a:rPr>
              <a:t>Alecs</a:t>
            </a:r>
            <a:r>
              <a:rPr lang="en-GB" dirty="0">
                <a:solidFill>
                  <a:schemeClr val="tx1"/>
                </a:solidFill>
              </a:rPr>
              <a:t> Wilocity/Qualcomm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2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Increasing </a:t>
            </a:r>
            <a:r>
              <a:rPr lang="en-US" dirty="0" smtClean="0"/>
              <a:t>demand for capacity and new applications are driving the desire to enhance 11ad to support these needs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Technical feasibility to enhance 11ad with MIMO and channel bonding </a:t>
            </a:r>
            <a:r>
              <a:rPr lang="en-US" dirty="0" smtClean="0"/>
              <a:t>has </a:t>
            </a:r>
            <a:r>
              <a:rPr lang="en-US" dirty="0" smtClean="0"/>
              <a:t>been </a:t>
            </a:r>
            <a:r>
              <a:rPr lang="en-US" dirty="0" smtClean="0"/>
              <a:t>demonstrated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13/1408r1, 14/606r0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Suggest that 802.11 start a new SG on next generation 11ad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dirty="0" smtClean="0"/>
              <a:t>May 2014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z="1200" dirty="0">
                <a:solidFill>
                  <a:schemeClr val="tx1"/>
                </a:solidFill>
              </a:rPr>
              <a:t>Gal/</a:t>
            </a:r>
            <a:r>
              <a:rPr lang="en-GB" sz="1200" dirty="0" err="1">
                <a:solidFill>
                  <a:schemeClr val="tx1"/>
                </a:solidFill>
              </a:rPr>
              <a:t>Alecs</a:t>
            </a:r>
            <a:r>
              <a:rPr lang="en-GB" sz="1200" dirty="0">
                <a:solidFill>
                  <a:schemeClr val="tx1"/>
                </a:solidFill>
              </a:rPr>
              <a:t> Wilocity/Qualcomm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18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564" y="3356992"/>
            <a:ext cx="7770813" cy="1065213"/>
          </a:xfrm>
        </p:spPr>
        <p:txBody>
          <a:bodyPr/>
          <a:lstStyle/>
          <a:p>
            <a:r>
              <a:rPr lang="en-US" sz="16600" dirty="0" smtClean="0"/>
              <a:t>Backup</a:t>
            </a:r>
            <a:endParaRPr lang="en-US" sz="16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17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May 2014</a:t>
            </a:r>
            <a:endParaRPr lang="en-GB" dirty="0"/>
          </a:p>
        </p:txBody>
      </p:sp>
      <p:sp>
        <p:nvSpPr>
          <p:cNvPr id="18" name="Footer Placeholder 6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GB" dirty="0"/>
              <a:t>Alecsander Eitan, Qualcomm </a:t>
            </a:r>
            <a:r>
              <a:rPr lang="en-GB" dirty="0" err="1"/>
              <a:t>Inc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440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84685"/>
            <a:ext cx="7770813" cy="684076"/>
          </a:xfrm>
        </p:spPr>
        <p:txBody>
          <a:bodyPr/>
          <a:lstStyle/>
          <a:p>
            <a:r>
              <a:rPr lang="en-US" dirty="0"/>
              <a:t>Array description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17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May 2014</a:t>
            </a:r>
            <a:endParaRPr lang="en-GB" dirty="0"/>
          </a:p>
        </p:txBody>
      </p:sp>
      <p:sp>
        <p:nvSpPr>
          <p:cNvPr id="18" name="Footer Placeholder 6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GB" dirty="0"/>
              <a:t>Alecsander Eitan, Qualcomm </a:t>
            </a:r>
            <a:r>
              <a:rPr lang="en-GB" dirty="0" err="1"/>
              <a:t>Inc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4669" y="1628800"/>
            <a:ext cx="4973435" cy="4619600"/>
          </a:xfrm>
        </p:spPr>
        <p:txBody>
          <a:bodyPr/>
          <a:lstStyle/>
          <a:p>
            <a:r>
              <a:rPr lang="en-US" sz="1800" dirty="0" smtClean="0"/>
              <a:t>3 arrays 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/>
              <a:t>4Xdipole array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/>
              <a:t>2Xdipole array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600" dirty="0" smtClean="0"/>
              <a:t>8Xpatch array @ dual polarization</a:t>
            </a:r>
          </a:p>
          <a:p>
            <a:r>
              <a:rPr lang="en-US" sz="1800" dirty="0" smtClean="0"/>
              <a:t>Creates 6 combinational work modes</a:t>
            </a:r>
          </a:p>
          <a:p>
            <a:r>
              <a:rPr lang="en-US" sz="1800" dirty="0" smtClean="0"/>
              <a:t>Simulation was done with all modes</a:t>
            </a:r>
          </a:p>
          <a:p>
            <a:pPr marL="457200" lvl="1" indent="0">
              <a:buNone/>
            </a:pPr>
            <a:r>
              <a:rPr lang="en-US" sz="1800" dirty="0"/>
              <a:t>And finally taking the best mode </a:t>
            </a:r>
            <a:endParaRPr lang="en-US" sz="1800" dirty="0" smtClean="0"/>
          </a:p>
          <a:p>
            <a:pPr marL="457200" lvl="1" indent="0">
              <a:buNone/>
            </a:pPr>
            <a:endParaRPr lang="en-US" sz="18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781957"/>
              </p:ext>
            </p:extLst>
          </p:nvPr>
        </p:nvGraphicFramePr>
        <p:xfrm>
          <a:off x="5220072" y="2049306"/>
          <a:ext cx="3492388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883"/>
                <a:gridCol w="290050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Mode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arrays</a:t>
                      </a:r>
                      <a:endParaRPr lang="en-US" sz="1200" dirty="0"/>
                    </a:p>
                  </a:txBody>
                  <a:tcPr/>
                </a:tc>
              </a:tr>
              <a:tr h="23876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4Xdipole</a:t>
                      </a:r>
                      <a:endParaRPr lang="en-US" sz="1200" dirty="0"/>
                    </a:p>
                  </a:txBody>
                  <a:tcPr/>
                </a:tc>
              </a:tr>
              <a:tr h="1930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8Xpatch Horizontal</a:t>
                      </a:r>
                      <a:endParaRPr lang="en-US" sz="1200" dirty="0"/>
                    </a:p>
                  </a:txBody>
                  <a:tcPr/>
                </a:tc>
              </a:tr>
              <a:tr h="2235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8Xpatch</a:t>
                      </a:r>
                      <a:r>
                        <a:rPr lang="en-US" sz="1200" baseline="0" dirty="0" smtClean="0"/>
                        <a:t> vertical</a:t>
                      </a:r>
                      <a:endParaRPr 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2Xdipole</a:t>
                      </a:r>
                      <a:endParaRPr lang="en-US" sz="1200" dirty="0"/>
                    </a:p>
                  </a:txBody>
                  <a:tcPr/>
                </a:tc>
              </a:tr>
              <a:tr h="13208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4Xdipole + 4Xpatch horizontal</a:t>
                      </a:r>
                      <a:endParaRPr lang="en-US" sz="1200" dirty="0"/>
                    </a:p>
                  </a:txBody>
                  <a:tcPr/>
                </a:tc>
              </a:tr>
              <a:tr h="16256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4Xdipole + 4Xpatch vertical</a:t>
                      </a:r>
                      <a:endParaRPr lang="en-US" sz="1200" dirty="0"/>
                    </a:p>
                  </a:txBody>
                  <a:tcPr/>
                </a:tc>
              </a:tr>
              <a:tr h="16256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2Xdipole + 6Xpatch horizontal</a:t>
                      </a:r>
                    </a:p>
                  </a:txBody>
                  <a:tcPr/>
                </a:tc>
              </a:tr>
              <a:tr h="16256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2Xdipole + 6Xpatch vertical</a:t>
                      </a:r>
                    </a:p>
                  </a:txBody>
                  <a:tcPr/>
                </a:tc>
              </a:tr>
              <a:tr h="16256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2Xdipole</a:t>
                      </a:r>
                      <a:r>
                        <a:rPr lang="en-US" sz="1200" baseline="0" dirty="0" smtClean="0"/>
                        <a:t> + 4Xdipole</a:t>
                      </a:r>
                      <a:endParaRPr lang="en-US" sz="1200" dirty="0" smtClean="0"/>
                    </a:p>
                  </a:txBody>
                  <a:tcPr/>
                </a:tc>
              </a:tr>
              <a:tr h="16256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2Xdipole</a:t>
                      </a:r>
                      <a:r>
                        <a:rPr lang="en-US" sz="1200" baseline="0" dirty="0" smtClean="0"/>
                        <a:t> + 4Xdipole + 2Xpatch horizontal</a:t>
                      </a:r>
                      <a:endParaRPr lang="en-US" sz="1200" dirty="0" smtClean="0"/>
                    </a:p>
                  </a:txBody>
                  <a:tcPr/>
                </a:tc>
              </a:tr>
              <a:tr h="16256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2Xdipole</a:t>
                      </a:r>
                      <a:r>
                        <a:rPr lang="en-US" sz="1200" baseline="0" dirty="0" smtClean="0"/>
                        <a:t> + 4Xdipole + 2Xpatch vertical</a:t>
                      </a:r>
                      <a:endParaRPr lang="en-US" sz="12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012160" y="1520788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11 work modes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90216"/>
            <a:ext cx="4069488" cy="1779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89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84685"/>
            <a:ext cx="7770813" cy="684076"/>
          </a:xfrm>
        </p:spPr>
        <p:txBody>
          <a:bodyPr/>
          <a:lstStyle/>
          <a:p>
            <a:r>
              <a:rPr lang="en-US" dirty="0"/>
              <a:t>Coverage  - desktop scanning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898179"/>
            <a:ext cx="7770813" cy="1447145"/>
          </a:xfrm>
        </p:spPr>
        <p:txBody>
          <a:bodyPr/>
          <a:lstStyle/>
          <a:p>
            <a:r>
              <a:rPr lang="en-US" dirty="0"/>
              <a:t>Platform is placed at each pink spot with screen facing up</a:t>
            </a:r>
          </a:p>
          <a:p>
            <a:r>
              <a:rPr lang="en-US" dirty="0"/>
              <a:t>Platform is revolved 360° at 45° steps in each spot</a:t>
            </a:r>
          </a:p>
          <a:p>
            <a:r>
              <a:rPr lang="en-US" dirty="0" smtClean="0"/>
              <a:t>Green </a:t>
            </a:r>
            <a:r>
              <a:rPr lang="en-US" dirty="0"/>
              <a:t>balls : indication of docking station 4 placements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17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May 2014</a:t>
            </a:r>
            <a:endParaRPr lang="en-GB" dirty="0"/>
          </a:p>
        </p:txBody>
      </p:sp>
      <p:sp>
        <p:nvSpPr>
          <p:cNvPr id="18" name="Footer Placeholder 6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GB" dirty="0"/>
              <a:t>Alecsander Eitan, Qualcomm </a:t>
            </a:r>
            <a:r>
              <a:rPr lang="en-GB" dirty="0" err="1"/>
              <a:t>Inc</a:t>
            </a:r>
            <a:endParaRPr lang="en-GB" dirty="0"/>
          </a:p>
        </p:txBody>
      </p:sp>
      <p:sp>
        <p:nvSpPr>
          <p:cNvPr id="7" name="Text Placeholder 10"/>
          <p:cNvSpPr txBox="1">
            <a:spLocks/>
          </p:cNvSpPr>
          <p:nvPr/>
        </p:nvSpPr>
        <p:spPr>
          <a:xfrm>
            <a:off x="5369618" y="3012020"/>
            <a:ext cx="3240360" cy="67038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kern="0" dirty="0" smtClean="0">
                <a:solidFill>
                  <a:schemeClr val="accent1"/>
                </a:solidFill>
              </a:rPr>
              <a:t>Docking station at 16H polarization</a:t>
            </a:r>
          </a:p>
          <a:p>
            <a:pPr algn="ctr"/>
            <a:endParaRPr lang="en-US" kern="0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1376772"/>
            <a:ext cx="4728950" cy="34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589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84685"/>
            <a:ext cx="7770813" cy="684076"/>
          </a:xfrm>
        </p:spPr>
        <p:txBody>
          <a:bodyPr/>
          <a:lstStyle/>
          <a:p>
            <a:r>
              <a:rPr lang="en-US" dirty="0"/>
              <a:t>Coverage  - room walk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5085184"/>
                <a:ext cx="7770813" cy="1260140"/>
              </a:xfrm>
            </p:spPr>
            <p:txBody>
              <a:bodyPr/>
              <a:lstStyle/>
              <a:p>
                <a:r>
                  <a:rPr lang="en-US" dirty="0"/>
                  <a:t>Person revolves around himself 360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US" dirty="0"/>
                  <a:t> at 45° </a:t>
                </a:r>
                <a:endParaRPr lang="en-US" dirty="0" smtClean="0"/>
              </a:p>
              <a:p>
                <a:r>
                  <a:rPr lang="en-US" dirty="0" smtClean="0"/>
                  <a:t>steps </a:t>
                </a:r>
                <a:r>
                  <a:rPr lang="en-US" dirty="0"/>
                  <a:t>in each place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5085184"/>
                <a:ext cx="7770813" cy="1260140"/>
              </a:xfrm>
              <a:blipFill rotWithShape="1">
                <a:blip r:embed="rId2"/>
                <a:stretch>
                  <a:fillRect l="-1256" t="-5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17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May 2014</a:t>
            </a:r>
            <a:endParaRPr lang="en-GB" dirty="0"/>
          </a:p>
        </p:txBody>
      </p:sp>
      <p:sp>
        <p:nvSpPr>
          <p:cNvPr id="18" name="Footer Placeholder 6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GB" dirty="0"/>
              <a:t>Alecsander Eitan, Qualcomm </a:t>
            </a:r>
            <a:r>
              <a:rPr lang="en-GB" dirty="0" err="1"/>
              <a:t>Inc</a:t>
            </a:r>
            <a:endParaRPr lang="en-GB" dirty="0"/>
          </a:p>
        </p:txBody>
      </p:sp>
      <p:sp>
        <p:nvSpPr>
          <p:cNvPr id="7" name="Text Placeholder 10"/>
          <p:cNvSpPr txBox="1">
            <a:spLocks/>
          </p:cNvSpPr>
          <p:nvPr/>
        </p:nvSpPr>
        <p:spPr>
          <a:xfrm>
            <a:off x="5369618" y="3012020"/>
            <a:ext cx="3240360" cy="67038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kern="0" dirty="0" smtClean="0">
                <a:solidFill>
                  <a:schemeClr val="accent1"/>
                </a:solidFill>
              </a:rPr>
              <a:t>Docking station at 16H polarization</a:t>
            </a:r>
          </a:p>
          <a:p>
            <a:pPr algn="ctr"/>
            <a:endParaRPr lang="en-US" kern="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31" y="1412776"/>
            <a:ext cx="4493074" cy="344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49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Motivation and purpose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GB" dirty="0"/>
              <a:t>Gal/</a:t>
            </a:r>
            <a:r>
              <a:rPr lang="en-GB" dirty="0" err="1"/>
              <a:t>Alecs</a:t>
            </a:r>
            <a:r>
              <a:rPr lang="en-GB" dirty="0"/>
              <a:t> Wilocity/Qualcomm</a:t>
            </a:r>
            <a:endParaRPr lang="en-GB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/>
              <a:t>This presentation is a continuation to the following presentations </a:t>
            </a:r>
            <a:r>
              <a:rPr lang="en-GB" kern="0" dirty="0" smtClean="0"/>
              <a:t>13/1408r1</a:t>
            </a:r>
            <a:r>
              <a:rPr lang="en-GB" kern="0" dirty="0"/>
              <a:t> </a:t>
            </a:r>
            <a:r>
              <a:rPr lang="en-GB" kern="0" dirty="0" smtClean="0"/>
              <a:t>and 14/136r3, which suggested MIMO and channel bonding as methods to increase throughput in 60 GHz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kern="0" dirty="0" smtClean="0"/>
              <a:t>In this presentation, we show another possible mechanism to increase throughput, namely, the use of 64 QAM over SC modulation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May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245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84685"/>
            <a:ext cx="7770813" cy="684076"/>
          </a:xfrm>
        </p:spPr>
        <p:txBody>
          <a:bodyPr/>
          <a:lstStyle/>
          <a:p>
            <a:r>
              <a:rPr lang="en-US" dirty="0"/>
              <a:t>Coverage  - Sit &amp; Talk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121188"/>
            <a:ext cx="7770813" cy="1224136"/>
          </a:xfrm>
        </p:spPr>
        <p:txBody>
          <a:bodyPr/>
          <a:lstStyle/>
          <a:p>
            <a:r>
              <a:rPr lang="en-US" dirty="0"/>
              <a:t>Person talking on right ear and turning head 180°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front of desk in each position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17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May 2014</a:t>
            </a:r>
            <a:endParaRPr lang="en-GB" dirty="0"/>
          </a:p>
        </p:txBody>
      </p:sp>
      <p:sp>
        <p:nvSpPr>
          <p:cNvPr id="18" name="Footer Placeholder 6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GB" dirty="0"/>
              <a:t>Alecsander Eitan, Qualcomm </a:t>
            </a:r>
            <a:r>
              <a:rPr lang="en-GB" dirty="0" err="1"/>
              <a:t>Inc</a:t>
            </a:r>
            <a:endParaRPr lang="en-GB" dirty="0"/>
          </a:p>
        </p:txBody>
      </p:sp>
      <p:sp>
        <p:nvSpPr>
          <p:cNvPr id="7" name="Text Placeholder 10"/>
          <p:cNvSpPr txBox="1">
            <a:spLocks/>
          </p:cNvSpPr>
          <p:nvPr/>
        </p:nvSpPr>
        <p:spPr>
          <a:xfrm>
            <a:off x="5369618" y="3012020"/>
            <a:ext cx="3240360" cy="67038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kern="0" dirty="0" smtClean="0">
                <a:solidFill>
                  <a:schemeClr val="accent1"/>
                </a:solidFill>
              </a:rPr>
              <a:t>Docking station at 16H polarization</a:t>
            </a:r>
          </a:p>
          <a:p>
            <a:pPr algn="ctr"/>
            <a:endParaRPr lang="en-US" kern="0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0" y="1452742"/>
            <a:ext cx="4751907" cy="356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30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GHz-graph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2918" y="1808820"/>
            <a:ext cx="3641082" cy="1542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802.11ad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~9GHz of unlicensed BW</a:t>
            </a: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Small </a:t>
            </a:r>
            <a:r>
              <a:rPr lang="en-US" sz="3200" dirty="0" smtClean="0"/>
              <a:t>antenna footprint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Drives Antenna array implementations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Beam forming </a:t>
            </a:r>
            <a:r>
              <a:rPr lang="en-US" sz="2600" dirty="0" smtClean="0">
                <a:sym typeface="Wingdings" panose="05000000000000000000" pitchFamily="2" charset="2"/>
              </a:rPr>
              <a:t> </a:t>
            </a:r>
            <a:r>
              <a:rPr lang="en-US" sz="2600" dirty="0" smtClean="0"/>
              <a:t>Directivity</a:t>
            </a:r>
            <a:endParaRPr lang="en-US" sz="2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Low operating </a:t>
            </a:r>
            <a:r>
              <a:rPr lang="en-US" sz="3200" dirty="0" smtClean="0"/>
              <a:t>SNR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Drive relaxed system requirements</a:t>
            </a: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Capacity at </a:t>
            </a:r>
            <a:r>
              <a:rPr lang="en-US" sz="3200" dirty="0" smtClean="0"/>
              <a:t>60GHz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Spatial separation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dirty="0" smtClean="0"/>
              <a:t>May 2014</a:t>
            </a:r>
            <a:endParaRPr lang="en-GB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idx="16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/>
              <a:t>Gal/</a:t>
            </a:r>
            <a:r>
              <a:rPr lang="en-GB" dirty="0" err="1"/>
              <a:t>Alecs</a:t>
            </a:r>
            <a:r>
              <a:rPr lang="en-GB" dirty="0"/>
              <a:t> Wilocity/Qualcomm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629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43607"/>
            <a:ext cx="7770813" cy="1065213"/>
          </a:xfrm>
        </p:spPr>
        <p:txBody>
          <a:bodyPr/>
          <a:lstStyle/>
          <a:p>
            <a:r>
              <a:rPr lang="en-US" dirty="0" smtClean="0"/>
              <a:t>802.11ad Antenna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587" y="1927355"/>
            <a:ext cx="7770813" cy="531806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</a:t>
            </a:r>
            <a:r>
              <a:rPr lang="en-US" dirty="0" smtClean="0"/>
              <a:t>avelength </a:t>
            </a:r>
            <a:r>
              <a:rPr lang="en-US" dirty="0"/>
              <a:t>is 5mm, typical array antenna spacing is 2.5mm</a:t>
            </a:r>
            <a:r>
              <a:rPr lang="en-US" dirty="0" smtClean="0"/>
              <a:t>mm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Small foot print antenna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4294967295"/>
          </p:nvPr>
        </p:nvSpPr>
        <p:spPr>
          <a:xfrm>
            <a:off x="4344988" y="6475413"/>
            <a:ext cx="528637" cy="363537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9" name="Picture 2" descr="C:\Users\alony\Documents\Sparrow\Presentations&amp;Reviews\Photos\IMG_397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35155" r="24370" b="38884"/>
          <a:stretch/>
        </p:blipFill>
        <p:spPr bwMode="auto">
          <a:xfrm>
            <a:off x="348197" y="4545888"/>
            <a:ext cx="1984418" cy="12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alony\Documents\Sparrow\Presentations&amp;Reviews\Photos\IMG_398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6" t="36237" r="37823" b="45699"/>
          <a:stretch/>
        </p:blipFill>
        <p:spPr bwMode="auto">
          <a:xfrm rot="10800000">
            <a:off x="359532" y="3477355"/>
            <a:ext cx="1984418" cy="106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239" y="3477355"/>
            <a:ext cx="2526420" cy="169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5" cstate="print"/>
          <a:srcRect l="18367" t="23734" r="12342" b="14522"/>
          <a:stretch>
            <a:fillRect/>
          </a:stretch>
        </p:blipFill>
        <p:spPr bwMode="auto">
          <a:xfrm>
            <a:off x="3253231" y="3471406"/>
            <a:ext cx="2526420" cy="168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6048164" y="4854586"/>
            <a:ext cx="3575434" cy="6846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sz="1800" kern="0" dirty="0" smtClean="0"/>
              <a:t>7x9 mm 24 3D antenna array</a:t>
            </a:r>
            <a:endParaRPr lang="en-US" sz="1800" kern="0" dirty="0" smtClean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3253231" y="5230497"/>
            <a:ext cx="2592288" cy="6846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/>
            <a:r>
              <a:rPr lang="en-US" sz="1800" kern="0" dirty="0" smtClean="0"/>
              <a:t>16 planar antenna array</a:t>
            </a:r>
            <a:endParaRPr lang="en-US" sz="1800" kern="0" dirty="0" smtClean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179512" y="5915106"/>
            <a:ext cx="2164438" cy="6846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/>
            <a:r>
              <a:rPr lang="en-US" sz="1800" kern="0" dirty="0" smtClean="0"/>
              <a:t>17x8 mm 32 3D antenna array</a:t>
            </a:r>
            <a:endParaRPr lang="en-US" sz="1800" kern="0" dirty="0" smtClean="0"/>
          </a:p>
        </p:txBody>
      </p:sp>
      <p:sp>
        <p:nvSpPr>
          <p:cNvPr id="23" name="Date Placeholder 5"/>
          <p:cNvSpPr>
            <a:spLocks noGrp="1"/>
          </p:cNvSpPr>
          <p:nvPr>
            <p:ph type="dt" idx="4294967295"/>
          </p:nvPr>
        </p:nvSpPr>
        <p:spPr>
          <a:xfrm>
            <a:off x="647564" y="296652"/>
            <a:ext cx="1874823" cy="273050"/>
          </a:xfrm>
          <a:prstGeom prst="rect">
            <a:avLst/>
          </a:prstGeom>
        </p:spPr>
        <p:txBody>
          <a:bodyPr/>
          <a:lstStyle/>
          <a:p>
            <a:r>
              <a:rPr lang="en-US" altLang="ja-JP" sz="1800" b="1" dirty="0">
                <a:solidFill>
                  <a:schemeClr val="tx1"/>
                </a:solidFill>
              </a:rPr>
              <a:t>May 2014</a:t>
            </a:r>
            <a:endParaRPr lang="en-GB" sz="1800" b="1" dirty="0">
              <a:solidFill>
                <a:schemeClr val="tx1"/>
              </a:solidFill>
            </a:endParaRPr>
          </a:p>
        </p:txBody>
      </p:sp>
      <p:sp>
        <p:nvSpPr>
          <p:cNvPr id="25" name="Footer Placeholder 5"/>
          <p:cNvSpPr>
            <a:spLocks noGrp="1"/>
          </p:cNvSpPr>
          <p:nvPr>
            <p:ph type="ftr" idx="16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/>
              <a:t>Gal/</a:t>
            </a:r>
            <a:r>
              <a:rPr lang="en-GB" dirty="0" err="1"/>
              <a:t>Alecs</a:t>
            </a:r>
            <a:r>
              <a:rPr lang="en-GB" dirty="0"/>
              <a:t> Wilocity/Qualcomm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4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Operating SNR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802.11ad high rate is a result of using high BW (1.76 GHz)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operating SNR for 4.6Gbps is  lower than 14 dB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Gal Basson, Wilocity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dirty="0" smtClean="0"/>
              <a:t>May 2014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1727684" y="3328752"/>
            <a:ext cx="5312697" cy="2407817"/>
            <a:chOff x="170954" y="1364776"/>
            <a:chExt cx="8453603" cy="3643949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954" y="1364776"/>
              <a:ext cx="8453603" cy="3630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Oval 9"/>
            <p:cNvSpPr/>
            <p:nvPr/>
          </p:nvSpPr>
          <p:spPr bwMode="auto">
            <a:xfrm>
              <a:off x="6564572" y="3916904"/>
              <a:ext cx="996287" cy="1091821"/>
            </a:xfrm>
            <a:prstGeom prst="ellipse">
              <a:avLst/>
            </a:prstGeom>
            <a:solidFill>
              <a:schemeClr val="accent2">
                <a:alpha val="26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64" charset="-128"/>
                <a:cs typeface="ＭＳ Ｐゴシック" pitchFamily="64" charset="-128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998560" y="3862316"/>
              <a:ext cx="996287" cy="1132763"/>
            </a:xfrm>
            <a:prstGeom prst="ellipse">
              <a:avLst/>
            </a:prstGeom>
            <a:solidFill>
              <a:schemeClr val="accent2">
                <a:alpha val="26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64" charset="-128"/>
                <a:cs typeface="ＭＳ Ｐゴシック" pitchFamily="64" charset="-128"/>
              </a:endParaRPr>
            </a:p>
          </p:txBody>
        </p:sp>
      </p:grpSp>
      <p:sp>
        <p:nvSpPr>
          <p:cNvPr id="12" name="Footer Placeholder 5"/>
          <p:cNvSpPr>
            <a:spLocks noGrp="1"/>
          </p:cNvSpPr>
          <p:nvPr>
            <p:ph type="ftr" idx="16"/>
          </p:nvPr>
        </p:nvSpPr>
        <p:spPr>
          <a:xfrm>
            <a:off x="5510218" y="6489340"/>
            <a:ext cx="3184520" cy="180975"/>
          </a:xfrm>
        </p:spPr>
        <p:txBody>
          <a:bodyPr/>
          <a:lstStyle/>
          <a:p>
            <a:r>
              <a:rPr lang="en-GB" dirty="0"/>
              <a:t>Gal/</a:t>
            </a:r>
            <a:r>
              <a:rPr lang="en-GB" dirty="0" err="1"/>
              <a:t>Alecs</a:t>
            </a:r>
            <a:r>
              <a:rPr lang="en-GB" dirty="0"/>
              <a:t> Wilocity/Qualcomm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089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for increasing the TPT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Channel bonding </a:t>
            </a:r>
            <a:r>
              <a:rPr lang="en-US" dirty="0" smtClean="0"/>
              <a:t>feasibility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We have suggested 2 additional BW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Double channel-5.28GHz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Quadruple </a:t>
            </a:r>
            <a:r>
              <a:rPr lang="en-US" dirty="0" smtClean="0"/>
              <a:t>channel-10.56GHz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Triple channel should also be considered</a:t>
            </a: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We have shown technology feasibility of such an analog FE today.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/>
              <a:t>Marinating low power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MIMO </a:t>
            </a:r>
            <a:r>
              <a:rPr lang="en-US" dirty="0" smtClean="0"/>
              <a:t>feasibility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“Traditional MIMO”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“Spatial orthogonal MIMO”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For receiver simplification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Shown channel measurement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11-13 408r2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Gal Basson, Wilocity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dirty="0" smtClean="0"/>
              <a:t>May 2014</a:t>
            </a:r>
            <a:endParaRPr lang="en-GB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7896927"/>
              </p:ext>
            </p:extLst>
          </p:nvPr>
        </p:nvGraphicFramePr>
        <p:xfrm>
          <a:off x="5616116" y="4216995"/>
          <a:ext cx="2676525" cy="209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Visio" r:id="rId3" imgW="6349819" imgH="4981624" progId="Visio.Drawing.11">
                  <p:embed/>
                </p:oleObj>
              </mc:Choice>
              <mc:Fallback>
                <p:oleObj name="Visio" r:id="rId3" imgW="6349819" imgH="498162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6116" y="4216995"/>
                        <a:ext cx="2676525" cy="209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5"/>
          <p:cNvSpPr>
            <a:spLocks noGrp="1"/>
          </p:cNvSpPr>
          <p:nvPr>
            <p:ph type="ftr" idx="16"/>
          </p:nvPr>
        </p:nvSpPr>
        <p:spPr>
          <a:xfrm>
            <a:off x="5472100" y="6525344"/>
            <a:ext cx="3184520" cy="180975"/>
          </a:xfrm>
        </p:spPr>
        <p:txBody>
          <a:bodyPr/>
          <a:lstStyle/>
          <a:p>
            <a:r>
              <a:rPr lang="en-GB" dirty="0"/>
              <a:t>Gal/</a:t>
            </a:r>
            <a:r>
              <a:rPr lang="en-GB" dirty="0" err="1"/>
              <a:t>Alecs</a:t>
            </a:r>
            <a:r>
              <a:rPr lang="en-GB" dirty="0"/>
              <a:t> Wilocity/Qualcomm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026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64QAM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4138228" cy="411321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Rate increase of 50% with the existing BW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4.62Gbps </a:t>
            </a:r>
            <a:r>
              <a:rPr lang="en-US" sz="2400" dirty="0" smtClean="0">
                <a:sym typeface="Wingdings" panose="05000000000000000000" pitchFamily="2" charset="2"/>
              </a:rPr>
              <a:t> 6.93Gbps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ym typeface="Wingdings" panose="05000000000000000000" pitchFamily="2" charset="2"/>
              </a:rPr>
              <a:t>Lower system power consumption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ym typeface="Wingdings" panose="05000000000000000000" pitchFamily="2" charset="2"/>
              </a:rPr>
              <a:t>Increased efficiency</a:t>
            </a: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Is it feasible over SC</a:t>
            </a:r>
            <a:endParaRPr lang="ru-RU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1CD163DD-D5E7-41DA-95F2-71530C24F8C3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altLang="ja-JP" dirty="0" smtClean="0"/>
              <a:t>May 2014</a:t>
            </a:r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8" y="1844824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idx="4294967295"/>
          </p:nvPr>
        </p:nvSpPr>
        <p:spPr>
          <a:xfrm>
            <a:off x="6372200" y="6417332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z="1200" dirty="0">
                <a:solidFill>
                  <a:schemeClr val="tx1"/>
                </a:solidFill>
              </a:rPr>
              <a:t>Gal/</a:t>
            </a:r>
            <a:r>
              <a:rPr lang="en-GB" sz="1200" dirty="0" err="1">
                <a:solidFill>
                  <a:schemeClr val="tx1"/>
                </a:solidFill>
              </a:rPr>
              <a:t>Alecs</a:t>
            </a:r>
            <a:r>
              <a:rPr lang="en-GB" sz="1200" dirty="0">
                <a:solidFill>
                  <a:schemeClr val="tx1"/>
                </a:solidFill>
              </a:rPr>
              <a:t> Wilocity/Qualcomm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48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64QAM feasibility on SC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5556" y="1981200"/>
            <a:ext cx="7956884" cy="411321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Can 64QAM be supported on SC</a:t>
            </a: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On </a:t>
            </a:r>
            <a:r>
              <a:rPr lang="en-US" sz="2400" dirty="0" smtClean="0"/>
              <a:t>the </a:t>
            </a:r>
            <a:r>
              <a:rPr lang="en-US" sz="2400" dirty="0" smtClean="0"/>
              <a:t>transmit </a:t>
            </a:r>
            <a:r>
              <a:rPr lang="en-US" sz="2400" dirty="0" smtClean="0"/>
              <a:t>side</a:t>
            </a:r>
            <a:r>
              <a:rPr lang="en-US" sz="2400" dirty="0" smtClean="0"/>
              <a:t>, SC </a:t>
            </a:r>
            <a:r>
              <a:rPr lang="en-US" sz="2400" dirty="0" smtClean="0"/>
              <a:t>has 2-3dB </a:t>
            </a:r>
            <a:r>
              <a:rPr lang="en-US" sz="2400" dirty="0" smtClean="0"/>
              <a:t>less </a:t>
            </a:r>
            <a:r>
              <a:rPr lang="en-US" sz="2400" dirty="0" smtClean="0"/>
              <a:t>P2A (Compared to OFDM), </a:t>
            </a:r>
            <a:r>
              <a:rPr lang="en-US" sz="2400" dirty="0" smtClean="0"/>
              <a:t>hence 2-3dB less backoff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ym typeface="Wingdings" panose="05000000000000000000" pitchFamily="2" charset="2"/>
              </a:rPr>
              <a:t>On the receive side Channel may </a:t>
            </a:r>
            <a:r>
              <a:rPr lang="en-US" sz="2400" dirty="0">
                <a:sym typeface="Wingdings" panose="05000000000000000000" pitchFamily="2" charset="2"/>
              </a:rPr>
              <a:t>i</a:t>
            </a:r>
            <a:r>
              <a:rPr lang="en-US" sz="2400" dirty="0" smtClean="0">
                <a:sym typeface="Wingdings" panose="05000000000000000000" pitchFamily="2" charset="2"/>
              </a:rPr>
              <a:t>ncrease SNR requirements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Wingdings" panose="05000000000000000000" pitchFamily="2" charset="2"/>
              </a:rPr>
              <a:t>Many 60GHz are using array implementations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Wingdings" panose="05000000000000000000" pitchFamily="2" charset="2"/>
              </a:rPr>
              <a:t>Channel is very close to AWGN in the LOS case [408r2]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Wingdings" panose="05000000000000000000" pitchFamily="2" charset="2"/>
              </a:rPr>
              <a:t>Phase Noise (PN) immunity should be investigated</a:t>
            </a:r>
            <a:endParaRPr lang="en-US" sz="2000" dirty="0" smtClean="0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1CD163DD-D5E7-41DA-95F2-71530C24F8C3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altLang="ja-JP" dirty="0" smtClean="0"/>
              <a:t>May 2014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804248" y="6375811"/>
            <a:ext cx="21025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Gal/</a:t>
            </a:r>
            <a:r>
              <a:rPr lang="en-GB" sz="1200" dirty="0" err="1">
                <a:solidFill>
                  <a:schemeClr val="tx1"/>
                </a:solidFill>
              </a:rPr>
              <a:t>Alecs</a:t>
            </a:r>
            <a:r>
              <a:rPr lang="en-GB" sz="1200" dirty="0">
                <a:solidFill>
                  <a:schemeClr val="tx1"/>
                </a:solidFill>
              </a:rPr>
              <a:t> Wilocity/Qualcomm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9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 for SC 64QAM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5556" y="1981201"/>
            <a:ext cx="7956884" cy="280371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Fixed point implementation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FDE equalization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AWGN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PN included both on TX and RX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No TX EVM</a:t>
            </a:r>
            <a:endParaRPr lang="en-US" sz="2000" dirty="0" smtClean="0"/>
          </a:p>
          <a:p>
            <a:pPr marL="400050" lvl="1" indent="0"/>
            <a:endParaRPr lang="ru-RU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1CD163DD-D5E7-41DA-95F2-71530C24F8C3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altLang="ja-JP" dirty="0" smtClean="0"/>
              <a:t>May 2014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139256"/>
              </p:ext>
            </p:extLst>
          </p:nvPr>
        </p:nvGraphicFramePr>
        <p:xfrm>
          <a:off x="1259632" y="486916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Modulation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Code Rate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Rx C/N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64QAM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17.3dB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5/8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19.1dB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3/4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22.0dB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815028" y="6509771"/>
            <a:ext cx="21025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Gal/</a:t>
            </a:r>
            <a:r>
              <a:rPr lang="en-GB" sz="1200" dirty="0" err="1">
                <a:solidFill>
                  <a:schemeClr val="tx1"/>
                </a:solidFill>
              </a:rPr>
              <a:t>Alecs</a:t>
            </a:r>
            <a:r>
              <a:rPr lang="en-GB" sz="1200" dirty="0">
                <a:solidFill>
                  <a:schemeClr val="tx1"/>
                </a:solidFill>
              </a:rPr>
              <a:t> Wilocity/Qualcomm</a:t>
            </a:r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00393"/>
            <a:ext cx="3911973" cy="252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72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20867</TotalTime>
  <Words>861</Words>
  <Application>Microsoft Office PowerPoint</Application>
  <PresentationFormat>On-screen Show (4:3)</PresentationFormat>
  <Paragraphs>233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802-11-Submission</vt:lpstr>
      <vt:lpstr>Visio</vt:lpstr>
      <vt:lpstr>Next Generation 802.11ad</vt:lpstr>
      <vt:lpstr>Motivation and purpose</vt:lpstr>
      <vt:lpstr>802.11ad Attributes</vt:lpstr>
      <vt:lpstr>802.11ad Antenna size</vt:lpstr>
      <vt:lpstr>Low Operating SNR</vt:lpstr>
      <vt:lpstr>Methods for increasing the TPT</vt:lpstr>
      <vt:lpstr>64QAM Motivation</vt:lpstr>
      <vt:lpstr>64QAM feasibility on SC </vt:lpstr>
      <vt:lpstr>Simulation results for SC 64QAM</vt:lpstr>
      <vt:lpstr>Coverage simulation</vt:lpstr>
      <vt:lpstr>Coverage  - desktop scanning</vt:lpstr>
      <vt:lpstr>Coverage  - Sit &amp; Talk</vt:lpstr>
      <vt:lpstr>Coverage  - room walk</vt:lpstr>
      <vt:lpstr>SC 64QAM: Additional Improvement</vt:lpstr>
      <vt:lpstr>Summary</vt:lpstr>
      <vt:lpstr>Backup</vt:lpstr>
      <vt:lpstr>Array description</vt:lpstr>
      <vt:lpstr>Coverage  - desktop scanning</vt:lpstr>
      <vt:lpstr>Coverage  - room walk</vt:lpstr>
      <vt:lpstr>Coverage  - Sit &amp; Talk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802.11ad+</dc:title>
  <dc:creator>Carlos Cordeiro</dc:creator>
  <cp:lastModifiedBy>Gal Basson</cp:lastModifiedBy>
  <cp:revision>300</cp:revision>
  <cp:lastPrinted>2013-03-13T01:06:54Z</cp:lastPrinted>
  <dcterms:created xsi:type="dcterms:W3CDTF">2013-02-25T08:14:14Z</dcterms:created>
  <dcterms:modified xsi:type="dcterms:W3CDTF">2014-05-13T15:55:22Z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-243659995</vt:i4>
  </property>
  <property fmtid="{D5CDD505-2E9C-101B-9397-08002B2CF9AE}" pid="3" name="_NewReviewCycle">
    <vt:lpwstr/>
  </property>
  <property fmtid="{D5CDD505-2E9C-101B-9397-08002B2CF9AE}" pid="4" name="_EmailSubject">
    <vt:lpwstr>64QAM for SC</vt:lpwstr>
  </property>
  <property fmtid="{D5CDD505-2E9C-101B-9397-08002B2CF9AE}" pid="5" name="_AuthorEmail">
    <vt:lpwstr>eitana@qti.qualcomm.com</vt:lpwstr>
  </property>
  <property fmtid="{D5CDD505-2E9C-101B-9397-08002B2CF9AE}" pid="6" name="_AuthorEmailDisplayName">
    <vt:lpwstr>Eitan, Alecsander</vt:lpwstr>
  </property>
</Properties>
</file>