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9" r:id="rId2"/>
    <p:sldId id="270" r:id="rId3"/>
    <p:sldId id="295" r:id="rId4"/>
    <p:sldId id="297" r:id="rId5"/>
    <p:sldId id="294" r:id="rId6"/>
    <p:sldId id="290" r:id="rId7"/>
    <p:sldId id="299" r:id="rId8"/>
    <p:sldId id="300" r:id="rId9"/>
    <p:sldId id="307" r:id="rId10"/>
    <p:sldId id="309" r:id="rId11"/>
    <p:sldId id="308" r:id="rId12"/>
    <p:sldId id="310" r:id="rId13"/>
    <p:sldId id="312" r:id="rId14"/>
    <p:sldId id="291" r:id="rId15"/>
    <p:sldId id="301" r:id="rId16"/>
    <p:sldId id="311" r:id="rId17"/>
    <p:sldId id="302" r:id="rId18"/>
    <p:sldId id="303" r:id="rId19"/>
    <p:sldId id="304" r:id="rId20"/>
    <p:sldId id="305" r:id="rId21"/>
    <p:sldId id="306" r:id="rId22"/>
    <p:sldId id="285" r:id="rId23"/>
    <p:sldId id="275" r:id="rId2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13" clrIdx="0"/>
  <p:cmAuthor id="1" name="Chao-Chun Wang" initials="CW" lastIdx="1" clrIdx="1"/>
  <p:cmAuthor id="2" name="mtk30122" initials="m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824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400" d="100"/>
        <a:sy n="400" d="100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3324" y="-108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92841" y="8982075"/>
            <a:ext cx="172540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 et</a:t>
            </a:r>
            <a:r>
              <a:rPr lang="en-US" dirty="0"/>
              <a:t>. al,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/>
              <a:t>Page </a:t>
            </a:r>
            <a:fld id="{09E1433C-D9BD-4FF0-A52D-1540150004E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latin typeface="Times New Roman" charset="0"/>
                <a:cs typeface="MS PGothic" pitchFamily="34" charset="-128"/>
              </a:rPr>
              <a:t>Submission</a:t>
            </a: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95750" y="95250"/>
            <a:ext cx="2185988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87825" y="8991600"/>
            <a:ext cx="172540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latin typeface="Times New Roman" pitchFamily="18" charset="0"/>
                <a:ea typeface="+mn-ea"/>
                <a:cs typeface="Arial" charset="0"/>
              </a:defRPr>
            </a:lvl1pPr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 et. al,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/>
              <a:t>Page </a:t>
            </a:r>
            <a:fld id="{D0788BD5-72AE-47FF-A0D1-7224C50757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latin typeface="Times New Roman" charset="0"/>
                <a:cs typeface="MS PGothic" pitchFamily="34" charset="-128"/>
              </a:rPr>
              <a:t>Submission</a:t>
            </a:r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lvl="4">
              <a:defRPr/>
            </a:pPr>
            <a:r>
              <a:rPr lang="en-US" smtClean="0">
                <a:ea typeface="+mn-ea"/>
              </a:rPr>
              <a:t>Shoukang ZHENG et. al, I2R, Singapore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Page </a:t>
            </a:r>
            <a:fld id="{B3FF16CD-A6E3-4037-B8F7-3A620706419B}" type="slidenum">
              <a:rPr lang="en-US"/>
              <a:pPr/>
              <a:t>1</a:t>
            </a:fld>
            <a:endParaRPr 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308850" y="6453188"/>
            <a:ext cx="1235075" cy="369332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93FD3FF-EE59-453B-ADC2-CC4E94CF3C9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019925" y="6453188"/>
            <a:ext cx="1524000" cy="369332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Wu, etc. </a:t>
            </a:r>
          </a:p>
          <a:p>
            <a:pPr>
              <a:defRPr/>
            </a:pP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570D9FA-82F7-425B-B8CA-145DC9A8CCB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35825" y="6453188"/>
            <a:ext cx="1308100" cy="369332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41CC15B-04D0-4874-AF54-CB5FD8BAF1E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53188"/>
            <a:ext cx="1533525" cy="369332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Wu, </a:t>
            </a:r>
          </a:p>
          <a:p>
            <a:pPr>
              <a:defRPr/>
            </a:pP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D1A4D92-B811-4C1B-B34A-C0B2123696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0400" y="6453188"/>
            <a:ext cx="153352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/>
              <a:t>Slide </a:t>
            </a:r>
            <a:fld id="{18C62ADA-77E4-439D-9428-AD2D99553BB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8425" y="333375"/>
            <a:ext cx="32797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802.11-14/0647r2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latin typeface="Times New Roman" charset="0"/>
                <a:cs typeface="MS PGothic" pitchFamily="34" charset="-128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ianyu.wu@mediatek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thomas.pare@mediatek.com" TargetMode="External"/><Relationship Id="rId4" Type="http://schemas.openxmlformats.org/officeDocument/2006/relationships/hyperlink" Target="mailto:jianhan.liu@mediatek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emf"/><Relationship Id="rId4" Type="http://schemas.openxmlformats.org/officeDocument/2006/relationships/image" Target="../media/image17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emf"/><Relationship Id="rId4" Type="http://schemas.openxmlformats.org/officeDocument/2006/relationships/image" Target="../media/image21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Slide </a:t>
            </a:r>
            <a:fld id="{A36C3DC4-A9A3-4DE4-B347-56C661B4C5F5}" type="slidenum">
              <a:rPr lang="en-US"/>
              <a:pPr/>
              <a:t>1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 smtClean="0">
                <a:solidFill>
                  <a:schemeClr val="tx1"/>
                </a:solidFill>
              </a:rPr>
              <a:t>PHY abstraction method comparison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57338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2014-05-12</a:t>
            </a:r>
            <a:endParaRPr lang="en-US" sz="2000" b="0" dirty="0" smtClean="0"/>
          </a:p>
        </p:txBody>
      </p:sp>
      <p:sp>
        <p:nvSpPr>
          <p:cNvPr id="8197" name="Rectangle 12"/>
          <p:cNvSpPr>
            <a:spLocks noChangeArrowheads="1"/>
          </p:cNvSpPr>
          <p:nvPr/>
        </p:nvSpPr>
        <p:spPr bwMode="auto">
          <a:xfrm>
            <a:off x="323850" y="18446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7188200" y="6464396"/>
            <a:ext cx="1355725" cy="369332"/>
          </a:xfrm>
        </p:spPr>
        <p:txBody>
          <a:bodyPr/>
          <a:lstStyle/>
          <a:p>
            <a:r>
              <a:rPr lang="en-US" dirty="0" err="1" smtClean="0">
                <a:ea typeface="MS PGothic" pitchFamily="34" charset="-128"/>
              </a:rPr>
              <a:t>Tianyu</a:t>
            </a:r>
            <a:r>
              <a:rPr lang="en-US" dirty="0" smtClean="0">
                <a:ea typeface="MS PGothic" pitchFamily="34" charset="-128"/>
              </a:rPr>
              <a:t> Wu etc. </a:t>
            </a:r>
            <a:r>
              <a:rPr lang="en-US" dirty="0" err="1" smtClean="0">
                <a:ea typeface="MS PGothic" pitchFamily="34" charset="-128"/>
              </a:rPr>
              <a:t>MediaTek</a:t>
            </a:r>
            <a:endParaRPr lang="en-US" dirty="0" smtClean="0">
              <a:ea typeface="MS PGothic" pitchFamily="34" charset="-128"/>
            </a:endParaRPr>
          </a:p>
        </p:txBody>
      </p:sp>
      <p:sp>
        <p:nvSpPr>
          <p:cNvPr id="8199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May 2014</a:t>
            </a:r>
          </a:p>
        </p:txBody>
      </p:sp>
      <p:graphicFrame>
        <p:nvGraphicFramePr>
          <p:cNvPr id="14" name="Table 55"/>
          <p:cNvGraphicFramePr>
            <a:graphicFrameLocks noGrp="1"/>
          </p:cNvGraphicFramePr>
          <p:nvPr/>
        </p:nvGraphicFramePr>
        <p:xfrm>
          <a:off x="755650" y="2273300"/>
          <a:ext cx="7559675" cy="730569"/>
        </p:xfrm>
        <a:graphic>
          <a:graphicData uri="http://schemas.openxmlformats.org/drawingml/2006/table">
            <a:tbl>
              <a:tblPr/>
              <a:tblGrid>
                <a:gridCol w="1270000"/>
                <a:gridCol w="1592263"/>
                <a:gridCol w="1385887"/>
                <a:gridCol w="1152525"/>
                <a:gridCol w="2159000"/>
              </a:tblGrid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Batang" pitchFamily="18" charset="-127"/>
                        </a:rPr>
                        <a:t>Name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Affiliations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Address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Phone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Email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Tianyu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Wu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MediaTek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San Jose, CA, USA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  <a:hlinkClick r:id="rId3"/>
                        </a:rPr>
                        <a:t>tianyu.wu@mediatek.com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Jianhan Liu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MediaTek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San Jose, CA, USA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  <a:hlinkClick r:id="rId4"/>
                        </a:rPr>
                        <a:t>jianhan.liu@mediatek.com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Thomas Pare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MediaTek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San Jose, CA, USA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393939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  <a:hlinkClick r:id="rId5"/>
                        </a:rPr>
                        <a:t>thomas.pare@mediatek.com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RBIR,RBIR-BICM,MMIB with channel 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4896" y="1306849"/>
            <a:ext cx="6915496" cy="5463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CESM with channel B,D,E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9657" y="1348216"/>
            <a:ext cx="6910735" cy="5465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Results for RBIR , RBIR-BICM and MMIB are very similar and these 3 </a:t>
            </a:r>
            <a:r>
              <a:rPr lang="en-US" sz="2000" dirty="0" smtClean="0"/>
              <a:t>methods are </a:t>
            </a:r>
            <a:r>
              <a:rPr lang="en-US" sz="2000" dirty="0" smtClean="0"/>
              <a:t>more channel irrelevant comparing to CESM</a:t>
            </a:r>
            <a:endParaRPr lang="en-US" sz="1600" dirty="0" smtClean="0"/>
          </a:p>
          <a:p>
            <a:r>
              <a:rPr lang="en-US" sz="2000" dirty="0" smtClean="0"/>
              <a:t>There is still a distance from AWGN channel</a:t>
            </a:r>
          </a:p>
          <a:p>
            <a:pPr lvl="1"/>
            <a:r>
              <a:rPr lang="en-US" sz="1600" dirty="0" smtClean="0"/>
              <a:t>For RBIR, all </a:t>
            </a:r>
            <a:r>
              <a:rPr lang="en-US" sz="1600" dirty="0" smtClean="0"/>
              <a:t>the results are shifted left side about 0.4 dB</a:t>
            </a:r>
          </a:p>
          <a:p>
            <a:pPr lvl="1"/>
            <a:r>
              <a:rPr lang="en-US" sz="1600" dirty="0" smtClean="0"/>
              <a:t>A channel </a:t>
            </a:r>
            <a:r>
              <a:rPr lang="en-US" sz="1600" dirty="0" smtClean="0"/>
              <a:t>and MCS irrelevant </a:t>
            </a:r>
            <a:r>
              <a:rPr lang="en-US" sz="1600" dirty="0" smtClean="0"/>
              <a:t>fitting parameter </a:t>
            </a:r>
            <a:r>
              <a:rPr lang="el-GR" sz="1600" dirty="0" smtClean="0"/>
              <a:t>α</a:t>
            </a:r>
            <a:r>
              <a:rPr lang="en-US" sz="1600" dirty="0" smtClean="0"/>
              <a:t> might be helpful to further improve the accuracy. </a:t>
            </a:r>
          </a:p>
          <a:p>
            <a:pPr lvl="1"/>
            <a:r>
              <a:rPr lang="en-US" sz="1600" dirty="0" smtClean="0"/>
              <a:t>For </a:t>
            </a:r>
            <a:r>
              <a:rPr lang="en-US" sz="1600" dirty="0" smtClean="0"/>
              <a:t>MMIB, </a:t>
            </a:r>
          </a:p>
          <a:p>
            <a:pPr lvl="2"/>
            <a:r>
              <a:rPr lang="en-US" sz="1400" dirty="0" smtClean="0"/>
              <a:t>the gap from the reference line is MCS dependent.  </a:t>
            </a:r>
          </a:p>
          <a:p>
            <a:pPr lvl="2"/>
            <a:r>
              <a:rPr lang="en-US" sz="1400" dirty="0" smtClean="0"/>
              <a:t>For </a:t>
            </a:r>
            <a:r>
              <a:rPr lang="en-US" sz="1400" dirty="0" smtClean="0"/>
              <a:t>256QAM, the result </a:t>
            </a:r>
            <a:r>
              <a:rPr lang="en-US" sz="1400" dirty="0" smtClean="0"/>
              <a:t>seems </a:t>
            </a:r>
            <a:r>
              <a:rPr lang="en-US" sz="1400" dirty="0" smtClean="0"/>
              <a:t>less accurate and the parameters may need further </a:t>
            </a:r>
            <a:r>
              <a:rPr lang="en-US" sz="1400" dirty="0" smtClean="0"/>
              <a:t>optimization</a:t>
            </a:r>
            <a:endParaRPr lang="en-US" sz="1400" dirty="0" smtClean="0"/>
          </a:p>
          <a:p>
            <a:r>
              <a:rPr lang="en-US" sz="2000" dirty="0" smtClean="0"/>
              <a:t>For CESM, it seems harder to obtain a smooth curve. May need more simulation points compare to other methods. </a:t>
            </a:r>
          </a:p>
          <a:p>
            <a:r>
              <a:rPr lang="en-US" sz="2000" dirty="0" smtClean="0"/>
              <a:t>RBIR-CM and RBIR-BICM </a:t>
            </a:r>
            <a:r>
              <a:rPr lang="en-US" sz="2000" dirty="0" smtClean="0"/>
              <a:t>are more </a:t>
            </a:r>
            <a:r>
              <a:rPr lang="en-US" sz="2000" dirty="0" smtClean="0"/>
              <a:t>mature and can provide good accuracy for average PER prediction.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channel irrelevant curve fitting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981200"/>
            <a:ext cx="3094112" cy="4114800"/>
          </a:xfrm>
        </p:spPr>
        <p:txBody>
          <a:bodyPr/>
          <a:lstStyle/>
          <a:p>
            <a:r>
              <a:rPr lang="en-US" sz="2000" dirty="0" smtClean="0"/>
              <a:t>For RBIR-CM, shift the curves by 0.4 dB (set </a:t>
            </a:r>
            <a:r>
              <a:rPr lang="el-GR" sz="2000" dirty="0" smtClean="0"/>
              <a:t>α</a:t>
            </a:r>
            <a:r>
              <a:rPr lang="en-US" sz="2000" dirty="0" smtClean="0"/>
              <a:t>=1.0965 in the effective SNR mapping function) can obtain a more accurate result.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13568" y="1340768"/>
            <a:ext cx="6598992" cy="544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 abstractions comparison – Instantaneous accuracy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In this simulation, we compare the results for RBIR, RBIR-BICM, MMIB and CESM under channel model D.</a:t>
            </a:r>
          </a:p>
          <a:p>
            <a:pPr lvl="1"/>
            <a:r>
              <a:rPr lang="en-US" sz="1600" dirty="0" smtClean="0"/>
              <a:t>For a given effective SINR, simulate the PER distribution of the channels that map to a fixed effective SINR. 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Simulation settings:</a:t>
            </a:r>
          </a:p>
          <a:p>
            <a:pPr lvl="1"/>
            <a:r>
              <a:rPr lang="en-US" sz="1600" dirty="0" smtClean="0"/>
              <a:t>Channel model: D-NLOS</a:t>
            </a:r>
          </a:p>
          <a:p>
            <a:pPr lvl="1"/>
            <a:r>
              <a:rPr lang="en-US" sz="1600" dirty="0" smtClean="0"/>
              <a:t>MCS 4, 80MHz@5GHz, 1 by 1, 1024 Bytes packet, BCC</a:t>
            </a:r>
            <a:endParaRPr lang="en-US" dirty="0" smtClean="0"/>
          </a:p>
          <a:p>
            <a:endParaRPr lang="en-U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May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May 2014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8031" y="620688"/>
            <a:ext cx="3936437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652568"/>
            <a:ext cx="4035152" cy="3026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3447002"/>
            <a:ext cx="4104456" cy="3078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28567" y="3573016"/>
            <a:ext cx="3960440" cy="297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0570" y="584684"/>
            <a:ext cx="3984442" cy="2988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5" y="601638"/>
            <a:ext cx="4032447" cy="3024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1" y="3501008"/>
            <a:ext cx="4032448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8024" y="3501008"/>
            <a:ext cx="4032449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The results shows that RBIR-CM, RBIR-BICM and MMIB provide similar accuracy on instantaneous PER prediction.</a:t>
            </a:r>
          </a:p>
          <a:p>
            <a:pPr lvl="1"/>
            <a:r>
              <a:rPr lang="en-US" sz="1600" dirty="0" smtClean="0"/>
              <a:t>MMIB seems slightly better and CESM is a little bit worse than other methods. </a:t>
            </a:r>
          </a:p>
          <a:p>
            <a:endParaRPr lang="en-US" sz="2000" dirty="0" smtClean="0"/>
          </a:p>
          <a:p>
            <a:r>
              <a:rPr lang="en-US" sz="2000" dirty="0" smtClean="0"/>
              <a:t>The PHY accuracy and SLS simulation complexity is a tradeoff</a:t>
            </a:r>
            <a:endParaRPr lang="en-US" sz="1600" dirty="0" smtClean="0"/>
          </a:p>
          <a:p>
            <a:pPr lvl="1"/>
            <a:endParaRPr lang="en-US" sz="1600" dirty="0" smtClean="0"/>
          </a:p>
          <a:p>
            <a:r>
              <a:rPr lang="en-US" dirty="0" smtClean="0"/>
              <a:t>How accurate for PHY abstraction do we need for SLS?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observations: Effect of BW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r>
              <a:rPr lang="en-US" sz="2000" dirty="0" smtClean="0"/>
              <a:t>Simulation settings: </a:t>
            </a:r>
          </a:p>
          <a:p>
            <a:pPr lvl="1"/>
            <a:r>
              <a:rPr lang="en-US" sz="1600" dirty="0" smtClean="0"/>
              <a:t>Ch D, MCS 0,2,4,6,8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From the results we find that the effective SNR mapping is irrelevant to bandwidth.</a:t>
            </a:r>
          </a:p>
          <a:p>
            <a:pPr lvl="1"/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4544" y="2020788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15144"/>
            <a:ext cx="7772400" cy="1066800"/>
          </a:xfrm>
        </p:spPr>
        <p:txBody>
          <a:bodyPr/>
          <a:lstStyle/>
          <a:p>
            <a:r>
              <a:rPr lang="en-US" dirty="0" smtClean="0"/>
              <a:t>Other observations: </a:t>
            </a:r>
            <a:br>
              <a:rPr lang="en-US" dirty="0" smtClean="0"/>
            </a:br>
            <a:r>
              <a:rPr lang="en-US" dirty="0" smtClean="0"/>
              <a:t>Effect of Packet Length (1)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6661" y="2316885"/>
            <a:ext cx="5189984" cy="38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78554" y="2360208"/>
            <a:ext cx="5194206" cy="3877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256112"/>
          </a:xfrm>
        </p:spPr>
        <p:txBody>
          <a:bodyPr/>
          <a:lstStyle/>
          <a:p>
            <a:r>
              <a:rPr lang="en-US" sz="2000" dirty="0" smtClean="0"/>
              <a:t>General idea of PHY abstraction:  Effective SINR Mapping (ESM)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A number of PHY </a:t>
            </a:r>
            <a:r>
              <a:rPr lang="en-US" sz="2000" dirty="0" smtClean="0"/>
              <a:t>abstraction methods </a:t>
            </a:r>
            <a:r>
              <a:rPr lang="en-US" sz="2000" dirty="0" smtClean="0"/>
              <a:t>has been proposed</a:t>
            </a:r>
          </a:p>
          <a:p>
            <a:pPr lvl="1"/>
            <a:r>
              <a:rPr lang="en-US" sz="1600" dirty="0" smtClean="0"/>
              <a:t>EESM is introduced in [2, 3]</a:t>
            </a:r>
          </a:p>
          <a:p>
            <a:pPr lvl="1"/>
            <a:r>
              <a:rPr lang="en-US" sz="1600" dirty="0" smtClean="0"/>
              <a:t>RBIR/ RBIR-BICM is recommended in [1, 3, 6]</a:t>
            </a:r>
          </a:p>
          <a:p>
            <a:pPr lvl="1"/>
            <a:r>
              <a:rPr lang="en-US" sz="1600" dirty="0" smtClean="0"/>
              <a:t>MMIB is proposed in [5]</a:t>
            </a:r>
          </a:p>
          <a:p>
            <a:pPr lvl="1"/>
            <a:r>
              <a:rPr lang="en-US" sz="1600" dirty="0" smtClean="0"/>
              <a:t>Capacity based mapping is proposed in [4]</a:t>
            </a:r>
          </a:p>
          <a:p>
            <a:endParaRPr lang="en-US" sz="2000" dirty="0" smtClean="0"/>
          </a:p>
          <a:p>
            <a:r>
              <a:rPr lang="en-US" sz="2000" dirty="0" smtClean="0"/>
              <a:t>In this contribution, we compare different PHY </a:t>
            </a:r>
            <a:r>
              <a:rPr lang="en-US" sz="2000" dirty="0" smtClean="0"/>
              <a:t>abstraction methods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7188200" y="6464396"/>
            <a:ext cx="1355725" cy="369332"/>
          </a:xfrm>
        </p:spPr>
        <p:txBody>
          <a:bodyPr/>
          <a:lstStyle/>
          <a:p>
            <a:r>
              <a:rPr lang="en-US" dirty="0" err="1" smtClean="0">
                <a:ea typeface="MS PGothic" pitchFamily="34" charset="-128"/>
              </a:rPr>
              <a:t>Tianyu</a:t>
            </a:r>
            <a:r>
              <a:rPr lang="en-US" dirty="0" smtClean="0">
                <a:ea typeface="MS PGothic" pitchFamily="34" charset="-128"/>
              </a:rPr>
              <a:t> Wu etc. </a:t>
            </a:r>
            <a:r>
              <a:rPr lang="en-US" dirty="0" err="1" smtClean="0">
                <a:ea typeface="MS PGothic" pitchFamily="34" charset="-128"/>
              </a:rPr>
              <a:t>MediaTek</a:t>
            </a:r>
            <a:endParaRPr lang="en-US" dirty="0" smtClean="0">
              <a:ea typeface="MS PGothic" pitchFamily="34" charset="-128"/>
            </a:endParaRPr>
          </a:p>
        </p:txBody>
      </p:sp>
      <p:graphicFrame>
        <p:nvGraphicFramePr>
          <p:cNvPr id="3073" name="Object 1"/>
          <p:cNvGraphicFramePr>
            <a:graphicFrameLocks noChangeAspect="1"/>
          </p:cNvGraphicFramePr>
          <p:nvPr/>
        </p:nvGraphicFramePr>
        <p:xfrm>
          <a:off x="2438400" y="2492896"/>
          <a:ext cx="3657600" cy="698500"/>
        </p:xfrm>
        <a:graphic>
          <a:graphicData uri="http://schemas.openxmlformats.org/presentationml/2006/ole">
            <p:oleObj spid="_x0000_s3073" name="Equation" r:id="rId4" imgW="2361960" imgH="457200" progId="">
              <p:embed/>
            </p:oleObj>
          </a:graphicData>
        </a:graphic>
      </p:graphicFrame>
      <p:sp>
        <p:nvSpPr>
          <p:cNvPr id="9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May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Packet Length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981200"/>
            <a:ext cx="7776864" cy="4114800"/>
          </a:xfrm>
        </p:spPr>
        <p:txBody>
          <a:bodyPr/>
          <a:lstStyle/>
          <a:p>
            <a:r>
              <a:rPr lang="en-US" sz="2000" dirty="0" smtClean="0"/>
              <a:t>The PER for an arbitrary packet length PL can be given by:</a:t>
            </a:r>
            <a:endParaRPr lang="en-US" sz="1600" dirty="0" smtClean="0"/>
          </a:p>
          <a:p>
            <a:pPr>
              <a:buNone/>
            </a:pPr>
            <a:r>
              <a:rPr lang="en-US" sz="2000" dirty="0" smtClean="0"/>
              <a:t>		</a:t>
            </a:r>
          </a:p>
          <a:p>
            <a:pPr>
              <a:buNone/>
            </a:pPr>
            <a:endParaRPr lang="en-US" sz="2000" baseline="30000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en-US" sz="2000" dirty="0" smtClean="0"/>
              <a:t>	where PL0 is the reference packet length and PER</a:t>
            </a:r>
            <a:r>
              <a:rPr lang="en-US" sz="2000" baseline="-25000" dirty="0" smtClean="0"/>
              <a:t>PL0</a:t>
            </a:r>
            <a:r>
              <a:rPr lang="en-US" sz="2000" dirty="0" smtClean="0"/>
              <a:t> is the PER for the reference packet length PL0.</a:t>
            </a:r>
          </a:p>
          <a:p>
            <a:endParaRPr lang="en-US" sz="2000" dirty="0" smtClean="0"/>
          </a:p>
          <a:p>
            <a:r>
              <a:rPr lang="en-US" sz="2000" dirty="0" smtClean="0"/>
              <a:t>One problem for this method is that when PL/PL0 is too small to too large, the inaccuracy on the reference curve will be amplified. </a:t>
            </a:r>
          </a:p>
          <a:p>
            <a:endParaRPr lang="en-US" sz="2000" dirty="0" smtClean="0"/>
          </a:p>
          <a:p>
            <a:r>
              <a:rPr lang="en-US" sz="2000" dirty="0" smtClean="0"/>
              <a:t>Take 1024 Bytes as reference packet length and generate the PER curve for 256 and 4096 bytes as shown in next slide.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95736" y="2492896"/>
            <a:ext cx="3888432" cy="392582"/>
          </a:xfrm>
          <a:prstGeom prst="rect">
            <a:avLst/>
          </a:prstGeom>
          <a:noFill/>
        </p:spPr>
      </p:pic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Packet Length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2446040" cy="4114800"/>
          </a:xfrm>
        </p:spPr>
        <p:txBody>
          <a:bodyPr/>
          <a:lstStyle/>
          <a:p>
            <a:r>
              <a:rPr lang="en-US" sz="2000" dirty="0" smtClean="0"/>
              <a:t>The error will be amplified when L/L0 is too big or too small.</a:t>
            </a:r>
          </a:p>
          <a:p>
            <a:pPr lvl="1"/>
            <a:r>
              <a:rPr lang="en-US" sz="1600" dirty="0" smtClean="0"/>
              <a:t>We may need a set of reference curves for different size of packets. </a:t>
            </a:r>
          </a:p>
          <a:p>
            <a:pPr lvl="1"/>
            <a:endParaRPr lang="en-US" sz="16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08249" y="1700808"/>
            <a:ext cx="7304311" cy="4992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00128"/>
          </a:xfrm>
        </p:spPr>
        <p:txBody>
          <a:bodyPr/>
          <a:lstStyle/>
          <a:p>
            <a:r>
              <a:rPr lang="en-US" sz="2000" dirty="0" smtClean="0"/>
              <a:t>RBIR can provide quite accurate prediction for average performance</a:t>
            </a:r>
          </a:p>
          <a:p>
            <a:r>
              <a:rPr lang="en-US" sz="2000" dirty="0" smtClean="0"/>
              <a:t>An channel irrelevant curve fitting method can be used to further improve the accuracy</a:t>
            </a:r>
          </a:p>
          <a:p>
            <a:r>
              <a:rPr lang="en-US" sz="2000" dirty="0" smtClean="0"/>
              <a:t>Instantaneous PER is hard to be precisely predicted.</a:t>
            </a:r>
          </a:p>
          <a:p>
            <a:r>
              <a:rPr lang="en-US" sz="2000" dirty="0" smtClean="0"/>
              <a:t>Other observations:</a:t>
            </a:r>
          </a:p>
          <a:p>
            <a:pPr lvl="1"/>
            <a:r>
              <a:rPr lang="en-US" sz="1600" dirty="0" smtClean="0"/>
              <a:t>PHY abstraction methods are irrelevant to BW.</a:t>
            </a:r>
          </a:p>
          <a:p>
            <a:pPr lvl="1"/>
            <a:r>
              <a:rPr lang="en-US" sz="1600" dirty="0" smtClean="0"/>
              <a:t>PHY abstraction for different packet length might be calculated from a set of tables for several fixed packet length.</a:t>
            </a:r>
          </a:p>
          <a:p>
            <a:r>
              <a:rPr lang="en-US" sz="2000" dirty="0" smtClean="0"/>
              <a:t>Prediction accuracy and simulation complexity is a tradeoff.</a:t>
            </a:r>
          </a:p>
          <a:p>
            <a:pPr lvl="1"/>
            <a:r>
              <a:rPr lang="en-US" sz="1600" dirty="0" smtClean="0"/>
              <a:t>Shall we consider to include other simple PHY abstraction method?</a:t>
            </a:r>
          </a:p>
          <a:p>
            <a:endParaRPr lang="en-U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May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1600" b="0" dirty="0" smtClean="0"/>
              <a:t>[1] 11-13-1131-00-0hew-phyabstraction-for-hew-system-level-simulation</a:t>
            </a:r>
          </a:p>
          <a:p>
            <a:pPr>
              <a:buNone/>
            </a:pPr>
            <a:r>
              <a:rPr lang="en-US" sz="1600" b="0" dirty="0" smtClean="0"/>
              <a:t>[2] 11-14-0043-02-0hew-phy-abstraction-in-system-level-simulation-for-hew-study</a:t>
            </a:r>
          </a:p>
          <a:p>
            <a:pPr>
              <a:buNone/>
            </a:pPr>
            <a:r>
              <a:rPr lang="en-US" sz="1600" b="0" dirty="0" smtClean="0"/>
              <a:t>[3] 11-14-0117-00-0hew-phy-abstraction-for-hew-system-level-simulation</a:t>
            </a:r>
          </a:p>
          <a:p>
            <a:pPr>
              <a:buNone/>
            </a:pPr>
            <a:r>
              <a:rPr lang="en-US" sz="1600" b="0" dirty="0" smtClean="0"/>
              <a:t>[4] 11-14-0330-03-0hew-hew-phy-abstraction</a:t>
            </a:r>
          </a:p>
          <a:p>
            <a:pPr>
              <a:buNone/>
            </a:pPr>
            <a:r>
              <a:rPr lang="en-US" sz="1600" b="0" dirty="0" smtClean="0"/>
              <a:t>[5] 11-14-0353-00-0hew-suggestion-on-phy-abstraction-for-evaluation-methodology</a:t>
            </a:r>
          </a:p>
          <a:p>
            <a:pPr>
              <a:buNone/>
            </a:pPr>
            <a:r>
              <a:rPr lang="en-US" sz="1600" b="0" dirty="0" smtClean="0"/>
              <a:t>[6] 11-14-0527-00-00ax-phy-abstraction-for-tgax-system-level-simulations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7188200" y="6464396"/>
            <a:ext cx="1355725" cy="369332"/>
          </a:xfrm>
        </p:spPr>
        <p:txBody>
          <a:bodyPr/>
          <a:lstStyle/>
          <a:p>
            <a:r>
              <a:rPr lang="en-US" dirty="0" err="1" smtClean="0">
                <a:ea typeface="MS PGothic" pitchFamily="34" charset="-128"/>
              </a:rPr>
              <a:t>Tianyu</a:t>
            </a:r>
            <a:r>
              <a:rPr lang="en-US" dirty="0" smtClean="0">
                <a:ea typeface="MS PGothic" pitchFamily="34" charset="-128"/>
              </a:rPr>
              <a:t> Wu etc. </a:t>
            </a:r>
            <a:r>
              <a:rPr lang="en-US" dirty="0" err="1" smtClean="0">
                <a:ea typeface="MS PGothic" pitchFamily="34" charset="-128"/>
              </a:rPr>
              <a:t>MediaTek</a:t>
            </a:r>
            <a:endParaRPr lang="en-US" dirty="0" smtClean="0">
              <a:ea typeface="MS PGothic" pitchFamily="34" charset="-128"/>
            </a:endParaRPr>
          </a:p>
        </p:txBody>
      </p:sp>
      <p:sp>
        <p:nvSpPr>
          <p:cNvPr id="7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May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of PHY abstraction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42664" y="2060848"/>
          <a:ext cx="8305800" cy="4170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2286000"/>
                <a:gridCol w="4191000"/>
              </a:tblGrid>
              <a:tr h="695007">
                <a:tc>
                  <a:txBody>
                    <a:bodyPr/>
                    <a:lstStyle/>
                    <a:p>
                      <a:r>
                        <a:rPr lang="en-US" dirty="0" smtClean="0"/>
                        <a:t>PHY</a:t>
                      </a:r>
                      <a:r>
                        <a:rPr lang="en-US" baseline="0" dirty="0" smtClean="0"/>
                        <a:t> Abstract </a:t>
                      </a:r>
                      <a:endParaRPr lang="en-U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SINR Mapping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95007">
                <a:tc>
                  <a:txBody>
                    <a:bodyPr/>
                    <a:lstStyle/>
                    <a:p>
                      <a:r>
                        <a:rPr lang="en-US" dirty="0" smtClean="0"/>
                        <a:t>EESM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Exponential mapping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695007">
                <a:tc>
                  <a:txBody>
                    <a:bodyPr/>
                    <a:lstStyle/>
                    <a:p>
                      <a:r>
                        <a:rPr lang="en-US" dirty="0" smtClean="0"/>
                        <a:t>CM based RBIR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Mutual information assuming</a:t>
                      </a:r>
                      <a:r>
                        <a:rPr lang="en-US" baseline="0" dirty="0" smtClean="0"/>
                        <a:t> CM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695007">
                <a:tc>
                  <a:txBody>
                    <a:bodyPr/>
                    <a:lstStyle/>
                    <a:p>
                      <a:r>
                        <a:rPr lang="en-US" dirty="0" smtClean="0"/>
                        <a:t>BICM based RBIR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Mutual information assuming</a:t>
                      </a:r>
                      <a:r>
                        <a:rPr lang="en-US" baseline="0" dirty="0" smtClean="0"/>
                        <a:t> BICM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695007">
                <a:tc>
                  <a:txBody>
                    <a:bodyPr/>
                    <a:lstStyle/>
                    <a:p>
                      <a:r>
                        <a:rPr lang="en-US" dirty="0" smtClean="0"/>
                        <a:t>MMIB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Mutual information per bit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695007">
                <a:tc>
                  <a:txBody>
                    <a:bodyPr/>
                    <a:lstStyle/>
                    <a:p>
                      <a:r>
                        <a:rPr lang="en-US" dirty="0" smtClean="0"/>
                        <a:t>CESM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Capacity based mapping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387280" y="3060700"/>
          <a:ext cx="1527175" cy="368300"/>
        </p:xfrm>
        <a:graphic>
          <a:graphicData uri="http://schemas.openxmlformats.org/presentationml/2006/ole">
            <p:oleObj spid="_x0000_s12290" name="Equation" r:id="rId3" imgW="1054080" imgH="253800" progId="">
              <p:embed/>
            </p:oleObj>
          </a:graphicData>
        </a:graphic>
      </p:graphicFrame>
      <p:graphicFrame>
        <p:nvGraphicFramePr>
          <p:cNvPr id="1027" name="Object 2"/>
          <p:cNvGraphicFramePr>
            <a:graphicFrameLocks noChangeAspect="1"/>
          </p:cNvGraphicFramePr>
          <p:nvPr/>
        </p:nvGraphicFramePr>
        <p:xfrm>
          <a:off x="4853880" y="5085184"/>
          <a:ext cx="3021013" cy="568325"/>
        </p:xfrm>
        <a:graphic>
          <a:graphicData uri="http://schemas.openxmlformats.org/presentationml/2006/ole">
            <p:oleObj spid="_x0000_s12291" name="Equation" r:id="rId4" imgW="2298600" imgH="431640" progId="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4339406" y="3674417"/>
          <a:ext cx="4337050" cy="474663"/>
        </p:xfrm>
        <a:graphic>
          <a:graphicData uri="http://schemas.openxmlformats.org/presentationml/2006/ole">
            <p:oleObj spid="_x0000_s12292" name="Equation" r:id="rId5" imgW="4406760" imgH="482400" progId="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4366518" y="4232126"/>
          <a:ext cx="4525962" cy="781050"/>
        </p:xfrm>
        <a:graphic>
          <a:graphicData uri="http://schemas.openxmlformats.org/presentationml/2006/ole">
            <p:oleObj spid="_x0000_s12293" name="Equation" r:id="rId6" imgW="5295600" imgH="914400" progId="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5436096" y="5936704"/>
          <a:ext cx="1630362" cy="228600"/>
        </p:xfrm>
        <a:graphic>
          <a:graphicData uri="http://schemas.openxmlformats.org/presentationml/2006/ole">
            <p:oleObj spid="_x0000_s12294" name="公式" r:id="rId7" imgW="1523880" imgH="215640" progId="Equation.3">
              <p:embed/>
            </p:oleObj>
          </a:graphicData>
        </a:graphic>
      </p:graphicFrame>
      <p:sp>
        <p:nvSpPr>
          <p:cNvPr id="13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May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of the </a:t>
            </a:r>
            <a:r>
              <a:rPr lang="el-GR" dirty="0" smtClean="0"/>
              <a:t>Φ</a:t>
            </a:r>
            <a:r>
              <a:rPr lang="en-US" dirty="0" smtClean="0"/>
              <a:t>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2952328" cy="1735832"/>
          </a:xfrm>
        </p:spPr>
        <p:txBody>
          <a:bodyPr/>
          <a:lstStyle/>
          <a:p>
            <a:r>
              <a:rPr lang="en-US" sz="1400" dirty="0" smtClean="0"/>
              <a:t>The </a:t>
            </a:r>
            <a:r>
              <a:rPr lang="el-GR" sz="1400" dirty="0" smtClean="0"/>
              <a:t>Φ</a:t>
            </a:r>
            <a:r>
              <a:rPr lang="en-US" sz="1400" dirty="0" smtClean="0"/>
              <a:t> functions for RBIR-CM, RBIR-BICM and MMIB are similar. (</a:t>
            </a:r>
            <a:r>
              <a:rPr lang="el-GR" sz="1400" dirty="0" smtClean="0"/>
              <a:t>Φ</a:t>
            </a:r>
            <a:r>
              <a:rPr lang="en-US" sz="1400" dirty="0" smtClean="0"/>
              <a:t> functions are normalized by the information bits carried by the modulation)</a:t>
            </a:r>
          </a:p>
          <a:p>
            <a:r>
              <a:rPr lang="en-US" sz="1400" dirty="0" smtClean="0"/>
              <a:t>The MMIB parameters for 256 QAM is from [5].</a:t>
            </a:r>
            <a:endParaRPr lang="en-US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May 2014</a:t>
            </a: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1683774"/>
            <a:ext cx="6886352" cy="4697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5" y="3532956"/>
            <a:ext cx="3701819" cy="2776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 abstraction selection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28120"/>
          </a:xfrm>
        </p:spPr>
        <p:txBody>
          <a:bodyPr/>
          <a:lstStyle/>
          <a:p>
            <a:r>
              <a:rPr lang="en-US" sz="2000" dirty="0" smtClean="0"/>
              <a:t>Criteria for PHY abstraction method selection</a:t>
            </a:r>
          </a:p>
          <a:p>
            <a:pPr lvl="1"/>
            <a:r>
              <a:rPr lang="en-US" sz="1600" dirty="0" smtClean="0"/>
              <a:t>Channel type irrelevant </a:t>
            </a:r>
          </a:p>
          <a:p>
            <a:pPr lvl="2"/>
            <a:r>
              <a:rPr lang="en-US" sz="1400" dirty="0" smtClean="0"/>
              <a:t>Good effective SINR mapping function shall be channel irrelevant. The PER mapping shall have acceptable accuracy for all channel types.</a:t>
            </a:r>
          </a:p>
          <a:p>
            <a:pPr lvl="2"/>
            <a:r>
              <a:rPr lang="en-US" sz="1400" dirty="0" smtClean="0"/>
              <a:t>There are many channel types:</a:t>
            </a:r>
          </a:p>
          <a:p>
            <a:pPr lvl="3"/>
            <a:r>
              <a:rPr lang="en-US" sz="1200" dirty="0" smtClean="0"/>
              <a:t>Channel model A-F, </a:t>
            </a:r>
            <a:r>
              <a:rPr lang="en-US" sz="1200" dirty="0" err="1" smtClean="0"/>
              <a:t>Uma</a:t>
            </a:r>
            <a:r>
              <a:rPr lang="en-US" sz="1200" dirty="0" smtClean="0"/>
              <a:t>, </a:t>
            </a:r>
            <a:r>
              <a:rPr lang="en-US" sz="1200" dirty="0" err="1" smtClean="0"/>
              <a:t>Umi</a:t>
            </a:r>
            <a:r>
              <a:rPr lang="en-US" sz="1200" dirty="0" smtClean="0"/>
              <a:t> etc</a:t>
            </a:r>
          </a:p>
          <a:p>
            <a:pPr lvl="3"/>
            <a:r>
              <a:rPr lang="en-US" sz="1200" dirty="0" err="1" smtClean="0"/>
              <a:t>Beamformed</a:t>
            </a:r>
            <a:r>
              <a:rPr lang="en-US" sz="1200" dirty="0" smtClean="0"/>
              <a:t> MIMO channels</a:t>
            </a:r>
          </a:p>
          <a:p>
            <a:pPr lvl="3"/>
            <a:r>
              <a:rPr lang="en-US" sz="1200" dirty="0" smtClean="0"/>
              <a:t>Possibly OFDMA sub channels</a:t>
            </a:r>
          </a:p>
          <a:p>
            <a:pPr lvl="2"/>
            <a:r>
              <a:rPr lang="en-US" sz="1400" dirty="0" smtClean="0"/>
              <a:t>It’s impossible to optimize the SINR mapping function for each channel type.</a:t>
            </a:r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Instantaneous mapping accuracy</a:t>
            </a:r>
          </a:p>
          <a:p>
            <a:pPr lvl="2"/>
            <a:r>
              <a:rPr lang="en-US" sz="1400" dirty="0" smtClean="0"/>
              <a:t>The set of {channel realization, average SINR} combinations that map to an effective SINR shall have small PER difference from the predicted PER.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Wu, etc. </a:t>
            </a:r>
          </a:p>
          <a:p>
            <a:pPr>
              <a:defRPr/>
            </a:pP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May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 abstractions comparison – </a:t>
            </a:r>
            <a:br>
              <a:rPr lang="en-US" dirty="0" smtClean="0"/>
            </a:br>
            <a:r>
              <a:rPr lang="en-US" dirty="0" smtClean="0"/>
              <a:t>Channel irrelevance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544144"/>
          </a:xfrm>
        </p:spPr>
        <p:txBody>
          <a:bodyPr/>
          <a:lstStyle/>
          <a:p>
            <a:r>
              <a:rPr lang="en-US" sz="2000" dirty="0" smtClean="0"/>
              <a:t>In this simulation, we show the results for RBIR, RBIR-BICM, MMIB and CESM under different channel models and compare to the PER curve for AWGN channel. </a:t>
            </a:r>
          </a:p>
          <a:p>
            <a:endParaRPr lang="en-US" sz="2000" dirty="0" smtClean="0"/>
          </a:p>
          <a:p>
            <a:r>
              <a:rPr lang="en-US" sz="2000" dirty="0" smtClean="0"/>
              <a:t>Simulation settings:</a:t>
            </a:r>
          </a:p>
          <a:p>
            <a:pPr lvl="1"/>
            <a:r>
              <a:rPr lang="en-US" sz="1600" dirty="0" smtClean="0"/>
              <a:t>Channel models: B-NLOS, D-NLOS, E-LOS</a:t>
            </a:r>
          </a:p>
          <a:p>
            <a:pPr lvl="1"/>
            <a:r>
              <a:rPr lang="en-US" sz="1600" dirty="0" smtClean="0"/>
              <a:t>80MHz@5GHz, 1 by 1, 1024 Bytes packet, BCC</a:t>
            </a:r>
          </a:p>
          <a:p>
            <a:pPr lvl="1"/>
            <a:r>
              <a:rPr lang="en-US" sz="1600" dirty="0" smtClean="0"/>
              <a:t>Independent Channel realization for each effective </a:t>
            </a:r>
            <a:r>
              <a:rPr lang="en-US" sz="1600" dirty="0" err="1" smtClean="0"/>
              <a:t>snr</a:t>
            </a:r>
            <a:r>
              <a:rPr lang="en-US" sz="1600" dirty="0" smtClean="0"/>
              <a:t>. </a:t>
            </a:r>
          </a:p>
          <a:p>
            <a:pPr lvl="2"/>
            <a:r>
              <a:rPr lang="en-US" sz="1400" dirty="0" smtClean="0"/>
              <a:t>For each effective </a:t>
            </a:r>
            <a:r>
              <a:rPr lang="en-US" sz="1400" dirty="0" err="1" smtClean="0"/>
              <a:t>snr</a:t>
            </a:r>
            <a:r>
              <a:rPr lang="en-US" sz="1400" dirty="0" smtClean="0"/>
              <a:t>, simulate 2000 packets pass independent channel realizations.</a:t>
            </a:r>
          </a:p>
          <a:p>
            <a:pPr lvl="1"/>
            <a:r>
              <a:rPr lang="el-GR" sz="1600" dirty="0" smtClean="0"/>
              <a:t>α</a:t>
            </a:r>
            <a:r>
              <a:rPr lang="en-US" sz="1600" dirty="0" smtClean="0"/>
              <a:t>=1;    </a:t>
            </a:r>
            <a:r>
              <a:rPr lang="el-GR" sz="1600" dirty="0" smtClean="0"/>
              <a:t>β</a:t>
            </a:r>
            <a:r>
              <a:rPr lang="en-US" sz="1600" dirty="0" smtClean="0"/>
              <a:t>=1</a:t>
            </a:r>
          </a:p>
          <a:p>
            <a:endParaRPr lang="en-U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May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RBIR-CM with channel B,D,E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May 2014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340768"/>
            <a:ext cx="6796435" cy="5434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RBIR-BICM with channel B,D,E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May 2014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348878"/>
            <a:ext cx="6641753" cy="546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MMIB with channel B,D,E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324928"/>
            <a:ext cx="6925022" cy="5488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21951</TotalTime>
  <Words>1130</Words>
  <Application>Microsoft Office PowerPoint</Application>
  <PresentationFormat>On-screen Show (4:3)</PresentationFormat>
  <Paragraphs>231</Paragraphs>
  <Slides>23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802-11-Submission</vt:lpstr>
      <vt:lpstr>Equation</vt:lpstr>
      <vt:lpstr>公式</vt:lpstr>
      <vt:lpstr>PHY abstraction method comparison</vt:lpstr>
      <vt:lpstr>Background</vt:lpstr>
      <vt:lpstr>List of PHY abstraction methods</vt:lpstr>
      <vt:lpstr>Comparison of the Φ function</vt:lpstr>
      <vt:lpstr>PHY abstraction selection criteria</vt:lpstr>
      <vt:lpstr>PHY abstractions comparison –  Channel irrelevance</vt:lpstr>
      <vt:lpstr>RBIR-CM with channel B,D,E</vt:lpstr>
      <vt:lpstr>RBIR-BICM with channel B,D,E</vt:lpstr>
      <vt:lpstr>MMIB with channel B,D,E</vt:lpstr>
      <vt:lpstr>RBIR,RBIR-BICM,MMIB with channel D</vt:lpstr>
      <vt:lpstr>CESM with channel B,D,E</vt:lpstr>
      <vt:lpstr>Observations</vt:lpstr>
      <vt:lpstr>Example of channel irrelevant curve fitting</vt:lpstr>
      <vt:lpstr>PHY abstractions comparison – Instantaneous accuracy</vt:lpstr>
      <vt:lpstr>Slide 15</vt:lpstr>
      <vt:lpstr>Slide 16</vt:lpstr>
      <vt:lpstr>Observations</vt:lpstr>
      <vt:lpstr>Other observations: Effect of BW</vt:lpstr>
      <vt:lpstr>Other observations:  Effect of Packet Length (1)</vt:lpstr>
      <vt:lpstr>Effect of Packet Length (2)</vt:lpstr>
      <vt:lpstr>Effect of Packet Length (3)</vt:lpstr>
      <vt:lpstr>Conclusion</vt:lpstr>
      <vt:lpstr>References</vt:lpstr>
    </vt:vector>
  </TitlesOfParts>
  <Company>MediaTek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OBSS Mitigation</dc:title>
  <dc:creator>Chao-Chun Wang</dc:creator>
  <cp:lastModifiedBy>mtk06611</cp:lastModifiedBy>
  <cp:revision>908</cp:revision>
  <cp:lastPrinted>1998-02-10T13:28:06Z</cp:lastPrinted>
  <dcterms:created xsi:type="dcterms:W3CDTF">2013-11-12T02:05:18Z</dcterms:created>
  <dcterms:modified xsi:type="dcterms:W3CDTF">2014-05-14T02:08:23Z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-2138209084</vt:i4>
  </property>
  <property fmtid="{D5CDD505-2E9C-101B-9397-08002B2CF9AE}" pid="3" name="_NewReviewCycle">
    <vt:lpwstr/>
  </property>
  <property fmtid="{D5CDD505-2E9C-101B-9397-08002B2CF9AE}" pid="4" name="_EmailSubject">
    <vt:lpwstr>HEW Mac contribution</vt:lpwstr>
  </property>
  <property fmtid="{D5CDD505-2E9C-101B-9397-08002B2CF9AE}" pid="5" name="_AuthorEmail">
    <vt:lpwstr>james.yee@mediatek.com</vt:lpwstr>
  </property>
  <property fmtid="{D5CDD505-2E9C-101B-9397-08002B2CF9AE}" pid="6" name="_AuthorEmailDisplayName">
    <vt:lpwstr>James Yee (易志熹)</vt:lpwstr>
  </property>
  <property fmtid="{D5CDD505-2E9C-101B-9397-08002B2CF9AE}" pid="7" name="_PreviousAdHocReviewCycleID">
    <vt:i4>-1516722973</vt:i4>
  </property>
</Properties>
</file>