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3" r:id="rId1"/>
  </p:sldMasterIdLst>
  <p:notesMasterIdLst>
    <p:notesMasterId r:id="rId16"/>
  </p:notesMasterIdLst>
  <p:handoutMasterIdLst>
    <p:handoutMasterId r:id="rId17"/>
  </p:handoutMasterIdLst>
  <p:sldIdLst>
    <p:sldId id="529" r:id="rId2"/>
    <p:sldId id="514" r:id="rId3"/>
    <p:sldId id="576" r:id="rId4"/>
    <p:sldId id="577" r:id="rId5"/>
    <p:sldId id="575" r:id="rId6"/>
    <p:sldId id="565" r:id="rId7"/>
    <p:sldId id="563" r:id="rId8"/>
    <p:sldId id="564" r:id="rId9"/>
    <p:sldId id="567" r:id="rId10"/>
    <p:sldId id="574" r:id="rId11"/>
    <p:sldId id="573" r:id="rId12"/>
    <p:sldId id="569" r:id="rId13"/>
    <p:sldId id="562" r:id="rId14"/>
    <p:sldId id="548"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a:srgbClr val="3399FF"/>
    <a:srgbClr val="FFFF00"/>
    <a:srgbClr val="66CC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63" autoAdjust="0"/>
    <p:restoredTop sz="93514" autoAdjust="0"/>
  </p:normalViewPr>
  <p:slideViewPr>
    <p:cSldViewPr>
      <p:cViewPr varScale="1">
        <p:scale>
          <a:sx n="66" d="100"/>
          <a:sy n="66" d="100"/>
        </p:scale>
        <p:origin x="-994"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632" y="-8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oleObject" Target="file:///C:\Users\mpark1\Documents\HEW\Internal\Matlab\collision_prob_data.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mpark1\Documents\HEW\Internal\Matlab\collision_prob_data.xlsx"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title>
      <c:layout/>
      <c:txPr>
        <a:bodyPr/>
        <a:lstStyle/>
        <a:p>
          <a:pPr>
            <a:defRPr sz="1200"/>
          </a:pPr>
          <a:endParaRPr lang="en-US"/>
        </a:p>
      </c:txPr>
    </c:title>
    <c:plotArea>
      <c:layout/>
      <c:scatterChart>
        <c:scatterStyle val="smoothMarker"/>
        <c:ser>
          <c:idx val="0"/>
          <c:order val="0"/>
          <c:tx>
            <c:strRef>
              <c:f>Sheet1!$G$1</c:f>
              <c:strCache>
                <c:ptCount val="1"/>
                <c:pt idx="0">
                  <c:v>Prob. Collision</c:v>
                </c:pt>
              </c:strCache>
            </c:strRef>
          </c:tx>
          <c:xVal>
            <c:numRef>
              <c:f>Sheet1!$A$2:$A$14</c:f>
              <c:numCache>
                <c:formatCode>General</c:formatCode>
                <c:ptCount val="13"/>
                <c:pt idx="0">
                  <c:v>1</c:v>
                </c:pt>
                <c:pt idx="1">
                  <c:v>5</c:v>
                </c:pt>
                <c:pt idx="2">
                  <c:v>10</c:v>
                </c:pt>
                <c:pt idx="3">
                  <c:v>20</c:v>
                </c:pt>
                <c:pt idx="4">
                  <c:v>30</c:v>
                </c:pt>
                <c:pt idx="5">
                  <c:v>40</c:v>
                </c:pt>
                <c:pt idx="6">
                  <c:v>50</c:v>
                </c:pt>
                <c:pt idx="7">
                  <c:v>60</c:v>
                </c:pt>
                <c:pt idx="8">
                  <c:v>70</c:v>
                </c:pt>
                <c:pt idx="9">
                  <c:v>80</c:v>
                </c:pt>
                <c:pt idx="10">
                  <c:v>90</c:v>
                </c:pt>
                <c:pt idx="11">
                  <c:v>100</c:v>
                </c:pt>
                <c:pt idx="12">
                  <c:v>200</c:v>
                </c:pt>
              </c:numCache>
            </c:numRef>
          </c:xVal>
          <c:yVal>
            <c:numRef>
              <c:f>Sheet1!$G$2:$G$14</c:f>
              <c:numCache>
                <c:formatCode>0%</c:formatCode>
                <c:ptCount val="13"/>
                <c:pt idx="0">
                  <c:v>0</c:v>
                </c:pt>
                <c:pt idx="1">
                  <c:v>0.2645869184721058</c:v>
                </c:pt>
                <c:pt idx="2">
                  <c:v>0.36871078115728162</c:v>
                </c:pt>
                <c:pt idx="3">
                  <c:v>0.4592899395486153</c:v>
                </c:pt>
                <c:pt idx="4">
                  <c:v>0.50943368458232507</c:v>
                </c:pt>
                <c:pt idx="5">
                  <c:v>0.54571885448466362</c:v>
                </c:pt>
                <c:pt idx="6">
                  <c:v>0.57126626508606537</c:v>
                </c:pt>
                <c:pt idx="7">
                  <c:v>0.59495978031057861</c:v>
                </c:pt>
                <c:pt idx="8">
                  <c:v>0.61422553467271779</c:v>
                </c:pt>
                <c:pt idx="9">
                  <c:v>0.62905810433853904</c:v>
                </c:pt>
                <c:pt idx="10">
                  <c:v>0.6442658641224307</c:v>
                </c:pt>
                <c:pt idx="11">
                  <c:v>0.65745212893501859</c:v>
                </c:pt>
                <c:pt idx="12">
                  <c:v>0.7413213306430797</c:v>
                </c:pt>
              </c:numCache>
            </c:numRef>
          </c:yVal>
          <c:smooth val="1"/>
        </c:ser>
        <c:axId val="88513920"/>
        <c:axId val="88581632"/>
      </c:scatterChart>
      <c:valAx>
        <c:axId val="88513920"/>
        <c:scaling>
          <c:orientation val="minMax"/>
          <c:max val="200"/>
          <c:min val="0"/>
        </c:scaling>
        <c:axPos val="b"/>
        <c:title>
          <c:tx>
            <c:rich>
              <a:bodyPr/>
              <a:lstStyle/>
              <a:p>
                <a:pPr>
                  <a:defRPr/>
                </a:pPr>
                <a:r>
                  <a:rPr lang="en-US"/>
                  <a:t>Number of STAs</a:t>
                </a:r>
              </a:p>
            </c:rich>
          </c:tx>
          <c:layout/>
        </c:title>
        <c:numFmt formatCode="General" sourceLinked="1"/>
        <c:tickLblPos val="nextTo"/>
        <c:crossAx val="88581632"/>
        <c:crosses val="autoZero"/>
        <c:crossBetween val="midCat"/>
      </c:valAx>
      <c:valAx>
        <c:axId val="88581632"/>
        <c:scaling>
          <c:orientation val="minMax"/>
          <c:max val="1"/>
        </c:scaling>
        <c:axPos val="l"/>
        <c:majorGridlines/>
        <c:numFmt formatCode="0%" sourceLinked="1"/>
        <c:tickLblPos val="nextTo"/>
        <c:crossAx val="88513920"/>
        <c:crosses val="autoZero"/>
        <c:crossBetween val="midCat"/>
      </c:valAx>
    </c:plotArea>
    <c:plotVisOnly val="1"/>
    <c:dispBlanksAs val="gap"/>
  </c:chart>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title>
      <c:layout/>
      <c:txPr>
        <a:bodyPr/>
        <a:lstStyle/>
        <a:p>
          <a:pPr>
            <a:defRPr sz="1200"/>
          </a:pPr>
          <a:endParaRPr lang="en-US"/>
        </a:p>
      </c:txPr>
    </c:title>
    <c:plotArea>
      <c:layout/>
      <c:scatterChart>
        <c:scatterStyle val="smoothMarker"/>
        <c:ser>
          <c:idx val="0"/>
          <c:order val="0"/>
          <c:tx>
            <c:strRef>
              <c:f>Sheet1!$H$1</c:f>
              <c:strCache>
                <c:ptCount val="1"/>
                <c:pt idx="0">
                  <c:v>Num. of collisions per successful transmission</c:v>
                </c:pt>
              </c:strCache>
            </c:strRef>
          </c:tx>
          <c:xVal>
            <c:numRef>
              <c:f>Sheet1!$A$2:$A$14</c:f>
              <c:numCache>
                <c:formatCode>General</c:formatCode>
                <c:ptCount val="13"/>
                <c:pt idx="0">
                  <c:v>1</c:v>
                </c:pt>
                <c:pt idx="1">
                  <c:v>5</c:v>
                </c:pt>
                <c:pt idx="2">
                  <c:v>10</c:v>
                </c:pt>
                <c:pt idx="3">
                  <c:v>20</c:v>
                </c:pt>
                <c:pt idx="4">
                  <c:v>30</c:v>
                </c:pt>
                <c:pt idx="5">
                  <c:v>40</c:v>
                </c:pt>
                <c:pt idx="6">
                  <c:v>50</c:v>
                </c:pt>
                <c:pt idx="7">
                  <c:v>60</c:v>
                </c:pt>
                <c:pt idx="8">
                  <c:v>70</c:v>
                </c:pt>
                <c:pt idx="9">
                  <c:v>80</c:v>
                </c:pt>
                <c:pt idx="10">
                  <c:v>90</c:v>
                </c:pt>
                <c:pt idx="11">
                  <c:v>100</c:v>
                </c:pt>
                <c:pt idx="12">
                  <c:v>200</c:v>
                </c:pt>
              </c:numCache>
            </c:numRef>
          </c:xVal>
          <c:yVal>
            <c:numRef>
              <c:f>Sheet1!$H$2:$H$14</c:f>
              <c:numCache>
                <c:formatCode>0.00</c:formatCode>
                <c:ptCount val="13"/>
                <c:pt idx="0">
                  <c:v>0</c:v>
                </c:pt>
                <c:pt idx="1">
                  <c:v>0.35978000000000032</c:v>
                </c:pt>
                <c:pt idx="2">
                  <c:v>0.58405999999999958</c:v>
                </c:pt>
                <c:pt idx="3">
                  <c:v>0.84942000000000062</c:v>
                </c:pt>
                <c:pt idx="4">
                  <c:v>1.038460384603846</c:v>
                </c:pt>
                <c:pt idx="5">
                  <c:v>1.2012799999999955</c:v>
                </c:pt>
                <c:pt idx="6">
                  <c:v>1.3324500000000001</c:v>
                </c:pt>
                <c:pt idx="7">
                  <c:v>1.4688906221875522</c:v>
                </c:pt>
                <c:pt idx="8">
                  <c:v>1.5921881562368807</c:v>
                </c:pt>
                <c:pt idx="9">
                  <c:v>1.6958400000000002</c:v>
                </c:pt>
                <c:pt idx="10">
                  <c:v>1.8110881108811101</c:v>
                </c:pt>
                <c:pt idx="11">
                  <c:v>1.9193</c:v>
                </c:pt>
                <c:pt idx="12">
                  <c:v>2.8657999999999997</c:v>
                </c:pt>
              </c:numCache>
            </c:numRef>
          </c:yVal>
          <c:smooth val="1"/>
        </c:ser>
        <c:axId val="88924928"/>
        <c:axId val="88926848"/>
      </c:scatterChart>
      <c:valAx>
        <c:axId val="88924928"/>
        <c:scaling>
          <c:orientation val="minMax"/>
          <c:max val="200"/>
          <c:min val="0"/>
        </c:scaling>
        <c:axPos val="b"/>
        <c:title>
          <c:tx>
            <c:rich>
              <a:bodyPr/>
              <a:lstStyle/>
              <a:p>
                <a:pPr>
                  <a:defRPr/>
                </a:pPr>
                <a:r>
                  <a:rPr lang="en-US"/>
                  <a:t>Number of STAs</a:t>
                </a:r>
              </a:p>
            </c:rich>
          </c:tx>
          <c:layout/>
        </c:title>
        <c:numFmt formatCode="General" sourceLinked="1"/>
        <c:tickLblPos val="nextTo"/>
        <c:crossAx val="88926848"/>
        <c:crosses val="autoZero"/>
        <c:crossBetween val="midCat"/>
      </c:valAx>
      <c:valAx>
        <c:axId val="88926848"/>
        <c:scaling>
          <c:orientation val="minMax"/>
        </c:scaling>
        <c:axPos val="l"/>
        <c:majorGridlines/>
        <c:numFmt formatCode="0.00" sourceLinked="1"/>
        <c:tickLblPos val="nextTo"/>
        <c:crossAx val="88924928"/>
        <c:crosses val="autoZero"/>
        <c:crossBetween val="midCat"/>
      </c:valAx>
    </c:plotArea>
    <c:plotVisOnly val="1"/>
    <c:dispBlanksAs val="gap"/>
  </c:chart>
  <c:externalData r:id="rId2"/>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BD32B504-A888-4620-871E-4C7196395CC7}"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2594124480"/>
      </p:ext>
    </p:extLst>
  </p:cSld>
  <p:clrMap bg1="lt1" tx1="dk1" bg2="lt2" tx2="dk2" accent1="accent1" accent2="accent2" accent3="accent3" accent4="accent4" accent5="accent5" accent6="accent6" hlink="hlink" folHlink="folHlink"/>
  <p:hf sldNum="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802.11-13/xxxxr0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82153" y="8985250"/>
            <a:ext cx="19995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smtClean="0"/>
              <a:t>Yonggang Fang, </a:t>
            </a:r>
            <a:r>
              <a:rPr lang="en-US" dirty="0" err="1" smtClean="0"/>
              <a:t>ZTETX</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B2E2529D-A12F-4941-8D14-D7D39A04F2A2}"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546495363"/>
      </p:ext>
    </p:extLst>
  </p:cSld>
  <p:clrMap bg1="lt1" tx1="dk1" bg2="lt2" tx2="dk2" accent1="accent1" accent2="accent2" accent3="accent3" accent4="accent4" accent5="accent5" accent6="accent6" hlink="hlink" folHlink="folHlink"/>
  <p:hf sldNum="0" ft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85880" y="95706"/>
            <a:ext cx="2195858" cy="215444"/>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802.11-13/xxxxr0</a:t>
            </a:r>
          </a:p>
        </p:txBody>
      </p:sp>
      <p:sp>
        <p:nvSpPr>
          <p:cNvPr id="20483" name="Rectangle 3"/>
          <p:cNvSpPr>
            <a:spLocks noGrp="1" noChangeArrowheads="1"/>
          </p:cNvSpPr>
          <p:nvPr>
            <p:ph type="dt" sz="quarter" idx="1"/>
          </p:nvPr>
        </p:nvSpPr>
        <p:spPr>
          <a:xfrm>
            <a:off x="654050" y="95706"/>
            <a:ext cx="916020" cy="215444"/>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Month Year</a:t>
            </a:r>
          </a:p>
        </p:txBody>
      </p:sp>
      <p:sp>
        <p:nvSpPr>
          <p:cNvPr id="20485" name="Rectangle 7"/>
          <p:cNvSpPr>
            <a:spLocks noGrp="1" noChangeArrowheads="1"/>
          </p:cNvSpPr>
          <p:nvPr>
            <p:ph type="sldNum" sz="quarter" idx="5"/>
          </p:nvPr>
        </p:nvSpPr>
        <p:spPr>
          <a:xfrm>
            <a:off x="3319460" y="8986035"/>
            <a:ext cx="415178" cy="184666"/>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8B075CBA-C5BF-4056-A6C0-D5F5C6F0F433}" type="slidenum">
              <a:rPr lang="en-US" smtClean="0"/>
              <a:pPr/>
              <a:t>1</a:t>
            </a:fld>
            <a:endParaRPr lang="en-US" smtClean="0"/>
          </a:p>
        </p:txBody>
      </p:sp>
      <p:sp>
        <p:nvSpPr>
          <p:cNvPr id="20486" name="Rectangle 2"/>
          <p:cNvSpPr>
            <a:spLocks noGrp="1" noRot="1" noChangeAspect="1" noChangeArrowheads="1" noTextEdit="1"/>
          </p:cNvSpPr>
          <p:nvPr>
            <p:ph type="sldImg"/>
          </p:nvPr>
        </p:nvSpPr>
        <p:spPr>
          <a:xfrm>
            <a:off x="1154113" y="701675"/>
            <a:ext cx="4625975" cy="3468688"/>
          </a:xfrm>
          <a:ln/>
        </p:spPr>
      </p:sp>
      <p:sp>
        <p:nvSpPr>
          <p:cNvPr id="20487" name="Rectangle 3"/>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20484" name="Rectangle 6"/>
          <p:cNvSpPr>
            <a:spLocks noGrp="1" noChangeArrowheads="1"/>
          </p:cNvSpPr>
          <p:nvPr>
            <p:ph type="ftr" sz="quarter" idx="4"/>
          </p:nvPr>
        </p:nvSpPr>
        <p:spPr>
          <a:xfrm>
            <a:off x="4229100" y="8985250"/>
            <a:ext cx="1999586" cy="184666"/>
          </a:xfrm>
          <a:noFill/>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dirty="0" smtClean="0"/>
              <a:t>Yonggang Fang, </a:t>
            </a:r>
            <a:r>
              <a:rPr lang="en-US" dirty="0" err="1" smtClean="0"/>
              <a:t>ZTETX</a:t>
            </a: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CB429028-EDBC-4B69-9F69-0DC0E1F17881}" type="slidenum">
              <a:rPr lang="en-US" smtClean="0"/>
              <a:pPr>
                <a:defRPr/>
              </a:pPr>
              <a:t>‹#›</a:t>
            </a:fld>
            <a:endParaRPr lang="en-US"/>
          </a:p>
        </p:txBody>
      </p:sp>
      <p:sp>
        <p:nvSpPr>
          <p:cNvPr id="4"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xmlns="" val="280038574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smtClean="0"/>
              <a:t>Slide </a:t>
            </a:r>
            <a:fld id="{E132E8F0-0953-4589-931F-0CF931D74C39}" type="slidenum">
              <a:rPr lang="en-US" smtClean="0"/>
              <a:pPr>
                <a:defRPr/>
              </a:pPr>
              <a:t>‹#›</a:t>
            </a:fld>
            <a:endParaRPr lang="en-US" dirty="0"/>
          </a:p>
        </p:txBody>
      </p:sp>
    </p:spTree>
    <p:extLst>
      <p:ext uri="{BB962C8B-B14F-4D97-AF65-F5344CB8AC3E}">
        <p14:creationId xmlns:p14="http://schemas.microsoft.com/office/powerpoint/2010/main" xmlns="" val="9920596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2EFAA3E3-987F-4FCE-B0A1-1D2278CBFC4F}" type="slidenum">
              <a:rPr lang="en-US" smtClean="0"/>
              <a:pPr>
                <a:defRPr/>
              </a:pPr>
              <a:t>‹#›</a:t>
            </a:fld>
            <a:endParaRPr lang="en-US"/>
          </a:p>
        </p:txBody>
      </p:sp>
    </p:spTree>
    <p:extLst>
      <p:ext uri="{BB962C8B-B14F-4D97-AF65-F5344CB8AC3E}">
        <p14:creationId xmlns:p14="http://schemas.microsoft.com/office/powerpoint/2010/main" xmlns="" val="620409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81000" y="685800"/>
            <a:ext cx="8305800" cy="9144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dirty="0" smtClean="0"/>
          </a:p>
        </p:txBody>
      </p:sp>
      <p:sp>
        <p:nvSpPr>
          <p:cNvPr id="2051" name="Rectangle 3"/>
          <p:cNvSpPr>
            <a:spLocks noGrp="1" noChangeArrowheads="1"/>
          </p:cNvSpPr>
          <p:nvPr>
            <p:ph type="body" idx="1"/>
          </p:nvPr>
        </p:nvSpPr>
        <p:spPr bwMode="auto">
          <a:xfrm>
            <a:off x="381000" y="1828800"/>
            <a:ext cx="8305800" cy="4267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Rectangle 6"/>
          <p:cNvSpPr>
            <a:spLocks noGrp="1" noChangeArrowheads="1"/>
          </p:cNvSpPr>
          <p:nvPr>
            <p:ph type="sldNum" sz="quarter" idx="4"/>
          </p:nvPr>
        </p:nvSpPr>
        <p:spPr bwMode="auto">
          <a:xfrm>
            <a:off x="4284433"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lang="en-US" sz="1200" kern="1200" dirty="0" smtClean="0">
                <a:solidFill>
                  <a:schemeClr val="tx1"/>
                </a:solidFill>
                <a:latin typeface="Calibri" pitchFamily="34" charset="0"/>
                <a:ea typeface="+mn-ea"/>
                <a:cs typeface="Calibri" pitchFamily="34" charset="0"/>
              </a:defRPr>
            </a:lvl1pPr>
          </a:lstStyle>
          <a:p>
            <a:pPr>
              <a:defRPr/>
            </a:pPr>
            <a:r>
              <a:rPr lang="en-US" dirty="0" smtClean="0"/>
              <a:t>Slide </a:t>
            </a:r>
            <a:fld id="{79642FA4-93AF-4596-8846-F9DC874D2F37}" type="slidenum">
              <a:rPr lang="en-US" smtClean="0"/>
              <a:pPr>
                <a:defRPr/>
              </a:pPr>
              <a:t>‹#›</a:t>
            </a:fld>
            <a:endParaRPr lang="en-US" dirty="0"/>
          </a:p>
        </p:txBody>
      </p:sp>
      <p:sp>
        <p:nvSpPr>
          <p:cNvPr id="1032" name="Line 8"/>
          <p:cNvSpPr>
            <a:spLocks noChangeShapeType="1"/>
          </p:cNvSpPr>
          <p:nvPr/>
        </p:nvSpPr>
        <p:spPr bwMode="auto">
          <a:xfrm>
            <a:off x="381000" y="609600"/>
            <a:ext cx="8305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Calibri" pitchFamily="34" charset="0"/>
              <a:cs typeface="Calibri" pitchFamily="34" charset="0"/>
            </a:endParaRP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ffectLst/>
        </p:spPr>
        <p:txBody>
          <a:bodyPr wrap="none" anchor="ctr"/>
          <a:lstStyle/>
          <a:p>
            <a:pPr algn="l" rtl="0" eaLnBrk="0" fontAlgn="base" hangingPunct="0">
              <a:spcBef>
                <a:spcPct val="0"/>
              </a:spcBef>
              <a:spcAft>
                <a:spcPct val="0"/>
              </a:spcAft>
              <a:defRPr/>
            </a:pPr>
            <a:endParaRPr lang="en-US" sz="1200" kern="1200">
              <a:solidFill>
                <a:schemeClr val="tx1"/>
              </a:solidFill>
              <a:latin typeface="Calibri" pitchFamily="34" charset="0"/>
              <a:ea typeface="+mn-ea"/>
              <a:cs typeface="Calibri" pitchFamily="34" charset="0"/>
            </a:endParaRPr>
          </a:p>
        </p:txBody>
      </p:sp>
      <p:sp>
        <p:nvSpPr>
          <p:cNvPr id="9" name="Rectangle 8"/>
          <p:cNvSpPr/>
          <p:nvPr userDrawn="1"/>
        </p:nvSpPr>
        <p:spPr>
          <a:xfrm>
            <a:off x="5859989" y="240268"/>
            <a:ext cx="2960939" cy="338554"/>
          </a:xfrm>
          <a:prstGeom prst="rect">
            <a:avLst/>
          </a:prstGeom>
        </p:spPr>
        <p:txBody>
          <a:bodyPr wrap="none">
            <a:spAutoFit/>
          </a:bodyPr>
          <a:lstStyle/>
          <a:p>
            <a:pPr marL="457200" lvl="4" algn="r" eaLnBrk="0" hangingPunct="0"/>
            <a:r>
              <a:rPr lang="en-US" altLang="ko-KR" sz="1600" b="1" dirty="0" smtClean="0">
                <a:ea typeface="굴림" pitchFamily="34" charset="-127"/>
              </a:rPr>
              <a:t>doc.: IEEE 802.11-14/0616</a:t>
            </a:r>
            <a:endParaRPr lang="en-US" altLang="ko-KR" sz="1600" b="1" dirty="0">
              <a:ea typeface="굴림" pitchFamily="34" charset="-127"/>
            </a:endParaRPr>
          </a:p>
        </p:txBody>
      </p:sp>
      <p:sp>
        <p:nvSpPr>
          <p:cNvPr id="11" name="Rectangle 10"/>
          <p:cNvSpPr/>
          <p:nvPr userDrawn="1"/>
        </p:nvSpPr>
        <p:spPr>
          <a:xfrm>
            <a:off x="366089" y="271046"/>
            <a:ext cx="1045479" cy="338554"/>
          </a:xfrm>
          <a:prstGeom prst="rect">
            <a:avLst/>
          </a:prstGeom>
        </p:spPr>
        <p:txBody>
          <a:bodyPr wrap="none">
            <a:spAutoFit/>
          </a:bodyPr>
          <a:lstStyle/>
          <a:p>
            <a:pPr marL="0" lvl="0" indent="-99483" algn="l" eaLnBrk="0" hangingPunct="0"/>
            <a:r>
              <a:rPr lang="en-US" altLang="ko-KR" sz="1600" b="1" dirty="0" smtClean="0">
                <a:ea typeface="굴림" pitchFamily="34" charset="-127"/>
              </a:rPr>
              <a:t>May 2014</a:t>
            </a:r>
            <a:endParaRPr lang="en-US" altLang="ko-KR" sz="1600" b="1" dirty="0">
              <a:ea typeface="굴림" pitchFamily="34" charset="-127"/>
            </a:endParaRPr>
          </a:p>
        </p:txBody>
      </p:sp>
      <p:sp>
        <p:nvSpPr>
          <p:cNvPr id="10" name="Rectangle 5"/>
          <p:cNvSpPr txBox="1">
            <a:spLocks noChangeArrowheads="1"/>
          </p:cNvSpPr>
          <p:nvPr userDrawn="1"/>
        </p:nvSpPr>
        <p:spPr bwMode="auto">
          <a:xfrm>
            <a:off x="72355" y="6477000"/>
            <a:ext cx="98158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Calibri" pitchFamily="34" charset="0"/>
                <a:ea typeface="+mn-ea"/>
                <a:cs typeface="Calibri" pitchFamily="34"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dirty="0" smtClean="0"/>
              <a:t>Submission</a:t>
            </a:r>
            <a:endParaRPr lang="en-US" dirty="0"/>
          </a:p>
        </p:txBody>
      </p:sp>
      <p:sp>
        <p:nvSpPr>
          <p:cNvPr id="12" name="Rectangle 5"/>
          <p:cNvSpPr txBox="1">
            <a:spLocks noChangeArrowheads="1"/>
          </p:cNvSpPr>
          <p:nvPr userDrawn="1"/>
        </p:nvSpPr>
        <p:spPr bwMode="auto">
          <a:xfrm>
            <a:off x="6934200" y="6477000"/>
            <a:ext cx="174358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Calibri" pitchFamily="34" charset="0"/>
                <a:ea typeface="+mn-ea"/>
                <a:cs typeface="Calibri" pitchFamily="34"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dirty="0" err="1" smtClean="0"/>
              <a:t>Yonggang</a:t>
            </a:r>
            <a:r>
              <a:rPr lang="en-US" baseline="0" dirty="0" smtClean="0"/>
              <a:t> Fang et. al. (ZTE)</a:t>
            </a:r>
            <a:endParaRPr lang="en-US" dirty="0"/>
          </a:p>
        </p:txBody>
      </p:sp>
    </p:spTree>
    <p:extLst>
      <p:ext uri="{BB962C8B-B14F-4D97-AF65-F5344CB8AC3E}">
        <p14:creationId xmlns:p14="http://schemas.microsoft.com/office/powerpoint/2010/main" xmlns="" val="2052437892"/>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Lst>
  <p:timing>
    <p:tnLst>
      <p:par>
        <p:cTn id="1" dur="indefinite" restart="never" nodeType="tmRoot"/>
      </p:par>
    </p:tnLst>
  </p:timing>
  <p:hf hdr="0" dt="0"/>
  <p:txStyles>
    <p:titleStyle>
      <a:lvl1pPr algn="ctr" rtl="0" eaLnBrk="1" fontAlgn="base" hangingPunct="1">
        <a:spcBef>
          <a:spcPct val="0"/>
        </a:spcBef>
        <a:spcAft>
          <a:spcPct val="0"/>
        </a:spcAft>
        <a:defRPr sz="3200" b="1">
          <a:solidFill>
            <a:schemeClr val="tx2"/>
          </a:solidFill>
          <a:latin typeface="Calibri" pitchFamily="34" charset="0"/>
          <a:ea typeface="+mj-ea"/>
          <a:cs typeface="Calibri" pitchFamily="34" charset="0"/>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2pPr>
      <a:lvl3pPr marL="1085850" indent="-228600" algn="l" rtl="0" eaLnBrk="1" fontAlgn="base" hangingPunct="1">
        <a:spcBef>
          <a:spcPct val="20000"/>
        </a:spcBef>
        <a:spcAft>
          <a:spcPct val="0"/>
        </a:spcAft>
        <a:buChar char="•"/>
        <a:defRPr>
          <a:solidFill>
            <a:schemeClr val="tx1"/>
          </a:solidFill>
          <a:latin typeface="Calibri" pitchFamily="34" charset="0"/>
          <a:cs typeface="Calibri" pitchFamily="34" charset="0"/>
        </a:defRPr>
      </a:lvl3pPr>
      <a:lvl4pPr marL="14287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4pPr>
      <a:lvl5pPr marL="17716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81000" y="685800"/>
            <a:ext cx="8305800" cy="914400"/>
          </a:xfrm>
        </p:spPr>
        <p:txBody>
          <a:bodyPr/>
          <a:lstStyle/>
          <a:p>
            <a:r>
              <a:rPr lang="en-US" dirty="0" smtClean="0"/>
              <a:t>CSMA Enhancement Suggestion</a:t>
            </a:r>
            <a:endParaRPr lang="en-US" dirty="0" smtClean="0">
              <a:latin typeface="+mn-lt"/>
            </a:endParaRPr>
          </a:p>
        </p:txBody>
      </p:sp>
      <p:sp>
        <p:nvSpPr>
          <p:cNvPr id="14339" name="Rectangle 6"/>
          <p:cNvSpPr>
            <a:spLocks noGrp="1" noChangeArrowheads="1"/>
          </p:cNvSpPr>
          <p:nvPr>
            <p:ph idx="1"/>
          </p:nvPr>
        </p:nvSpPr>
        <p:spPr>
          <a:xfrm>
            <a:off x="685800" y="1600200"/>
            <a:ext cx="7772400" cy="381000"/>
          </a:xfrm>
        </p:spPr>
        <p:txBody>
          <a:bodyPr/>
          <a:lstStyle/>
          <a:p>
            <a:pPr algn="ctr">
              <a:buFontTx/>
              <a:buNone/>
            </a:pPr>
            <a:r>
              <a:rPr lang="en-US" sz="2000" dirty="0" smtClean="0">
                <a:latin typeface="+mn-lt"/>
              </a:rPr>
              <a:t>Date:</a:t>
            </a:r>
            <a:r>
              <a:rPr lang="en-US" sz="2000" b="0" dirty="0" smtClean="0">
                <a:latin typeface="+mn-lt"/>
              </a:rPr>
              <a:t> 2014-05-12</a:t>
            </a:r>
          </a:p>
        </p:txBody>
      </p:sp>
      <p:sp>
        <p:nvSpPr>
          <p:cNvPr id="14344" name="Slide Number Placeholder 4"/>
          <p:cNvSpPr>
            <a:spLocks noGrp="1"/>
          </p:cNvSpPr>
          <p:nvPr>
            <p:ph type="sldNum" sz="quarter" idx="11"/>
          </p:nvPr>
        </p:nvSpPr>
        <p:spPr>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3D0C9393-8DD5-47F8-80DF-CB27F46398E0}" type="slidenum">
              <a:rPr lang="en-US" smtClean="0"/>
              <a:pPr/>
              <a:t>1</a:t>
            </a:fld>
            <a:endParaRPr lang="en-US" smtClean="0"/>
          </a:p>
        </p:txBody>
      </p:sp>
      <p:sp>
        <p:nvSpPr>
          <p:cNvPr id="14341" name="Rectangle 12"/>
          <p:cNvSpPr>
            <a:spLocks noChangeArrowheads="1"/>
          </p:cNvSpPr>
          <p:nvPr/>
        </p:nvSpPr>
        <p:spPr bwMode="auto">
          <a:xfrm>
            <a:off x="228600" y="2133600"/>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8" name="Table 7"/>
          <p:cNvGraphicFramePr>
            <a:graphicFrameLocks noGrp="1"/>
          </p:cNvGraphicFramePr>
          <p:nvPr/>
        </p:nvGraphicFramePr>
        <p:xfrm>
          <a:off x="685800" y="2667000"/>
          <a:ext cx="7924800" cy="2966720"/>
        </p:xfrm>
        <a:graphic>
          <a:graphicData uri="http://schemas.openxmlformats.org/drawingml/2006/table">
            <a:tbl>
              <a:tblPr firstRow="1" bandRow="1">
                <a:tableStyleId>{5C22544A-7EE6-4342-B048-85BDC9FD1C3A}</a:tableStyleId>
              </a:tblPr>
              <a:tblGrid>
                <a:gridCol w="1981200"/>
                <a:gridCol w="1589314"/>
                <a:gridCol w="2144486"/>
                <a:gridCol w="2209800"/>
              </a:tblGrid>
              <a:tr h="370840">
                <a:tc>
                  <a:txBody>
                    <a:bodyPr/>
                    <a:lstStyle/>
                    <a:p>
                      <a:pPr algn="ctr"/>
                      <a:r>
                        <a:rPr lang="en-US" sz="1600" dirty="0" smtClean="0">
                          <a:solidFill>
                            <a:schemeClr val="tx1"/>
                          </a:solidFill>
                        </a:rPr>
                        <a:t>Name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Affiliation</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Address</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Email</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600" dirty="0" err="1" smtClean="0">
                          <a:solidFill>
                            <a:schemeClr val="tx1"/>
                          </a:solidFill>
                        </a:rPr>
                        <a:t>Yonggang</a:t>
                      </a:r>
                      <a:r>
                        <a:rPr lang="en-US" sz="1600" dirty="0" smtClean="0">
                          <a:solidFill>
                            <a:schemeClr val="tx1"/>
                          </a:solidFill>
                        </a:rPr>
                        <a:t> Fang</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ZTE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yfang@ztetx.com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600" dirty="0" smtClean="0">
                          <a:solidFill>
                            <a:schemeClr val="tx1"/>
                          </a:solidFill>
                        </a:rPr>
                        <a:t>Bo Sun</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ZTE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6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sun.bo1@zte.com.cn</a:t>
                      </a:r>
                      <a:endParaRPr kumimoji="0" lang="zh-CN" altLang="zh-CN" sz="16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600" dirty="0" err="1" smtClean="0">
                          <a:solidFill>
                            <a:schemeClr val="tx1"/>
                          </a:solidFill>
                        </a:rPr>
                        <a:t>Kaiying</a:t>
                      </a:r>
                      <a:r>
                        <a:rPr lang="en-US" sz="1600" dirty="0" smtClean="0">
                          <a:solidFill>
                            <a:schemeClr val="tx1"/>
                          </a:solidFill>
                        </a:rPr>
                        <a:t> </a:t>
                      </a:r>
                      <a:r>
                        <a:rPr lang="en-US" sz="1600" dirty="0" err="1" smtClean="0">
                          <a:solidFill>
                            <a:schemeClr val="tx1"/>
                          </a:solidFill>
                        </a:rPr>
                        <a:t>Lv</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ZTE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latin typeface="+mn-lt"/>
                          <a:ea typeface="+mn-ea"/>
                          <a:cs typeface="+mn-cs"/>
                        </a:rPr>
                        <a:t>lv.kaiying@zte.com.cn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err="1" smtClean="0">
                          <a:solidFill>
                            <a:schemeClr val="tx1"/>
                          </a:solidFill>
                        </a:rPr>
                        <a:t>Ke</a:t>
                      </a:r>
                      <a:r>
                        <a:rPr lang="en-US" sz="1600" dirty="0" smtClean="0">
                          <a:solidFill>
                            <a:schemeClr val="tx1"/>
                          </a:solidFill>
                        </a:rPr>
                        <a:t> Yao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ZTE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Ke.yao@zte.com.cn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err="1" smtClean="0">
                          <a:solidFill>
                            <a:schemeClr val="tx1"/>
                          </a:solidFill>
                        </a:rPr>
                        <a:t>Zhendong</a:t>
                      </a:r>
                      <a:r>
                        <a:rPr lang="en-US" sz="1600" baseline="0" dirty="0" smtClean="0">
                          <a:solidFill>
                            <a:schemeClr val="tx1"/>
                          </a:solidFill>
                        </a:rPr>
                        <a:t>  </a:t>
                      </a:r>
                      <a:r>
                        <a:rPr lang="en-US" sz="1600" baseline="0" dirty="0" err="1" smtClean="0">
                          <a:solidFill>
                            <a:schemeClr val="tx1"/>
                          </a:solidFill>
                        </a:rPr>
                        <a:t>Luo</a:t>
                      </a: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CATR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luozhendong@catr.cn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err="1" smtClean="0">
                          <a:solidFill>
                            <a:schemeClr val="tx1"/>
                          </a:solidFill>
                        </a:rPr>
                        <a:t>Meng</a:t>
                      </a:r>
                      <a:r>
                        <a:rPr lang="en-US" sz="1600" baseline="0" dirty="0" smtClean="0">
                          <a:solidFill>
                            <a:schemeClr val="tx1"/>
                          </a:solidFill>
                        </a:rPr>
                        <a:t> Y</a:t>
                      </a:r>
                      <a:r>
                        <a:rPr lang="en-US" sz="1600" dirty="0" smtClean="0">
                          <a:solidFill>
                            <a:schemeClr val="tx1"/>
                          </a:solidFill>
                        </a:rPr>
                        <a:t>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CATR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yangmeng1@catr.cn</a:t>
                      </a: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xmlns="" val="7149387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Enhancement of CSMA/CA</a:t>
            </a:r>
            <a:endParaRPr lang="en-US" dirty="0"/>
          </a:p>
        </p:txBody>
      </p:sp>
      <p:sp>
        <p:nvSpPr>
          <p:cNvPr id="6" name="Slide Number Placeholder 5"/>
          <p:cNvSpPr>
            <a:spLocks noGrp="1"/>
          </p:cNvSpPr>
          <p:nvPr>
            <p:ph type="sldNum" sz="quarter" idx="11"/>
          </p:nvPr>
        </p:nvSpPr>
        <p:spPr>
          <a:xfrm>
            <a:off x="4224875" y="6477000"/>
            <a:ext cx="575725" cy="184666"/>
          </a:xfrm>
        </p:spPr>
        <p:txBody>
          <a:bodyPr/>
          <a:lstStyle/>
          <a:p>
            <a:pPr>
              <a:defRPr/>
            </a:pPr>
            <a:r>
              <a:rPr lang="en-US" dirty="0" smtClean="0"/>
              <a:t>Slide </a:t>
            </a:r>
            <a:fld id="{E132E8F0-0953-4589-931F-0CF931D74C39}" type="slidenum">
              <a:rPr lang="en-US" smtClean="0"/>
              <a:pPr>
                <a:defRPr/>
              </a:pPr>
              <a:t>10</a:t>
            </a:fld>
            <a:endParaRPr lang="en-US" dirty="0"/>
          </a:p>
        </p:txBody>
      </p:sp>
      <p:sp>
        <p:nvSpPr>
          <p:cNvPr id="170" name="Content Placeholder 2"/>
          <p:cNvSpPr>
            <a:spLocks noGrp="1"/>
          </p:cNvSpPr>
          <p:nvPr>
            <p:ph idx="1"/>
          </p:nvPr>
        </p:nvSpPr>
        <p:spPr>
          <a:xfrm>
            <a:off x="381000" y="1371600"/>
            <a:ext cx="8458200" cy="5029200"/>
          </a:xfrm>
        </p:spPr>
        <p:txBody>
          <a:bodyPr/>
          <a:lstStyle/>
          <a:p>
            <a:r>
              <a:rPr lang="en-US" dirty="0" smtClean="0"/>
              <a:t>Advantages of Contending in Code Domain </a:t>
            </a:r>
            <a:r>
              <a:rPr lang="en-US" dirty="0" smtClean="0"/>
              <a:t>(2)   </a:t>
            </a:r>
            <a:endParaRPr lang="en-US" dirty="0" smtClean="0"/>
          </a:p>
          <a:p>
            <a:pPr lvl="1"/>
            <a:r>
              <a:rPr lang="en-US" dirty="0" smtClean="0"/>
              <a:t>Allow scheduling multiple transmissions in one TXOP</a:t>
            </a:r>
          </a:p>
          <a:p>
            <a:pPr lvl="2"/>
            <a:r>
              <a:rPr lang="en-US" dirty="0" smtClean="0"/>
              <a:t>Contention in code domain allows AP to identify multiple STAs in contention and arbitrate contention requests. Therefore AP can schedule two or more STAs transmission in one TXOP without further contention.  This will help to  reduce medium time waste in the contention.</a:t>
            </a:r>
          </a:p>
        </p:txBody>
      </p:sp>
      <p:grpSp>
        <p:nvGrpSpPr>
          <p:cNvPr id="5" name="Group 4"/>
          <p:cNvGrpSpPr/>
          <p:nvPr/>
        </p:nvGrpSpPr>
        <p:grpSpPr>
          <a:xfrm>
            <a:off x="228600" y="3733800"/>
            <a:ext cx="8659751" cy="2439470"/>
            <a:chOff x="63946" y="3580330"/>
            <a:chExt cx="8659751" cy="2439470"/>
          </a:xfrm>
        </p:grpSpPr>
        <p:sp>
          <p:nvSpPr>
            <p:cNvPr id="7" name="Line 12"/>
            <p:cNvSpPr>
              <a:spLocks noChangeShapeType="1"/>
            </p:cNvSpPr>
            <p:nvPr/>
          </p:nvSpPr>
          <p:spPr bwMode="auto">
            <a:xfrm>
              <a:off x="424033" y="4568664"/>
              <a:ext cx="8299664" cy="761"/>
            </a:xfrm>
            <a:prstGeom prst="line">
              <a:avLst/>
            </a:prstGeom>
            <a:noFill/>
            <a:ln w="1905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sz="1200">
                <a:solidFill>
                  <a:srgbClr val="000000"/>
                </a:solidFill>
              </a:endParaRPr>
            </a:p>
          </p:txBody>
        </p:sp>
        <p:sp>
          <p:nvSpPr>
            <p:cNvPr id="8" name="AutoShape 23"/>
            <p:cNvSpPr>
              <a:spLocks/>
            </p:cNvSpPr>
            <p:nvPr/>
          </p:nvSpPr>
          <p:spPr bwMode="auto">
            <a:xfrm rot="16200000" flipH="1">
              <a:off x="2355901" y="3126059"/>
              <a:ext cx="343588" cy="1879497"/>
            </a:xfrm>
            <a:prstGeom prst="leftBrace">
              <a:avLst>
                <a:gd name="adj1" fmla="val 200000"/>
                <a:gd name="adj2" fmla="val 50000"/>
              </a:avLst>
            </a:prstGeom>
            <a:noFill/>
            <a:ln w="19050">
              <a:solidFill>
                <a:schemeClr val="tx1"/>
              </a:solidFill>
              <a:prstDash val="sysDot"/>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sz="1200">
                <a:solidFill>
                  <a:srgbClr val="000000"/>
                </a:solidFill>
              </a:endParaRPr>
            </a:p>
          </p:txBody>
        </p:sp>
        <p:sp>
          <p:nvSpPr>
            <p:cNvPr id="9" name="Line 47"/>
            <p:cNvSpPr>
              <a:spLocks noChangeShapeType="1"/>
            </p:cNvSpPr>
            <p:nvPr/>
          </p:nvSpPr>
          <p:spPr bwMode="auto">
            <a:xfrm>
              <a:off x="2336636" y="4474509"/>
              <a:ext cx="0" cy="160068"/>
            </a:xfrm>
            <a:prstGeom prst="line">
              <a:avLst/>
            </a:prstGeom>
            <a:noFill/>
            <a:ln w="508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sz="1200">
                <a:solidFill>
                  <a:srgbClr val="000000"/>
                </a:solidFill>
              </a:endParaRPr>
            </a:p>
          </p:txBody>
        </p:sp>
        <p:sp>
          <p:nvSpPr>
            <p:cNvPr id="10" name="AutoShape 23"/>
            <p:cNvSpPr>
              <a:spLocks/>
            </p:cNvSpPr>
            <p:nvPr/>
          </p:nvSpPr>
          <p:spPr bwMode="auto">
            <a:xfrm rot="16200000" flipH="1">
              <a:off x="5863581" y="1620572"/>
              <a:ext cx="316598" cy="4917463"/>
            </a:xfrm>
            <a:prstGeom prst="leftBrace">
              <a:avLst>
                <a:gd name="adj1" fmla="val 200000"/>
                <a:gd name="adj2" fmla="val 50000"/>
              </a:avLst>
            </a:prstGeom>
            <a:noFill/>
            <a:ln w="19050">
              <a:solidFill>
                <a:schemeClr val="tx1"/>
              </a:solidFill>
              <a:prstDash val="sysDot"/>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sz="1200">
                <a:solidFill>
                  <a:srgbClr val="000000"/>
                </a:solidFill>
              </a:endParaRPr>
            </a:p>
          </p:txBody>
        </p:sp>
        <p:sp>
          <p:nvSpPr>
            <p:cNvPr id="11" name="Text Box 25"/>
            <p:cNvSpPr txBox="1">
              <a:spLocks noChangeArrowheads="1"/>
            </p:cNvSpPr>
            <p:nvPr/>
          </p:nvSpPr>
          <p:spPr bwMode="auto">
            <a:xfrm>
              <a:off x="1652262" y="3588333"/>
              <a:ext cx="1688284" cy="276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50800"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dirty="0" smtClean="0">
                  <a:latin typeface="Verdana" pitchFamily="34" charset="0"/>
                  <a:cs typeface="Arial" pitchFamily="34" charset="0"/>
                </a:rPr>
                <a:t>Contention Window</a:t>
              </a:r>
              <a:endParaRPr lang="en-US" sz="1200" dirty="0">
                <a:latin typeface="Verdana" pitchFamily="34" charset="0"/>
                <a:cs typeface="Arial" pitchFamily="34" charset="0"/>
              </a:endParaRPr>
            </a:p>
          </p:txBody>
        </p:sp>
        <p:sp>
          <p:nvSpPr>
            <p:cNvPr id="12" name="Text Box 25"/>
            <p:cNvSpPr txBox="1">
              <a:spLocks noChangeArrowheads="1"/>
            </p:cNvSpPr>
            <p:nvPr/>
          </p:nvSpPr>
          <p:spPr bwMode="auto">
            <a:xfrm>
              <a:off x="1686216" y="4237601"/>
              <a:ext cx="460739" cy="29093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50800"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200" dirty="0" smtClean="0">
                  <a:latin typeface="Verdana" pitchFamily="34" charset="0"/>
                  <a:cs typeface="Arial" pitchFamily="34" charset="0"/>
                </a:rPr>
                <a:t>idle</a:t>
              </a:r>
              <a:endParaRPr lang="en-US" sz="1200" dirty="0">
                <a:latin typeface="Verdana" pitchFamily="34" charset="0"/>
                <a:cs typeface="Arial" pitchFamily="34" charset="0"/>
              </a:endParaRPr>
            </a:p>
          </p:txBody>
        </p:sp>
        <p:sp>
          <p:nvSpPr>
            <p:cNvPr id="13" name="Line 47"/>
            <p:cNvSpPr>
              <a:spLocks noChangeShapeType="1"/>
            </p:cNvSpPr>
            <p:nvPr/>
          </p:nvSpPr>
          <p:spPr bwMode="auto">
            <a:xfrm>
              <a:off x="1565997" y="4474509"/>
              <a:ext cx="0" cy="160068"/>
            </a:xfrm>
            <a:prstGeom prst="line">
              <a:avLst/>
            </a:prstGeom>
            <a:noFill/>
            <a:ln w="508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sz="1200">
                <a:solidFill>
                  <a:srgbClr val="000000"/>
                </a:solidFill>
              </a:endParaRPr>
            </a:p>
          </p:txBody>
        </p:sp>
        <p:sp>
          <p:nvSpPr>
            <p:cNvPr id="14" name="Text Box 25"/>
            <p:cNvSpPr txBox="1">
              <a:spLocks noChangeArrowheads="1"/>
            </p:cNvSpPr>
            <p:nvPr/>
          </p:nvSpPr>
          <p:spPr bwMode="auto">
            <a:xfrm>
              <a:off x="1706454" y="4574832"/>
              <a:ext cx="510995" cy="27477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50800"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100" dirty="0" err="1" smtClean="0">
                  <a:solidFill>
                    <a:srgbClr val="FF0000"/>
                  </a:solidFill>
                  <a:latin typeface="Verdana" pitchFamily="34" charset="0"/>
                  <a:cs typeface="Arial" pitchFamily="34" charset="0"/>
                </a:rPr>
                <a:t>xIFS</a:t>
              </a:r>
              <a:endParaRPr lang="en-US" sz="1100" dirty="0">
                <a:solidFill>
                  <a:srgbClr val="FF0000"/>
                </a:solidFill>
                <a:latin typeface="Verdana" pitchFamily="34" charset="0"/>
                <a:cs typeface="Arial" pitchFamily="34" charset="0"/>
              </a:endParaRPr>
            </a:p>
          </p:txBody>
        </p:sp>
        <p:sp>
          <p:nvSpPr>
            <p:cNvPr id="15" name="AutoShape 4"/>
            <p:cNvSpPr>
              <a:spLocks noChangeArrowheads="1"/>
            </p:cNvSpPr>
            <p:nvPr/>
          </p:nvSpPr>
          <p:spPr bwMode="auto">
            <a:xfrm>
              <a:off x="900736" y="4343400"/>
              <a:ext cx="642142" cy="226026"/>
            </a:xfrm>
            <a:prstGeom prst="roundRect">
              <a:avLst>
                <a:gd name="adj" fmla="val 16667"/>
              </a:avLst>
            </a:prstGeom>
            <a:noFill/>
            <a:ln w="19050" algn="ctr">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dirty="0" smtClean="0">
                  <a:solidFill>
                    <a:srgbClr val="000000"/>
                  </a:solidFill>
                  <a:latin typeface="Verdana" pitchFamily="34" charset="0"/>
                  <a:cs typeface="Arial" pitchFamily="34" charset="0"/>
                </a:rPr>
                <a:t>Busy</a:t>
              </a:r>
              <a:endParaRPr lang="en-US" sz="1200" dirty="0">
                <a:solidFill>
                  <a:srgbClr val="000000"/>
                </a:solidFill>
                <a:latin typeface="Verdana" pitchFamily="34" charset="0"/>
                <a:cs typeface="Arial" pitchFamily="34" charset="0"/>
              </a:endParaRPr>
            </a:p>
          </p:txBody>
        </p:sp>
        <p:sp>
          <p:nvSpPr>
            <p:cNvPr id="16" name="TextBox 15"/>
            <p:cNvSpPr txBox="1"/>
            <p:nvPr/>
          </p:nvSpPr>
          <p:spPr>
            <a:xfrm>
              <a:off x="139240" y="4295821"/>
              <a:ext cx="394270" cy="290936"/>
            </a:xfrm>
            <a:prstGeom prst="rect">
              <a:avLst/>
            </a:prstGeom>
            <a:noFill/>
          </p:spPr>
          <p:txBody>
            <a:bodyPr wrap="none" rtlCol="0">
              <a:spAutoFit/>
            </a:bodyPr>
            <a:lstStyle/>
            <a:p>
              <a:r>
                <a:rPr lang="en-US" sz="1200" dirty="0" smtClean="0"/>
                <a:t>AP</a:t>
              </a:r>
              <a:endParaRPr lang="en-US" sz="1200" dirty="0"/>
            </a:p>
          </p:txBody>
        </p:sp>
        <p:sp>
          <p:nvSpPr>
            <p:cNvPr id="17" name="Line 12"/>
            <p:cNvSpPr>
              <a:spLocks noChangeShapeType="1"/>
            </p:cNvSpPr>
            <p:nvPr/>
          </p:nvSpPr>
          <p:spPr bwMode="auto">
            <a:xfrm flipV="1">
              <a:off x="384598" y="5172498"/>
              <a:ext cx="8339099" cy="14123"/>
            </a:xfrm>
            <a:prstGeom prst="line">
              <a:avLst/>
            </a:prstGeom>
            <a:noFill/>
            <a:ln w="1905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sz="1200">
                <a:solidFill>
                  <a:srgbClr val="000000"/>
                </a:solidFill>
              </a:endParaRPr>
            </a:p>
          </p:txBody>
        </p:sp>
        <p:sp>
          <p:nvSpPr>
            <p:cNvPr id="18" name="Line 47"/>
            <p:cNvSpPr>
              <a:spLocks noChangeShapeType="1"/>
            </p:cNvSpPr>
            <p:nvPr/>
          </p:nvSpPr>
          <p:spPr bwMode="auto">
            <a:xfrm>
              <a:off x="2297200" y="5092464"/>
              <a:ext cx="0" cy="160068"/>
            </a:xfrm>
            <a:prstGeom prst="line">
              <a:avLst/>
            </a:prstGeom>
            <a:noFill/>
            <a:ln w="508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sz="1200">
                <a:solidFill>
                  <a:srgbClr val="000000"/>
                </a:solidFill>
              </a:endParaRPr>
            </a:p>
          </p:txBody>
        </p:sp>
        <p:sp>
          <p:nvSpPr>
            <p:cNvPr id="19" name="AutoShape 4"/>
            <p:cNvSpPr>
              <a:spLocks noChangeArrowheads="1"/>
            </p:cNvSpPr>
            <p:nvPr/>
          </p:nvSpPr>
          <p:spPr bwMode="auto">
            <a:xfrm>
              <a:off x="2313254" y="4932396"/>
              <a:ext cx="462383" cy="240102"/>
            </a:xfrm>
            <a:prstGeom prst="roundRect">
              <a:avLst>
                <a:gd name="adj" fmla="val 16667"/>
              </a:avLst>
            </a:prstGeom>
            <a:noFill/>
            <a:ln w="19050" algn="ctr">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sz="1200" dirty="0" smtClean="0">
                  <a:solidFill>
                    <a:srgbClr val="FF0000"/>
                  </a:solidFill>
                  <a:latin typeface="Verdana" pitchFamily="34" charset="0"/>
                  <a:cs typeface="Arial" pitchFamily="34" charset="0"/>
                </a:rPr>
                <a:t>CR</a:t>
              </a:r>
              <a:endParaRPr lang="en-US" sz="1200" dirty="0">
                <a:solidFill>
                  <a:srgbClr val="FF0000"/>
                </a:solidFill>
                <a:latin typeface="Verdana" pitchFamily="34" charset="0"/>
                <a:cs typeface="Arial" pitchFamily="34" charset="0"/>
              </a:endParaRPr>
            </a:p>
          </p:txBody>
        </p:sp>
        <p:sp>
          <p:nvSpPr>
            <p:cNvPr id="20" name="Line 47"/>
            <p:cNvSpPr>
              <a:spLocks noChangeShapeType="1"/>
            </p:cNvSpPr>
            <p:nvPr/>
          </p:nvSpPr>
          <p:spPr bwMode="auto">
            <a:xfrm>
              <a:off x="1526561" y="5092464"/>
              <a:ext cx="0" cy="160068"/>
            </a:xfrm>
            <a:prstGeom prst="line">
              <a:avLst/>
            </a:prstGeom>
            <a:noFill/>
            <a:ln w="508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sz="1200">
                <a:solidFill>
                  <a:srgbClr val="000000"/>
                </a:solidFill>
              </a:endParaRPr>
            </a:p>
          </p:txBody>
        </p:sp>
        <p:sp>
          <p:nvSpPr>
            <p:cNvPr id="21" name="TextBox 20"/>
            <p:cNvSpPr txBox="1"/>
            <p:nvPr/>
          </p:nvSpPr>
          <p:spPr>
            <a:xfrm>
              <a:off x="67543" y="4913776"/>
              <a:ext cx="564298" cy="290936"/>
            </a:xfrm>
            <a:prstGeom prst="rect">
              <a:avLst/>
            </a:prstGeom>
            <a:noFill/>
          </p:spPr>
          <p:txBody>
            <a:bodyPr wrap="none" rtlCol="0">
              <a:spAutoFit/>
            </a:bodyPr>
            <a:lstStyle/>
            <a:p>
              <a:r>
                <a:rPr lang="en-US" sz="1200" dirty="0" smtClean="0"/>
                <a:t>STA1</a:t>
              </a:r>
              <a:endParaRPr lang="en-US" sz="1200" dirty="0"/>
            </a:p>
          </p:txBody>
        </p:sp>
        <p:sp>
          <p:nvSpPr>
            <p:cNvPr id="22" name="Line 12"/>
            <p:cNvSpPr>
              <a:spLocks noChangeShapeType="1"/>
            </p:cNvSpPr>
            <p:nvPr/>
          </p:nvSpPr>
          <p:spPr bwMode="auto">
            <a:xfrm flipV="1">
              <a:off x="388176" y="5544757"/>
              <a:ext cx="8335521" cy="14123"/>
            </a:xfrm>
            <a:prstGeom prst="line">
              <a:avLst/>
            </a:prstGeom>
            <a:noFill/>
            <a:ln w="1905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sz="1200">
                <a:solidFill>
                  <a:srgbClr val="000000"/>
                </a:solidFill>
              </a:endParaRPr>
            </a:p>
          </p:txBody>
        </p:sp>
        <p:sp>
          <p:nvSpPr>
            <p:cNvPr id="23" name="Line 47"/>
            <p:cNvSpPr>
              <a:spLocks noChangeShapeType="1"/>
            </p:cNvSpPr>
            <p:nvPr/>
          </p:nvSpPr>
          <p:spPr bwMode="auto">
            <a:xfrm>
              <a:off x="2300778" y="5464723"/>
              <a:ext cx="0" cy="160068"/>
            </a:xfrm>
            <a:prstGeom prst="line">
              <a:avLst/>
            </a:prstGeom>
            <a:noFill/>
            <a:ln w="508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sz="1200">
                <a:solidFill>
                  <a:srgbClr val="000000"/>
                </a:solidFill>
              </a:endParaRPr>
            </a:p>
          </p:txBody>
        </p:sp>
        <p:sp>
          <p:nvSpPr>
            <p:cNvPr id="24" name="AutoShape 4"/>
            <p:cNvSpPr>
              <a:spLocks noChangeArrowheads="1"/>
            </p:cNvSpPr>
            <p:nvPr/>
          </p:nvSpPr>
          <p:spPr bwMode="auto">
            <a:xfrm>
              <a:off x="2316833" y="5304655"/>
              <a:ext cx="462383" cy="240102"/>
            </a:xfrm>
            <a:prstGeom prst="roundRect">
              <a:avLst>
                <a:gd name="adj" fmla="val 16667"/>
              </a:avLst>
            </a:prstGeom>
            <a:noFill/>
            <a:ln w="19050" algn="ctr">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sz="1200" dirty="0" smtClean="0">
                  <a:solidFill>
                    <a:srgbClr val="FF0000"/>
                  </a:solidFill>
                  <a:latin typeface="Verdana" pitchFamily="34" charset="0"/>
                  <a:cs typeface="Arial" pitchFamily="34" charset="0"/>
                </a:rPr>
                <a:t>CR</a:t>
              </a:r>
              <a:endParaRPr lang="en-US" sz="1200" dirty="0">
                <a:solidFill>
                  <a:srgbClr val="FF0000"/>
                </a:solidFill>
                <a:latin typeface="Verdana" pitchFamily="34" charset="0"/>
                <a:cs typeface="Arial" pitchFamily="34" charset="0"/>
              </a:endParaRPr>
            </a:p>
          </p:txBody>
        </p:sp>
        <p:sp>
          <p:nvSpPr>
            <p:cNvPr id="25" name="Line 47"/>
            <p:cNvSpPr>
              <a:spLocks noChangeShapeType="1"/>
            </p:cNvSpPr>
            <p:nvPr/>
          </p:nvSpPr>
          <p:spPr bwMode="auto">
            <a:xfrm>
              <a:off x="1530139" y="5464723"/>
              <a:ext cx="0" cy="160068"/>
            </a:xfrm>
            <a:prstGeom prst="line">
              <a:avLst/>
            </a:prstGeom>
            <a:noFill/>
            <a:ln w="508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sz="1200">
                <a:solidFill>
                  <a:srgbClr val="000000"/>
                </a:solidFill>
              </a:endParaRPr>
            </a:p>
          </p:txBody>
        </p:sp>
        <p:sp>
          <p:nvSpPr>
            <p:cNvPr id="26" name="TextBox 25"/>
            <p:cNvSpPr txBox="1"/>
            <p:nvPr/>
          </p:nvSpPr>
          <p:spPr>
            <a:xfrm>
              <a:off x="71121" y="5286035"/>
              <a:ext cx="564298" cy="290936"/>
            </a:xfrm>
            <a:prstGeom prst="rect">
              <a:avLst/>
            </a:prstGeom>
            <a:noFill/>
          </p:spPr>
          <p:txBody>
            <a:bodyPr wrap="none" rtlCol="0">
              <a:spAutoFit/>
            </a:bodyPr>
            <a:lstStyle/>
            <a:p>
              <a:r>
                <a:rPr lang="en-US" sz="1200" dirty="0" smtClean="0"/>
                <a:t>STA2</a:t>
              </a:r>
              <a:endParaRPr lang="en-US" sz="1200" dirty="0"/>
            </a:p>
          </p:txBody>
        </p:sp>
        <p:sp>
          <p:nvSpPr>
            <p:cNvPr id="27" name="Line 12"/>
            <p:cNvSpPr>
              <a:spLocks noChangeShapeType="1"/>
            </p:cNvSpPr>
            <p:nvPr/>
          </p:nvSpPr>
          <p:spPr bwMode="auto">
            <a:xfrm flipV="1">
              <a:off x="381000" y="5928184"/>
              <a:ext cx="8342696" cy="14123"/>
            </a:xfrm>
            <a:prstGeom prst="line">
              <a:avLst/>
            </a:prstGeom>
            <a:noFill/>
            <a:ln w="1905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sz="1200">
                <a:solidFill>
                  <a:srgbClr val="000000"/>
                </a:solidFill>
              </a:endParaRPr>
            </a:p>
          </p:txBody>
        </p:sp>
        <p:sp>
          <p:nvSpPr>
            <p:cNvPr id="28" name="Line 47"/>
            <p:cNvSpPr>
              <a:spLocks noChangeShapeType="1"/>
            </p:cNvSpPr>
            <p:nvPr/>
          </p:nvSpPr>
          <p:spPr bwMode="auto">
            <a:xfrm>
              <a:off x="2293602" y="5848150"/>
              <a:ext cx="0" cy="160068"/>
            </a:xfrm>
            <a:prstGeom prst="line">
              <a:avLst/>
            </a:prstGeom>
            <a:noFill/>
            <a:ln w="508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sz="1200">
                <a:solidFill>
                  <a:srgbClr val="000000"/>
                </a:solidFill>
              </a:endParaRPr>
            </a:p>
          </p:txBody>
        </p:sp>
        <p:sp>
          <p:nvSpPr>
            <p:cNvPr id="29" name="Line 47"/>
            <p:cNvSpPr>
              <a:spLocks noChangeShapeType="1"/>
            </p:cNvSpPr>
            <p:nvPr/>
          </p:nvSpPr>
          <p:spPr bwMode="auto">
            <a:xfrm>
              <a:off x="1522964" y="5848150"/>
              <a:ext cx="0" cy="160068"/>
            </a:xfrm>
            <a:prstGeom prst="line">
              <a:avLst/>
            </a:prstGeom>
            <a:noFill/>
            <a:ln w="508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sz="1200">
                <a:solidFill>
                  <a:srgbClr val="000000"/>
                </a:solidFill>
              </a:endParaRPr>
            </a:p>
          </p:txBody>
        </p:sp>
        <p:sp>
          <p:nvSpPr>
            <p:cNvPr id="30" name="TextBox 29"/>
            <p:cNvSpPr txBox="1"/>
            <p:nvPr/>
          </p:nvSpPr>
          <p:spPr>
            <a:xfrm>
              <a:off x="63946" y="5669463"/>
              <a:ext cx="564298" cy="290936"/>
            </a:xfrm>
            <a:prstGeom prst="rect">
              <a:avLst/>
            </a:prstGeom>
            <a:noFill/>
          </p:spPr>
          <p:txBody>
            <a:bodyPr wrap="none" rtlCol="0">
              <a:spAutoFit/>
            </a:bodyPr>
            <a:lstStyle/>
            <a:p>
              <a:r>
                <a:rPr lang="en-US" sz="1200" dirty="0" smtClean="0"/>
                <a:t>STA3</a:t>
              </a:r>
              <a:endParaRPr lang="en-US" sz="1200" dirty="0"/>
            </a:p>
          </p:txBody>
        </p:sp>
        <p:sp>
          <p:nvSpPr>
            <p:cNvPr id="31" name="AutoShape 4"/>
            <p:cNvSpPr>
              <a:spLocks noChangeArrowheads="1"/>
            </p:cNvSpPr>
            <p:nvPr/>
          </p:nvSpPr>
          <p:spPr bwMode="auto">
            <a:xfrm>
              <a:off x="3005059" y="4321873"/>
              <a:ext cx="462383" cy="240102"/>
            </a:xfrm>
            <a:prstGeom prst="roundRect">
              <a:avLst>
                <a:gd name="adj" fmla="val 16667"/>
              </a:avLst>
            </a:prstGeom>
            <a:noFill/>
            <a:ln w="19050" algn="ctr">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sz="1200" dirty="0" smtClean="0">
                  <a:solidFill>
                    <a:srgbClr val="FF0000"/>
                  </a:solidFill>
                  <a:latin typeface="Verdana" pitchFamily="34" charset="0"/>
                  <a:cs typeface="Arial" pitchFamily="34" charset="0"/>
                </a:rPr>
                <a:t>CA</a:t>
              </a:r>
              <a:endParaRPr lang="en-US" sz="1200" dirty="0">
                <a:solidFill>
                  <a:srgbClr val="FF0000"/>
                </a:solidFill>
                <a:latin typeface="Verdana" pitchFamily="34" charset="0"/>
                <a:cs typeface="Arial" pitchFamily="34" charset="0"/>
              </a:endParaRPr>
            </a:p>
          </p:txBody>
        </p:sp>
        <p:sp>
          <p:nvSpPr>
            <p:cNvPr id="32" name="Text Box 25"/>
            <p:cNvSpPr txBox="1">
              <a:spLocks noChangeArrowheads="1"/>
            </p:cNvSpPr>
            <p:nvPr/>
          </p:nvSpPr>
          <p:spPr bwMode="auto">
            <a:xfrm>
              <a:off x="2993971" y="4578548"/>
              <a:ext cx="523964" cy="27477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50800"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1100" dirty="0" smtClean="0">
                  <a:solidFill>
                    <a:srgbClr val="FF0000"/>
                  </a:solidFill>
                  <a:latin typeface="Verdana" pitchFamily="34" charset="0"/>
                  <a:cs typeface="Arial" pitchFamily="34" charset="0"/>
                </a:rPr>
                <a:t>SIFS</a:t>
              </a:r>
              <a:endParaRPr lang="en-US" sz="1100" dirty="0">
                <a:solidFill>
                  <a:srgbClr val="FF0000"/>
                </a:solidFill>
                <a:latin typeface="Verdana" pitchFamily="34" charset="0"/>
                <a:cs typeface="Arial" pitchFamily="34" charset="0"/>
              </a:endParaRPr>
            </a:p>
          </p:txBody>
        </p:sp>
        <p:cxnSp>
          <p:nvCxnSpPr>
            <p:cNvPr id="33" name="Straight Connector 32"/>
            <p:cNvCxnSpPr/>
            <p:nvPr/>
          </p:nvCxnSpPr>
          <p:spPr>
            <a:xfrm flipH="1">
              <a:off x="2772040" y="4366545"/>
              <a:ext cx="15570" cy="1641673"/>
            </a:xfrm>
            <a:prstGeom prst="line">
              <a:avLst/>
            </a:prstGeom>
            <a:ln w="3175"/>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flipH="1">
              <a:off x="2979936" y="4378127"/>
              <a:ext cx="15570" cy="1641673"/>
            </a:xfrm>
            <a:prstGeom prst="line">
              <a:avLst/>
            </a:prstGeom>
            <a:ln w="3175"/>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p:nvPr/>
          </p:nvCxnSpPr>
          <p:spPr>
            <a:xfrm>
              <a:off x="2775638" y="4712752"/>
              <a:ext cx="202933" cy="0"/>
            </a:xfrm>
            <a:prstGeom prst="straightConnector1">
              <a:avLst/>
            </a:prstGeom>
            <a:ln w="3175">
              <a:headEnd type="arrow" w="med" len="med"/>
              <a:tailEnd type="arrow" w="med" len="med"/>
            </a:ln>
          </p:spPr>
          <p:style>
            <a:lnRef idx="2">
              <a:schemeClr val="accent1"/>
            </a:lnRef>
            <a:fillRef idx="0">
              <a:schemeClr val="accent1"/>
            </a:fillRef>
            <a:effectRef idx="1">
              <a:schemeClr val="accent1"/>
            </a:effectRef>
            <a:fontRef idx="minor">
              <a:schemeClr val="tx1"/>
            </a:fontRef>
          </p:style>
        </p:cxnSp>
        <p:sp>
          <p:nvSpPr>
            <p:cNvPr id="36" name="AutoShape 4"/>
            <p:cNvSpPr>
              <a:spLocks noChangeArrowheads="1"/>
            </p:cNvSpPr>
            <p:nvPr/>
          </p:nvSpPr>
          <p:spPr bwMode="auto">
            <a:xfrm>
              <a:off x="4552100" y="4921228"/>
              <a:ext cx="685110" cy="247534"/>
            </a:xfrm>
            <a:prstGeom prst="roundRect">
              <a:avLst>
                <a:gd name="adj" fmla="val 16667"/>
              </a:avLst>
            </a:prstGeom>
            <a:noFill/>
            <a:ln w="19050" algn="ctr">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sz="1200" dirty="0" smtClean="0">
                  <a:latin typeface="Verdana" pitchFamily="34" charset="0"/>
                  <a:cs typeface="Arial" pitchFamily="34" charset="0"/>
                </a:rPr>
                <a:t>A-PPDU</a:t>
              </a:r>
              <a:endParaRPr lang="en-US" sz="1200" dirty="0">
                <a:latin typeface="Verdana" pitchFamily="34" charset="0"/>
                <a:cs typeface="Arial" pitchFamily="34" charset="0"/>
              </a:endParaRPr>
            </a:p>
          </p:txBody>
        </p:sp>
        <p:sp>
          <p:nvSpPr>
            <p:cNvPr id="37" name="AutoShape 4"/>
            <p:cNvSpPr>
              <a:spLocks noChangeArrowheads="1"/>
            </p:cNvSpPr>
            <p:nvPr/>
          </p:nvSpPr>
          <p:spPr bwMode="auto">
            <a:xfrm>
              <a:off x="7131550" y="5305199"/>
              <a:ext cx="654005" cy="247534"/>
            </a:xfrm>
            <a:prstGeom prst="roundRect">
              <a:avLst>
                <a:gd name="adj" fmla="val 16667"/>
              </a:avLst>
            </a:prstGeom>
            <a:noFill/>
            <a:ln w="19050" algn="ctr">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sz="1200" dirty="0" smtClean="0">
                  <a:latin typeface="Verdana" pitchFamily="34" charset="0"/>
                  <a:cs typeface="Arial" pitchFamily="34" charset="0"/>
                </a:rPr>
                <a:t>A-PPDU</a:t>
              </a:r>
              <a:endParaRPr lang="en-US" sz="1200" dirty="0">
                <a:latin typeface="Verdana" pitchFamily="34" charset="0"/>
                <a:cs typeface="Arial" pitchFamily="34" charset="0"/>
              </a:endParaRPr>
            </a:p>
          </p:txBody>
        </p:sp>
        <p:sp>
          <p:nvSpPr>
            <p:cNvPr id="38" name="Text Box 25"/>
            <p:cNvSpPr txBox="1">
              <a:spLocks noChangeArrowheads="1"/>
            </p:cNvSpPr>
            <p:nvPr/>
          </p:nvSpPr>
          <p:spPr bwMode="auto">
            <a:xfrm>
              <a:off x="5721446" y="3580330"/>
              <a:ext cx="599075" cy="276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50800"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dirty="0" smtClean="0">
                  <a:latin typeface="Verdana" pitchFamily="34" charset="0"/>
                  <a:cs typeface="Arial" pitchFamily="34" charset="0"/>
                </a:rPr>
                <a:t>TX</a:t>
              </a:r>
              <a:r>
                <a:rPr lang="en-US" sz="1200" dirty="0" smtClean="0">
                  <a:latin typeface="Verdana" pitchFamily="34" charset="0"/>
                  <a:cs typeface="Arial" pitchFamily="34" charset="0"/>
                </a:rPr>
                <a:t>OP</a:t>
              </a:r>
              <a:endParaRPr lang="en-US" sz="1200" dirty="0">
                <a:latin typeface="Verdana" pitchFamily="34" charset="0"/>
                <a:cs typeface="Arial" pitchFamily="34" charset="0"/>
              </a:endParaRPr>
            </a:p>
          </p:txBody>
        </p:sp>
        <p:sp>
          <p:nvSpPr>
            <p:cNvPr id="39" name="AutoShape 4"/>
            <p:cNvSpPr>
              <a:spLocks noChangeArrowheads="1"/>
            </p:cNvSpPr>
            <p:nvPr/>
          </p:nvSpPr>
          <p:spPr bwMode="auto">
            <a:xfrm>
              <a:off x="7911105" y="4325424"/>
              <a:ext cx="286335" cy="243286"/>
            </a:xfrm>
            <a:prstGeom prst="roundRect">
              <a:avLst>
                <a:gd name="adj" fmla="val 16667"/>
              </a:avLst>
            </a:prstGeom>
            <a:noFill/>
            <a:ln w="19050" algn="ctr">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sz="1200" dirty="0" smtClean="0">
                  <a:latin typeface="Verdana" pitchFamily="34" charset="0"/>
                  <a:cs typeface="Arial" pitchFamily="34" charset="0"/>
                </a:rPr>
                <a:t>BA</a:t>
              </a:r>
              <a:endParaRPr lang="en-US" sz="1200" dirty="0">
                <a:latin typeface="Verdana" pitchFamily="34" charset="0"/>
                <a:cs typeface="Arial" pitchFamily="34" charset="0"/>
              </a:endParaRPr>
            </a:p>
          </p:txBody>
        </p:sp>
        <p:sp>
          <p:nvSpPr>
            <p:cNvPr id="40" name="AutoShape 4"/>
            <p:cNvSpPr>
              <a:spLocks noChangeArrowheads="1"/>
            </p:cNvSpPr>
            <p:nvPr/>
          </p:nvSpPr>
          <p:spPr bwMode="auto">
            <a:xfrm>
              <a:off x="3563146" y="4942990"/>
              <a:ext cx="388981" cy="240102"/>
            </a:xfrm>
            <a:prstGeom prst="roundRect">
              <a:avLst>
                <a:gd name="adj" fmla="val 16667"/>
              </a:avLst>
            </a:prstGeom>
            <a:noFill/>
            <a:ln w="19050" algn="ctr">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sz="1200" dirty="0" smtClean="0">
                  <a:solidFill>
                    <a:srgbClr val="000000"/>
                  </a:solidFill>
                  <a:latin typeface="Verdana" pitchFamily="34" charset="0"/>
                  <a:cs typeface="Arial" pitchFamily="34" charset="0"/>
                </a:rPr>
                <a:t>RTS</a:t>
              </a:r>
              <a:endParaRPr lang="en-US" sz="1200" dirty="0">
                <a:solidFill>
                  <a:srgbClr val="000000"/>
                </a:solidFill>
                <a:latin typeface="Verdana" pitchFamily="34" charset="0"/>
                <a:cs typeface="Arial" pitchFamily="34" charset="0"/>
              </a:endParaRPr>
            </a:p>
          </p:txBody>
        </p:sp>
        <p:sp>
          <p:nvSpPr>
            <p:cNvPr id="41" name="AutoShape 4"/>
            <p:cNvSpPr>
              <a:spLocks noChangeArrowheads="1"/>
            </p:cNvSpPr>
            <p:nvPr/>
          </p:nvSpPr>
          <p:spPr bwMode="auto">
            <a:xfrm>
              <a:off x="8194275" y="4320348"/>
              <a:ext cx="286335" cy="243286"/>
            </a:xfrm>
            <a:prstGeom prst="roundRect">
              <a:avLst>
                <a:gd name="adj" fmla="val 16667"/>
              </a:avLst>
            </a:prstGeom>
            <a:noFill/>
            <a:ln w="19050" algn="ctr">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sz="1200" dirty="0" smtClean="0">
                  <a:latin typeface="Verdana" pitchFamily="34" charset="0"/>
                  <a:cs typeface="Arial" pitchFamily="34" charset="0"/>
                </a:rPr>
                <a:t>End</a:t>
              </a:r>
              <a:endParaRPr lang="en-US" sz="1200" dirty="0">
                <a:latin typeface="Verdana" pitchFamily="34" charset="0"/>
                <a:cs typeface="Arial" pitchFamily="34" charset="0"/>
              </a:endParaRPr>
            </a:p>
          </p:txBody>
        </p:sp>
        <p:sp>
          <p:nvSpPr>
            <p:cNvPr id="42" name="AutoShape 4"/>
            <p:cNvSpPr>
              <a:spLocks noChangeArrowheads="1"/>
            </p:cNvSpPr>
            <p:nvPr/>
          </p:nvSpPr>
          <p:spPr bwMode="auto">
            <a:xfrm>
              <a:off x="4027331" y="4330105"/>
              <a:ext cx="388981" cy="240102"/>
            </a:xfrm>
            <a:prstGeom prst="roundRect">
              <a:avLst>
                <a:gd name="adj" fmla="val 16667"/>
              </a:avLst>
            </a:prstGeom>
            <a:noFill/>
            <a:ln w="19050" algn="ctr">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sz="1200" dirty="0">
                  <a:solidFill>
                    <a:srgbClr val="000000"/>
                  </a:solidFill>
                  <a:latin typeface="Verdana" pitchFamily="34" charset="0"/>
                  <a:cs typeface="Arial" pitchFamily="34" charset="0"/>
                </a:rPr>
                <a:t>C</a:t>
              </a:r>
              <a:r>
                <a:rPr lang="en-US" sz="1200" dirty="0" smtClean="0">
                  <a:solidFill>
                    <a:srgbClr val="000000"/>
                  </a:solidFill>
                  <a:latin typeface="Verdana" pitchFamily="34" charset="0"/>
                  <a:cs typeface="Arial" pitchFamily="34" charset="0"/>
                </a:rPr>
                <a:t>TS</a:t>
              </a:r>
              <a:endParaRPr lang="en-US" sz="1200" dirty="0">
                <a:solidFill>
                  <a:srgbClr val="000000"/>
                </a:solidFill>
                <a:latin typeface="Verdana" pitchFamily="34" charset="0"/>
                <a:cs typeface="Arial" pitchFamily="34" charset="0"/>
              </a:endParaRPr>
            </a:p>
          </p:txBody>
        </p:sp>
        <p:sp>
          <p:nvSpPr>
            <p:cNvPr id="43" name="AutoShape 4"/>
            <p:cNvSpPr>
              <a:spLocks noChangeArrowheads="1"/>
            </p:cNvSpPr>
            <p:nvPr/>
          </p:nvSpPr>
          <p:spPr bwMode="auto">
            <a:xfrm>
              <a:off x="5381066" y="4321649"/>
              <a:ext cx="732979" cy="240102"/>
            </a:xfrm>
            <a:prstGeom prst="roundRect">
              <a:avLst>
                <a:gd name="adj" fmla="val 16667"/>
              </a:avLst>
            </a:prstGeom>
            <a:noFill/>
            <a:ln w="19050" algn="ctr">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sz="1200" dirty="0" smtClean="0">
                  <a:solidFill>
                    <a:srgbClr val="000000"/>
                  </a:solidFill>
                  <a:latin typeface="Verdana" pitchFamily="34" charset="0"/>
                  <a:cs typeface="Arial" pitchFamily="34" charset="0"/>
                </a:rPr>
                <a:t>A-PPDU</a:t>
              </a:r>
              <a:endParaRPr lang="en-US" sz="1200" dirty="0">
                <a:solidFill>
                  <a:srgbClr val="000000"/>
                </a:solidFill>
                <a:latin typeface="Verdana" pitchFamily="34" charset="0"/>
                <a:cs typeface="Arial" pitchFamily="34" charset="0"/>
              </a:endParaRPr>
            </a:p>
          </p:txBody>
        </p:sp>
        <p:sp>
          <p:nvSpPr>
            <p:cNvPr id="44" name="AutoShape 4"/>
            <p:cNvSpPr>
              <a:spLocks noChangeArrowheads="1"/>
            </p:cNvSpPr>
            <p:nvPr/>
          </p:nvSpPr>
          <p:spPr bwMode="auto">
            <a:xfrm>
              <a:off x="6664469" y="4326860"/>
              <a:ext cx="286335" cy="243286"/>
            </a:xfrm>
            <a:prstGeom prst="roundRect">
              <a:avLst>
                <a:gd name="adj" fmla="val 16667"/>
              </a:avLst>
            </a:prstGeom>
            <a:noFill/>
            <a:ln w="19050" algn="ctr">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sz="1200" dirty="0" smtClean="0">
                  <a:latin typeface="Verdana" pitchFamily="34" charset="0"/>
                  <a:cs typeface="Arial" pitchFamily="34" charset="0"/>
                </a:rPr>
                <a:t>ACK</a:t>
              </a:r>
              <a:endParaRPr lang="en-US" sz="1200" dirty="0">
                <a:latin typeface="Verdana" pitchFamily="34" charset="0"/>
                <a:cs typeface="Arial" pitchFamily="34" charset="0"/>
              </a:endParaRPr>
            </a:p>
          </p:txBody>
        </p:sp>
        <p:sp>
          <p:nvSpPr>
            <p:cNvPr id="45" name="AutoShape 4"/>
            <p:cNvSpPr>
              <a:spLocks noChangeArrowheads="1"/>
            </p:cNvSpPr>
            <p:nvPr/>
          </p:nvSpPr>
          <p:spPr bwMode="auto">
            <a:xfrm>
              <a:off x="6234973" y="4936464"/>
              <a:ext cx="286335" cy="243286"/>
            </a:xfrm>
            <a:prstGeom prst="roundRect">
              <a:avLst>
                <a:gd name="adj" fmla="val 16667"/>
              </a:avLst>
            </a:prstGeom>
            <a:noFill/>
            <a:ln w="19050" algn="ctr">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US" sz="1200" dirty="0" smtClean="0">
                  <a:latin typeface="Verdana" pitchFamily="34" charset="0"/>
                  <a:cs typeface="Arial" pitchFamily="34" charset="0"/>
                </a:rPr>
                <a:t>ACK</a:t>
              </a:r>
              <a:endParaRPr lang="en-US" sz="1200" dirty="0">
                <a:latin typeface="Verdana" pitchFamily="34" charset="0"/>
                <a:cs typeface="Arial" pitchFamily="34" charset="0"/>
              </a:endParaRPr>
            </a:p>
          </p:txBody>
        </p:sp>
      </p:gr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Enhancement of CSMA/CA</a:t>
            </a:r>
            <a:endParaRPr lang="en-US" dirty="0"/>
          </a:p>
        </p:txBody>
      </p:sp>
      <p:sp>
        <p:nvSpPr>
          <p:cNvPr id="6" name="Slide Number Placeholder 5"/>
          <p:cNvSpPr>
            <a:spLocks noGrp="1"/>
          </p:cNvSpPr>
          <p:nvPr>
            <p:ph type="sldNum" sz="quarter" idx="11"/>
          </p:nvPr>
        </p:nvSpPr>
        <p:spPr>
          <a:xfrm>
            <a:off x="4224875" y="6477000"/>
            <a:ext cx="575725" cy="184666"/>
          </a:xfrm>
        </p:spPr>
        <p:txBody>
          <a:bodyPr/>
          <a:lstStyle/>
          <a:p>
            <a:pPr>
              <a:defRPr/>
            </a:pPr>
            <a:r>
              <a:rPr lang="en-US" dirty="0" smtClean="0"/>
              <a:t>Slide </a:t>
            </a:r>
            <a:fld id="{E132E8F0-0953-4589-931F-0CF931D74C39}" type="slidenum">
              <a:rPr lang="en-US" smtClean="0"/>
              <a:pPr>
                <a:defRPr/>
              </a:pPr>
              <a:t>11</a:t>
            </a:fld>
            <a:endParaRPr lang="en-US" dirty="0"/>
          </a:p>
        </p:txBody>
      </p:sp>
      <p:sp>
        <p:nvSpPr>
          <p:cNvPr id="170" name="Content Placeholder 2"/>
          <p:cNvSpPr>
            <a:spLocks noGrp="1"/>
          </p:cNvSpPr>
          <p:nvPr>
            <p:ph idx="1"/>
          </p:nvPr>
        </p:nvSpPr>
        <p:spPr>
          <a:xfrm>
            <a:off x="381000" y="1371600"/>
            <a:ext cx="8458200" cy="4953000"/>
          </a:xfrm>
        </p:spPr>
        <p:txBody>
          <a:bodyPr/>
          <a:lstStyle/>
          <a:p>
            <a:r>
              <a:rPr lang="en-US" dirty="0" smtClean="0"/>
              <a:t>Advantages of Contending in Code </a:t>
            </a:r>
            <a:r>
              <a:rPr lang="en-US" dirty="0" smtClean="0"/>
              <a:t>Domain (3)   </a:t>
            </a:r>
            <a:endParaRPr lang="en-US" dirty="0" smtClean="0"/>
          </a:p>
          <a:p>
            <a:pPr lvl="1"/>
            <a:r>
              <a:rPr lang="en-US" dirty="0" smtClean="0"/>
              <a:t>Control</a:t>
            </a:r>
            <a:r>
              <a:rPr lang="en-US" dirty="0" smtClean="0"/>
              <a:t> </a:t>
            </a:r>
            <a:r>
              <a:rPr lang="en-US" dirty="0" smtClean="0"/>
              <a:t>the collision possibility</a:t>
            </a:r>
          </a:p>
          <a:p>
            <a:pPr lvl="2"/>
            <a:r>
              <a:rPr lang="en-US" dirty="0" smtClean="0"/>
              <a:t>AP can control and set the space of codes to maintain the possibility that two or more STAs use the same code for contention at a low level, without introducing the </a:t>
            </a:r>
            <a:r>
              <a:rPr lang="en-US" dirty="0" err="1" smtClean="0"/>
              <a:t>backoff</a:t>
            </a:r>
            <a:r>
              <a:rPr lang="en-US" dirty="0" smtClean="0"/>
              <a:t> delay in the time domain.</a:t>
            </a:r>
          </a:p>
          <a:p>
            <a:pPr lvl="2"/>
            <a:r>
              <a:rPr lang="en-US" dirty="0" smtClean="0"/>
              <a:t>For example, if we assume the STA gets a CC randomly from the Code Space, then</a:t>
            </a:r>
          </a:p>
          <a:p>
            <a:pPr lvl="3"/>
            <a:r>
              <a:rPr lang="en-US" sz="1800" dirty="0" smtClean="0"/>
              <a:t>if the code space is set to 128, the collision probability for 30 STAs contending the medium is about 20%.   </a:t>
            </a:r>
          </a:p>
          <a:p>
            <a:pPr lvl="3"/>
            <a:r>
              <a:rPr lang="en-US" sz="1800" dirty="0" smtClean="0"/>
              <a:t>If the code space is increased to 256, the collision probability for 30 STAs contending the medium is about 11%.</a:t>
            </a:r>
          </a:p>
          <a:p>
            <a:pPr lvl="2"/>
            <a:r>
              <a:rPr lang="en-US" dirty="0" smtClean="0"/>
              <a:t>Another example, if a STA could be assigned a CC by AP instead of randomly selection, then the collision might be avoided. </a:t>
            </a:r>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Enhancement of CSMA/CA</a:t>
            </a:r>
            <a:endParaRPr lang="en-US" dirty="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12</a:t>
            </a:fld>
            <a:endParaRPr lang="en-US" dirty="0"/>
          </a:p>
        </p:txBody>
      </p:sp>
      <p:sp>
        <p:nvSpPr>
          <p:cNvPr id="170" name="Content Placeholder 2"/>
          <p:cNvSpPr>
            <a:spLocks noGrp="1"/>
          </p:cNvSpPr>
          <p:nvPr>
            <p:ph idx="1"/>
          </p:nvPr>
        </p:nvSpPr>
        <p:spPr>
          <a:xfrm>
            <a:off x="381000" y="1447800"/>
            <a:ext cx="8458200" cy="5029200"/>
          </a:xfrm>
        </p:spPr>
        <p:txBody>
          <a:bodyPr/>
          <a:lstStyle/>
          <a:p>
            <a:r>
              <a:rPr lang="en-US" dirty="0" smtClean="0"/>
              <a:t>What Contention Code (CC) to Use </a:t>
            </a:r>
          </a:p>
          <a:p>
            <a:pPr lvl="1"/>
            <a:r>
              <a:rPr lang="en-US" dirty="0" smtClean="0"/>
              <a:t>CC should be distinguishable and additive </a:t>
            </a:r>
          </a:p>
          <a:p>
            <a:pPr lvl="2"/>
            <a:r>
              <a:rPr lang="en-US" dirty="0" smtClean="0"/>
              <a:t>AP could be able to distinguish CCs sent from different STAs simultaneously </a:t>
            </a:r>
          </a:p>
          <a:p>
            <a:pPr lvl="1"/>
            <a:r>
              <a:rPr lang="en-US" dirty="0" smtClean="0"/>
              <a:t>CAZAC (</a:t>
            </a:r>
            <a:r>
              <a:rPr lang="en-US" dirty="0" err="1" smtClean="0"/>
              <a:t>Zadoff</a:t>
            </a:r>
            <a:r>
              <a:rPr lang="en-US" dirty="0" smtClean="0"/>
              <a:t>-Chu) sequences might be a choice</a:t>
            </a:r>
            <a:r>
              <a:rPr lang="en-US" sz="1800" dirty="0" smtClean="0"/>
              <a:t>. </a:t>
            </a:r>
          </a:p>
          <a:p>
            <a:pPr lvl="2"/>
            <a:r>
              <a:rPr lang="en-US" dirty="0" smtClean="0"/>
              <a:t>Originally proposed in IEEE802, now used by 3GPP LTE [2].</a:t>
            </a:r>
          </a:p>
          <a:p>
            <a:pPr lvl="3"/>
            <a:r>
              <a:rPr lang="en-US" sz="1800" dirty="0" smtClean="0"/>
              <a:t>In LTE, the random access channel uses sequences generated from one or more root </a:t>
            </a:r>
            <a:r>
              <a:rPr lang="en-US" sz="1800" dirty="0" err="1" smtClean="0"/>
              <a:t>Zadoff</a:t>
            </a:r>
            <a:r>
              <a:rPr lang="en-US" sz="1800" dirty="0" smtClean="0"/>
              <a:t>-Chu sequences for preamble.</a:t>
            </a:r>
          </a:p>
          <a:p>
            <a:pPr lvl="3"/>
            <a:endParaRPr lang="en-US" sz="1800" dirty="0" smtClean="0"/>
          </a:p>
          <a:p>
            <a:pPr lvl="2"/>
            <a:r>
              <a:rPr lang="en-US" dirty="0" err="1" smtClean="0"/>
              <a:t>Zadoff</a:t>
            </a:r>
            <a:r>
              <a:rPr lang="en-US" dirty="0" smtClean="0"/>
              <a:t>-Chu sequence has characteristics</a:t>
            </a:r>
          </a:p>
          <a:p>
            <a:pPr lvl="3"/>
            <a:r>
              <a:rPr lang="en-US" sz="1800" dirty="0" smtClean="0"/>
              <a:t>Zero Autocorrelation. Two sequences generated from the same </a:t>
            </a:r>
            <a:r>
              <a:rPr lang="en-US" sz="1800" dirty="0" err="1" smtClean="0"/>
              <a:t>Zadoff</a:t>
            </a:r>
            <a:r>
              <a:rPr lang="en-US" sz="1800" dirty="0" smtClean="0"/>
              <a:t>-Chu root sequence (one sequence is shifted from other sequence by N) will have 0  correlation. </a:t>
            </a:r>
          </a:p>
          <a:p>
            <a:pPr lvl="3"/>
            <a:r>
              <a:rPr lang="en-US" sz="1800" dirty="0" smtClean="0"/>
              <a:t>Cross correlation of two CAZAC sequences is 1/√N, where N is CAZAC code length.</a:t>
            </a:r>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Summary</a:t>
            </a:r>
            <a:endParaRPr lang="en-US" dirty="0"/>
          </a:p>
        </p:txBody>
      </p:sp>
      <p:sp>
        <p:nvSpPr>
          <p:cNvPr id="3" name="Content Placeholder 2"/>
          <p:cNvSpPr>
            <a:spLocks noGrp="1"/>
          </p:cNvSpPr>
          <p:nvPr>
            <p:ph idx="1"/>
          </p:nvPr>
        </p:nvSpPr>
        <p:spPr>
          <a:xfrm>
            <a:off x="381000" y="1371600"/>
            <a:ext cx="8305800" cy="5029200"/>
          </a:xfrm>
        </p:spPr>
        <p:txBody>
          <a:bodyPr/>
          <a:lstStyle/>
          <a:p>
            <a:r>
              <a:rPr lang="en-US" dirty="0" smtClean="0"/>
              <a:t>Suggestions  </a:t>
            </a:r>
            <a:endParaRPr lang="en-US" sz="2000" dirty="0" smtClean="0"/>
          </a:p>
          <a:p>
            <a:pPr lvl="1"/>
            <a:r>
              <a:rPr lang="en-US" dirty="0" smtClean="0"/>
              <a:t>Introducing the medium contention in code </a:t>
            </a:r>
            <a:r>
              <a:rPr lang="en-US" dirty="0" smtClean="0"/>
              <a:t>domain </a:t>
            </a:r>
            <a:r>
              <a:rPr lang="en-US" dirty="0" smtClean="0"/>
              <a:t>to improve the performance of medium usage efficiency, reduce the back-off time and lower collision possibility of CSMA.</a:t>
            </a:r>
          </a:p>
          <a:p>
            <a:pPr lvl="1"/>
            <a:r>
              <a:rPr lang="en-US" dirty="0" smtClean="0"/>
              <a:t>Considering CAZAC (</a:t>
            </a:r>
            <a:r>
              <a:rPr lang="en-US" dirty="0" err="1" smtClean="0"/>
              <a:t>Zadoff</a:t>
            </a:r>
            <a:r>
              <a:rPr lang="en-US" dirty="0" smtClean="0"/>
              <a:t>-Chu) sequences as contention code.</a:t>
            </a:r>
          </a:p>
          <a:p>
            <a:pPr lvl="1"/>
            <a:r>
              <a:rPr lang="en-US" dirty="0" smtClean="0"/>
              <a:t>Studying coexistence with legacy STAs.</a:t>
            </a:r>
          </a:p>
          <a:p>
            <a:pPr lvl="1"/>
            <a:endParaRPr lang="en-US" dirty="0" smtClean="0"/>
          </a:p>
          <a:p>
            <a:pPr lvl="1"/>
            <a:endParaRPr lang="en-US" dirty="0" smtClean="0"/>
          </a:p>
          <a:p>
            <a:pPr lvl="2"/>
            <a:endParaRPr lang="en-US" dirty="0" smtClean="0"/>
          </a:p>
          <a:p>
            <a:pPr marL="0" indent="0">
              <a:buNone/>
            </a:pP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13</a:t>
            </a:fld>
            <a:endParaRPr lang="en-US" dirty="0"/>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References</a:t>
            </a:r>
            <a:endParaRPr lang="en-US" dirty="0"/>
          </a:p>
        </p:txBody>
      </p:sp>
      <p:sp>
        <p:nvSpPr>
          <p:cNvPr id="3" name="Content Placeholder 2"/>
          <p:cNvSpPr>
            <a:spLocks noGrp="1"/>
          </p:cNvSpPr>
          <p:nvPr>
            <p:ph idx="1"/>
          </p:nvPr>
        </p:nvSpPr>
        <p:spPr>
          <a:xfrm>
            <a:off x="381000" y="1371600"/>
            <a:ext cx="8305800" cy="4953000"/>
          </a:xfrm>
        </p:spPr>
        <p:txBody>
          <a:bodyPr/>
          <a:lstStyle/>
          <a:p>
            <a:pPr marL="457200" indent="-457200">
              <a:buAutoNum type="arabicPeriod"/>
            </a:pPr>
            <a:r>
              <a:rPr lang="en-US" sz="2000" b="0" dirty="0" smtClean="0"/>
              <a:t>11-13-0505-00-0hew-mac-efficiecy-analysis-for-hew-sg</a:t>
            </a:r>
          </a:p>
          <a:p>
            <a:pPr marL="457200" indent="-457200">
              <a:buAutoNum type="arabicPeriod" startAt="2"/>
            </a:pPr>
            <a:r>
              <a:rPr lang="en-US" sz="2000" b="0" dirty="0" smtClean="0"/>
              <a:t>3GPP TS 36.211 </a:t>
            </a:r>
          </a:p>
          <a:p>
            <a:pPr marL="457200" indent="-457200">
              <a:buAutoNum type="arabicPeriod" startAt="2"/>
            </a:pPr>
            <a:r>
              <a:rPr lang="en-US" sz="2000" b="0" dirty="0" smtClean="0"/>
              <a:t>Chu, D. C., ”</a:t>
            </a:r>
            <a:r>
              <a:rPr lang="en-US" sz="2000" b="0" dirty="0" err="1" smtClean="0"/>
              <a:t>Polyphase</a:t>
            </a:r>
            <a:r>
              <a:rPr lang="en-US" sz="2000" b="0" dirty="0" smtClean="0"/>
              <a:t> codes with good periodic correlation properties”, IEEE Transactions on Information Theory.</a:t>
            </a:r>
            <a:endParaRPr lang="en-US" sz="2000" b="0"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14</a:t>
            </a:fld>
            <a:endParaRPr lang="en-US" dirty="0"/>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Abstract</a:t>
            </a:r>
            <a:endParaRPr lang="en-US" dirty="0"/>
          </a:p>
        </p:txBody>
      </p:sp>
      <p:sp>
        <p:nvSpPr>
          <p:cNvPr id="3" name="Content Placeholder 2"/>
          <p:cNvSpPr>
            <a:spLocks noGrp="1"/>
          </p:cNvSpPr>
          <p:nvPr>
            <p:ph idx="1"/>
          </p:nvPr>
        </p:nvSpPr>
        <p:spPr>
          <a:xfrm>
            <a:off x="381000" y="1447800"/>
            <a:ext cx="8458200" cy="4876800"/>
          </a:xfrm>
        </p:spPr>
        <p:txBody>
          <a:bodyPr/>
          <a:lstStyle/>
          <a:p>
            <a:r>
              <a:rPr lang="en-US" b="0" dirty="0" smtClean="0"/>
              <a:t>CSMA/CA mechanism used in 802.11 is good for low density WLAN deployment. However the use cases that HEW is to address are for high density deployment.</a:t>
            </a:r>
          </a:p>
          <a:p>
            <a:r>
              <a:rPr lang="en-US" b="0" dirty="0" smtClean="0"/>
              <a:t>In high density deployment cases, the spectrum efficiency of CSMA/CA would be very low and </a:t>
            </a:r>
            <a:r>
              <a:rPr lang="en-US" b="0" dirty="0" smtClean="0"/>
              <a:t>need to </a:t>
            </a:r>
            <a:r>
              <a:rPr lang="en-US" b="0" dirty="0" smtClean="0"/>
              <a:t>be improved.</a:t>
            </a:r>
          </a:p>
          <a:p>
            <a:r>
              <a:rPr lang="en-US" b="0" dirty="0" smtClean="0"/>
              <a:t>In this contribution, we suggest moving the contention in code domain to improve the efficiency of CSMA/CA mechanism.   </a:t>
            </a:r>
            <a:r>
              <a:rPr lang="en-US" dirty="0" smtClean="0"/>
              <a:t> </a:t>
            </a: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2</a:t>
            </a:fld>
            <a:endParaRPr lang="en-US" dirty="0"/>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Background</a:t>
            </a:r>
            <a:endParaRPr lang="en-US" dirty="0"/>
          </a:p>
        </p:txBody>
      </p:sp>
      <p:sp>
        <p:nvSpPr>
          <p:cNvPr id="3" name="Content Placeholder 2"/>
          <p:cNvSpPr>
            <a:spLocks noGrp="1"/>
          </p:cNvSpPr>
          <p:nvPr>
            <p:ph idx="1"/>
          </p:nvPr>
        </p:nvSpPr>
        <p:spPr>
          <a:xfrm>
            <a:off x="381000" y="1447800"/>
            <a:ext cx="8458200" cy="4876800"/>
          </a:xfrm>
        </p:spPr>
        <p:txBody>
          <a:bodyPr/>
          <a:lstStyle/>
          <a:p>
            <a:r>
              <a:rPr lang="en-US" dirty="0" smtClean="0"/>
              <a:t>Some HEW Scope and Target   </a:t>
            </a:r>
          </a:p>
          <a:p>
            <a:pPr lvl="1"/>
            <a:r>
              <a:rPr lang="en-US" dirty="0" smtClean="0"/>
              <a:t>From STA point of view</a:t>
            </a:r>
          </a:p>
          <a:p>
            <a:pPr lvl="2"/>
            <a:r>
              <a:rPr lang="en-US" sz="2000" dirty="0" smtClean="0"/>
              <a:t>Improve</a:t>
            </a:r>
            <a:r>
              <a:rPr lang="en-US" sz="2000" dirty="0" smtClean="0"/>
              <a:t> </a:t>
            </a:r>
            <a:r>
              <a:rPr lang="en-US" sz="2000" dirty="0" smtClean="0"/>
              <a:t>performance</a:t>
            </a:r>
            <a:r>
              <a:rPr lang="en-US" sz="2000" dirty="0" smtClean="0"/>
              <a:t> </a:t>
            </a:r>
            <a:r>
              <a:rPr lang="en-US" sz="2000" dirty="0" smtClean="0"/>
              <a:t>reflecting user experience</a:t>
            </a:r>
          </a:p>
          <a:p>
            <a:pPr lvl="2"/>
            <a:r>
              <a:rPr lang="en-US" sz="2000" dirty="0" smtClean="0"/>
              <a:t>increase</a:t>
            </a:r>
            <a:r>
              <a:rPr lang="en-US" sz="2000" dirty="0" smtClean="0"/>
              <a:t> </a:t>
            </a:r>
            <a:r>
              <a:rPr lang="en-US" sz="2000" dirty="0" smtClean="0"/>
              <a:t>Per-STA average throughput in dense deployment scenarios; especially the 5th percentile of per station throughput.</a:t>
            </a:r>
          </a:p>
          <a:p>
            <a:pPr lvl="2"/>
            <a:r>
              <a:rPr lang="en-US" sz="2000" dirty="0" smtClean="0"/>
              <a:t>4 times improvements for at least one mode of operation  </a:t>
            </a:r>
          </a:p>
          <a:p>
            <a:pPr lvl="1"/>
            <a:r>
              <a:rPr lang="en-US" dirty="0" smtClean="0"/>
              <a:t>From network point of view</a:t>
            </a:r>
          </a:p>
          <a:p>
            <a:pPr lvl="2"/>
            <a:r>
              <a:rPr lang="en-US" sz="2000" dirty="0" smtClean="0"/>
              <a:t>Improve spectrum efficiency in scenarios of high density of STAs per BSS deployment.</a:t>
            </a:r>
          </a:p>
          <a:p>
            <a:pPr lvl="2"/>
            <a:r>
              <a:rPr lang="en-US" sz="2000" dirty="0" smtClean="0"/>
              <a:t>Increase </a:t>
            </a:r>
            <a:r>
              <a:rPr lang="en-US" sz="2000" dirty="0" smtClean="0"/>
              <a:t>frequency reuse and reduce interference in OBSS with high density of both STAs and APs deployment</a:t>
            </a:r>
          </a:p>
          <a:p>
            <a:pPr lvl="2"/>
            <a:r>
              <a:rPr lang="en-US" sz="2000" dirty="0" smtClean="0"/>
              <a:t>Improve robustness of uplink transmissions.</a:t>
            </a:r>
          </a:p>
          <a:p>
            <a:pPr lvl="1"/>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3</a:t>
            </a:fld>
            <a:endParaRPr lang="en-US" dirty="0"/>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Background</a:t>
            </a:r>
            <a:endParaRPr lang="en-US" dirty="0"/>
          </a:p>
        </p:txBody>
      </p:sp>
      <p:sp>
        <p:nvSpPr>
          <p:cNvPr id="3" name="Content Placeholder 2"/>
          <p:cNvSpPr>
            <a:spLocks noGrp="1"/>
          </p:cNvSpPr>
          <p:nvPr>
            <p:ph idx="1"/>
          </p:nvPr>
        </p:nvSpPr>
        <p:spPr>
          <a:xfrm>
            <a:off x="381000" y="1447800"/>
            <a:ext cx="8458200" cy="4876800"/>
          </a:xfrm>
        </p:spPr>
        <p:txBody>
          <a:bodyPr/>
          <a:lstStyle/>
          <a:p>
            <a:r>
              <a:rPr lang="en-US" dirty="0" smtClean="0"/>
              <a:t>CSMA/CA and Effective Contention   </a:t>
            </a:r>
          </a:p>
          <a:p>
            <a:pPr lvl="1"/>
            <a:r>
              <a:rPr lang="en-US" dirty="0" smtClean="0"/>
              <a:t>802.11 is contention based access technology - CSMA/CA, which is originally designated for single STA to occupy the medium in a fairness way for multiple access.</a:t>
            </a:r>
          </a:p>
          <a:p>
            <a:pPr lvl="1"/>
            <a:r>
              <a:rPr lang="en-US" dirty="0" smtClean="0"/>
              <a:t>In the contention period, a STA could</a:t>
            </a:r>
          </a:p>
          <a:p>
            <a:pPr marL="1200150" lvl="2" indent="-342900">
              <a:buFont typeface="+mj-lt"/>
              <a:buAutoNum type="arabicPeriod"/>
            </a:pPr>
            <a:r>
              <a:rPr lang="en-US" sz="2000" dirty="0" smtClean="0"/>
              <a:t>Successfully transmit a packet, or</a:t>
            </a:r>
          </a:p>
          <a:p>
            <a:pPr marL="1200150" lvl="2" indent="-342900">
              <a:buFont typeface="+mj-lt"/>
              <a:buAutoNum type="arabicPeriod"/>
            </a:pPr>
            <a:r>
              <a:rPr lang="en-US" sz="2000" dirty="0" smtClean="0"/>
              <a:t>Collide with other station’s transmission, or</a:t>
            </a:r>
          </a:p>
          <a:p>
            <a:pPr marL="1200150" lvl="2" indent="-342900">
              <a:buFont typeface="+mj-lt"/>
              <a:buAutoNum type="arabicPeriod"/>
            </a:pPr>
            <a:r>
              <a:rPr lang="en-US" sz="2000" dirty="0" smtClean="0"/>
              <a:t>Not transmit due to </a:t>
            </a:r>
            <a:r>
              <a:rPr lang="en-US" sz="2000" dirty="0" err="1" smtClean="0"/>
              <a:t>backoff</a:t>
            </a:r>
            <a:r>
              <a:rPr lang="en-US" sz="2000" dirty="0" smtClean="0"/>
              <a:t>  procedure.</a:t>
            </a:r>
          </a:p>
          <a:p>
            <a:pPr lvl="1">
              <a:buFont typeface="+mj-lt"/>
              <a:buChar char="–"/>
            </a:pPr>
            <a:r>
              <a:rPr lang="en-US" dirty="0" smtClean="0"/>
              <a:t>The effective contention  </a:t>
            </a:r>
          </a:p>
          <a:p>
            <a:pPr lvl="2">
              <a:buFont typeface="+mj-lt"/>
              <a:buChar char="–"/>
            </a:pPr>
            <a:r>
              <a:rPr lang="en-US" sz="2000" dirty="0" smtClean="0"/>
              <a:t>Only  case 1 is the effective contending the medium.</a:t>
            </a:r>
          </a:p>
          <a:p>
            <a:pPr lvl="2">
              <a:buFont typeface="+mj-lt"/>
              <a:buChar char="–"/>
            </a:pPr>
            <a:r>
              <a:rPr lang="en-US" sz="2000" dirty="0" smtClean="0"/>
              <a:t>Case 2 and 3 cause the medium waste.</a:t>
            </a: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4</a:t>
            </a:fld>
            <a:endParaRPr lang="en-US" dirty="0"/>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Background</a:t>
            </a:r>
            <a:endParaRPr lang="en-US" dirty="0"/>
          </a:p>
        </p:txBody>
      </p:sp>
      <p:sp>
        <p:nvSpPr>
          <p:cNvPr id="3" name="Content Placeholder 2"/>
          <p:cNvSpPr>
            <a:spLocks noGrp="1"/>
          </p:cNvSpPr>
          <p:nvPr>
            <p:ph idx="1"/>
          </p:nvPr>
        </p:nvSpPr>
        <p:spPr>
          <a:xfrm>
            <a:off x="381000" y="1447800"/>
            <a:ext cx="8458200" cy="2362200"/>
          </a:xfrm>
        </p:spPr>
        <p:txBody>
          <a:bodyPr/>
          <a:lstStyle/>
          <a:p>
            <a:r>
              <a:rPr lang="en-US" dirty="0" smtClean="0"/>
              <a:t>EDCA Contention Time  </a:t>
            </a:r>
          </a:p>
          <a:p>
            <a:pPr lvl="1"/>
            <a:r>
              <a:rPr lang="en-US" dirty="0" smtClean="0"/>
              <a:t>In order to obtain a transmission opportunity (TXOP),  a STA has to sense the medium during contention period:   </a:t>
            </a:r>
          </a:p>
          <a:p>
            <a:pPr lvl="2"/>
            <a:r>
              <a:rPr lang="en-US" sz="2000" dirty="0" smtClean="0"/>
              <a:t>AIFS + CW, where</a:t>
            </a:r>
          </a:p>
          <a:p>
            <a:pPr lvl="3"/>
            <a:r>
              <a:rPr lang="en-US" sz="1800" dirty="0" smtClean="0"/>
              <a:t> CW:  contention widow between </a:t>
            </a:r>
            <a:r>
              <a:rPr lang="en-US" sz="1800" dirty="0" err="1" smtClean="0"/>
              <a:t>aCWmin</a:t>
            </a:r>
            <a:r>
              <a:rPr lang="en-US" sz="1800" dirty="0" smtClean="0"/>
              <a:t>* and </a:t>
            </a:r>
            <a:r>
              <a:rPr lang="en-US" sz="1800" dirty="0" err="1" smtClean="0"/>
              <a:t>aCWmax</a:t>
            </a:r>
            <a:r>
              <a:rPr lang="en-US" sz="1800" dirty="0" smtClean="0"/>
              <a:t> * </a:t>
            </a:r>
            <a:r>
              <a:rPr lang="en-US" sz="1800" dirty="0" err="1" smtClean="0"/>
              <a:t>aSlotTime</a:t>
            </a:r>
            <a:endParaRPr lang="en-US" sz="1800" dirty="0" smtClean="0"/>
          </a:p>
          <a:p>
            <a:pPr lvl="3"/>
            <a:r>
              <a:rPr lang="en-US" sz="1800" dirty="0" smtClean="0"/>
              <a:t> AIFS[AC] = </a:t>
            </a:r>
            <a:r>
              <a:rPr lang="en-US" sz="1800" dirty="0" err="1" smtClean="0"/>
              <a:t>aSIFSTime</a:t>
            </a:r>
            <a:r>
              <a:rPr lang="en-US" sz="1800" dirty="0" smtClean="0"/>
              <a:t> + AIFSN[AC] x </a:t>
            </a:r>
            <a:r>
              <a:rPr lang="en-US" sz="1800" dirty="0" err="1" smtClean="0"/>
              <a:t>aSlotTime</a:t>
            </a:r>
            <a:endParaRPr lang="en-US" sz="1800"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5</a:t>
            </a:fld>
            <a:endParaRPr lang="en-US" dirty="0"/>
          </a:p>
        </p:txBody>
      </p:sp>
      <p:grpSp>
        <p:nvGrpSpPr>
          <p:cNvPr id="4" name="Group 25"/>
          <p:cNvGrpSpPr/>
          <p:nvPr/>
        </p:nvGrpSpPr>
        <p:grpSpPr>
          <a:xfrm>
            <a:off x="990600" y="4191000"/>
            <a:ext cx="6923711" cy="1916941"/>
            <a:chOff x="488298" y="4470639"/>
            <a:chExt cx="6923711" cy="1916941"/>
          </a:xfrm>
        </p:grpSpPr>
        <p:sp>
          <p:nvSpPr>
            <p:cNvPr id="27" name="AutoShape 4"/>
            <p:cNvSpPr>
              <a:spLocks noChangeArrowheads="1"/>
            </p:cNvSpPr>
            <p:nvPr/>
          </p:nvSpPr>
          <p:spPr bwMode="auto">
            <a:xfrm>
              <a:off x="3087035" y="5394003"/>
              <a:ext cx="609600" cy="228600"/>
            </a:xfrm>
            <a:prstGeom prst="roundRect">
              <a:avLst>
                <a:gd name="adj" fmla="val 16667"/>
              </a:avLst>
            </a:prstGeom>
            <a:noFill/>
            <a:ln w="19050" algn="ctr">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en-US" sz="1400" dirty="0">
                  <a:solidFill>
                    <a:srgbClr val="000000"/>
                  </a:solidFill>
                  <a:latin typeface="Verdana" pitchFamily="34" charset="0"/>
                  <a:cs typeface="Arial" pitchFamily="34" charset="0"/>
                </a:rPr>
                <a:t>RTS</a:t>
              </a:r>
            </a:p>
          </p:txBody>
        </p:sp>
        <p:sp>
          <p:nvSpPr>
            <p:cNvPr id="28" name="AutoShape 5"/>
            <p:cNvSpPr>
              <a:spLocks noChangeArrowheads="1"/>
            </p:cNvSpPr>
            <p:nvPr/>
          </p:nvSpPr>
          <p:spPr bwMode="auto">
            <a:xfrm>
              <a:off x="4234798" y="5622603"/>
              <a:ext cx="609600" cy="228600"/>
            </a:xfrm>
            <a:prstGeom prst="roundRect">
              <a:avLst>
                <a:gd name="adj" fmla="val 16667"/>
              </a:avLst>
            </a:prstGeom>
            <a:noFill/>
            <a:ln w="19050" algn="ctr">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en-US" sz="1400" dirty="0">
                  <a:solidFill>
                    <a:srgbClr val="000000"/>
                  </a:solidFill>
                  <a:latin typeface="Verdana" pitchFamily="34" charset="0"/>
                  <a:cs typeface="Arial" pitchFamily="34" charset="0"/>
                </a:rPr>
                <a:t>CTS</a:t>
              </a:r>
            </a:p>
          </p:txBody>
        </p:sp>
        <p:sp>
          <p:nvSpPr>
            <p:cNvPr id="29" name="AutoShape 8"/>
            <p:cNvSpPr>
              <a:spLocks noChangeArrowheads="1"/>
            </p:cNvSpPr>
            <p:nvPr/>
          </p:nvSpPr>
          <p:spPr bwMode="auto">
            <a:xfrm>
              <a:off x="2858435" y="5394003"/>
              <a:ext cx="228600" cy="228600"/>
            </a:xfrm>
            <a:prstGeom prst="roundRect">
              <a:avLst>
                <a:gd name="adj" fmla="val 16667"/>
              </a:avLst>
            </a:prstGeom>
            <a:noFill/>
            <a:ln w="19050" algn="ctr">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en-US" sz="1400" dirty="0" smtClean="0">
                  <a:solidFill>
                    <a:srgbClr val="000000"/>
                  </a:solidFill>
                  <a:latin typeface="Verdana" pitchFamily="34" charset="0"/>
                  <a:cs typeface="Arial" pitchFamily="34" charset="0"/>
                </a:rPr>
                <a:t>P</a:t>
              </a:r>
              <a:endParaRPr lang="en-US" sz="1400" dirty="0">
                <a:solidFill>
                  <a:srgbClr val="000000"/>
                </a:solidFill>
                <a:latin typeface="Verdana" pitchFamily="34" charset="0"/>
                <a:cs typeface="Arial" pitchFamily="34" charset="0"/>
              </a:endParaRPr>
            </a:p>
          </p:txBody>
        </p:sp>
        <p:sp>
          <p:nvSpPr>
            <p:cNvPr id="30" name="AutoShape 9"/>
            <p:cNvSpPr>
              <a:spLocks noChangeArrowheads="1"/>
            </p:cNvSpPr>
            <p:nvPr/>
          </p:nvSpPr>
          <p:spPr bwMode="auto">
            <a:xfrm>
              <a:off x="4006198" y="5622603"/>
              <a:ext cx="228600" cy="228600"/>
            </a:xfrm>
            <a:prstGeom prst="roundRect">
              <a:avLst>
                <a:gd name="adj" fmla="val 16667"/>
              </a:avLst>
            </a:prstGeom>
            <a:noFill/>
            <a:ln w="19050" algn="ctr">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en-US" sz="1400" dirty="0" smtClean="0">
                  <a:solidFill>
                    <a:srgbClr val="000000"/>
                  </a:solidFill>
                  <a:latin typeface="Verdana" pitchFamily="34" charset="0"/>
                  <a:cs typeface="Arial" pitchFamily="34" charset="0"/>
                </a:rPr>
                <a:t>P</a:t>
              </a:r>
              <a:endParaRPr lang="en-US" sz="1400" dirty="0">
                <a:solidFill>
                  <a:srgbClr val="000000"/>
                </a:solidFill>
                <a:latin typeface="Verdana" pitchFamily="34" charset="0"/>
                <a:cs typeface="Arial" pitchFamily="34" charset="0"/>
              </a:endParaRPr>
            </a:p>
          </p:txBody>
        </p:sp>
        <p:sp>
          <p:nvSpPr>
            <p:cNvPr id="31" name="Line 12"/>
            <p:cNvSpPr>
              <a:spLocks noChangeShapeType="1"/>
            </p:cNvSpPr>
            <p:nvPr/>
          </p:nvSpPr>
          <p:spPr bwMode="auto">
            <a:xfrm>
              <a:off x="3696635" y="5622603"/>
              <a:ext cx="304800" cy="0"/>
            </a:xfrm>
            <a:prstGeom prst="line">
              <a:avLst/>
            </a:prstGeom>
            <a:noFill/>
            <a:ln w="1905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sz="1400">
                <a:solidFill>
                  <a:srgbClr val="000000"/>
                </a:solidFill>
              </a:endParaRPr>
            </a:p>
          </p:txBody>
        </p:sp>
        <p:sp>
          <p:nvSpPr>
            <p:cNvPr id="32" name="Line 13"/>
            <p:cNvSpPr>
              <a:spLocks noChangeShapeType="1"/>
            </p:cNvSpPr>
            <p:nvPr/>
          </p:nvSpPr>
          <p:spPr bwMode="auto">
            <a:xfrm>
              <a:off x="4839635" y="5622603"/>
              <a:ext cx="304800" cy="0"/>
            </a:xfrm>
            <a:prstGeom prst="line">
              <a:avLst/>
            </a:prstGeom>
            <a:noFill/>
            <a:ln w="1905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sz="1400">
                <a:solidFill>
                  <a:srgbClr val="000000"/>
                </a:solidFill>
              </a:endParaRPr>
            </a:p>
          </p:txBody>
        </p:sp>
        <p:sp>
          <p:nvSpPr>
            <p:cNvPr id="33" name="Line 15"/>
            <p:cNvSpPr>
              <a:spLocks noChangeShapeType="1"/>
            </p:cNvSpPr>
            <p:nvPr/>
          </p:nvSpPr>
          <p:spPr bwMode="auto">
            <a:xfrm>
              <a:off x="1169335" y="5622603"/>
              <a:ext cx="1689100" cy="0"/>
            </a:xfrm>
            <a:prstGeom prst="line">
              <a:avLst/>
            </a:prstGeom>
            <a:noFill/>
            <a:ln w="19050">
              <a:solidFill>
                <a:schemeClr val="accent3"/>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sz="1400">
                <a:solidFill>
                  <a:srgbClr val="000000"/>
                </a:solidFill>
              </a:endParaRPr>
            </a:p>
          </p:txBody>
        </p:sp>
        <p:sp>
          <p:nvSpPr>
            <p:cNvPr id="34" name="Line 17"/>
            <p:cNvSpPr>
              <a:spLocks noChangeShapeType="1"/>
            </p:cNvSpPr>
            <p:nvPr/>
          </p:nvSpPr>
          <p:spPr bwMode="auto">
            <a:xfrm>
              <a:off x="488298" y="5622603"/>
              <a:ext cx="681037" cy="0"/>
            </a:xfrm>
            <a:prstGeom prst="line">
              <a:avLst/>
            </a:prstGeom>
            <a:noFill/>
            <a:ln w="1905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sz="1400">
                <a:solidFill>
                  <a:srgbClr val="000000"/>
                </a:solidFill>
              </a:endParaRPr>
            </a:p>
          </p:txBody>
        </p:sp>
        <p:sp>
          <p:nvSpPr>
            <p:cNvPr id="35" name="Text Box 18"/>
            <p:cNvSpPr txBox="1">
              <a:spLocks noChangeArrowheads="1"/>
            </p:cNvSpPr>
            <p:nvPr/>
          </p:nvSpPr>
          <p:spPr bwMode="auto">
            <a:xfrm>
              <a:off x="3592724" y="5394003"/>
              <a:ext cx="609461"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508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1400">
                  <a:solidFill>
                    <a:srgbClr val="000000"/>
                  </a:solidFill>
                  <a:latin typeface="Verdana" pitchFamily="34" charset="0"/>
                  <a:cs typeface="Arial" pitchFamily="34" charset="0"/>
                </a:rPr>
                <a:t>SIFS</a:t>
              </a:r>
            </a:p>
          </p:txBody>
        </p:sp>
        <p:sp>
          <p:nvSpPr>
            <p:cNvPr id="36" name="Text Box 19"/>
            <p:cNvSpPr txBox="1">
              <a:spLocks noChangeArrowheads="1"/>
            </p:cNvSpPr>
            <p:nvPr/>
          </p:nvSpPr>
          <p:spPr bwMode="auto">
            <a:xfrm>
              <a:off x="4730961" y="5576566"/>
              <a:ext cx="609461"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508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1400">
                  <a:solidFill>
                    <a:srgbClr val="000000"/>
                  </a:solidFill>
                  <a:latin typeface="Verdana" pitchFamily="34" charset="0"/>
                  <a:cs typeface="Arial" pitchFamily="34" charset="0"/>
                </a:rPr>
                <a:t>SIFS</a:t>
              </a:r>
            </a:p>
          </p:txBody>
        </p:sp>
        <p:sp>
          <p:nvSpPr>
            <p:cNvPr id="37" name="Text Box 21"/>
            <p:cNvSpPr txBox="1">
              <a:spLocks noChangeArrowheads="1"/>
            </p:cNvSpPr>
            <p:nvPr/>
          </p:nvSpPr>
          <p:spPr bwMode="auto">
            <a:xfrm>
              <a:off x="538372" y="5576566"/>
              <a:ext cx="609462"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508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1400" dirty="0" err="1">
                  <a:solidFill>
                    <a:srgbClr val="000000"/>
                  </a:solidFill>
                  <a:latin typeface="Verdana" pitchFamily="34" charset="0"/>
                  <a:cs typeface="Arial" pitchFamily="34" charset="0"/>
                </a:rPr>
                <a:t>A</a:t>
              </a:r>
              <a:r>
                <a:rPr lang="en-US" sz="1400" dirty="0" err="1" smtClean="0">
                  <a:solidFill>
                    <a:srgbClr val="000000"/>
                  </a:solidFill>
                  <a:latin typeface="Verdana" pitchFamily="34" charset="0"/>
                  <a:cs typeface="Arial" pitchFamily="34" charset="0"/>
                </a:rPr>
                <a:t>IFS</a:t>
              </a:r>
              <a:endParaRPr lang="en-US" sz="1400" dirty="0">
                <a:solidFill>
                  <a:srgbClr val="000000"/>
                </a:solidFill>
                <a:latin typeface="Verdana" pitchFamily="34" charset="0"/>
                <a:cs typeface="Arial" pitchFamily="34" charset="0"/>
              </a:endParaRPr>
            </a:p>
          </p:txBody>
        </p:sp>
        <p:sp>
          <p:nvSpPr>
            <p:cNvPr id="38" name="Text Box 22"/>
            <p:cNvSpPr txBox="1">
              <a:spLocks noChangeArrowheads="1"/>
            </p:cNvSpPr>
            <p:nvPr/>
          </p:nvSpPr>
          <p:spPr bwMode="auto">
            <a:xfrm>
              <a:off x="1748635" y="5043166"/>
              <a:ext cx="487633"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508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1400" dirty="0" err="1" smtClean="0">
                  <a:solidFill>
                    <a:srgbClr val="000000"/>
                  </a:solidFill>
                  <a:latin typeface="Verdana" pitchFamily="34" charset="0"/>
                  <a:cs typeface="Arial" pitchFamily="34" charset="0"/>
                </a:rPr>
                <a:t>CW</a:t>
              </a:r>
              <a:endParaRPr lang="en-US" sz="1400" dirty="0">
                <a:solidFill>
                  <a:srgbClr val="000000"/>
                </a:solidFill>
                <a:latin typeface="Verdana" pitchFamily="34" charset="0"/>
                <a:cs typeface="Arial" pitchFamily="34" charset="0"/>
              </a:endParaRPr>
            </a:p>
          </p:txBody>
        </p:sp>
        <p:sp>
          <p:nvSpPr>
            <p:cNvPr id="39" name="AutoShape 23"/>
            <p:cNvSpPr>
              <a:spLocks/>
            </p:cNvSpPr>
            <p:nvPr/>
          </p:nvSpPr>
          <p:spPr bwMode="auto">
            <a:xfrm rot="16200000">
              <a:off x="1587221" y="4828480"/>
              <a:ext cx="152400" cy="2350246"/>
            </a:xfrm>
            <a:prstGeom prst="leftBrace">
              <a:avLst>
                <a:gd name="adj1" fmla="val 200000"/>
                <a:gd name="adj2" fmla="val 50000"/>
              </a:avLst>
            </a:prstGeom>
            <a:noFill/>
            <a:ln w="19050">
              <a:solidFill>
                <a:schemeClr val="tx1"/>
              </a:solidFill>
              <a:prstDash val="sysDot"/>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sz="1400">
                <a:solidFill>
                  <a:srgbClr val="000000"/>
                </a:solidFill>
              </a:endParaRPr>
            </a:p>
          </p:txBody>
        </p:sp>
        <p:sp>
          <p:nvSpPr>
            <p:cNvPr id="40" name="Text Box 25"/>
            <p:cNvSpPr txBox="1">
              <a:spLocks noChangeArrowheads="1"/>
            </p:cNvSpPr>
            <p:nvPr/>
          </p:nvSpPr>
          <p:spPr bwMode="auto">
            <a:xfrm>
              <a:off x="694373" y="6079803"/>
              <a:ext cx="1789722"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508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1400" dirty="0" smtClean="0">
                  <a:solidFill>
                    <a:srgbClr val="000000"/>
                  </a:solidFill>
                  <a:latin typeface="Verdana" pitchFamily="34" charset="0"/>
                  <a:cs typeface="Arial" pitchFamily="34" charset="0"/>
                </a:rPr>
                <a:t>Contention Period</a:t>
              </a:r>
              <a:endParaRPr lang="en-US" sz="1400" dirty="0">
                <a:solidFill>
                  <a:srgbClr val="000000"/>
                </a:solidFill>
                <a:latin typeface="Verdana" pitchFamily="34" charset="0"/>
                <a:cs typeface="Arial" pitchFamily="34" charset="0"/>
              </a:endParaRPr>
            </a:p>
          </p:txBody>
        </p:sp>
        <p:sp>
          <p:nvSpPr>
            <p:cNvPr id="41" name="AutoShape 28"/>
            <p:cNvSpPr>
              <a:spLocks noChangeArrowheads="1"/>
            </p:cNvSpPr>
            <p:nvPr/>
          </p:nvSpPr>
          <p:spPr bwMode="auto">
            <a:xfrm>
              <a:off x="5415898" y="5394003"/>
              <a:ext cx="831850" cy="228600"/>
            </a:xfrm>
            <a:prstGeom prst="roundRect">
              <a:avLst>
                <a:gd name="adj" fmla="val 16667"/>
              </a:avLst>
            </a:prstGeom>
            <a:noFill/>
            <a:ln w="19050" algn="ctr">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en-US" sz="1400" dirty="0">
                  <a:solidFill>
                    <a:srgbClr val="000000"/>
                  </a:solidFill>
                  <a:latin typeface="Verdana" pitchFamily="34" charset="0"/>
                  <a:cs typeface="Arial" pitchFamily="34" charset="0"/>
                </a:rPr>
                <a:t>A-</a:t>
              </a:r>
              <a:r>
                <a:rPr lang="en-US" sz="1400" dirty="0" err="1">
                  <a:solidFill>
                    <a:srgbClr val="000000"/>
                  </a:solidFill>
                  <a:latin typeface="Verdana" pitchFamily="34" charset="0"/>
                  <a:cs typeface="Arial" pitchFamily="34" charset="0"/>
                </a:rPr>
                <a:t>MPDU</a:t>
              </a:r>
              <a:endParaRPr lang="en-US" sz="1400" dirty="0">
                <a:solidFill>
                  <a:srgbClr val="000000"/>
                </a:solidFill>
                <a:latin typeface="Verdana" pitchFamily="34" charset="0"/>
                <a:cs typeface="Arial" pitchFamily="34" charset="0"/>
              </a:endParaRPr>
            </a:p>
          </p:txBody>
        </p:sp>
        <p:sp>
          <p:nvSpPr>
            <p:cNvPr id="42" name="AutoShape 29"/>
            <p:cNvSpPr>
              <a:spLocks noChangeArrowheads="1"/>
            </p:cNvSpPr>
            <p:nvPr/>
          </p:nvSpPr>
          <p:spPr bwMode="auto">
            <a:xfrm>
              <a:off x="6792260" y="5622603"/>
              <a:ext cx="609600" cy="228600"/>
            </a:xfrm>
            <a:prstGeom prst="roundRect">
              <a:avLst>
                <a:gd name="adj" fmla="val 16667"/>
              </a:avLst>
            </a:prstGeom>
            <a:noFill/>
            <a:ln w="19050" algn="ctr">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en-US" sz="1400" dirty="0">
                  <a:solidFill>
                    <a:srgbClr val="000000"/>
                  </a:solidFill>
                  <a:latin typeface="Verdana" pitchFamily="34" charset="0"/>
                  <a:cs typeface="Arial" pitchFamily="34" charset="0"/>
                </a:rPr>
                <a:t>BA</a:t>
              </a:r>
            </a:p>
          </p:txBody>
        </p:sp>
        <p:sp>
          <p:nvSpPr>
            <p:cNvPr id="43" name="AutoShape 30"/>
            <p:cNvSpPr>
              <a:spLocks noChangeArrowheads="1"/>
            </p:cNvSpPr>
            <p:nvPr/>
          </p:nvSpPr>
          <p:spPr bwMode="auto">
            <a:xfrm>
              <a:off x="5187298" y="5394003"/>
              <a:ext cx="228600" cy="228600"/>
            </a:xfrm>
            <a:prstGeom prst="roundRect">
              <a:avLst>
                <a:gd name="adj" fmla="val 16667"/>
              </a:avLst>
            </a:prstGeom>
            <a:noFill/>
            <a:ln w="19050" algn="ctr">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en-US" sz="1400" dirty="0" smtClean="0">
                  <a:solidFill>
                    <a:srgbClr val="000000"/>
                  </a:solidFill>
                  <a:latin typeface="Verdana" pitchFamily="34" charset="0"/>
                  <a:cs typeface="Arial" pitchFamily="34" charset="0"/>
                </a:rPr>
                <a:t>P</a:t>
              </a:r>
              <a:endParaRPr lang="en-US" sz="1400" dirty="0">
                <a:solidFill>
                  <a:srgbClr val="000000"/>
                </a:solidFill>
                <a:latin typeface="Verdana" pitchFamily="34" charset="0"/>
                <a:cs typeface="Arial" pitchFamily="34" charset="0"/>
              </a:endParaRPr>
            </a:p>
          </p:txBody>
        </p:sp>
        <p:sp>
          <p:nvSpPr>
            <p:cNvPr id="44" name="AutoShape 31"/>
            <p:cNvSpPr>
              <a:spLocks noChangeArrowheads="1"/>
            </p:cNvSpPr>
            <p:nvPr/>
          </p:nvSpPr>
          <p:spPr bwMode="auto">
            <a:xfrm>
              <a:off x="6563660" y="5622603"/>
              <a:ext cx="228600" cy="228600"/>
            </a:xfrm>
            <a:prstGeom prst="roundRect">
              <a:avLst>
                <a:gd name="adj" fmla="val 16667"/>
              </a:avLst>
            </a:prstGeom>
            <a:noFill/>
            <a:ln w="19050" algn="ctr">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en-US" sz="1400" dirty="0" smtClean="0">
                  <a:solidFill>
                    <a:srgbClr val="000000"/>
                  </a:solidFill>
                  <a:latin typeface="Verdana" pitchFamily="34" charset="0"/>
                  <a:cs typeface="Arial" pitchFamily="34" charset="0"/>
                </a:rPr>
                <a:t>P</a:t>
              </a:r>
              <a:endParaRPr lang="en-US" sz="1400" dirty="0">
                <a:solidFill>
                  <a:srgbClr val="000000"/>
                </a:solidFill>
                <a:latin typeface="Verdana" pitchFamily="34" charset="0"/>
                <a:cs typeface="Arial" pitchFamily="34" charset="0"/>
              </a:endParaRPr>
            </a:p>
          </p:txBody>
        </p:sp>
        <p:sp>
          <p:nvSpPr>
            <p:cNvPr id="45" name="Line 33"/>
            <p:cNvSpPr>
              <a:spLocks noChangeShapeType="1"/>
            </p:cNvSpPr>
            <p:nvPr/>
          </p:nvSpPr>
          <p:spPr bwMode="auto">
            <a:xfrm>
              <a:off x="6258860" y="5622603"/>
              <a:ext cx="304800" cy="0"/>
            </a:xfrm>
            <a:prstGeom prst="line">
              <a:avLst/>
            </a:prstGeom>
            <a:noFill/>
            <a:ln w="1905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sz="1400">
                <a:solidFill>
                  <a:srgbClr val="000000"/>
                </a:solidFill>
              </a:endParaRPr>
            </a:p>
          </p:txBody>
        </p:sp>
        <p:sp>
          <p:nvSpPr>
            <p:cNvPr id="46" name="Text Box 35"/>
            <p:cNvSpPr txBox="1">
              <a:spLocks noChangeArrowheads="1"/>
            </p:cNvSpPr>
            <p:nvPr/>
          </p:nvSpPr>
          <p:spPr bwMode="auto">
            <a:xfrm>
              <a:off x="6150186" y="5394003"/>
              <a:ext cx="609461"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508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1400">
                  <a:solidFill>
                    <a:srgbClr val="000000"/>
                  </a:solidFill>
                  <a:latin typeface="Verdana" pitchFamily="34" charset="0"/>
                  <a:cs typeface="Arial" pitchFamily="34" charset="0"/>
                </a:rPr>
                <a:t>SIFS</a:t>
              </a:r>
            </a:p>
          </p:txBody>
        </p:sp>
        <p:sp>
          <p:nvSpPr>
            <p:cNvPr id="47" name="Line 39"/>
            <p:cNvSpPr>
              <a:spLocks noChangeShapeType="1"/>
            </p:cNvSpPr>
            <p:nvPr/>
          </p:nvSpPr>
          <p:spPr bwMode="auto">
            <a:xfrm>
              <a:off x="2858435" y="4853880"/>
              <a:ext cx="4543425" cy="0"/>
            </a:xfrm>
            <a:prstGeom prst="line">
              <a:avLst/>
            </a:prstGeom>
            <a:noFill/>
            <a:ln w="19050">
              <a:solidFill>
                <a:schemeClr val="tx1"/>
              </a:solidFill>
              <a:prstDash val="sysDot"/>
              <a:round/>
              <a:headEnd type="triangle" w="med" len="me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sz="1400">
                <a:solidFill>
                  <a:srgbClr val="000000"/>
                </a:solidFill>
              </a:endParaRPr>
            </a:p>
          </p:txBody>
        </p:sp>
        <p:sp>
          <p:nvSpPr>
            <p:cNvPr id="48" name="Text Box 40"/>
            <p:cNvSpPr txBox="1">
              <a:spLocks noChangeArrowheads="1"/>
            </p:cNvSpPr>
            <p:nvPr/>
          </p:nvSpPr>
          <p:spPr bwMode="auto">
            <a:xfrm>
              <a:off x="4795417" y="4570745"/>
              <a:ext cx="667875"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508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1400" dirty="0" err="1">
                  <a:solidFill>
                    <a:srgbClr val="000000"/>
                  </a:solidFill>
                  <a:latin typeface="Verdana" pitchFamily="34" charset="0"/>
                  <a:cs typeface="Arial" pitchFamily="34" charset="0"/>
                </a:rPr>
                <a:t>TXOP</a:t>
              </a:r>
              <a:endParaRPr lang="en-US" sz="1400" dirty="0">
                <a:solidFill>
                  <a:srgbClr val="000000"/>
                </a:solidFill>
                <a:latin typeface="Verdana" pitchFamily="34" charset="0"/>
                <a:cs typeface="Arial" pitchFamily="34" charset="0"/>
              </a:endParaRPr>
            </a:p>
          </p:txBody>
        </p:sp>
        <p:sp>
          <p:nvSpPr>
            <p:cNvPr id="49" name="Line 47"/>
            <p:cNvSpPr>
              <a:spLocks noChangeShapeType="1"/>
            </p:cNvSpPr>
            <p:nvPr/>
          </p:nvSpPr>
          <p:spPr bwMode="auto">
            <a:xfrm>
              <a:off x="493060" y="5546403"/>
              <a:ext cx="0" cy="152400"/>
            </a:xfrm>
            <a:prstGeom prst="line">
              <a:avLst/>
            </a:prstGeom>
            <a:noFill/>
            <a:ln w="508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sz="1400">
                <a:solidFill>
                  <a:srgbClr val="000000"/>
                </a:solidFill>
              </a:endParaRPr>
            </a:p>
          </p:txBody>
        </p:sp>
        <p:sp>
          <p:nvSpPr>
            <p:cNvPr id="50" name="AutoShape 60"/>
            <p:cNvSpPr>
              <a:spLocks/>
            </p:cNvSpPr>
            <p:nvPr/>
          </p:nvSpPr>
          <p:spPr bwMode="auto">
            <a:xfrm rot="5400000" flipV="1">
              <a:off x="1960283" y="4515742"/>
              <a:ext cx="130175" cy="1626347"/>
            </a:xfrm>
            <a:prstGeom prst="leftBrace">
              <a:avLst>
                <a:gd name="adj1" fmla="val 20833"/>
                <a:gd name="adj2" fmla="val 50000"/>
              </a:avLst>
            </a:prstGeom>
            <a:noFill/>
            <a:ln w="12700">
              <a:solidFill>
                <a:schemeClr val="tx1"/>
              </a:solidFill>
              <a:prstDash val="sysDot"/>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sz="1400">
                <a:solidFill>
                  <a:srgbClr val="000000"/>
                </a:solidFill>
              </a:endParaRPr>
            </a:p>
          </p:txBody>
        </p:sp>
        <p:cxnSp>
          <p:nvCxnSpPr>
            <p:cNvPr id="51" name="Straight Connector 50"/>
            <p:cNvCxnSpPr/>
            <p:nvPr/>
          </p:nvCxnSpPr>
          <p:spPr>
            <a:xfrm>
              <a:off x="2838545" y="4479603"/>
              <a:ext cx="0" cy="1371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52" name="Straight Connector 51"/>
            <p:cNvCxnSpPr/>
            <p:nvPr/>
          </p:nvCxnSpPr>
          <p:spPr>
            <a:xfrm>
              <a:off x="7412009" y="4470639"/>
              <a:ext cx="0" cy="1371600"/>
            </a:xfrm>
            <a:prstGeom prst="line">
              <a:avLst/>
            </a:prstGeom>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Background</a:t>
            </a:r>
            <a:endParaRPr lang="en-US" dirty="0"/>
          </a:p>
        </p:txBody>
      </p:sp>
      <p:sp>
        <p:nvSpPr>
          <p:cNvPr id="3" name="Content Placeholder 2"/>
          <p:cNvSpPr>
            <a:spLocks noGrp="1"/>
          </p:cNvSpPr>
          <p:nvPr>
            <p:ph idx="1"/>
          </p:nvPr>
        </p:nvSpPr>
        <p:spPr>
          <a:xfrm>
            <a:off x="381000" y="1447800"/>
            <a:ext cx="5334000" cy="5029200"/>
          </a:xfrm>
        </p:spPr>
        <p:txBody>
          <a:bodyPr/>
          <a:lstStyle/>
          <a:p>
            <a:r>
              <a:rPr lang="en-US" dirty="0" smtClean="0"/>
              <a:t>EDCA Probability</a:t>
            </a:r>
          </a:p>
          <a:p>
            <a:pPr lvl="1"/>
            <a:r>
              <a:rPr lang="en-US" dirty="0" smtClean="0"/>
              <a:t>Initial collision probability is </a:t>
            </a:r>
          </a:p>
          <a:p>
            <a:pPr lvl="2"/>
            <a:r>
              <a:rPr lang="en-US" dirty="0" smtClean="0"/>
              <a:t>P</a:t>
            </a:r>
            <a:r>
              <a:rPr lang="en-US" sz="1850" baseline="-25000" dirty="0" smtClean="0"/>
              <a:t>c </a:t>
            </a:r>
            <a:r>
              <a:rPr lang="en-US" dirty="0" smtClean="0"/>
              <a:t>= 1 – (1 – P</a:t>
            </a:r>
            <a:r>
              <a:rPr lang="en-US" sz="1850" baseline="-25000" dirty="0" smtClean="0"/>
              <a:t>t</a:t>
            </a:r>
            <a:r>
              <a:rPr lang="en-US" dirty="0" smtClean="0"/>
              <a:t>)</a:t>
            </a:r>
            <a:r>
              <a:rPr lang="en-US" baseline="30000" dirty="0" smtClean="0"/>
              <a:t>N-1</a:t>
            </a:r>
          </a:p>
          <a:p>
            <a:pPr lvl="2"/>
            <a:r>
              <a:rPr lang="en-US" dirty="0" smtClean="0"/>
              <a:t>The collision probability increases significantly as the number of associated stations reaches a certain level.  In order to maintain a lower level probability of collision, CW should be relative large, BUT this causes longer idle time in CW and reduce medium efficiency.</a:t>
            </a:r>
          </a:p>
          <a:p>
            <a:pPr lvl="2"/>
            <a:r>
              <a:rPr lang="en-US" dirty="0" smtClean="0"/>
              <a:t>If collision occurs, stations have to </a:t>
            </a:r>
            <a:r>
              <a:rPr lang="en-US" dirty="0" err="1" smtClean="0"/>
              <a:t>backoff</a:t>
            </a:r>
            <a:r>
              <a:rPr lang="en-US" dirty="0" smtClean="0"/>
              <a:t> to wait for longer time before contending the medium, and further reduce the efficiency.</a:t>
            </a:r>
          </a:p>
          <a:p>
            <a:pPr lvl="1"/>
            <a:r>
              <a:rPr lang="en-US" dirty="0" smtClean="0"/>
              <a:t>Idle time probability in CW</a:t>
            </a:r>
          </a:p>
          <a:p>
            <a:pPr lvl="2"/>
            <a:r>
              <a:rPr lang="en-US" dirty="0" smtClean="0"/>
              <a:t>P</a:t>
            </a:r>
            <a:r>
              <a:rPr lang="en-US" sz="1850" baseline="-25000" dirty="0" smtClean="0"/>
              <a:t>i </a:t>
            </a:r>
            <a:r>
              <a:rPr lang="en-US" dirty="0" smtClean="0"/>
              <a:t>= (1 – P</a:t>
            </a:r>
            <a:r>
              <a:rPr lang="en-US" sz="1850" baseline="-25000" dirty="0" smtClean="0"/>
              <a:t>t</a:t>
            </a:r>
            <a:r>
              <a:rPr lang="en-US" dirty="0" smtClean="0"/>
              <a:t>)</a:t>
            </a:r>
            <a:r>
              <a:rPr lang="en-US" baseline="30000" dirty="0" smtClean="0"/>
              <a:t>N</a:t>
            </a: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6</a:t>
            </a:fld>
            <a:endParaRPr lang="en-US" dirty="0"/>
          </a:p>
        </p:txBody>
      </p:sp>
      <p:pic>
        <p:nvPicPr>
          <p:cNvPr id="7" name="Picture 2"/>
          <p:cNvPicPr>
            <a:picLocks noChangeAspect="1" noChangeArrowheads="1"/>
          </p:cNvPicPr>
          <p:nvPr/>
        </p:nvPicPr>
        <p:blipFill>
          <a:blip r:embed="rId2" cstate="print"/>
          <a:srcRect/>
          <a:stretch>
            <a:fillRect/>
          </a:stretch>
        </p:blipFill>
        <p:spPr bwMode="auto">
          <a:xfrm>
            <a:off x="5710035" y="2362200"/>
            <a:ext cx="3433965" cy="3325612"/>
          </a:xfrm>
          <a:prstGeom prst="rect">
            <a:avLst/>
          </a:prstGeom>
          <a:noFill/>
          <a:ln w="9525">
            <a:noFill/>
            <a:miter lim="800000"/>
            <a:headEnd/>
            <a:tailEnd/>
          </a:ln>
        </p:spPr>
      </p:pic>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Background</a:t>
            </a:r>
            <a:endParaRPr lang="en-US" dirty="0"/>
          </a:p>
        </p:txBody>
      </p:sp>
      <p:sp>
        <p:nvSpPr>
          <p:cNvPr id="3" name="Content Placeholder 2"/>
          <p:cNvSpPr>
            <a:spLocks noGrp="1"/>
          </p:cNvSpPr>
          <p:nvPr>
            <p:ph idx="1"/>
          </p:nvPr>
        </p:nvSpPr>
        <p:spPr>
          <a:xfrm>
            <a:off x="381000" y="1447800"/>
            <a:ext cx="8458200" cy="1447800"/>
          </a:xfrm>
        </p:spPr>
        <p:txBody>
          <a:bodyPr/>
          <a:lstStyle/>
          <a:p>
            <a:r>
              <a:rPr lang="en-US" dirty="0" smtClean="0"/>
              <a:t>EDCA Collision Probability</a:t>
            </a:r>
          </a:p>
          <a:p>
            <a:pPr lvl="1"/>
            <a:r>
              <a:rPr lang="en-US" dirty="0" smtClean="0"/>
              <a:t>[1] analyzes the performance of contention based access, and indicates </a:t>
            </a:r>
            <a:r>
              <a:rPr lang="en-US" dirty="0" smtClean="0"/>
              <a:t>the </a:t>
            </a:r>
            <a:r>
              <a:rPr lang="en-US" dirty="0" smtClean="0"/>
              <a:t>collision probability increases significantly as the number of STAs increases.</a:t>
            </a:r>
          </a:p>
          <a:p>
            <a:pPr lvl="1"/>
            <a:endParaRPr lang="en-US" dirty="0" smtClean="0"/>
          </a:p>
          <a:p>
            <a:pPr lvl="1"/>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7</a:t>
            </a:fld>
            <a:endParaRPr lang="en-US" dirty="0"/>
          </a:p>
        </p:txBody>
      </p:sp>
      <p:grpSp>
        <p:nvGrpSpPr>
          <p:cNvPr id="54" name="Group 53"/>
          <p:cNvGrpSpPr/>
          <p:nvPr/>
        </p:nvGrpSpPr>
        <p:grpSpPr>
          <a:xfrm>
            <a:off x="304800" y="2992850"/>
            <a:ext cx="8458200" cy="3407950"/>
            <a:chOff x="381000" y="2662687"/>
            <a:chExt cx="8458200" cy="3407950"/>
          </a:xfrm>
        </p:grpSpPr>
        <mc:AlternateContent xmlns:mc="http://schemas.openxmlformats.org/markup-compatibility/2006">
          <mc:Choice xmlns="" xmlns:a14="http://schemas.microsoft.com/office/drawing/2010/main" Requires="a14">
            <p:sp>
              <p:nvSpPr>
                <p:cNvPr id="9" name="TextBox 8"/>
                <p:cNvSpPr txBox="1"/>
                <p:nvPr/>
              </p:nvSpPr>
              <p:spPr>
                <a:xfrm>
                  <a:off x="609600" y="5410200"/>
                  <a:ext cx="5930021" cy="66043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a:rPr>
                          <m:t>𝑃𝑟𝑜𝑏</m:t>
                        </m:r>
                        <m:r>
                          <a:rPr lang="en-US" b="0" i="1" smtClean="0">
                            <a:latin typeface="Cambria Math"/>
                          </a:rPr>
                          <m:t>. </m:t>
                        </m:r>
                        <m:r>
                          <a:rPr lang="en-US" b="0" i="1" smtClean="0">
                            <a:latin typeface="Cambria Math"/>
                          </a:rPr>
                          <m:t>𝑜𝑓</m:t>
                        </m:r>
                        <m:r>
                          <a:rPr lang="en-US" b="0" i="1" smtClean="0">
                            <a:latin typeface="Cambria Math"/>
                          </a:rPr>
                          <m:t> </m:t>
                        </m:r>
                        <m:r>
                          <a:rPr lang="en-US" b="0" i="1" smtClean="0">
                            <a:latin typeface="Cambria Math"/>
                          </a:rPr>
                          <m:t>𝑐𝑜𝑙𝑙𝑖𝑠𝑖𝑜𝑛</m:t>
                        </m:r>
                        <m:r>
                          <a:rPr lang="en-US" b="0" i="1" smtClean="0">
                            <a:latin typeface="Cambria Math"/>
                          </a:rPr>
                          <m:t>=</m:t>
                        </m:r>
                        <m:f>
                          <m:fPr>
                            <m:ctrlPr>
                              <a:rPr lang="en-US" b="0" i="1" smtClean="0">
                                <a:latin typeface="Cambria Math"/>
                              </a:rPr>
                            </m:ctrlPr>
                          </m:fPr>
                          <m:num>
                            <m:r>
                              <a:rPr lang="en-US" b="0" i="1" smtClean="0">
                                <a:latin typeface="Cambria Math"/>
                              </a:rPr>
                              <m:t>𝑛𝑢𝑚𝑏𝑒𝑟</m:t>
                            </m:r>
                            <m:r>
                              <a:rPr lang="en-US" b="0" i="1" smtClean="0">
                                <a:latin typeface="Cambria Math"/>
                              </a:rPr>
                              <m:t> </m:t>
                            </m:r>
                            <m:r>
                              <a:rPr lang="en-US" b="0" i="1" smtClean="0">
                                <a:latin typeface="Cambria Math"/>
                              </a:rPr>
                              <m:t>𝑜𝑓</m:t>
                            </m:r>
                            <m:r>
                              <a:rPr lang="en-US" b="0" i="1" smtClean="0">
                                <a:latin typeface="Cambria Math"/>
                              </a:rPr>
                              <m:t> </m:t>
                            </m:r>
                            <m:r>
                              <a:rPr lang="en-US" b="0" i="1" smtClean="0">
                                <a:latin typeface="Cambria Math"/>
                              </a:rPr>
                              <m:t>𝑐𝑜𝑙𝑙𝑖𝑠𝑖𝑜𝑛𝑠</m:t>
                            </m:r>
                          </m:num>
                          <m:den>
                            <m:r>
                              <a:rPr lang="en-US" b="0" i="1" smtClean="0">
                                <a:latin typeface="Cambria Math"/>
                              </a:rPr>
                              <m:t>𝑛𝑢𝑚𝑏𝑒𝑟</m:t>
                            </m:r>
                            <m:r>
                              <a:rPr lang="en-US" b="0" i="1" smtClean="0">
                                <a:latin typeface="Cambria Math"/>
                              </a:rPr>
                              <m:t> </m:t>
                            </m:r>
                            <m:r>
                              <a:rPr lang="en-US" b="0" i="1" smtClean="0">
                                <a:latin typeface="Cambria Math"/>
                              </a:rPr>
                              <m:t>𝑐𝑜𝑙𝑙𝑖𝑠𝑖𝑜𝑛𝑠</m:t>
                            </m:r>
                            <m:r>
                              <a:rPr lang="en-US" b="0" i="1" smtClean="0">
                                <a:latin typeface="Cambria Math"/>
                              </a:rPr>
                              <m:t>+</m:t>
                            </m:r>
                            <m:r>
                              <a:rPr lang="en-US" b="0" i="1" smtClean="0">
                                <a:latin typeface="Cambria Math"/>
                              </a:rPr>
                              <m:t>𝑛𝑢𝑚𝑏𝑒𝑟</m:t>
                            </m:r>
                            <m:r>
                              <a:rPr lang="en-US" b="0" i="1" smtClean="0">
                                <a:latin typeface="Cambria Math"/>
                              </a:rPr>
                              <m:t> </m:t>
                            </m:r>
                            <m:r>
                              <a:rPr lang="en-US" b="0" i="1" smtClean="0">
                                <a:latin typeface="Cambria Math"/>
                              </a:rPr>
                              <m:t>𝑜𝑓</m:t>
                            </m:r>
                            <m:r>
                              <a:rPr lang="en-US" b="0" i="1" smtClean="0">
                                <a:latin typeface="Cambria Math"/>
                              </a:rPr>
                              <m:t> </m:t>
                            </m:r>
                            <m:r>
                              <a:rPr lang="en-US" b="0" i="1" smtClean="0">
                                <a:latin typeface="Cambria Math"/>
                              </a:rPr>
                              <m:t>𝑠𝑢𝑐𝑐𝑒𝑠𝑠𝑓𝑢𝑙</m:t>
                            </m:r>
                            <m:r>
                              <a:rPr lang="en-US" b="0" i="1" smtClean="0">
                                <a:latin typeface="Cambria Math"/>
                              </a:rPr>
                              <m:t> </m:t>
                            </m:r>
                            <m:r>
                              <a:rPr lang="en-US" b="0" i="1" smtClean="0">
                                <a:latin typeface="Cambria Math"/>
                              </a:rPr>
                              <m:t>𝑡𝑟𝑎𝑛𝑠𝑚𝑖𝑠𝑠𝑖𝑜𝑛</m:t>
                            </m:r>
                          </m:den>
                        </m:f>
                      </m:oMath>
                    </m:oMathPara>
                  </a14:m>
                  <a:endParaRPr lang="en-US" b="0" dirty="0" smtClean="0"/>
                </a:p>
                <a:p>
                  <a:endParaRPr lang="en-US" dirty="0"/>
                </a:p>
              </p:txBody>
            </p:sp>
          </mc:Choice>
          <mc:Fallback>
            <p:sp>
              <p:nvSpPr>
                <p:cNvPr id="55" name="TextBox 54"/>
                <p:cNvSpPr txBox="1">
                  <a:spLocks noRot="1" noChangeAspect="1" noMove="1" noResize="1" noEditPoints="1" noAdjustHandles="1" noChangeArrowheads="1" noChangeShapeType="1" noTextEdit="1"/>
                </p:cNvSpPr>
                <p:nvPr/>
              </p:nvSpPr>
              <p:spPr>
                <a:xfrm>
                  <a:off x="609600" y="5410200"/>
                  <a:ext cx="5930021" cy="660437"/>
                </a:xfrm>
                <a:prstGeom prst="rect">
                  <a:avLst/>
                </a:prstGeom>
                <a:blipFill rotWithShape="1">
                  <a:blip r:embed="rId2" cstate="print"/>
                  <a:stretch>
                    <a:fillRect/>
                  </a:stretch>
                </a:blipFill>
              </p:spPr>
              <p:txBody>
                <a:bodyPr/>
                <a:lstStyle/>
                <a:p>
                  <a:r>
                    <a:rPr lang="en-US">
                      <a:noFill/>
                    </a:rPr>
                    <a:t> </a:t>
                  </a:r>
                </a:p>
              </p:txBody>
            </p:sp>
          </mc:Fallback>
        </mc:AlternateContent>
        <p:graphicFrame>
          <p:nvGraphicFramePr>
            <p:cNvPr id="56" name="Chart 55"/>
            <p:cNvGraphicFramePr>
              <a:graphicFrameLocks/>
            </p:cNvGraphicFramePr>
            <p:nvPr>
              <p:extLst>
                <p:ext uri="{D42A27DB-BD31-4B8C-83A1-F6EECF244321}">
                  <p14:modId xmlns="" xmlns:p14="http://schemas.microsoft.com/office/powerpoint/2010/main" val="2610939860"/>
                </p:ext>
              </p:extLst>
            </p:nvPr>
          </p:nvGraphicFramePr>
          <p:xfrm>
            <a:off x="381000" y="2667000"/>
            <a:ext cx="39624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7" name="Chart 56"/>
            <p:cNvGraphicFramePr>
              <a:graphicFrameLocks/>
            </p:cNvGraphicFramePr>
            <p:nvPr>
              <p:extLst>
                <p:ext uri="{D42A27DB-BD31-4B8C-83A1-F6EECF244321}">
                  <p14:modId xmlns="" xmlns:p14="http://schemas.microsoft.com/office/powerpoint/2010/main" val="2440590785"/>
                </p:ext>
              </p:extLst>
            </p:nvPr>
          </p:nvGraphicFramePr>
          <p:xfrm>
            <a:off x="5029200" y="2662687"/>
            <a:ext cx="3810000" cy="2743200"/>
          </p:xfrm>
          <a:graphic>
            <a:graphicData uri="http://schemas.openxmlformats.org/drawingml/2006/chart">
              <c:chart xmlns:c="http://schemas.openxmlformats.org/drawingml/2006/chart" xmlns:r="http://schemas.openxmlformats.org/officeDocument/2006/relationships" r:id="rId4"/>
            </a:graphicData>
          </a:graphic>
        </p:graphicFrame>
      </p:gr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Enhancement of CSMA/CA</a:t>
            </a:r>
            <a:endParaRPr lang="en-US" dirty="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8</a:t>
            </a:fld>
            <a:endParaRPr lang="en-US" dirty="0"/>
          </a:p>
        </p:txBody>
      </p:sp>
      <p:sp>
        <p:nvSpPr>
          <p:cNvPr id="170" name="Content Placeholder 2"/>
          <p:cNvSpPr>
            <a:spLocks noGrp="1"/>
          </p:cNvSpPr>
          <p:nvPr>
            <p:ph idx="1"/>
          </p:nvPr>
        </p:nvSpPr>
        <p:spPr>
          <a:xfrm>
            <a:off x="381000" y="1447800"/>
            <a:ext cx="8458200" cy="2362200"/>
          </a:xfrm>
        </p:spPr>
        <p:txBody>
          <a:bodyPr/>
          <a:lstStyle/>
          <a:p>
            <a:r>
              <a:rPr lang="en-US" dirty="0" smtClean="0"/>
              <a:t>Suggestions</a:t>
            </a:r>
            <a:r>
              <a:rPr lang="en-US" dirty="0" smtClean="0"/>
              <a:t> </a:t>
            </a:r>
            <a:endParaRPr lang="en-US" dirty="0" smtClean="0"/>
          </a:p>
          <a:p>
            <a:pPr lvl="1"/>
            <a:r>
              <a:rPr lang="en-US" dirty="0" smtClean="0"/>
              <a:t>Instead of contending the medium in time domain, multiple STAs could contend the medium in code domain.</a:t>
            </a:r>
          </a:p>
          <a:p>
            <a:pPr lvl="1"/>
            <a:r>
              <a:rPr lang="en-US" dirty="0" smtClean="0"/>
              <a:t>AP in the central control can arbitrate and notify the winning STA(s) for transmission in the next TXOP. The arbitration procedure will help to reduce the probability of collisions.</a:t>
            </a:r>
          </a:p>
          <a:p>
            <a:pPr lvl="1"/>
            <a:endParaRPr lang="en-US" dirty="0" smtClean="0"/>
          </a:p>
        </p:txBody>
      </p:sp>
      <p:grpSp>
        <p:nvGrpSpPr>
          <p:cNvPr id="50" name="Group 49"/>
          <p:cNvGrpSpPr/>
          <p:nvPr/>
        </p:nvGrpSpPr>
        <p:grpSpPr>
          <a:xfrm>
            <a:off x="152400" y="4024578"/>
            <a:ext cx="8848956" cy="2223822"/>
            <a:chOff x="152400" y="4024578"/>
            <a:chExt cx="8848956" cy="2223822"/>
          </a:xfrm>
        </p:grpSpPr>
        <p:sp>
          <p:nvSpPr>
            <p:cNvPr id="85" name="Line 12"/>
            <p:cNvSpPr>
              <a:spLocks noChangeShapeType="1"/>
            </p:cNvSpPr>
            <p:nvPr/>
          </p:nvSpPr>
          <p:spPr bwMode="auto">
            <a:xfrm>
              <a:off x="898692" y="4870729"/>
              <a:ext cx="8102664" cy="725"/>
            </a:xfrm>
            <a:prstGeom prst="line">
              <a:avLst/>
            </a:prstGeom>
            <a:noFill/>
            <a:ln w="1905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sz="1200">
                <a:solidFill>
                  <a:srgbClr val="000000"/>
                </a:solidFill>
              </a:endParaRPr>
            </a:p>
          </p:txBody>
        </p:sp>
        <p:sp>
          <p:nvSpPr>
            <p:cNvPr id="86" name="AutoShape 23"/>
            <p:cNvSpPr>
              <a:spLocks/>
            </p:cNvSpPr>
            <p:nvPr/>
          </p:nvSpPr>
          <p:spPr bwMode="auto">
            <a:xfrm rot="16200000" flipH="1">
              <a:off x="2973951" y="3354949"/>
              <a:ext cx="194758" cy="2086943"/>
            </a:xfrm>
            <a:prstGeom prst="leftBrace">
              <a:avLst>
                <a:gd name="adj1" fmla="val 200000"/>
                <a:gd name="adj2" fmla="val 51902"/>
              </a:avLst>
            </a:prstGeom>
            <a:noFill/>
            <a:ln w="19050">
              <a:solidFill>
                <a:schemeClr val="tx1"/>
              </a:solidFill>
              <a:prstDash val="sysDot"/>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sz="1200">
                <a:solidFill>
                  <a:srgbClr val="000000"/>
                </a:solidFill>
              </a:endParaRPr>
            </a:p>
          </p:txBody>
        </p:sp>
        <p:sp>
          <p:nvSpPr>
            <p:cNvPr id="87" name="Line 47"/>
            <p:cNvSpPr>
              <a:spLocks noChangeShapeType="1"/>
            </p:cNvSpPr>
            <p:nvPr/>
          </p:nvSpPr>
          <p:spPr bwMode="auto">
            <a:xfrm>
              <a:off x="2768588" y="4781084"/>
              <a:ext cx="0" cy="152400"/>
            </a:xfrm>
            <a:prstGeom prst="line">
              <a:avLst/>
            </a:prstGeom>
            <a:noFill/>
            <a:ln w="508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sz="1200">
                <a:solidFill>
                  <a:srgbClr val="000000"/>
                </a:solidFill>
              </a:endParaRPr>
            </a:p>
          </p:txBody>
        </p:sp>
        <p:sp>
          <p:nvSpPr>
            <p:cNvPr id="88" name="Text Box 25"/>
            <p:cNvSpPr txBox="1">
              <a:spLocks noChangeArrowheads="1"/>
            </p:cNvSpPr>
            <p:nvPr/>
          </p:nvSpPr>
          <p:spPr bwMode="auto">
            <a:xfrm>
              <a:off x="2344913" y="4024578"/>
              <a:ext cx="1688284"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508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dirty="0" smtClean="0">
                  <a:latin typeface="Verdana" pitchFamily="34" charset="0"/>
                  <a:cs typeface="Arial" pitchFamily="34" charset="0"/>
                </a:rPr>
                <a:t>Contention Window</a:t>
              </a:r>
              <a:endParaRPr lang="en-US" sz="1200" dirty="0">
                <a:latin typeface="Verdana" pitchFamily="34" charset="0"/>
                <a:cs typeface="Arial" pitchFamily="34" charset="0"/>
              </a:endParaRPr>
            </a:p>
          </p:txBody>
        </p:sp>
        <p:sp>
          <p:nvSpPr>
            <p:cNvPr id="89" name="Text Box 25"/>
            <p:cNvSpPr txBox="1">
              <a:spLocks noChangeArrowheads="1"/>
            </p:cNvSpPr>
            <p:nvPr/>
          </p:nvSpPr>
          <p:spPr bwMode="auto">
            <a:xfrm>
              <a:off x="2146725" y="4555525"/>
              <a:ext cx="455574"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508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1200" dirty="0" smtClean="0">
                  <a:latin typeface="Verdana" pitchFamily="34" charset="0"/>
                  <a:cs typeface="Arial" pitchFamily="34" charset="0"/>
                </a:rPr>
                <a:t>idle</a:t>
              </a:r>
              <a:endParaRPr lang="en-US" sz="1200" dirty="0">
                <a:latin typeface="Verdana" pitchFamily="34" charset="0"/>
                <a:cs typeface="Arial" pitchFamily="34" charset="0"/>
              </a:endParaRPr>
            </a:p>
          </p:txBody>
        </p:sp>
        <p:sp>
          <p:nvSpPr>
            <p:cNvPr id="90" name="Line 47"/>
            <p:cNvSpPr>
              <a:spLocks noChangeShapeType="1"/>
            </p:cNvSpPr>
            <p:nvPr/>
          </p:nvSpPr>
          <p:spPr bwMode="auto">
            <a:xfrm>
              <a:off x="2027854" y="4781084"/>
              <a:ext cx="0" cy="152400"/>
            </a:xfrm>
            <a:prstGeom prst="line">
              <a:avLst/>
            </a:prstGeom>
            <a:noFill/>
            <a:ln w="508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sz="1200">
                <a:solidFill>
                  <a:srgbClr val="000000"/>
                </a:solidFill>
              </a:endParaRPr>
            </a:p>
          </p:txBody>
        </p:sp>
        <p:sp>
          <p:nvSpPr>
            <p:cNvPr id="91" name="Text Box 25"/>
            <p:cNvSpPr txBox="1">
              <a:spLocks noChangeArrowheads="1"/>
            </p:cNvSpPr>
            <p:nvPr/>
          </p:nvSpPr>
          <p:spPr bwMode="auto">
            <a:xfrm>
              <a:off x="2166736" y="4876601"/>
              <a:ext cx="505267" cy="261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508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1100" dirty="0" err="1" smtClean="0">
                  <a:solidFill>
                    <a:srgbClr val="FF0000"/>
                  </a:solidFill>
                  <a:latin typeface="Verdana" pitchFamily="34" charset="0"/>
                  <a:cs typeface="Arial" pitchFamily="34" charset="0"/>
                </a:rPr>
                <a:t>xIFS</a:t>
              </a:r>
              <a:endParaRPr lang="en-US" sz="1100" dirty="0">
                <a:solidFill>
                  <a:srgbClr val="FF0000"/>
                </a:solidFill>
                <a:latin typeface="Verdana" pitchFamily="34" charset="0"/>
                <a:cs typeface="Arial" pitchFamily="34" charset="0"/>
              </a:endParaRPr>
            </a:p>
          </p:txBody>
        </p:sp>
        <p:sp>
          <p:nvSpPr>
            <p:cNvPr id="92" name="AutoShape 4"/>
            <p:cNvSpPr>
              <a:spLocks noChangeArrowheads="1"/>
            </p:cNvSpPr>
            <p:nvPr/>
          </p:nvSpPr>
          <p:spPr bwMode="auto">
            <a:xfrm>
              <a:off x="1143000" y="4634178"/>
              <a:ext cx="884854" cy="237277"/>
            </a:xfrm>
            <a:prstGeom prst="roundRect">
              <a:avLst>
                <a:gd name="adj" fmla="val 16667"/>
              </a:avLst>
            </a:prstGeom>
            <a:noFill/>
            <a:ln w="19050" algn="ctr">
              <a:solidFill>
                <a:schemeClr val="tx1"/>
              </a:solidFill>
              <a:prstDash val="lgDash"/>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en-US" dirty="0" smtClean="0">
                  <a:solidFill>
                    <a:srgbClr val="000000"/>
                  </a:solidFill>
                  <a:latin typeface="Verdana" pitchFamily="34" charset="0"/>
                  <a:cs typeface="Arial" pitchFamily="34" charset="0"/>
                </a:rPr>
                <a:t>Busy</a:t>
              </a:r>
              <a:endParaRPr lang="en-US" sz="1200" dirty="0">
                <a:solidFill>
                  <a:srgbClr val="000000"/>
                </a:solidFill>
                <a:latin typeface="Verdana" pitchFamily="34" charset="0"/>
                <a:cs typeface="Arial" pitchFamily="34" charset="0"/>
              </a:endParaRPr>
            </a:p>
          </p:txBody>
        </p:sp>
        <p:sp>
          <p:nvSpPr>
            <p:cNvPr id="93" name="TextBox 92"/>
            <p:cNvSpPr txBox="1"/>
            <p:nvPr/>
          </p:nvSpPr>
          <p:spPr>
            <a:xfrm>
              <a:off x="226850" y="4610956"/>
              <a:ext cx="389850" cy="276999"/>
            </a:xfrm>
            <a:prstGeom prst="rect">
              <a:avLst/>
            </a:prstGeom>
            <a:noFill/>
          </p:spPr>
          <p:txBody>
            <a:bodyPr wrap="none" rtlCol="0">
              <a:spAutoFit/>
            </a:bodyPr>
            <a:lstStyle/>
            <a:p>
              <a:r>
                <a:rPr lang="en-US" sz="1200" dirty="0" smtClean="0"/>
                <a:t>AP</a:t>
              </a:r>
              <a:endParaRPr lang="en-US" sz="1200" dirty="0"/>
            </a:p>
          </p:txBody>
        </p:sp>
        <p:sp>
          <p:nvSpPr>
            <p:cNvPr id="94" name="Line 12"/>
            <p:cNvSpPr>
              <a:spLocks noChangeShapeType="1"/>
            </p:cNvSpPr>
            <p:nvPr/>
          </p:nvSpPr>
          <p:spPr bwMode="auto">
            <a:xfrm flipV="1">
              <a:off x="859698" y="5459083"/>
              <a:ext cx="8141658" cy="0"/>
            </a:xfrm>
            <a:prstGeom prst="line">
              <a:avLst/>
            </a:prstGeom>
            <a:noFill/>
            <a:ln w="1905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sz="1200">
                <a:solidFill>
                  <a:srgbClr val="000000"/>
                </a:solidFill>
              </a:endParaRPr>
            </a:p>
          </p:txBody>
        </p:sp>
        <p:sp>
          <p:nvSpPr>
            <p:cNvPr id="95" name="Line 47"/>
            <p:cNvSpPr>
              <a:spLocks noChangeShapeType="1"/>
            </p:cNvSpPr>
            <p:nvPr/>
          </p:nvSpPr>
          <p:spPr bwMode="auto">
            <a:xfrm>
              <a:off x="2750860" y="5369437"/>
              <a:ext cx="0" cy="152400"/>
            </a:xfrm>
            <a:prstGeom prst="line">
              <a:avLst/>
            </a:prstGeom>
            <a:noFill/>
            <a:ln w="508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sz="1200">
                <a:solidFill>
                  <a:srgbClr val="000000"/>
                </a:solidFill>
              </a:endParaRPr>
            </a:p>
          </p:txBody>
        </p:sp>
        <p:sp>
          <p:nvSpPr>
            <p:cNvPr id="96" name="AutoShape 4"/>
            <p:cNvSpPr>
              <a:spLocks noChangeArrowheads="1"/>
            </p:cNvSpPr>
            <p:nvPr/>
          </p:nvSpPr>
          <p:spPr bwMode="auto">
            <a:xfrm>
              <a:off x="2756770" y="5218726"/>
              <a:ext cx="533400" cy="228600"/>
            </a:xfrm>
            <a:prstGeom prst="roundRect">
              <a:avLst>
                <a:gd name="adj" fmla="val 16667"/>
              </a:avLst>
            </a:prstGeom>
            <a:noFill/>
            <a:ln w="19050" algn="ctr">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en-US" dirty="0" smtClean="0">
                  <a:solidFill>
                    <a:srgbClr val="FF0000"/>
                  </a:solidFill>
                  <a:latin typeface="Verdana" pitchFamily="34" charset="0"/>
                  <a:cs typeface="Arial" pitchFamily="34" charset="0"/>
                </a:rPr>
                <a:t>CR</a:t>
              </a:r>
              <a:endParaRPr lang="en-US" sz="1200" dirty="0">
                <a:solidFill>
                  <a:srgbClr val="FF0000"/>
                </a:solidFill>
                <a:latin typeface="Verdana" pitchFamily="34" charset="0"/>
                <a:cs typeface="Arial" pitchFamily="34" charset="0"/>
              </a:endParaRPr>
            </a:p>
          </p:txBody>
        </p:sp>
        <p:sp>
          <p:nvSpPr>
            <p:cNvPr id="97" name="Line 47"/>
            <p:cNvSpPr>
              <a:spLocks noChangeShapeType="1"/>
            </p:cNvSpPr>
            <p:nvPr/>
          </p:nvSpPr>
          <p:spPr bwMode="auto">
            <a:xfrm>
              <a:off x="1988860" y="5369437"/>
              <a:ext cx="0" cy="152400"/>
            </a:xfrm>
            <a:prstGeom prst="line">
              <a:avLst/>
            </a:prstGeom>
            <a:noFill/>
            <a:ln w="508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sz="1200">
                <a:solidFill>
                  <a:srgbClr val="000000"/>
                </a:solidFill>
              </a:endParaRPr>
            </a:p>
          </p:txBody>
        </p:sp>
        <p:sp>
          <p:nvSpPr>
            <p:cNvPr id="98" name="TextBox 97"/>
            <p:cNvSpPr txBox="1"/>
            <p:nvPr/>
          </p:nvSpPr>
          <p:spPr>
            <a:xfrm>
              <a:off x="155957" y="5199309"/>
              <a:ext cx="557973" cy="276999"/>
            </a:xfrm>
            <a:prstGeom prst="rect">
              <a:avLst/>
            </a:prstGeom>
            <a:noFill/>
          </p:spPr>
          <p:txBody>
            <a:bodyPr wrap="none" rtlCol="0">
              <a:spAutoFit/>
            </a:bodyPr>
            <a:lstStyle/>
            <a:p>
              <a:r>
                <a:rPr lang="en-US" sz="1200" dirty="0" smtClean="0"/>
                <a:t>STA1</a:t>
              </a:r>
              <a:endParaRPr lang="en-US" sz="1200" dirty="0"/>
            </a:p>
          </p:txBody>
        </p:sp>
        <p:sp>
          <p:nvSpPr>
            <p:cNvPr id="99" name="Line 12"/>
            <p:cNvSpPr>
              <a:spLocks noChangeShapeType="1"/>
            </p:cNvSpPr>
            <p:nvPr/>
          </p:nvSpPr>
          <p:spPr bwMode="auto">
            <a:xfrm flipV="1">
              <a:off x="863236" y="5800064"/>
              <a:ext cx="8138120" cy="13446"/>
            </a:xfrm>
            <a:prstGeom prst="line">
              <a:avLst/>
            </a:prstGeom>
            <a:noFill/>
            <a:ln w="1905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sz="1200">
                <a:solidFill>
                  <a:srgbClr val="000000"/>
                </a:solidFill>
              </a:endParaRPr>
            </a:p>
          </p:txBody>
        </p:sp>
        <p:sp>
          <p:nvSpPr>
            <p:cNvPr id="101" name="Line 47"/>
            <p:cNvSpPr>
              <a:spLocks noChangeShapeType="1"/>
            </p:cNvSpPr>
            <p:nvPr/>
          </p:nvSpPr>
          <p:spPr bwMode="auto">
            <a:xfrm>
              <a:off x="1992398" y="5723864"/>
              <a:ext cx="0" cy="152400"/>
            </a:xfrm>
            <a:prstGeom prst="line">
              <a:avLst/>
            </a:prstGeom>
            <a:noFill/>
            <a:ln w="508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sz="1200">
                <a:solidFill>
                  <a:srgbClr val="000000"/>
                </a:solidFill>
              </a:endParaRPr>
            </a:p>
          </p:txBody>
        </p:sp>
        <p:sp>
          <p:nvSpPr>
            <p:cNvPr id="102" name="TextBox 101"/>
            <p:cNvSpPr txBox="1"/>
            <p:nvPr/>
          </p:nvSpPr>
          <p:spPr>
            <a:xfrm>
              <a:off x="159495" y="5553736"/>
              <a:ext cx="557973" cy="276999"/>
            </a:xfrm>
            <a:prstGeom prst="rect">
              <a:avLst/>
            </a:prstGeom>
            <a:noFill/>
          </p:spPr>
          <p:txBody>
            <a:bodyPr wrap="none" rtlCol="0">
              <a:spAutoFit/>
            </a:bodyPr>
            <a:lstStyle/>
            <a:p>
              <a:r>
                <a:rPr lang="en-US" sz="1200" dirty="0" smtClean="0"/>
                <a:t>STA2</a:t>
              </a:r>
              <a:endParaRPr lang="en-US" sz="1200" dirty="0"/>
            </a:p>
          </p:txBody>
        </p:sp>
        <p:sp>
          <p:nvSpPr>
            <p:cNvPr id="103" name="Line 12"/>
            <p:cNvSpPr>
              <a:spLocks noChangeShapeType="1"/>
            </p:cNvSpPr>
            <p:nvPr/>
          </p:nvSpPr>
          <p:spPr bwMode="auto">
            <a:xfrm flipV="1">
              <a:off x="856140" y="6165124"/>
              <a:ext cx="8145215" cy="13446"/>
            </a:xfrm>
            <a:prstGeom prst="line">
              <a:avLst/>
            </a:prstGeom>
            <a:noFill/>
            <a:ln w="1905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sz="1200">
                <a:solidFill>
                  <a:srgbClr val="000000"/>
                </a:solidFill>
              </a:endParaRPr>
            </a:p>
          </p:txBody>
        </p:sp>
        <p:sp>
          <p:nvSpPr>
            <p:cNvPr id="105" name="Line 47"/>
            <p:cNvSpPr>
              <a:spLocks noChangeShapeType="1"/>
            </p:cNvSpPr>
            <p:nvPr/>
          </p:nvSpPr>
          <p:spPr bwMode="auto">
            <a:xfrm>
              <a:off x="1985303" y="6088924"/>
              <a:ext cx="0" cy="152400"/>
            </a:xfrm>
            <a:prstGeom prst="line">
              <a:avLst/>
            </a:prstGeom>
            <a:noFill/>
            <a:ln w="508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sz="1200">
                <a:solidFill>
                  <a:srgbClr val="000000"/>
                </a:solidFill>
              </a:endParaRPr>
            </a:p>
          </p:txBody>
        </p:sp>
        <p:sp>
          <p:nvSpPr>
            <p:cNvPr id="106" name="TextBox 105"/>
            <p:cNvSpPr txBox="1"/>
            <p:nvPr/>
          </p:nvSpPr>
          <p:spPr>
            <a:xfrm>
              <a:off x="152400" y="5918796"/>
              <a:ext cx="557973" cy="276999"/>
            </a:xfrm>
            <a:prstGeom prst="rect">
              <a:avLst/>
            </a:prstGeom>
            <a:noFill/>
          </p:spPr>
          <p:txBody>
            <a:bodyPr wrap="none" rtlCol="0">
              <a:spAutoFit/>
            </a:bodyPr>
            <a:lstStyle/>
            <a:p>
              <a:r>
                <a:rPr lang="en-US" sz="1200" dirty="0" smtClean="0"/>
                <a:t>STA3</a:t>
              </a:r>
              <a:endParaRPr lang="en-US" sz="1200" dirty="0"/>
            </a:p>
          </p:txBody>
        </p:sp>
        <p:sp>
          <p:nvSpPr>
            <p:cNvPr id="108" name="Text Box 25"/>
            <p:cNvSpPr txBox="1">
              <a:spLocks noChangeArrowheads="1"/>
            </p:cNvSpPr>
            <p:nvPr/>
          </p:nvSpPr>
          <p:spPr bwMode="auto">
            <a:xfrm>
              <a:off x="3596709" y="4880139"/>
              <a:ext cx="518091" cy="261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50800"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1100" dirty="0" smtClean="0">
                  <a:latin typeface="Verdana" pitchFamily="34" charset="0"/>
                  <a:cs typeface="Arial" pitchFamily="34" charset="0"/>
                </a:rPr>
                <a:t>SIFS</a:t>
              </a:r>
              <a:endParaRPr lang="en-US" sz="1100" dirty="0">
                <a:latin typeface="Verdana" pitchFamily="34" charset="0"/>
                <a:cs typeface="Arial" pitchFamily="34" charset="0"/>
              </a:endParaRPr>
            </a:p>
          </p:txBody>
        </p:sp>
        <p:cxnSp>
          <p:nvCxnSpPr>
            <p:cNvPr id="109" name="Straight Connector 108"/>
            <p:cNvCxnSpPr/>
            <p:nvPr/>
          </p:nvCxnSpPr>
          <p:spPr>
            <a:xfrm flipH="1">
              <a:off x="3310875" y="4678292"/>
              <a:ext cx="15395" cy="1563032"/>
            </a:xfrm>
            <a:prstGeom prst="line">
              <a:avLst/>
            </a:prstGeom>
            <a:ln w="3175"/>
          </p:spPr>
          <p:style>
            <a:lnRef idx="2">
              <a:schemeClr val="accent1"/>
            </a:lnRef>
            <a:fillRef idx="0">
              <a:schemeClr val="accent1"/>
            </a:fillRef>
            <a:effectRef idx="1">
              <a:schemeClr val="accent1"/>
            </a:effectRef>
            <a:fontRef idx="minor">
              <a:schemeClr val="tx1"/>
            </a:fontRef>
          </p:style>
        </p:cxnSp>
        <p:cxnSp>
          <p:nvCxnSpPr>
            <p:cNvPr id="110" name="Straight Connector 109"/>
            <p:cNvCxnSpPr/>
            <p:nvPr/>
          </p:nvCxnSpPr>
          <p:spPr>
            <a:xfrm flipH="1">
              <a:off x="3546989" y="4692463"/>
              <a:ext cx="6113" cy="783845"/>
            </a:xfrm>
            <a:prstGeom prst="line">
              <a:avLst/>
            </a:prstGeom>
            <a:ln w="3175"/>
          </p:spPr>
          <p:style>
            <a:lnRef idx="2">
              <a:schemeClr val="accent1"/>
            </a:lnRef>
            <a:fillRef idx="0">
              <a:schemeClr val="accent1"/>
            </a:fillRef>
            <a:effectRef idx="1">
              <a:schemeClr val="accent1"/>
            </a:effectRef>
            <a:fontRef idx="minor">
              <a:schemeClr val="tx1"/>
            </a:fontRef>
          </p:style>
        </p:cxnSp>
        <p:cxnSp>
          <p:nvCxnSpPr>
            <p:cNvPr id="111" name="Straight Arrow Connector 110"/>
            <p:cNvCxnSpPr/>
            <p:nvPr/>
          </p:nvCxnSpPr>
          <p:spPr>
            <a:xfrm>
              <a:off x="3346331" y="5007915"/>
              <a:ext cx="200658" cy="0"/>
            </a:xfrm>
            <a:prstGeom prst="straightConnector1">
              <a:avLst/>
            </a:prstGeom>
            <a:ln w="3175">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114" name="Straight Connector 113"/>
            <p:cNvCxnSpPr/>
            <p:nvPr/>
          </p:nvCxnSpPr>
          <p:spPr>
            <a:xfrm flipH="1">
              <a:off x="2748969" y="4685368"/>
              <a:ext cx="15395" cy="1563032"/>
            </a:xfrm>
            <a:prstGeom prst="line">
              <a:avLst/>
            </a:prstGeom>
            <a:ln w="3175"/>
          </p:spPr>
          <p:style>
            <a:lnRef idx="2">
              <a:schemeClr val="accent1"/>
            </a:lnRef>
            <a:fillRef idx="0">
              <a:schemeClr val="accent1"/>
            </a:fillRef>
            <a:effectRef idx="1">
              <a:schemeClr val="accent1"/>
            </a:effectRef>
            <a:fontRef idx="minor">
              <a:schemeClr val="tx1"/>
            </a:fontRef>
          </p:style>
        </p:cxnSp>
        <p:sp>
          <p:nvSpPr>
            <p:cNvPr id="128" name="AutoShape 4"/>
            <p:cNvSpPr>
              <a:spLocks noChangeArrowheads="1"/>
            </p:cNvSpPr>
            <p:nvPr/>
          </p:nvSpPr>
          <p:spPr bwMode="auto">
            <a:xfrm>
              <a:off x="4287927" y="5595355"/>
              <a:ext cx="449173" cy="217409"/>
            </a:xfrm>
            <a:prstGeom prst="roundRect">
              <a:avLst>
                <a:gd name="adj" fmla="val 16667"/>
              </a:avLst>
            </a:prstGeom>
            <a:noFill/>
            <a:ln w="19050" algn="ctr">
              <a:solidFill>
                <a:schemeClr val="tx1"/>
              </a:solidFill>
              <a:prstDash val="solid"/>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en-US" sz="1200" dirty="0" smtClean="0">
                  <a:solidFill>
                    <a:srgbClr val="000000"/>
                  </a:solidFill>
                  <a:latin typeface="Verdana" pitchFamily="34" charset="0"/>
                  <a:cs typeface="Arial" pitchFamily="34" charset="0"/>
                </a:rPr>
                <a:t>RTS</a:t>
              </a:r>
              <a:endParaRPr lang="en-US" sz="1200" dirty="0">
                <a:solidFill>
                  <a:srgbClr val="000000"/>
                </a:solidFill>
                <a:latin typeface="Verdana" pitchFamily="34" charset="0"/>
                <a:cs typeface="Arial" pitchFamily="34" charset="0"/>
              </a:endParaRPr>
            </a:p>
          </p:txBody>
        </p:sp>
        <p:sp>
          <p:nvSpPr>
            <p:cNvPr id="129" name="AutoShape 4"/>
            <p:cNvSpPr>
              <a:spLocks noChangeArrowheads="1"/>
            </p:cNvSpPr>
            <p:nvPr/>
          </p:nvSpPr>
          <p:spPr bwMode="auto">
            <a:xfrm>
              <a:off x="4808627" y="4655555"/>
              <a:ext cx="449173" cy="217409"/>
            </a:xfrm>
            <a:prstGeom prst="roundRect">
              <a:avLst>
                <a:gd name="adj" fmla="val 16667"/>
              </a:avLst>
            </a:prstGeom>
            <a:noFill/>
            <a:ln w="19050" algn="ctr">
              <a:solidFill>
                <a:schemeClr val="tx1"/>
              </a:solidFill>
              <a:prstDash val="solid"/>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en-US" sz="1200" dirty="0" smtClean="0">
                  <a:solidFill>
                    <a:srgbClr val="000000"/>
                  </a:solidFill>
                  <a:latin typeface="Verdana" pitchFamily="34" charset="0"/>
                  <a:cs typeface="Arial" pitchFamily="34" charset="0"/>
                </a:rPr>
                <a:t>CTS</a:t>
              </a:r>
              <a:endParaRPr lang="en-US" sz="1200" dirty="0">
                <a:solidFill>
                  <a:srgbClr val="000000"/>
                </a:solidFill>
                <a:latin typeface="Verdana" pitchFamily="34" charset="0"/>
                <a:cs typeface="Arial" pitchFamily="34" charset="0"/>
              </a:endParaRPr>
            </a:p>
          </p:txBody>
        </p:sp>
        <p:sp>
          <p:nvSpPr>
            <p:cNvPr id="161" name="AutoShape 4"/>
            <p:cNvSpPr>
              <a:spLocks noChangeArrowheads="1"/>
            </p:cNvSpPr>
            <p:nvPr/>
          </p:nvSpPr>
          <p:spPr bwMode="auto">
            <a:xfrm>
              <a:off x="2758858" y="5586156"/>
              <a:ext cx="533400" cy="228600"/>
            </a:xfrm>
            <a:prstGeom prst="roundRect">
              <a:avLst>
                <a:gd name="adj" fmla="val 16667"/>
              </a:avLst>
            </a:prstGeom>
            <a:noFill/>
            <a:ln w="19050" algn="ctr">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en-US" dirty="0" smtClean="0">
                  <a:solidFill>
                    <a:srgbClr val="FF0000"/>
                  </a:solidFill>
                  <a:latin typeface="Verdana" pitchFamily="34" charset="0"/>
                  <a:cs typeface="Arial" pitchFamily="34" charset="0"/>
                </a:rPr>
                <a:t>CR</a:t>
              </a:r>
              <a:endParaRPr lang="en-US" sz="1200" dirty="0">
                <a:solidFill>
                  <a:srgbClr val="FF0000"/>
                </a:solidFill>
                <a:latin typeface="Verdana" pitchFamily="34" charset="0"/>
                <a:cs typeface="Arial" pitchFamily="34" charset="0"/>
              </a:endParaRPr>
            </a:p>
          </p:txBody>
        </p:sp>
        <p:sp>
          <p:nvSpPr>
            <p:cNvPr id="162" name="AutoShape 4"/>
            <p:cNvSpPr>
              <a:spLocks noChangeArrowheads="1"/>
            </p:cNvSpPr>
            <p:nvPr/>
          </p:nvSpPr>
          <p:spPr bwMode="auto">
            <a:xfrm>
              <a:off x="2749371" y="5942104"/>
              <a:ext cx="533400" cy="228600"/>
            </a:xfrm>
            <a:prstGeom prst="roundRect">
              <a:avLst>
                <a:gd name="adj" fmla="val 16667"/>
              </a:avLst>
            </a:prstGeom>
            <a:noFill/>
            <a:ln w="19050" algn="ctr">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en-US" dirty="0" smtClean="0">
                  <a:solidFill>
                    <a:srgbClr val="FF0000"/>
                  </a:solidFill>
                  <a:latin typeface="Verdana" pitchFamily="34" charset="0"/>
                  <a:cs typeface="Arial" pitchFamily="34" charset="0"/>
                </a:rPr>
                <a:t>CR</a:t>
              </a:r>
              <a:endParaRPr lang="en-US" sz="1200" dirty="0">
                <a:solidFill>
                  <a:srgbClr val="FF0000"/>
                </a:solidFill>
                <a:latin typeface="Verdana" pitchFamily="34" charset="0"/>
                <a:cs typeface="Arial" pitchFamily="34" charset="0"/>
              </a:endParaRPr>
            </a:p>
          </p:txBody>
        </p:sp>
        <p:sp>
          <p:nvSpPr>
            <p:cNvPr id="163" name="AutoShape 4"/>
            <p:cNvSpPr>
              <a:spLocks noChangeArrowheads="1"/>
            </p:cNvSpPr>
            <p:nvPr/>
          </p:nvSpPr>
          <p:spPr bwMode="auto">
            <a:xfrm>
              <a:off x="3555304" y="4634178"/>
              <a:ext cx="533400" cy="228600"/>
            </a:xfrm>
            <a:prstGeom prst="roundRect">
              <a:avLst>
                <a:gd name="adj" fmla="val 16667"/>
              </a:avLst>
            </a:prstGeom>
            <a:noFill/>
            <a:ln w="19050" algn="ctr">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en-US" dirty="0" smtClean="0">
                  <a:solidFill>
                    <a:srgbClr val="FF0000"/>
                  </a:solidFill>
                  <a:latin typeface="Verdana" pitchFamily="34" charset="0"/>
                  <a:cs typeface="Arial" pitchFamily="34" charset="0"/>
                </a:rPr>
                <a:t>CA</a:t>
              </a:r>
              <a:endParaRPr lang="en-US" sz="1200" dirty="0">
                <a:solidFill>
                  <a:srgbClr val="FF0000"/>
                </a:solidFill>
                <a:latin typeface="Verdana" pitchFamily="34" charset="0"/>
                <a:cs typeface="Arial" pitchFamily="34" charset="0"/>
              </a:endParaRPr>
            </a:p>
          </p:txBody>
        </p:sp>
        <p:sp>
          <p:nvSpPr>
            <p:cNvPr id="164" name="AutoShape 4"/>
            <p:cNvSpPr>
              <a:spLocks noChangeArrowheads="1"/>
            </p:cNvSpPr>
            <p:nvPr/>
          </p:nvSpPr>
          <p:spPr bwMode="auto">
            <a:xfrm>
              <a:off x="5521256" y="5569983"/>
              <a:ext cx="773850" cy="235676"/>
            </a:xfrm>
            <a:prstGeom prst="roundRect">
              <a:avLst>
                <a:gd name="adj" fmla="val 16667"/>
              </a:avLst>
            </a:prstGeom>
            <a:noFill/>
            <a:ln w="19050" algn="ctr">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en-US" sz="1200" dirty="0" smtClean="0">
                  <a:latin typeface="Verdana" pitchFamily="34" charset="0"/>
                  <a:cs typeface="Arial" pitchFamily="34" charset="0"/>
                </a:rPr>
                <a:t>A-PPDU</a:t>
              </a:r>
              <a:endParaRPr lang="en-US" sz="1200" dirty="0">
                <a:latin typeface="Verdana" pitchFamily="34" charset="0"/>
                <a:cs typeface="Arial" pitchFamily="34" charset="0"/>
              </a:endParaRPr>
            </a:p>
          </p:txBody>
        </p:sp>
        <p:sp>
          <p:nvSpPr>
            <p:cNvPr id="165" name="AutoShape 4"/>
            <p:cNvSpPr>
              <a:spLocks noChangeArrowheads="1"/>
            </p:cNvSpPr>
            <p:nvPr/>
          </p:nvSpPr>
          <p:spPr bwMode="auto">
            <a:xfrm>
              <a:off x="7074750" y="5575331"/>
              <a:ext cx="773850" cy="235676"/>
            </a:xfrm>
            <a:prstGeom prst="roundRect">
              <a:avLst>
                <a:gd name="adj" fmla="val 16667"/>
              </a:avLst>
            </a:prstGeom>
            <a:noFill/>
            <a:ln w="19050" algn="ctr">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en-US" sz="1200" dirty="0" smtClean="0">
                  <a:latin typeface="Verdana" pitchFamily="34" charset="0"/>
                  <a:cs typeface="Arial" pitchFamily="34" charset="0"/>
                </a:rPr>
                <a:t>A-PPDU</a:t>
              </a:r>
              <a:endParaRPr lang="en-US" sz="1200" dirty="0">
                <a:latin typeface="Verdana" pitchFamily="34" charset="0"/>
                <a:cs typeface="Arial" pitchFamily="34" charset="0"/>
              </a:endParaRPr>
            </a:p>
          </p:txBody>
        </p:sp>
        <p:sp>
          <p:nvSpPr>
            <p:cNvPr id="166" name="AutoShape 4"/>
            <p:cNvSpPr>
              <a:spLocks noChangeArrowheads="1"/>
            </p:cNvSpPr>
            <p:nvPr/>
          </p:nvSpPr>
          <p:spPr bwMode="auto">
            <a:xfrm>
              <a:off x="6298112" y="5575126"/>
              <a:ext cx="773850" cy="235676"/>
            </a:xfrm>
            <a:prstGeom prst="roundRect">
              <a:avLst>
                <a:gd name="adj" fmla="val 16667"/>
              </a:avLst>
            </a:prstGeom>
            <a:noFill/>
            <a:ln w="19050" algn="ctr">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en-US" sz="1200" dirty="0" smtClean="0">
                  <a:latin typeface="Verdana" pitchFamily="34" charset="0"/>
                  <a:cs typeface="Arial" pitchFamily="34" charset="0"/>
                </a:rPr>
                <a:t>A-PPDU</a:t>
              </a:r>
              <a:endParaRPr lang="en-US" sz="1200" dirty="0">
                <a:latin typeface="Verdana" pitchFamily="34" charset="0"/>
                <a:cs typeface="Arial" pitchFamily="34" charset="0"/>
              </a:endParaRPr>
            </a:p>
          </p:txBody>
        </p:sp>
        <p:sp>
          <p:nvSpPr>
            <p:cNvPr id="167" name="AutoShape 4"/>
            <p:cNvSpPr>
              <a:spLocks noChangeArrowheads="1"/>
            </p:cNvSpPr>
            <p:nvPr/>
          </p:nvSpPr>
          <p:spPr bwMode="auto">
            <a:xfrm>
              <a:off x="8026213" y="4632481"/>
              <a:ext cx="283125" cy="231632"/>
            </a:xfrm>
            <a:prstGeom prst="roundRect">
              <a:avLst>
                <a:gd name="adj" fmla="val 16667"/>
              </a:avLst>
            </a:prstGeom>
            <a:noFill/>
            <a:ln w="19050" algn="ctr">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en-US" sz="1200" dirty="0" smtClean="0">
                  <a:latin typeface="Verdana" pitchFamily="34" charset="0"/>
                  <a:cs typeface="Arial" pitchFamily="34" charset="0"/>
                </a:rPr>
                <a:t>BA</a:t>
              </a:r>
              <a:endParaRPr lang="en-US" sz="1200" dirty="0">
                <a:latin typeface="Verdana" pitchFamily="34" charset="0"/>
                <a:cs typeface="Arial" pitchFamily="34" charset="0"/>
              </a:endParaRPr>
            </a:p>
          </p:txBody>
        </p:sp>
        <p:cxnSp>
          <p:nvCxnSpPr>
            <p:cNvPr id="41" name="Straight Connector 40"/>
            <p:cNvCxnSpPr/>
            <p:nvPr/>
          </p:nvCxnSpPr>
          <p:spPr>
            <a:xfrm flipH="1">
              <a:off x="4286289" y="4692271"/>
              <a:ext cx="6113" cy="783845"/>
            </a:xfrm>
            <a:prstGeom prst="line">
              <a:avLst/>
            </a:prstGeom>
            <a:ln w="3175"/>
          </p:spPr>
          <p:style>
            <a:lnRef idx="2">
              <a:schemeClr val="accent1"/>
            </a:lnRef>
            <a:fillRef idx="0">
              <a:schemeClr val="accent1"/>
            </a:fillRef>
            <a:effectRef idx="1">
              <a:schemeClr val="accent1"/>
            </a:effectRef>
            <a:fontRef idx="minor">
              <a:schemeClr val="tx1"/>
            </a:fontRef>
          </p:style>
        </p:cxnSp>
        <p:cxnSp>
          <p:nvCxnSpPr>
            <p:cNvPr id="42" name="Straight Arrow Connector 41"/>
            <p:cNvCxnSpPr/>
            <p:nvPr/>
          </p:nvCxnSpPr>
          <p:spPr>
            <a:xfrm>
              <a:off x="4085631" y="5007723"/>
              <a:ext cx="200658" cy="0"/>
            </a:xfrm>
            <a:prstGeom prst="straightConnector1">
              <a:avLst/>
            </a:prstGeom>
            <a:ln w="3175">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49" name="Straight Connector 48"/>
            <p:cNvCxnSpPr/>
            <p:nvPr/>
          </p:nvCxnSpPr>
          <p:spPr>
            <a:xfrm flipH="1">
              <a:off x="4073962" y="4702555"/>
              <a:ext cx="6113" cy="783845"/>
            </a:xfrm>
            <a:prstGeom prst="line">
              <a:avLst/>
            </a:prstGeom>
            <a:ln w="3175"/>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Enhancement of CSMA/CA</a:t>
            </a:r>
            <a:endParaRPr lang="en-US" dirty="0"/>
          </a:p>
        </p:txBody>
      </p:sp>
      <p:sp>
        <p:nvSpPr>
          <p:cNvPr id="6" name="Slide Number Placeholder 5"/>
          <p:cNvSpPr>
            <a:spLocks noGrp="1"/>
          </p:cNvSpPr>
          <p:nvPr>
            <p:ph type="sldNum" sz="quarter" idx="11"/>
          </p:nvPr>
        </p:nvSpPr>
        <p:spPr>
          <a:xfrm>
            <a:off x="4224875" y="6477000"/>
            <a:ext cx="575725" cy="184666"/>
          </a:xfrm>
        </p:spPr>
        <p:txBody>
          <a:bodyPr/>
          <a:lstStyle/>
          <a:p>
            <a:pPr>
              <a:defRPr/>
            </a:pPr>
            <a:r>
              <a:rPr lang="en-US" dirty="0" smtClean="0"/>
              <a:t>Slide </a:t>
            </a:r>
            <a:fld id="{E132E8F0-0953-4589-931F-0CF931D74C39}" type="slidenum">
              <a:rPr lang="en-US" smtClean="0"/>
              <a:pPr>
                <a:defRPr/>
              </a:pPr>
              <a:t>9</a:t>
            </a:fld>
            <a:endParaRPr lang="en-US" dirty="0"/>
          </a:p>
        </p:txBody>
      </p:sp>
      <p:sp>
        <p:nvSpPr>
          <p:cNvPr id="170" name="Content Placeholder 2"/>
          <p:cNvSpPr>
            <a:spLocks noGrp="1"/>
          </p:cNvSpPr>
          <p:nvPr>
            <p:ph idx="1"/>
          </p:nvPr>
        </p:nvSpPr>
        <p:spPr>
          <a:xfrm>
            <a:off x="381000" y="1371600"/>
            <a:ext cx="8458200" cy="5029200"/>
          </a:xfrm>
        </p:spPr>
        <p:txBody>
          <a:bodyPr/>
          <a:lstStyle/>
          <a:p>
            <a:r>
              <a:rPr lang="en-US" dirty="0" smtClean="0"/>
              <a:t>Advantages of Contending in Code Domain  </a:t>
            </a:r>
            <a:r>
              <a:rPr lang="en-US" dirty="0" smtClean="0"/>
              <a:t>(1)</a:t>
            </a:r>
            <a:endParaRPr lang="en-US" dirty="0" smtClean="0"/>
          </a:p>
          <a:p>
            <a:pPr lvl="1"/>
            <a:r>
              <a:rPr lang="en-US" dirty="0" smtClean="0"/>
              <a:t>Improve medium usage efficiency</a:t>
            </a:r>
          </a:p>
          <a:p>
            <a:pPr lvl="2"/>
            <a:r>
              <a:rPr lang="en-US" dirty="0" smtClean="0"/>
              <a:t>Converting the medium contention from time domain to code domain solves medium waste problem caused by increasing contention window size in time domain due to reducing collision probability. </a:t>
            </a:r>
          </a:p>
          <a:p>
            <a:pPr lvl="3"/>
            <a:r>
              <a:rPr lang="en-US" sz="1800" dirty="0" smtClean="0"/>
              <a:t>In EDCA, the access  is randomly deferred in CW:  AIFS + </a:t>
            </a:r>
            <a:r>
              <a:rPr lang="en-US" sz="1800" dirty="0" err="1" smtClean="0"/>
              <a:t>Backoff</a:t>
            </a:r>
            <a:r>
              <a:rPr lang="en-US" sz="1800" dirty="0" smtClean="0"/>
              <a:t> time.  When the number of STA is over 30, the collision possibility is &gt; 50%,  i.e. one collision per success transmission.   That means over 50% CW time are wasted. </a:t>
            </a:r>
          </a:p>
          <a:p>
            <a:pPr lvl="3"/>
            <a:r>
              <a:rPr lang="en-US" sz="1800" dirty="0" smtClean="0"/>
              <a:t>In addition, the large CW value causes the medium in idle for most of time during the contention period.</a:t>
            </a:r>
          </a:p>
          <a:p>
            <a:pPr lvl="3"/>
            <a:endParaRPr lang="en-US" dirty="0" smtClean="0"/>
          </a:p>
          <a:p>
            <a:pPr lvl="3"/>
            <a:r>
              <a:rPr lang="en-US" sz="1800" dirty="0" smtClean="0"/>
              <a:t>The medium contention in the code domain will limit the contention window to a fixed time (</a:t>
            </a:r>
            <a:r>
              <a:rPr lang="en-US" sz="1800" dirty="0" err="1" smtClean="0"/>
              <a:t>xIFS</a:t>
            </a:r>
            <a:r>
              <a:rPr lang="en-US" sz="1800" dirty="0" smtClean="0"/>
              <a:t> + CR + SIFS + CA+SIFS), which will reduce the time of medium in idle or collision and improve the medium usage efficiency.</a:t>
            </a:r>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Exten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55670</TotalTime>
  <Words>1181</Words>
  <Application>Microsoft Office PowerPoint</Application>
  <PresentationFormat>On-screen Show (4:3)</PresentationFormat>
  <Paragraphs>191</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1_Extend Submission Template</vt:lpstr>
      <vt:lpstr>CSMA Enhancement Suggestion</vt:lpstr>
      <vt:lpstr>Abstract</vt:lpstr>
      <vt:lpstr>Background</vt:lpstr>
      <vt:lpstr>Background</vt:lpstr>
      <vt:lpstr>Background</vt:lpstr>
      <vt:lpstr>Background</vt:lpstr>
      <vt:lpstr>Background</vt:lpstr>
      <vt:lpstr>Enhancement of CSMA/CA</vt:lpstr>
      <vt:lpstr>Enhancement of CSMA/CA</vt:lpstr>
      <vt:lpstr>Enhancement of CSMA/CA</vt:lpstr>
      <vt:lpstr>Enhancement of CSMA/CA</vt:lpstr>
      <vt:lpstr>Enhancement of CSMA/CA</vt:lpstr>
      <vt:lpstr>Summary</vt:lpstr>
      <vt:lpstr>References</vt:lpstr>
    </vt:vector>
  </TitlesOfParts>
  <Company>Marvell Semiconductor,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HEW evaluation metrics</dc:title>
  <dc:creator>yfang@ztetx.com</dc:creator>
  <cp:lastModifiedBy>yfang-2</cp:lastModifiedBy>
  <cp:revision>2221</cp:revision>
  <cp:lastPrinted>1998-02-10T13:28:06Z</cp:lastPrinted>
  <dcterms:created xsi:type="dcterms:W3CDTF">2009-12-02T19:05:24Z</dcterms:created>
  <dcterms:modified xsi:type="dcterms:W3CDTF">2014-05-13T18:05:10Z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-261411092</vt:i4>
  </property>
  <property fmtid="{D5CDD505-2E9C-101B-9397-08002B2CF9AE}" pid="4" name="_EmailSubject">
    <vt:lpwstr>20121212r0-Qualcomm-NDP-Paging-Frame-and-Improvs-v3.pptx</vt:lpwstr>
  </property>
  <property fmtid="{D5CDD505-2E9C-101B-9397-08002B2CF9AE}" pid="5" name="_AuthorEmail">
    <vt:lpwstr>smerlin@qti.qualcomm.com</vt:lpwstr>
  </property>
  <property fmtid="{D5CDD505-2E9C-101B-9397-08002B2CF9AE}" pid="6" name="_AuthorEmailDisplayName">
    <vt:lpwstr>Merlin, Simone</vt:lpwstr>
  </property>
  <property fmtid="{D5CDD505-2E9C-101B-9397-08002B2CF9AE}" pid="7" name="_PreviousAdHocReviewCycleID">
    <vt:i4>-616200010</vt:i4>
  </property>
</Properties>
</file>