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87" r:id="rId3"/>
    <p:sldId id="280" r:id="rId4"/>
    <p:sldId id="288" r:id="rId5"/>
    <p:sldId id="289" r:id="rId6"/>
    <p:sldId id="290" r:id="rId7"/>
    <p:sldId id="281" r:id="rId8"/>
    <p:sldId id="285" r:id="rId9"/>
    <p:sldId id="293" r:id="rId10"/>
    <p:sldId id="291" r:id="rId11"/>
    <p:sldId id="294" r:id="rId12"/>
    <p:sldId id="274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6" autoAdjust="0"/>
    <p:restoredTop sz="94660"/>
  </p:normalViewPr>
  <p:slideViewPr>
    <p:cSldViewPr>
      <p:cViewPr>
        <p:scale>
          <a:sx n="66" d="100"/>
          <a:sy n="66" d="100"/>
        </p:scale>
        <p:origin x="-2094" y="-5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270024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1036522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69319" y="6475413"/>
            <a:ext cx="27746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Wang, Gabor  Bajko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59087" y="6475413"/>
            <a:ext cx="26848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ChaoChun</a:t>
            </a:r>
            <a:r>
              <a:rPr lang="en-US" dirty="0" smtClean="0"/>
              <a:t> Wang, Gabor Bajko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802.11-14/0604r1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Modeling and Evaluating Variable Bit rate Video Steaming for 802.11ax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69319" y="6475413"/>
            <a:ext cx="27746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Chao-Chun Wang, Gabor Bajko 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63" name="Object 9"/>
          <p:cNvGraphicFramePr>
            <a:graphicFrameLocks noChangeAspect="1"/>
          </p:cNvGraphicFramePr>
          <p:nvPr/>
        </p:nvGraphicFramePr>
        <p:xfrm>
          <a:off x="392113" y="2438400"/>
          <a:ext cx="8243887" cy="4340225"/>
        </p:xfrm>
        <a:graphic>
          <a:graphicData uri="http://schemas.openxmlformats.org/presentationml/2006/ole">
            <p:oleObj spid="_x0000_s1063" name="Document" r:id="rId4" imgW="8733669" imgH="458799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discussions on evaluation metrics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MAC throughput per STA</a:t>
            </a:r>
          </a:p>
          <a:p>
            <a:r>
              <a:rPr lang="en-GB" dirty="0" smtClean="0"/>
              <a:t>MAC throughput per BSS </a:t>
            </a:r>
          </a:p>
          <a:p>
            <a:pPr lvl="0"/>
            <a:r>
              <a:rPr lang="en-GB" dirty="0" smtClean="0"/>
              <a:t>MAC layer latency</a:t>
            </a:r>
            <a:endParaRPr lang="en-US" dirty="0" smtClean="0"/>
          </a:p>
          <a:p>
            <a:pPr lvl="0"/>
            <a:r>
              <a:rPr lang="en-GB" dirty="0" smtClean="0"/>
              <a:t>TCP metrics such as TCP throughput and packet loss (per flow / per STA)</a:t>
            </a:r>
          </a:p>
          <a:p>
            <a:pPr lvl="1"/>
            <a:r>
              <a:rPr lang="en-GB" dirty="0" smtClean="0"/>
              <a:t>Reflects the true throughput the application gets and takes factors such as re-transmission failure or packet drop into consideration</a:t>
            </a:r>
          </a:p>
          <a:p>
            <a:pPr lvl="0"/>
            <a:endParaRPr lang="en-GB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streaming is a critical traffic type for future wireless networks including 802.11ax</a:t>
            </a:r>
          </a:p>
          <a:p>
            <a:r>
              <a:rPr lang="en-US" dirty="0" smtClean="0"/>
              <a:t>Practical video streaming runs at variable bit rate due to many factors in the E2E path</a:t>
            </a:r>
          </a:p>
          <a:p>
            <a:r>
              <a:rPr lang="en-US" dirty="0" smtClean="0"/>
              <a:t>It is critical to model the video streaming in a realistic manner to reflect the true user experience</a:t>
            </a:r>
          </a:p>
          <a:p>
            <a:r>
              <a:rPr lang="en-US" dirty="0" smtClean="0"/>
              <a:t>We suggest to include a modeling methodology in the simulation scenario to model the variable bit rate video streaming based on existing video traffic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Wang, Gabor  Bajko (MediaTek)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86051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including the evaluation methodology for the variable bit rate video streaming (described in page 9) into simulation scenario document?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video streaming traffic model and its limitations</a:t>
            </a:r>
          </a:p>
          <a:p>
            <a:r>
              <a:rPr lang="en-US" dirty="0" smtClean="0"/>
              <a:t>Additional characteristics of HTTP based video streaming beyond what has been discussed so far</a:t>
            </a:r>
          </a:p>
          <a:p>
            <a:r>
              <a:rPr lang="en-US" dirty="0" smtClean="0"/>
              <a:t>Evaluation methodology of video streaming to capture the realistic user experience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66800"/>
          </a:xfrm>
        </p:spPr>
        <p:txBody>
          <a:bodyPr/>
          <a:lstStyle/>
          <a:p>
            <a:r>
              <a:rPr lang="en-US" sz="2800" dirty="0" smtClean="0"/>
              <a:t>Current video streaming model and its limitation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876800"/>
          </a:xfrm>
        </p:spPr>
        <p:txBody>
          <a:bodyPr/>
          <a:lstStyle/>
          <a:p>
            <a:r>
              <a:rPr lang="en-US" altLang="en-US" sz="2000" dirty="0"/>
              <a:t>Current </a:t>
            </a:r>
            <a:r>
              <a:rPr lang="en-US" altLang="en-US" sz="2000" dirty="0" smtClean="0"/>
              <a:t>video streaming traffic </a:t>
            </a:r>
            <a:r>
              <a:rPr lang="en-US" altLang="en-US" sz="2000" dirty="0"/>
              <a:t>model </a:t>
            </a:r>
            <a:r>
              <a:rPr lang="en-US" altLang="en-US" sz="2000" dirty="0" smtClean="0"/>
              <a:t>in simulation scenario doc is targeted for a single steaming assuming the video bit rate is known</a:t>
            </a:r>
          </a:p>
          <a:p>
            <a:pPr lvl="1"/>
            <a:r>
              <a:rPr lang="en-US" altLang="en-US" sz="1800" dirty="0" smtClean="0"/>
              <a:t>Video traffic is generated based on statistics model and the parameters in the statistical distribution is assumed to be known ahead of simulation</a:t>
            </a:r>
            <a:endParaRPr lang="en-US" sz="1600" dirty="0" smtClean="0"/>
          </a:p>
          <a:p>
            <a:r>
              <a:rPr lang="en-US" altLang="en-US" sz="2000" dirty="0" smtClean="0"/>
              <a:t>In practice, streaming video bit rate is not a constant and is varying based on many factors </a:t>
            </a:r>
          </a:p>
          <a:p>
            <a:pPr lvl="1"/>
            <a:r>
              <a:rPr lang="en-US" altLang="en-US" sz="1800" dirty="0"/>
              <a:t>BW sharing situation in the network with other traffics </a:t>
            </a:r>
          </a:p>
          <a:p>
            <a:pPr lvl="1"/>
            <a:r>
              <a:rPr lang="en-US" altLang="en-US" sz="1800" dirty="0" smtClean="0"/>
              <a:t>Client BW estimation algorithm and client-server interaction mechanism [DASH].  </a:t>
            </a:r>
            <a:r>
              <a:rPr lang="en-US" sz="1600" dirty="0" smtClean="0"/>
              <a:t>MPEG Dynamic Adaptive Streaming over HTTP specification –ISO/IEC 23009-1</a:t>
            </a:r>
            <a:endParaRPr lang="en-US" altLang="en-US" sz="1600" dirty="0" smtClean="0"/>
          </a:p>
          <a:p>
            <a:pPr lvl="1"/>
            <a:r>
              <a:rPr lang="en-US" altLang="en-US" sz="1800" dirty="0" smtClean="0"/>
              <a:t>Video bit rate adaptation algorithms implemented at the video server etc.</a:t>
            </a:r>
          </a:p>
          <a:p>
            <a:r>
              <a:rPr lang="en-US" altLang="en-US" sz="2000" dirty="0" smtClean="0"/>
              <a:t>Variability in video bit rate poses challenges to 802.11ax network</a:t>
            </a:r>
          </a:p>
          <a:p>
            <a:pPr lvl="1"/>
            <a:r>
              <a:rPr lang="en-US" altLang="en-US" sz="1800" dirty="0" smtClean="0"/>
              <a:t>For example, the video traffic load could change significantly over a short amount of time and the 802.11ax should be able to handle the situation</a:t>
            </a:r>
          </a:p>
          <a:p>
            <a:r>
              <a:rPr lang="en-US" altLang="en-US" sz="2000" dirty="0" smtClean="0"/>
              <a:t>This contribution discusses the evaluation methodology to study the variable bit rate video streaming</a:t>
            </a:r>
            <a:endParaRPr lang="en-US" alt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HTTP based video 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US" sz="2000" dirty="0"/>
              <a:t>Video </a:t>
            </a:r>
            <a:r>
              <a:rPr lang="en-US" sz="2000" dirty="0" smtClean="0"/>
              <a:t>segments are </a:t>
            </a:r>
            <a:r>
              <a:rPr lang="en-US" sz="2000" dirty="0"/>
              <a:t>*not* generated at constant interval by the server</a:t>
            </a:r>
          </a:p>
          <a:p>
            <a:pPr lvl="1"/>
            <a:r>
              <a:rPr lang="en-US" sz="1800" dirty="0"/>
              <a:t>Client requests video </a:t>
            </a:r>
            <a:r>
              <a:rPr lang="en-US" sz="1800" dirty="0" smtClean="0"/>
              <a:t>segments periodically</a:t>
            </a:r>
            <a:r>
              <a:rPr lang="en-US" sz="1800" dirty="0"/>
              <a:t>, or adjust advertise window to slow down server</a:t>
            </a:r>
          </a:p>
          <a:p>
            <a:r>
              <a:rPr lang="en-US" sz="2000" dirty="0" smtClean="0"/>
              <a:t>Video playback rate is selected by the HTTP application</a:t>
            </a:r>
          </a:p>
          <a:p>
            <a:pPr lvl="1"/>
            <a:r>
              <a:rPr lang="en-US" sz="1800" dirty="0" smtClean="0"/>
              <a:t>Based on perceived available bandwidth, which can be estimated based on TCP round trip delay and packet loss rate or feedback from client</a:t>
            </a:r>
          </a:p>
          <a:p>
            <a:pPr lvl="1"/>
            <a:r>
              <a:rPr lang="en-US" sz="1800" dirty="0" smtClean="0"/>
              <a:t>Rate is highly variable, especially in environments where bandwidth is shared with multiple flows</a:t>
            </a:r>
          </a:p>
          <a:p>
            <a:r>
              <a:rPr lang="en-US" sz="2000" dirty="0" smtClean="0"/>
              <a:t>The HTTP apps are very conservative in selecting the playback rate, to avoid bad user experience</a:t>
            </a:r>
          </a:p>
          <a:p>
            <a:pPr lvl="1"/>
            <a:r>
              <a:rPr lang="en-US" sz="1800" dirty="0" smtClean="0"/>
              <a:t>Avoiding re-buffering events is a major design of rate selection</a:t>
            </a:r>
          </a:p>
          <a:p>
            <a:pPr lvl="1"/>
            <a:r>
              <a:rPr lang="en-US" sz="1800" dirty="0" smtClean="0"/>
              <a:t>Very sensitive to TCP packet loss</a:t>
            </a:r>
          </a:p>
          <a:p>
            <a:r>
              <a:rPr lang="en-US" sz="2000" dirty="0" smtClean="0"/>
              <a:t>Available bandwidth is typically not utilized fully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Variability in video bit rate due to completing traffic in the network</a:t>
            </a:r>
            <a:endParaRPr lang="en-US" dirty="0"/>
          </a:p>
        </p:txBody>
      </p:sp>
      <p:pic>
        <p:nvPicPr>
          <p:cNvPr id="7" name="Content Placeholder 6" descr="Stanford_capture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02868" y="3273804"/>
            <a:ext cx="3738263" cy="288607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752600"/>
            <a:ext cx="7772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An example of </a:t>
            </a:r>
            <a:r>
              <a:rPr lang="en-US" sz="1800" dirty="0"/>
              <a:t>the </a:t>
            </a:r>
            <a:r>
              <a:rPr lang="en-US" sz="1800" dirty="0" smtClean="0"/>
              <a:t>variability </a:t>
            </a:r>
            <a:r>
              <a:rPr lang="en-US" sz="1800" dirty="0"/>
              <a:t>in </a:t>
            </a:r>
            <a:r>
              <a:rPr lang="en-US" sz="1800" dirty="0" smtClean="0"/>
              <a:t>video bit rate is shown in [1]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Varies dynamically when there are competing TCP flows in the network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Playback rate does *NOT*  </a:t>
            </a:r>
            <a:r>
              <a:rPr lang="en-US" sz="2000" dirty="0" smtClean="0"/>
              <a:t>reflect</a:t>
            </a:r>
            <a:r>
              <a:rPr lang="en-US" sz="1800" dirty="0" smtClean="0"/>
              <a:t> the available bandwidth, or the fair share of the bandwidth this flow could get from the network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6008745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1400" dirty="0" smtClean="0"/>
              <a:t>Reference: http://</a:t>
            </a:r>
            <a:r>
              <a:rPr lang="en-US" sz="1600" dirty="0" smtClean="0"/>
              <a:t>www.stanford.edu</a:t>
            </a:r>
            <a:r>
              <a:rPr lang="en-US" sz="1400" dirty="0" smtClean="0"/>
              <a:t>/~huangty/imc012-huang.pdf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229600" cy="1066800"/>
          </a:xfrm>
        </p:spPr>
        <p:txBody>
          <a:bodyPr/>
          <a:lstStyle/>
          <a:p>
            <a:pPr algn="l"/>
            <a:r>
              <a:rPr lang="en-US" sz="2800" dirty="0" smtClean="0"/>
              <a:t>Example 1: Variability </a:t>
            </a:r>
            <a:r>
              <a:rPr lang="en-US" sz="2800" dirty="0"/>
              <a:t>in video bit rate </a:t>
            </a:r>
            <a:r>
              <a:rPr lang="en-US" sz="2800" dirty="0" smtClean="0"/>
              <a:t>due to client buffer management</a:t>
            </a:r>
            <a:endParaRPr lang="en-US" sz="2800" dirty="0"/>
          </a:p>
        </p:txBody>
      </p:sp>
      <p:pic>
        <p:nvPicPr>
          <p:cNvPr id="7" name="Content Placeholder 6" descr="Stanford_capture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81238"/>
            <a:ext cx="8458200" cy="389096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6062246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Reference: http://www.stanford.edu/~</a:t>
            </a:r>
            <a:r>
              <a:rPr lang="en-US" sz="1600" dirty="0" smtClean="0"/>
              <a:t>huangty/imc012-huang.pdf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103956"/>
            <a:ext cx="387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Bit rate dynamics due to TCP On-OFF sequence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31991" y="2093069"/>
            <a:ext cx="4313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Bit rate dynamics due to HTTP request-data behavior</a:t>
            </a:r>
            <a:endParaRPr lang="en-US" sz="1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800600"/>
          </a:xfrm>
        </p:spPr>
        <p:txBody>
          <a:bodyPr/>
          <a:lstStyle/>
          <a:p>
            <a:r>
              <a:rPr lang="en-US" altLang="en-US" dirty="0" smtClean="0"/>
              <a:t>Streaming videos are over internet (end-to-end) with 11ax as part of the segment</a:t>
            </a:r>
          </a:p>
          <a:p>
            <a:r>
              <a:rPr lang="en-US" altLang="en-US" dirty="0" smtClean="0"/>
              <a:t>The bit rate of a video flow (stream) is affected by the combination of the many factors including</a:t>
            </a:r>
          </a:p>
          <a:p>
            <a:pPr lvl="1"/>
            <a:r>
              <a:rPr lang="en-US" altLang="en-US" dirty="0" smtClean="0"/>
              <a:t>The usable and available bandwidth of a Wi-Fi channel (last mile)</a:t>
            </a:r>
          </a:p>
          <a:p>
            <a:pPr lvl="1"/>
            <a:r>
              <a:rPr lang="en-US" altLang="en-US" dirty="0" smtClean="0"/>
              <a:t>The network provider’s available bandwidth (In  most case, it should not be the bottlenecks)</a:t>
            </a:r>
          </a:p>
          <a:p>
            <a:pPr lvl="1"/>
            <a:r>
              <a:rPr lang="en-US" altLang="en-US" dirty="0" smtClean="0"/>
              <a:t>The behavior of transport and application layers protocol for video streaming (not in the scope of HEW)</a:t>
            </a:r>
            <a:endParaRPr lang="en-US" altLang="en-US" sz="1800" dirty="0" smtClean="0"/>
          </a:p>
          <a:p>
            <a:r>
              <a:rPr lang="en-US" altLang="en-US" dirty="0" smtClean="0"/>
              <a:t>Questions</a:t>
            </a:r>
          </a:p>
          <a:p>
            <a:pPr lvl="1"/>
            <a:r>
              <a:rPr lang="en-US" altLang="en-US" dirty="0" smtClean="0"/>
              <a:t>How to take the variability of the video bit rate into count in simulation? </a:t>
            </a:r>
          </a:p>
          <a:p>
            <a:pPr lvl="1"/>
            <a:r>
              <a:rPr lang="en-US" altLang="en-US" dirty="0" smtClean="0"/>
              <a:t>How to evaluate the user experience of variable bit rate video streaming?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Suggestions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Protocol behaviors that should be considered in the variable bit rate video streaming model, for example,</a:t>
            </a:r>
          </a:p>
          <a:p>
            <a:pPr lvl="1"/>
            <a:r>
              <a:rPr lang="en-US" dirty="0" smtClean="0"/>
              <a:t>The on-off process of the application layer protocol behavior</a:t>
            </a:r>
          </a:p>
          <a:p>
            <a:pPr lvl="1"/>
            <a:r>
              <a:rPr lang="en-US" dirty="0" smtClean="0"/>
              <a:t>Client ‘available bit rate” estimation and feedback loop</a:t>
            </a:r>
          </a:p>
          <a:p>
            <a:pPr lvl="1"/>
            <a:r>
              <a:rPr lang="en-US" dirty="0" smtClean="0"/>
              <a:t>Traffic  fluctuations in the network such as Packet Loss (Router/AP) increases as number of TCP flow increase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propose to include a evaluation methodology to model the variable bit rate video streaming based on existing video traffic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45056AC-8739-442D-A5B7-486A6E4669F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Variable bit rate video streaming model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GB" sz="1800" b="0" dirty="0"/>
              <a:t>Step 1-3 are based on #1135 and </a:t>
            </a:r>
            <a:r>
              <a:rPr lang="en-GB" sz="1800" b="0" dirty="0" smtClean="0"/>
              <a:t>are described </a:t>
            </a:r>
            <a:r>
              <a:rPr lang="en-GB" sz="1800" b="0" dirty="0"/>
              <a:t>in simulation </a:t>
            </a:r>
            <a:r>
              <a:rPr lang="en-GB" sz="1800" b="0" dirty="0" smtClean="0"/>
              <a:t>scenario:</a:t>
            </a:r>
            <a:endParaRPr lang="en-GB" sz="1800" b="0" u="sng" dirty="0" smtClean="0"/>
          </a:p>
          <a:p>
            <a:r>
              <a:rPr lang="en-GB" sz="1800" b="0" u="sng" dirty="0" smtClean="0"/>
              <a:t>Step 1: </a:t>
            </a:r>
            <a:r>
              <a:rPr lang="en-GB" sz="1800" b="0" dirty="0" smtClean="0"/>
              <a:t>Generate a segment of video data of </a:t>
            </a:r>
            <a:r>
              <a:rPr lang="en-GB" sz="1800" b="0" i="1" dirty="0" smtClean="0"/>
              <a:t>n</a:t>
            </a:r>
            <a:r>
              <a:rPr lang="en-GB" sz="1800" b="0" dirty="0" smtClean="0"/>
              <a:t> second using the video generator. </a:t>
            </a:r>
          </a:p>
          <a:p>
            <a:pPr lvl="1"/>
            <a:r>
              <a:rPr lang="en-GB" sz="1400" b="0" dirty="0" smtClean="0"/>
              <a:t>Select </a:t>
            </a:r>
            <a:r>
              <a:rPr lang="en-GB" sz="1400" b="0" dirty="0" err="1" smtClean="0"/>
              <a:t>lamda</a:t>
            </a:r>
            <a:r>
              <a:rPr lang="en-GB" sz="1400" b="0" dirty="0" smtClean="0"/>
              <a:t> and k according to an initial bit rate</a:t>
            </a:r>
            <a:endParaRPr lang="en-US" sz="1400" b="0" dirty="0" smtClean="0"/>
          </a:p>
          <a:p>
            <a:r>
              <a:rPr lang="en-GB" sz="1800" b="0" u="sng" dirty="0" smtClean="0"/>
              <a:t>Step 2</a:t>
            </a:r>
            <a:r>
              <a:rPr lang="en-GB" sz="1800" b="0" dirty="0" smtClean="0"/>
              <a:t>: Fragment video packet into TCP segments assuming 1500B fragment size</a:t>
            </a:r>
            <a:endParaRPr lang="en-US" sz="1800" b="0" dirty="0" smtClean="0"/>
          </a:p>
          <a:p>
            <a:r>
              <a:rPr lang="en-GB" sz="1800" b="0" u="sng" dirty="0" smtClean="0"/>
              <a:t>Step 3</a:t>
            </a:r>
            <a:r>
              <a:rPr lang="en-GB" sz="1800" b="0" dirty="0" smtClean="0"/>
              <a:t>: Add network latency to TCP/IP packets when these segments arrive at AP for transmission. </a:t>
            </a:r>
          </a:p>
          <a:p>
            <a:pPr marL="0" indent="0">
              <a:buNone/>
            </a:pPr>
            <a:r>
              <a:rPr lang="en-GB" sz="1800" b="0" dirty="0">
                <a:solidFill>
                  <a:srgbClr val="0070C0"/>
                </a:solidFill>
              </a:rPr>
              <a:t>S</a:t>
            </a:r>
            <a:r>
              <a:rPr lang="en-GB" sz="1800" b="0" dirty="0" smtClean="0">
                <a:solidFill>
                  <a:srgbClr val="0070C0"/>
                </a:solidFill>
              </a:rPr>
              <a:t>tep 4-6 are new in order to evaluate the variable bit rate video streaming:</a:t>
            </a:r>
          </a:p>
          <a:p>
            <a:r>
              <a:rPr lang="en-GB" sz="1800" b="0" u="sng" dirty="0" smtClean="0">
                <a:solidFill>
                  <a:schemeClr val="accent6"/>
                </a:solidFill>
              </a:rPr>
              <a:t>Step 4</a:t>
            </a:r>
            <a:r>
              <a:rPr lang="en-GB" sz="1800" b="0" dirty="0" smtClean="0">
                <a:solidFill>
                  <a:schemeClr val="accent6"/>
                </a:solidFill>
              </a:rPr>
              <a:t>: Generate protocols factors that would impact E2E available BW, such as number of competing flows in the network, HTTP request-data, TCP On-OFF process. Details are TBD.</a:t>
            </a:r>
            <a:r>
              <a:rPr lang="en-GB" sz="1400" dirty="0" smtClean="0">
                <a:solidFill>
                  <a:schemeClr val="accent6"/>
                </a:solidFill>
              </a:rPr>
              <a:t> </a:t>
            </a:r>
            <a:endParaRPr lang="en-GB" sz="1400" b="0" dirty="0" smtClean="0">
              <a:solidFill>
                <a:schemeClr val="accent6"/>
              </a:solidFill>
            </a:endParaRPr>
          </a:p>
          <a:p>
            <a:r>
              <a:rPr lang="en-GB" sz="1800" b="0" u="sng" dirty="0" smtClean="0">
                <a:solidFill>
                  <a:schemeClr val="accent6"/>
                </a:solidFill>
              </a:rPr>
              <a:t>Step 5</a:t>
            </a:r>
            <a:r>
              <a:rPr lang="en-GB" sz="1800" b="0" dirty="0" smtClean="0">
                <a:solidFill>
                  <a:schemeClr val="accent6"/>
                </a:solidFill>
              </a:rPr>
              <a:t>: Client estimate its available BW and assuming a TBD </a:t>
            </a:r>
            <a:r>
              <a:rPr lang="en-GB" sz="1800" b="0" dirty="0" smtClean="0">
                <a:solidFill>
                  <a:schemeClr val="accent6"/>
                </a:solidFill>
              </a:rPr>
              <a:t>feedback </a:t>
            </a:r>
            <a:r>
              <a:rPr lang="en-GB" sz="1800" b="0" dirty="0" smtClean="0">
                <a:solidFill>
                  <a:schemeClr val="accent6"/>
                </a:solidFill>
              </a:rPr>
              <a:t>latency to the video server </a:t>
            </a:r>
          </a:p>
          <a:p>
            <a:pPr lvl="1"/>
            <a:r>
              <a:rPr lang="en-US" sz="1400" b="0" dirty="0" smtClean="0">
                <a:solidFill>
                  <a:schemeClr val="accent6"/>
                </a:solidFill>
              </a:rPr>
              <a:t>Algorithm is TBD and does not need to be agreed by the group if not to be calibrated</a:t>
            </a:r>
          </a:p>
          <a:p>
            <a:r>
              <a:rPr lang="en-GB" sz="1800" b="0" u="sng" dirty="0" smtClean="0">
                <a:solidFill>
                  <a:schemeClr val="accent6"/>
                </a:solidFill>
              </a:rPr>
              <a:t>Step 6</a:t>
            </a:r>
            <a:r>
              <a:rPr lang="en-GB" sz="1800" b="0" dirty="0" smtClean="0">
                <a:solidFill>
                  <a:schemeClr val="accent6"/>
                </a:solidFill>
              </a:rPr>
              <a:t>: modify the parameters of the video generator distribution to simulate the video stream using </a:t>
            </a:r>
            <a:r>
              <a:rPr lang="en-GB" sz="1800" b="0" dirty="0" smtClean="0">
                <a:solidFill>
                  <a:schemeClr val="accent6"/>
                </a:solidFill>
              </a:rPr>
              <a:t>the </a:t>
            </a:r>
            <a:r>
              <a:rPr lang="en-GB" sz="1800" b="0" dirty="0" smtClean="0">
                <a:solidFill>
                  <a:schemeClr val="accent6"/>
                </a:solidFill>
              </a:rPr>
              <a:t>estimated available BW as the new video bit rate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A45056AC-8739-442D-A5B7-486A6E4669F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769319" y="6475413"/>
            <a:ext cx="277460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Chao-Chun Wang (MediaTek)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24593</TotalTime>
  <Words>1102</Words>
  <Application>Microsoft Office PowerPoint</Application>
  <PresentationFormat>On-screen Show (4:3)</PresentationFormat>
  <Paragraphs>117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Modeling and Evaluating Variable Bit rate Video Steaming for 802.11ax</vt:lpstr>
      <vt:lpstr>Outline</vt:lpstr>
      <vt:lpstr>Current video streaming model and its limitation</vt:lpstr>
      <vt:lpstr>Characteristics of HTTP based video streaming</vt:lpstr>
      <vt:lpstr>Example 1: Variability in video bit rate due to completing traffic in the network</vt:lpstr>
      <vt:lpstr>Example 1: Variability in video bit rate due to client buffer management</vt:lpstr>
      <vt:lpstr>Discussions</vt:lpstr>
      <vt:lpstr>Suggestions</vt:lpstr>
      <vt:lpstr>Variable bit rate video streaming model</vt:lpstr>
      <vt:lpstr>More discussions on evaluation metrics </vt:lpstr>
      <vt:lpstr>Summary</vt:lpstr>
      <vt:lpstr>Straw Poll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1437</cp:revision>
  <cp:lastPrinted>1998-02-10T13:28:06Z</cp:lastPrinted>
  <dcterms:created xsi:type="dcterms:W3CDTF">2007-04-17T18:10:23Z</dcterms:created>
  <dcterms:modified xsi:type="dcterms:W3CDTF">2014-05-13T19:13:55Z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NewReviewCycle">
    <vt:lpwstr/>
  </property>
  <property fmtid="{D5CDD505-2E9C-101B-9397-08002B2CF9AE}" pid="34" name="_AdHocReviewCycleID">
    <vt:i4>-1904829789</vt:i4>
  </property>
  <property fmtid="{D5CDD505-2E9C-101B-9397-08002B2CF9AE}" pid="35" name="_EmailSubject">
    <vt:lpwstr>Video traffic model presentation</vt:lpwstr>
  </property>
  <property fmtid="{D5CDD505-2E9C-101B-9397-08002B2CF9AE}" pid="36" name="_AuthorEmail">
    <vt:lpwstr>chaochun.wang@mediatek.com</vt:lpwstr>
  </property>
  <property fmtid="{D5CDD505-2E9C-101B-9397-08002B2CF9AE}" pid="37" name="_AuthorEmailDisplayName">
    <vt:lpwstr>ChaoChun Wang</vt:lpwstr>
  </property>
</Properties>
</file>