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Default Extension="package" ContentType="application/vnd.openxmlformats-officedocument.package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57" r:id="rId3"/>
    <p:sldId id="270" r:id="rId4"/>
    <p:sldId id="272" r:id="rId5"/>
    <p:sldId id="271" r:id="rId6"/>
    <p:sldId id="273" r:id="rId7"/>
    <p:sldId id="274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7" r:id="rId2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真野 浩" initials="真野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992" autoAdjust="0"/>
    <p:restoredTop sz="86482" autoAdjust="0"/>
  </p:normalViewPr>
  <p:slideViewPr>
    <p:cSldViewPr showGuides="1">
      <p:cViewPr>
        <p:scale>
          <a:sx n="100" d="100"/>
          <a:sy n="100" d="100"/>
        </p:scale>
        <p:origin x="-816" y="64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1394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3080" y="-120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ja-JP"/>
              <a:t>D/U ratio @ 10% outage of through put (Desired signal frequency = 2442 MHz)</a:t>
            </a:r>
          </a:p>
        </c:rich>
      </c:tx>
      <c:layout>
        <c:manualLayout>
          <c:xMode val="edge"/>
          <c:yMode val="edge"/>
          <c:x val="0.143863045638713"/>
          <c:y val="0.0846761742194813"/>
        </c:manualLayout>
      </c:layout>
      <c:spPr>
        <a:noFill/>
        <a:ln w="10118">
          <a:noFill/>
        </a:ln>
      </c:spPr>
    </c:title>
    <c:plotArea>
      <c:layout>
        <c:manualLayout>
          <c:layoutTarget val="inner"/>
          <c:xMode val="edge"/>
          <c:yMode val="edge"/>
          <c:x val="0.109714360261384"/>
          <c:y val="0.291907514450867"/>
          <c:w val="0.676973578274343"/>
          <c:h val="0.567632865432946"/>
        </c:manualLayout>
      </c:layout>
      <c:scatterChart>
        <c:scatterStyle val="lineMarker"/>
        <c:ser>
          <c:idx val="0"/>
          <c:order val="0"/>
          <c:tx>
            <c:v>"CW (Emulator)"</c:v>
          </c:tx>
          <c:spPr>
            <a:ln w="5059">
              <a:solidFill>
                <a:schemeClr val="tx1"/>
              </a:solidFill>
              <a:prstDash val="lgDashDot"/>
            </a:ln>
          </c:spPr>
          <c:marker>
            <c:symbol val="diamond"/>
            <c:size val="3"/>
            <c:spPr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c:spPr>
          </c:marker>
          <c:xVal>
            <c:numRef>
              <c:f>[1]Sheet1!$A$15:$A$27</c:f>
              <c:numCache>
                <c:formatCode>General</c:formatCode>
                <c:ptCount val="13"/>
                <c:pt idx="0">
                  <c:v>2412.0</c:v>
                </c:pt>
                <c:pt idx="1">
                  <c:v>2417.0</c:v>
                </c:pt>
                <c:pt idx="2">
                  <c:v>2422.0</c:v>
                </c:pt>
                <c:pt idx="3">
                  <c:v>2427.0</c:v>
                </c:pt>
                <c:pt idx="4">
                  <c:v>2432.0</c:v>
                </c:pt>
                <c:pt idx="5">
                  <c:v>2437.0</c:v>
                </c:pt>
                <c:pt idx="6">
                  <c:v>2442.0</c:v>
                </c:pt>
                <c:pt idx="7">
                  <c:v>2447.0</c:v>
                </c:pt>
                <c:pt idx="8">
                  <c:v>2452.0</c:v>
                </c:pt>
                <c:pt idx="9">
                  <c:v>2457.0</c:v>
                </c:pt>
                <c:pt idx="10">
                  <c:v>2462.0</c:v>
                </c:pt>
                <c:pt idx="11">
                  <c:v>2467.0</c:v>
                </c:pt>
                <c:pt idx="12">
                  <c:v>2472.0</c:v>
                </c:pt>
              </c:numCache>
            </c:numRef>
          </c:xVal>
          <c:yVal>
            <c:numRef>
              <c:f>[1]Sheet1!$D$15:$D$27</c:f>
              <c:numCache>
                <c:formatCode>General</c:formatCode>
                <c:ptCount val="13"/>
                <c:pt idx="0">
                  <c:v>-25.0</c:v>
                </c:pt>
                <c:pt idx="1">
                  <c:v>-23.0</c:v>
                </c:pt>
                <c:pt idx="2">
                  <c:v>-20.0</c:v>
                </c:pt>
                <c:pt idx="3">
                  <c:v>-12.0</c:v>
                </c:pt>
                <c:pt idx="4">
                  <c:v>3.0</c:v>
                </c:pt>
                <c:pt idx="5">
                  <c:v>30.0</c:v>
                </c:pt>
                <c:pt idx="6">
                  <c:v>13.0</c:v>
                </c:pt>
                <c:pt idx="7">
                  <c:v>32.0</c:v>
                </c:pt>
                <c:pt idx="8">
                  <c:v>4.0</c:v>
                </c:pt>
                <c:pt idx="9">
                  <c:v>-12.0</c:v>
                </c:pt>
                <c:pt idx="10">
                  <c:v>-20.0</c:v>
                </c:pt>
                <c:pt idx="11">
                  <c:v>-24.0</c:v>
                </c:pt>
                <c:pt idx="12">
                  <c:v>-26.0</c:v>
                </c:pt>
              </c:numCache>
            </c:numRef>
          </c:yVal>
        </c:ser>
        <c:ser>
          <c:idx val="1"/>
          <c:order val="1"/>
          <c:tx>
            <c:v>"ODFM (Emulator)"</c:v>
          </c:tx>
          <c:spPr>
            <a:ln w="5059">
              <a:solidFill>
                <a:schemeClr val="tx1"/>
              </a:solidFill>
              <a:prstDash val="sysDash"/>
            </a:ln>
          </c:spPr>
          <c:marker>
            <c:symbol val="square"/>
            <c:size val="3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[1]Sheet1!$A$15:$A$27</c:f>
              <c:numCache>
                <c:formatCode>General</c:formatCode>
                <c:ptCount val="13"/>
                <c:pt idx="0">
                  <c:v>2412.0</c:v>
                </c:pt>
                <c:pt idx="1">
                  <c:v>2417.0</c:v>
                </c:pt>
                <c:pt idx="2">
                  <c:v>2422.0</c:v>
                </c:pt>
                <c:pt idx="3">
                  <c:v>2427.0</c:v>
                </c:pt>
                <c:pt idx="4">
                  <c:v>2432.0</c:v>
                </c:pt>
                <c:pt idx="5">
                  <c:v>2437.0</c:v>
                </c:pt>
                <c:pt idx="6">
                  <c:v>2442.0</c:v>
                </c:pt>
                <c:pt idx="7">
                  <c:v>2447.0</c:v>
                </c:pt>
                <c:pt idx="8">
                  <c:v>2452.0</c:v>
                </c:pt>
                <c:pt idx="9">
                  <c:v>2457.0</c:v>
                </c:pt>
                <c:pt idx="10">
                  <c:v>2462.0</c:v>
                </c:pt>
                <c:pt idx="11">
                  <c:v>2467.0</c:v>
                </c:pt>
                <c:pt idx="12">
                  <c:v>2472.0</c:v>
                </c:pt>
              </c:numCache>
            </c:numRef>
          </c:xVal>
          <c:yVal>
            <c:numRef>
              <c:f>[1]Sheet1!$E$15:$E$27</c:f>
              <c:numCache>
                <c:formatCode>General</c:formatCode>
                <c:ptCount val="13"/>
                <c:pt idx="0">
                  <c:v>-17.0</c:v>
                </c:pt>
                <c:pt idx="1">
                  <c:v>-15.0</c:v>
                </c:pt>
                <c:pt idx="2">
                  <c:v>-5.0</c:v>
                </c:pt>
                <c:pt idx="3">
                  <c:v>22.0</c:v>
                </c:pt>
                <c:pt idx="4">
                  <c:v>28.0</c:v>
                </c:pt>
                <c:pt idx="5">
                  <c:v>31.0</c:v>
                </c:pt>
                <c:pt idx="6">
                  <c:v>32.0</c:v>
                </c:pt>
                <c:pt idx="7">
                  <c:v>31.0</c:v>
                </c:pt>
                <c:pt idx="8">
                  <c:v>29.0</c:v>
                </c:pt>
                <c:pt idx="9">
                  <c:v>24.0</c:v>
                </c:pt>
                <c:pt idx="10">
                  <c:v>-4.0</c:v>
                </c:pt>
                <c:pt idx="11">
                  <c:v>-15.0</c:v>
                </c:pt>
                <c:pt idx="12">
                  <c:v>-18.0</c:v>
                </c:pt>
              </c:numCache>
            </c:numRef>
          </c:yVal>
        </c:ser>
        <c:ser>
          <c:idx val="2"/>
          <c:order val="2"/>
          <c:tx>
            <c:v>"CW (RF)"</c:v>
          </c:tx>
          <c:spPr>
            <a:ln w="5059">
              <a:solidFill>
                <a:schemeClr val="tx1"/>
              </a:solidFill>
              <a:prstDash val="solid"/>
            </a:ln>
          </c:spPr>
          <c:marker>
            <c:symbol val="triangle"/>
            <c:size val="3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[1]Sheet1!$A$15:$A$27</c:f>
              <c:numCache>
                <c:formatCode>General</c:formatCode>
                <c:ptCount val="13"/>
                <c:pt idx="0">
                  <c:v>2412.0</c:v>
                </c:pt>
                <c:pt idx="1">
                  <c:v>2417.0</c:v>
                </c:pt>
                <c:pt idx="2">
                  <c:v>2422.0</c:v>
                </c:pt>
                <c:pt idx="3">
                  <c:v>2427.0</c:v>
                </c:pt>
                <c:pt idx="4">
                  <c:v>2432.0</c:v>
                </c:pt>
                <c:pt idx="5">
                  <c:v>2437.0</c:v>
                </c:pt>
                <c:pt idx="6">
                  <c:v>2442.0</c:v>
                </c:pt>
                <c:pt idx="7">
                  <c:v>2447.0</c:v>
                </c:pt>
                <c:pt idx="8">
                  <c:v>2452.0</c:v>
                </c:pt>
                <c:pt idx="9">
                  <c:v>2457.0</c:v>
                </c:pt>
                <c:pt idx="10">
                  <c:v>2462.0</c:v>
                </c:pt>
                <c:pt idx="11">
                  <c:v>2467.0</c:v>
                </c:pt>
                <c:pt idx="12">
                  <c:v>2472.0</c:v>
                </c:pt>
              </c:numCache>
            </c:numRef>
          </c:xVal>
          <c:yVal>
            <c:numRef>
              <c:f>[1]Sheet1!$F$15:$F$27</c:f>
              <c:numCache>
                <c:formatCode>General</c:formatCode>
                <c:ptCount val="13"/>
                <c:pt idx="0">
                  <c:v>-27.0</c:v>
                </c:pt>
                <c:pt idx="1">
                  <c:v>-27.0</c:v>
                </c:pt>
                <c:pt idx="2">
                  <c:v>-23.0</c:v>
                </c:pt>
                <c:pt idx="3">
                  <c:v>-13.0</c:v>
                </c:pt>
                <c:pt idx="4">
                  <c:v>2.0</c:v>
                </c:pt>
                <c:pt idx="5">
                  <c:v>31.0</c:v>
                </c:pt>
                <c:pt idx="6">
                  <c:v>13.0</c:v>
                </c:pt>
                <c:pt idx="7">
                  <c:v>31.0</c:v>
                </c:pt>
                <c:pt idx="8">
                  <c:v>3.0</c:v>
                </c:pt>
                <c:pt idx="9">
                  <c:v>-14.0</c:v>
                </c:pt>
                <c:pt idx="10">
                  <c:v>-22.0</c:v>
                </c:pt>
                <c:pt idx="11">
                  <c:v>-26.0</c:v>
                </c:pt>
                <c:pt idx="12">
                  <c:v>-25.0</c:v>
                </c:pt>
              </c:numCache>
            </c:numRef>
          </c:yVal>
        </c:ser>
        <c:ser>
          <c:idx val="3"/>
          <c:order val="3"/>
          <c:tx>
            <c:v>"OFDM (RF)"</c:v>
          </c:tx>
          <c:spPr>
            <a:ln w="5059">
              <a:solidFill>
                <a:schemeClr val="tx1"/>
              </a:solidFill>
              <a:prstDash val="solid"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xVal>
            <c:numRef>
              <c:f>[1]Sheet1!$A$15:$A$27</c:f>
              <c:numCache>
                <c:formatCode>General</c:formatCode>
                <c:ptCount val="13"/>
                <c:pt idx="0">
                  <c:v>2412.0</c:v>
                </c:pt>
                <c:pt idx="1">
                  <c:v>2417.0</c:v>
                </c:pt>
                <c:pt idx="2">
                  <c:v>2422.0</c:v>
                </c:pt>
                <c:pt idx="3">
                  <c:v>2427.0</c:v>
                </c:pt>
                <c:pt idx="4">
                  <c:v>2432.0</c:v>
                </c:pt>
                <c:pt idx="5">
                  <c:v>2437.0</c:v>
                </c:pt>
                <c:pt idx="6">
                  <c:v>2442.0</c:v>
                </c:pt>
                <c:pt idx="7">
                  <c:v>2447.0</c:v>
                </c:pt>
                <c:pt idx="8">
                  <c:v>2452.0</c:v>
                </c:pt>
                <c:pt idx="9">
                  <c:v>2457.0</c:v>
                </c:pt>
                <c:pt idx="10">
                  <c:v>2462.0</c:v>
                </c:pt>
                <c:pt idx="11">
                  <c:v>2467.0</c:v>
                </c:pt>
                <c:pt idx="12">
                  <c:v>2472.0</c:v>
                </c:pt>
              </c:numCache>
            </c:numRef>
          </c:xVal>
          <c:yVal>
            <c:numRef>
              <c:f>[1]Sheet1!$G$15:$G$27</c:f>
              <c:numCache>
                <c:formatCode>General</c:formatCode>
                <c:ptCount val="13"/>
                <c:pt idx="0">
                  <c:v>-14.0</c:v>
                </c:pt>
                <c:pt idx="1">
                  <c:v>-11.0</c:v>
                </c:pt>
                <c:pt idx="2">
                  <c:v>-2.0</c:v>
                </c:pt>
                <c:pt idx="3">
                  <c:v>24.0</c:v>
                </c:pt>
                <c:pt idx="4">
                  <c:v>29.0</c:v>
                </c:pt>
                <c:pt idx="5">
                  <c:v>31.0</c:v>
                </c:pt>
                <c:pt idx="6">
                  <c:v>32.0</c:v>
                </c:pt>
                <c:pt idx="7">
                  <c:v>31.0</c:v>
                </c:pt>
                <c:pt idx="8">
                  <c:v>29.0</c:v>
                </c:pt>
                <c:pt idx="9">
                  <c:v>25.0</c:v>
                </c:pt>
                <c:pt idx="10">
                  <c:v>-4.0</c:v>
                </c:pt>
                <c:pt idx="11">
                  <c:v>-14.0</c:v>
                </c:pt>
                <c:pt idx="12">
                  <c:v>-17.0</c:v>
                </c:pt>
              </c:numCache>
            </c:numRef>
          </c:yVal>
        </c:ser>
        <c:axId val="685281832"/>
        <c:axId val="630887736"/>
      </c:scatterChart>
      <c:valAx>
        <c:axId val="685281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Undesired signal frequency (MHz)</a:t>
                </a:r>
              </a:p>
            </c:rich>
          </c:tx>
          <c:layout>
            <c:manualLayout>
              <c:xMode val="edge"/>
              <c:yMode val="edge"/>
              <c:x val="0.357598303211844"/>
              <c:y val="0.923031329753041"/>
            </c:manualLayout>
          </c:layout>
          <c:spPr>
            <a:noFill/>
            <a:ln w="10118">
              <a:noFill/>
            </a:ln>
          </c:spPr>
        </c:title>
        <c:numFmt formatCode="General" sourceLinked="1"/>
        <c:majorTickMark val="in"/>
        <c:tickLblPos val="nextTo"/>
        <c:spPr>
          <a:ln w="12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630887736"/>
        <c:crossesAt val="-30.0"/>
        <c:crossBetween val="midCat"/>
      </c:valAx>
      <c:valAx>
        <c:axId val="630887736"/>
        <c:scaling>
          <c:orientation val="minMax"/>
        </c:scaling>
        <c:axPos val="l"/>
        <c:majorGridlines>
          <c:spPr>
            <a:ln w="126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D/U </a:t>
                </a:r>
                <a:r>
                  <a:rPr lang="en-US" altLang="ja-JP" dirty="0"/>
                  <a:t>(dB)</a:t>
                </a:r>
              </a:p>
            </c:rich>
          </c:tx>
          <c:layout>
            <c:manualLayout>
              <c:xMode val="edge"/>
              <c:yMode val="edge"/>
              <c:x val="0.0225033516926131"/>
              <c:y val="0.505914267750474"/>
            </c:manualLayout>
          </c:layout>
          <c:spPr>
            <a:noFill/>
            <a:ln w="10118">
              <a:noFill/>
            </a:ln>
          </c:spPr>
        </c:title>
        <c:numFmt formatCode="General" sourceLinked="1"/>
        <c:majorTickMark val="in"/>
        <c:tickLblPos val="nextTo"/>
        <c:spPr>
          <a:ln w="12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685281832"/>
        <c:crosses val="autoZero"/>
        <c:crossBetween val="midCat"/>
      </c:valAx>
      <c:spPr>
        <a:noFill/>
        <a:ln w="505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5339315986548"/>
          <c:y val="0.291812294173059"/>
          <c:w val="0.184175404355466"/>
          <c:h val="0.554763027611253"/>
        </c:manualLayout>
      </c:layout>
      <c:spPr>
        <a:solidFill>
          <a:srgbClr val="FFFFFF"/>
        </a:solidFill>
        <a:ln w="126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126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54475" y="174625"/>
            <a:ext cx="2184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charset="0"/>
              </a:defRPr>
            </a:lvl1pPr>
          </a:lstStyle>
          <a:p>
            <a:pPr>
              <a:defRPr/>
            </a:pPr>
            <a:r>
              <a:rPr lang="en-US" altLang="ja-JP"/>
              <a:t>doc.: IEEE 802.11-11/xxxxr0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430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 dirty="0" smtClean="0"/>
              <a:t>May</a:t>
            </a:r>
            <a:r>
              <a:rPr lang="en-US" dirty="0" smtClean="0"/>
              <a:t> </a:t>
            </a:r>
            <a:r>
              <a:rPr lang="en-US" dirty="0"/>
              <a:t>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45038" y="8982075"/>
            <a:ext cx="15732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Hiroshi </a:t>
            </a:r>
            <a:r>
              <a:rPr lang="en-US" err="1"/>
              <a:t>Mano</a:t>
            </a:r>
            <a:r>
              <a:rPr lang="en-US"/>
              <a:t> (</a:t>
            </a:r>
            <a:r>
              <a:rPr lang="en-US" err="1"/>
              <a:t>Root,Inc</a:t>
            </a:r>
            <a:r>
              <a:rPr lang="en-US"/>
              <a:t>.)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 altLang="ja-JP"/>
              <a:t>Page </a:t>
            </a:r>
            <a:fld id="{1E0BDAB5-0E9A-0944-83A9-C1762299F6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>
                <a:latin typeface="Times New Roman" pitchFamily="18" charset="0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939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doc.: IEEE 802.19-09/xxxxr0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April 2009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</a:defRPr>
            </a:lvl5pPr>
          </a:lstStyle>
          <a:p>
            <a:pPr lvl="4">
              <a:defRPr/>
            </a:pPr>
            <a:r>
              <a:rPr lang="en-US"/>
              <a:t>Rich Kennedy, Research In Motion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 altLang="ja-JP"/>
              <a:t>Page </a:t>
            </a:r>
            <a:fld id="{658DDA19-48F8-D54F-B94A-B5244F20A2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latin typeface="Times New Roman" pitchFamily="18" charset="0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0996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EEA713CC-9B1F-7247-BAAA-33C260C63A7B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1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15D7D818-1B16-6C40-A628-DF82F11E84A6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2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Today the system which incorporates wireless </a:t>
            </a:r>
            <a:r>
              <a:rPr lang="en-US" altLang="ja-JP" dirty="0" err="1" smtClean="0"/>
              <a:t>lan</a:t>
            </a:r>
            <a:r>
              <a:rPr lang="en-US" altLang="ja-JP" dirty="0" smtClean="0"/>
              <a:t> became more complicated in comparison with the early phase of IEEE802.11.</a:t>
            </a:r>
          </a:p>
          <a:p>
            <a:r>
              <a:rPr lang="en-US" altLang="ja-JP" dirty="0" smtClean="0"/>
              <a:t>The system performance not only depends on wireless link quality.</a:t>
            </a:r>
          </a:p>
          <a:p>
            <a:r>
              <a:rPr lang="en-US" altLang="ja-JP" dirty="0" smtClean="0"/>
              <a:t>Every single  building block inside system affects the total quality. </a:t>
            </a:r>
          </a:p>
          <a:p>
            <a:r>
              <a:rPr lang="en-US" altLang="ja-JP" dirty="0" smtClean="0"/>
              <a:t>Therefore we have to evaluate the system performance by End-to-End.</a:t>
            </a:r>
          </a:p>
          <a:p>
            <a:endParaRPr lang="ja-JP" altLang="en-US" dirty="0"/>
          </a:p>
        </p:txBody>
      </p:sp>
      <p:sp>
        <p:nvSpPr>
          <p:cNvPr id="4" name="ヘッダー プレースホル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658DDA19-48F8-D54F-B94A-B5244F20A2C8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Computer simulation is popular by economy, scalability and reproducibility.</a:t>
            </a:r>
          </a:p>
          <a:p>
            <a:r>
              <a:rPr lang="en-US" altLang="ja-JP" dirty="0" smtClean="0"/>
              <a:t>it provide evaluation of wireless link with  limited Interference condition. </a:t>
            </a:r>
          </a:p>
          <a:p>
            <a:r>
              <a:rPr lang="en-US" altLang="ja-JP" dirty="0" smtClean="0"/>
              <a:t>The real time simulation is limited inside  particular system. </a:t>
            </a:r>
          </a:p>
          <a:p>
            <a:r>
              <a:rPr lang="en-US" altLang="ja-JP" dirty="0" smtClean="0"/>
              <a:t>Field test is the only way to evaluate  the end-to-end performance with real time.</a:t>
            </a:r>
          </a:p>
          <a:p>
            <a:r>
              <a:rPr lang="en-US" altLang="ja-JP" dirty="0" smtClean="0"/>
              <a:t>The reproducibility of field test  is not sufficient and not so economical.</a:t>
            </a:r>
          </a:p>
          <a:p>
            <a:endParaRPr lang="ja-JP" altLang="en-US" dirty="0"/>
          </a:p>
        </p:txBody>
      </p:sp>
      <p:sp>
        <p:nvSpPr>
          <p:cNvPr id="4" name="ヘッダー プレースホル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658DDA19-48F8-D54F-B94A-B5244F20A2C8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6175" y="695325"/>
            <a:ext cx="4641850" cy="34813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3658444" y="8985250"/>
            <a:ext cx="76944" cy="184666"/>
          </a:xfrm>
        </p:spPr>
        <p:txBody>
          <a:bodyPr/>
          <a:lstStyle/>
          <a:p>
            <a:fld id="{7EFCE77C-6CBC-1942-8926-EA78C1152A8C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3658444" y="8985250"/>
            <a:ext cx="76944" cy="184666"/>
          </a:xfrm>
        </p:spPr>
        <p:txBody>
          <a:bodyPr/>
          <a:lstStyle/>
          <a:p>
            <a:fld id="{B135C68E-7E98-E04C-8898-594BC912382D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A37B09A0-BB64-D944-91DA-E0878867DF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E6B96CA3-E382-3442-AFFD-A7E4C21871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AAEDB6D0-FFAE-0B45-B840-AFAB375B01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E275D85B-EEFE-A142-B02B-B9A3C45424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3060BA80-4FDB-C140-AD27-D6552766E6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D101B002-A266-024B-B22F-DC19655FC8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70ADC790-B12E-AA44-AF08-80525594A0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947AE1E1-1499-D74A-95A4-7F4FAB76A9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4C7CEA63-2B76-A643-8598-A4403A39BB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7E0BA808-DB25-844A-A2EE-229D6A5C1D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Slide </a:t>
            </a:r>
            <a:fld id="{19255177-E4EC-BE4C-B516-B975FB15DB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41949" y="6475413"/>
            <a:ext cx="14019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 altLang="ja-JP"/>
              <a:t>Slide </a:t>
            </a:r>
            <a:fld id="{B504787E-AE3C-CC4D-B314-7185A8D42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521547" y="332601"/>
            <a:ext cx="2923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pPr marL="457200" lvl="4" algn="r">
              <a:defRPr/>
            </a:pPr>
            <a:r>
              <a:rPr lang="en-US" altLang="ja-JP" sz="1800" b="1" dirty="0"/>
              <a:t>doc.: IEEE </a:t>
            </a:r>
            <a:r>
              <a:rPr lang="en-US" altLang="ja-JP" sz="1800" b="1" dirty="0" smtClean="0"/>
              <a:t>802.11-14-0588-00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3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</a:rPr>
              <a:t>Submission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 userDrawn="1"/>
        </p:nvSpPr>
        <p:spPr>
          <a:xfrm>
            <a:off x="-1808163" y="1539875"/>
            <a:ext cx="184150" cy="27622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kumimoji="1" lang="ja-JP" altLang="en-US">
              <a:latin typeface="Times New Roman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4" Type="http://schemas.openxmlformats.org/officeDocument/2006/relationships/hyperlink" Target="mailto:hiroshi@manosan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6" Type="http://schemas.openxmlformats.org/officeDocument/2006/relationships/image" Target="../media/image24.pdf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.aichi-u.ac.jp/lecture/sysadm/net/router.png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wmf"/><Relationship Id="rId6" Type="http://schemas.openxmlformats.org/officeDocument/2006/relationships/image" Target="../media/image3.png"/><Relationship Id="rId7" Type="http://schemas.openxmlformats.org/officeDocument/2006/relationships/image" Target="../media/image4.wmf"/><Relationship Id="rId8" Type="http://schemas.openxmlformats.org/officeDocument/2006/relationships/image" Target="../media/image5.wmf"/><Relationship Id="rId9" Type="http://schemas.openxmlformats.org/officeDocument/2006/relationships/image" Target="../media/image6.wmf"/><Relationship Id="rId10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May 2014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Hiroshi Mano (KDTI/University of Yamanashi)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54262BD9-4907-E34E-8190-C8561625922C}" type="slidenum">
              <a:rPr lang="en-US" altLang="ja-JP">
                <a:latin typeface="Times New Roman" pitchFamily="-84" charset="0"/>
              </a:rPr>
              <a:pPr/>
              <a:t>1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077200" cy="1295400"/>
          </a:xfrm>
          <a:noFill/>
        </p:spPr>
        <p:txBody>
          <a:bodyPr/>
          <a:lstStyle/>
          <a:p>
            <a:r>
              <a:rPr lang="en-US" altLang="ja-JP" dirty="0" smtClean="0"/>
              <a:t>Wireless Emulation for system evaluation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2014-05-13</a:t>
            </a:r>
            <a:endParaRPr lang="en-US" altLang="ja-JP" sz="2000" b="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b="1"/>
              <a:t>Authors:</a:t>
            </a:r>
            <a:endParaRPr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388938" y="3429000"/>
          <a:ext cx="8264590" cy="968692"/>
        </p:xfrm>
        <a:graphic>
          <a:graphicData uri="http://schemas.openxmlformats.org/drawingml/2006/table">
            <a:tbl>
              <a:tblPr/>
              <a:tblGrid>
                <a:gridCol w="1230312"/>
                <a:gridCol w="1777761"/>
                <a:gridCol w="2265898"/>
                <a:gridCol w="1392959"/>
                <a:gridCol w="1597660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Address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University of Yamanashi.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err="1" smtClean="0"/>
                        <a:t>Davinchi</a:t>
                      </a:r>
                      <a:r>
                        <a:rPr lang="en-US" altLang="ja-JP" sz="1400" dirty="0" smtClean="0"/>
                        <a:t> Shinjuku 6F </a:t>
                      </a:r>
                      <a:br>
                        <a:rPr lang="en-US" altLang="ja-JP" sz="1400" dirty="0" smtClean="0"/>
                      </a:br>
                      <a:r>
                        <a:rPr lang="en-US" altLang="ja-JP" sz="1400" dirty="0" smtClean="0"/>
                        <a:t>4-3-17 </a:t>
                      </a:r>
                      <a:r>
                        <a:rPr lang="en-US" altLang="ja-JP" sz="1400" dirty="0" err="1" smtClean="0"/>
                        <a:t>Shinjuku,Shinjuku-ku</a:t>
                      </a:r>
                      <a:r>
                        <a:rPr lang="en-US" altLang="ja-JP" sz="1400" dirty="0" smtClean="0"/>
                        <a:t>,</a:t>
                      </a:r>
                      <a:br>
                        <a:rPr lang="en-US" altLang="ja-JP" sz="1400" dirty="0" smtClean="0"/>
                      </a:br>
                      <a:r>
                        <a:rPr lang="en-US" altLang="ja-JP" sz="1400" dirty="0" smtClean="0"/>
                        <a:t>Tokyo 160-0022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+81-3-6867-1581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457200"/>
          </a:xfrm>
        </p:spPr>
        <p:txBody>
          <a:bodyPr/>
          <a:lstStyle/>
          <a:p>
            <a:r>
              <a:rPr lang="en-US" altLang="ja-JP" dirty="0" smtClean="0"/>
              <a:t>Reconfigurable SDR implementation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295400"/>
            <a:ext cx="80772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Evaluation with several applications and OS</a:t>
            </a:r>
          </a:p>
          <a:p>
            <a:r>
              <a:rPr lang="en-US" altLang="ja-JP" dirty="0" smtClean="0"/>
              <a:t>Reconfigure the all of Radio functions</a:t>
            </a:r>
          </a:p>
          <a:p>
            <a:pPr lvl="1"/>
            <a:r>
              <a:rPr lang="en-US" altLang="ja-JP" dirty="0" smtClean="0"/>
              <a:t>LLC , modulation, demodulation</a:t>
            </a:r>
          </a:p>
          <a:p>
            <a:r>
              <a:rPr lang="en-US" altLang="ja-JP" dirty="0" smtClean="0"/>
              <a:t>Reconfigure the characteristic of frontend</a:t>
            </a:r>
          </a:p>
          <a:p>
            <a:pPr marL="685800" lvl="2" indent="-342900"/>
            <a:r>
              <a:rPr lang="en-US" altLang="ja-JP" dirty="0" smtClean="0"/>
              <a:t>Channel offset, I/Q offset, Non Linear AMP, Roll off filters, etc,.</a:t>
            </a:r>
          </a:p>
          <a:p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7" name="図 6" descr="fpgaboard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86" y="1371601"/>
            <a:ext cx="1425763" cy="914400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 bwMode="auto">
          <a:xfrm>
            <a:off x="762000" y="3200400"/>
            <a:ext cx="8382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Guest OS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762000" y="3505200"/>
            <a:ext cx="8382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VM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1752600" y="3200400"/>
            <a:ext cx="8382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Guest OS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1752600" y="3505200"/>
            <a:ext cx="8382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VM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2743200" y="3200400"/>
            <a:ext cx="8382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Guest OS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2743200" y="3505200"/>
            <a:ext cx="8382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VM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762000" y="3810000"/>
            <a:ext cx="28194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LLC-High driver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762000" y="4114800"/>
            <a:ext cx="28194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Host OS (Linux)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>
            <a:off x="762000" y="4876800"/>
            <a:ext cx="28194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LLC-Low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(embedded </a:t>
            </a:r>
            <a:r>
              <a:rPr lang="en-US" altLang="ja-JP" dirty="0" smtClean="0">
                <a:latin typeface="Times New Roman" pitchFamily="18" charset="0"/>
              </a:rPr>
              <a:t>MPU or hard ware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762000" y="5181600"/>
            <a:ext cx="28194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Times New Roman" pitchFamily="18" charset="0"/>
              </a:rPr>
              <a:t>Base Band Processor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>
            <a:off x="762000" y="5486400"/>
            <a:ext cx="28194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latin typeface="Times New Roman" pitchFamily="18" charset="0"/>
              </a:rPr>
              <a:t>Frontend   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上下矢印 62"/>
          <p:cNvSpPr/>
          <p:nvPr/>
        </p:nvSpPr>
        <p:spPr bwMode="auto">
          <a:xfrm>
            <a:off x="2057400" y="4343400"/>
            <a:ext cx="304800" cy="533400"/>
          </a:xfrm>
          <a:prstGeom prst="up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514600" y="4419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PCI-E I/F</a:t>
            </a:r>
            <a:endParaRPr kumimoji="1" lang="ja-JP" altLang="en-US" dirty="0"/>
          </a:p>
        </p:txBody>
      </p:sp>
      <p:sp>
        <p:nvSpPr>
          <p:cNvPr id="65" name="角丸四角形 64"/>
          <p:cNvSpPr/>
          <p:nvPr/>
        </p:nvSpPr>
        <p:spPr bwMode="auto">
          <a:xfrm>
            <a:off x="609600" y="2971800"/>
            <a:ext cx="3124200" cy="29718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右中かっこ 65"/>
          <p:cNvSpPr/>
          <p:nvPr/>
        </p:nvSpPr>
        <p:spPr bwMode="auto">
          <a:xfrm>
            <a:off x="3810000" y="4800600"/>
            <a:ext cx="304800" cy="9144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114800" y="4953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FPGA</a:t>
            </a:r>
            <a:endParaRPr kumimoji="1" lang="ja-JP" altLang="en-US" dirty="0"/>
          </a:p>
        </p:txBody>
      </p:sp>
      <p:sp>
        <p:nvSpPr>
          <p:cNvPr id="68" name="右中かっこ 67"/>
          <p:cNvSpPr/>
          <p:nvPr/>
        </p:nvSpPr>
        <p:spPr bwMode="auto">
          <a:xfrm>
            <a:off x="3810000" y="3276600"/>
            <a:ext cx="304800" cy="11430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114800" y="3581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PC</a:t>
            </a:r>
            <a:endParaRPr kumimoji="1" lang="ja-JP" altLang="en-US" dirty="0"/>
          </a:p>
        </p:txBody>
      </p:sp>
      <p:sp>
        <p:nvSpPr>
          <p:cNvPr id="70" name="上下矢印 69"/>
          <p:cNvSpPr/>
          <p:nvPr/>
        </p:nvSpPr>
        <p:spPr bwMode="auto">
          <a:xfrm>
            <a:off x="1905000" y="5791200"/>
            <a:ext cx="533400" cy="685800"/>
          </a:xfrm>
          <a:prstGeom prst="up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514600" y="6172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Complex I/Q signal</a:t>
            </a:r>
            <a:endParaRPr kumimoji="1" lang="ja-JP" altLang="en-US" dirty="0"/>
          </a:p>
        </p:txBody>
      </p:sp>
      <p:grpSp>
        <p:nvGrpSpPr>
          <p:cNvPr id="72" name="図形グループ 71"/>
          <p:cNvGrpSpPr/>
          <p:nvPr/>
        </p:nvGrpSpPr>
        <p:grpSpPr>
          <a:xfrm>
            <a:off x="4528446" y="2895600"/>
            <a:ext cx="4615554" cy="3286626"/>
            <a:chOff x="185046" y="911501"/>
            <a:chExt cx="8253525" cy="5499325"/>
          </a:xfrm>
        </p:grpSpPr>
        <p:grpSp>
          <p:nvGrpSpPr>
            <p:cNvPr id="73" name="図形グループ 313"/>
            <p:cNvGrpSpPr/>
            <p:nvPr/>
          </p:nvGrpSpPr>
          <p:grpSpPr>
            <a:xfrm>
              <a:off x="2360043" y="1473948"/>
              <a:ext cx="288925" cy="288925"/>
              <a:chOff x="3559175" y="4581525"/>
              <a:chExt cx="288925" cy="288925"/>
            </a:xfrm>
            <a:solidFill>
              <a:schemeClr val="bg1"/>
            </a:solidFill>
          </p:grpSpPr>
          <p:sp>
            <p:nvSpPr>
              <p:cNvPr id="172" name="Oval 9"/>
              <p:cNvSpPr>
                <a:spLocks noChangeArrowheads="1"/>
              </p:cNvSpPr>
              <p:nvPr/>
            </p:nvSpPr>
            <p:spPr bwMode="auto">
              <a:xfrm>
                <a:off x="3559175" y="458152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73" name="Line 10"/>
              <p:cNvSpPr>
                <a:spLocks noChangeShapeType="1"/>
              </p:cNvSpPr>
              <p:nvPr/>
            </p:nvSpPr>
            <p:spPr bwMode="auto">
              <a:xfrm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74" name="Line 11"/>
              <p:cNvSpPr>
                <a:spLocks noChangeShapeType="1"/>
              </p:cNvSpPr>
              <p:nvPr/>
            </p:nvSpPr>
            <p:spPr bwMode="auto">
              <a:xfrm flipH="1"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74" name="図形グループ 321"/>
            <p:cNvGrpSpPr/>
            <p:nvPr/>
          </p:nvGrpSpPr>
          <p:grpSpPr>
            <a:xfrm>
              <a:off x="3050160" y="1975509"/>
              <a:ext cx="288925" cy="288925"/>
              <a:chOff x="3559175" y="4581525"/>
              <a:chExt cx="288925" cy="288925"/>
            </a:xfrm>
            <a:solidFill>
              <a:schemeClr val="bg1"/>
            </a:solidFill>
          </p:grpSpPr>
          <p:sp>
            <p:nvSpPr>
              <p:cNvPr id="169" name="Oval 9"/>
              <p:cNvSpPr>
                <a:spLocks noChangeArrowheads="1"/>
              </p:cNvSpPr>
              <p:nvPr/>
            </p:nvSpPr>
            <p:spPr bwMode="auto">
              <a:xfrm>
                <a:off x="3559175" y="458152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70" name="Line 10"/>
              <p:cNvSpPr>
                <a:spLocks noChangeShapeType="1"/>
              </p:cNvSpPr>
              <p:nvPr/>
            </p:nvSpPr>
            <p:spPr bwMode="auto">
              <a:xfrm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71" name="Line 11"/>
              <p:cNvSpPr>
                <a:spLocks noChangeShapeType="1"/>
              </p:cNvSpPr>
              <p:nvPr/>
            </p:nvSpPr>
            <p:spPr bwMode="auto">
              <a:xfrm flipH="1"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</p:grpSp>
        <p:cxnSp>
          <p:nvCxnSpPr>
            <p:cNvPr id="75" name="直線矢印コネクタ 74"/>
            <p:cNvCxnSpPr/>
            <p:nvPr/>
          </p:nvCxnSpPr>
          <p:spPr>
            <a:xfrm flipV="1">
              <a:off x="657328" y="1619999"/>
              <a:ext cx="1702714" cy="79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/>
            <p:nvPr/>
          </p:nvCxnSpPr>
          <p:spPr>
            <a:xfrm>
              <a:off x="3876181" y="1621586"/>
              <a:ext cx="171589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/>
            <p:cNvSpPr txBox="1"/>
            <p:nvPr/>
          </p:nvSpPr>
          <p:spPr>
            <a:xfrm>
              <a:off x="2901562" y="5401088"/>
              <a:ext cx="6856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85000" lnSpcReduction="20000"/>
            </a:bodyPr>
            <a:lstStyle/>
            <a:p>
              <a:r>
                <a:rPr lang="en-US" altLang="ja-JP" dirty="0" smtClean="0"/>
                <a:t>Sin</a:t>
              </a:r>
              <a:endParaRPr kumimoji="1" lang="ja-JP" altLang="en-US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85046" y="1443274"/>
              <a:ext cx="685693" cy="369332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r>
                <a:rPr lang="en-US" altLang="ja-JP" dirty="0" smtClean="0"/>
                <a:t>I</a:t>
              </a:r>
              <a:endParaRPr kumimoji="1" lang="ja-JP" altLang="en-US" dirty="0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214817" y="3397762"/>
              <a:ext cx="6856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85000" lnSpcReduction="20000"/>
            </a:bodyPr>
            <a:lstStyle/>
            <a:p>
              <a:r>
                <a:rPr lang="en-US" altLang="ja-JP" dirty="0" smtClean="0"/>
                <a:t>Q</a:t>
              </a:r>
              <a:endParaRPr kumimoji="1" lang="ja-JP" altLang="en-US" dirty="0"/>
            </a:p>
          </p:txBody>
        </p:sp>
        <p:grpSp>
          <p:nvGrpSpPr>
            <p:cNvPr id="80" name="図形グループ 118"/>
            <p:cNvGrpSpPr/>
            <p:nvPr/>
          </p:nvGrpSpPr>
          <p:grpSpPr>
            <a:xfrm>
              <a:off x="3587256" y="1477124"/>
              <a:ext cx="288925" cy="288925"/>
              <a:chOff x="3762357" y="4129035"/>
              <a:chExt cx="288925" cy="288925"/>
            </a:xfrm>
            <a:solidFill>
              <a:schemeClr val="bg1"/>
            </a:solidFill>
          </p:grpSpPr>
          <p:sp>
            <p:nvSpPr>
              <p:cNvPr id="165" name="Oval 9"/>
              <p:cNvSpPr>
                <a:spLocks noChangeArrowheads="1"/>
              </p:cNvSpPr>
              <p:nvPr/>
            </p:nvSpPr>
            <p:spPr bwMode="auto">
              <a:xfrm rot="16200000">
                <a:off x="3762357" y="412903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grpSp>
            <p:nvGrpSpPr>
              <p:cNvPr id="166" name="図形グループ 117"/>
              <p:cNvGrpSpPr/>
              <p:nvPr/>
            </p:nvGrpSpPr>
            <p:grpSpPr>
              <a:xfrm rot="13497609">
                <a:off x="3835382" y="4202061"/>
                <a:ext cx="142875" cy="144462"/>
                <a:chOff x="4254374" y="4391023"/>
                <a:chExt cx="142875" cy="144462"/>
              </a:xfrm>
              <a:grpFill/>
            </p:grpSpPr>
            <p:sp>
              <p:nvSpPr>
                <p:cNvPr id="167" name="Line 10"/>
                <p:cNvSpPr>
                  <a:spLocks noChangeShapeType="1"/>
                </p:cNvSpPr>
                <p:nvPr/>
              </p:nvSpPr>
              <p:spPr bwMode="auto">
                <a:xfrm rot="16200000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68" name="Line 1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</p:grpSp>
        </p:grpSp>
        <p:cxnSp>
          <p:nvCxnSpPr>
            <p:cNvPr id="81" name="直線矢印コネクタ 80"/>
            <p:cNvCxnSpPr/>
            <p:nvPr/>
          </p:nvCxnSpPr>
          <p:spPr>
            <a:xfrm>
              <a:off x="2648967" y="1618411"/>
              <a:ext cx="938288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hape 81"/>
            <p:cNvCxnSpPr/>
            <p:nvPr/>
          </p:nvCxnSpPr>
          <p:spPr>
            <a:xfrm flipV="1">
              <a:off x="3339084" y="1766049"/>
              <a:ext cx="392634" cy="353923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図形グループ 313"/>
            <p:cNvGrpSpPr/>
            <p:nvPr/>
          </p:nvGrpSpPr>
          <p:grpSpPr>
            <a:xfrm>
              <a:off x="1954941" y="3455969"/>
              <a:ext cx="288925" cy="288925"/>
              <a:chOff x="3559175" y="4581525"/>
              <a:chExt cx="288925" cy="288925"/>
            </a:xfrm>
            <a:solidFill>
              <a:schemeClr val="bg1"/>
            </a:solidFill>
          </p:grpSpPr>
          <p:sp>
            <p:nvSpPr>
              <p:cNvPr id="162" name="Oval 9"/>
              <p:cNvSpPr>
                <a:spLocks noChangeArrowheads="1"/>
              </p:cNvSpPr>
              <p:nvPr/>
            </p:nvSpPr>
            <p:spPr bwMode="auto">
              <a:xfrm>
                <a:off x="3559175" y="458152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63" name="Line 10"/>
              <p:cNvSpPr>
                <a:spLocks noChangeShapeType="1"/>
              </p:cNvSpPr>
              <p:nvPr/>
            </p:nvSpPr>
            <p:spPr bwMode="auto">
              <a:xfrm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64" name="Line 11"/>
              <p:cNvSpPr>
                <a:spLocks noChangeShapeType="1"/>
              </p:cNvSpPr>
              <p:nvPr/>
            </p:nvSpPr>
            <p:spPr bwMode="auto">
              <a:xfrm flipH="1"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84" name="図形グループ 321"/>
            <p:cNvGrpSpPr/>
            <p:nvPr/>
          </p:nvGrpSpPr>
          <p:grpSpPr>
            <a:xfrm>
              <a:off x="2702888" y="2962914"/>
              <a:ext cx="288925" cy="288925"/>
              <a:chOff x="3559175" y="4581525"/>
              <a:chExt cx="288925" cy="288925"/>
            </a:xfrm>
            <a:solidFill>
              <a:schemeClr val="bg1"/>
            </a:solidFill>
          </p:grpSpPr>
          <p:sp>
            <p:nvSpPr>
              <p:cNvPr id="159" name="Oval 9"/>
              <p:cNvSpPr>
                <a:spLocks noChangeArrowheads="1"/>
              </p:cNvSpPr>
              <p:nvPr/>
            </p:nvSpPr>
            <p:spPr bwMode="auto">
              <a:xfrm>
                <a:off x="3559175" y="458152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60" name="Line 10"/>
              <p:cNvSpPr>
                <a:spLocks noChangeShapeType="1"/>
              </p:cNvSpPr>
              <p:nvPr/>
            </p:nvSpPr>
            <p:spPr bwMode="auto">
              <a:xfrm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61" name="Line 11"/>
              <p:cNvSpPr>
                <a:spLocks noChangeShapeType="1"/>
              </p:cNvSpPr>
              <p:nvPr/>
            </p:nvSpPr>
            <p:spPr bwMode="auto">
              <a:xfrm flipH="1"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</p:grpSp>
        <p:cxnSp>
          <p:nvCxnSpPr>
            <p:cNvPr id="85" name="直線矢印コネクタ 84"/>
            <p:cNvCxnSpPr/>
            <p:nvPr/>
          </p:nvCxnSpPr>
          <p:spPr>
            <a:xfrm>
              <a:off x="657329" y="3582428"/>
              <a:ext cx="1297613" cy="180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図形グループ 118"/>
            <p:cNvGrpSpPr/>
            <p:nvPr/>
          </p:nvGrpSpPr>
          <p:grpSpPr>
            <a:xfrm>
              <a:off x="3577593" y="3454542"/>
              <a:ext cx="288925" cy="288925"/>
              <a:chOff x="3762357" y="4129035"/>
              <a:chExt cx="288925" cy="288925"/>
            </a:xfrm>
            <a:solidFill>
              <a:schemeClr val="bg1"/>
            </a:solidFill>
          </p:grpSpPr>
          <p:sp>
            <p:nvSpPr>
              <p:cNvPr id="155" name="Oval 9"/>
              <p:cNvSpPr>
                <a:spLocks noChangeArrowheads="1"/>
              </p:cNvSpPr>
              <p:nvPr/>
            </p:nvSpPr>
            <p:spPr bwMode="auto">
              <a:xfrm rot="16200000">
                <a:off x="3762357" y="412903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grpSp>
            <p:nvGrpSpPr>
              <p:cNvPr id="156" name="図形グループ 117"/>
              <p:cNvGrpSpPr/>
              <p:nvPr/>
            </p:nvGrpSpPr>
            <p:grpSpPr>
              <a:xfrm rot="13497609">
                <a:off x="3835382" y="4202061"/>
                <a:ext cx="142875" cy="144462"/>
                <a:chOff x="4254374" y="4391023"/>
                <a:chExt cx="142875" cy="144462"/>
              </a:xfrm>
              <a:grpFill/>
            </p:grpSpPr>
            <p:sp>
              <p:nvSpPr>
                <p:cNvPr id="157" name="Line 10"/>
                <p:cNvSpPr>
                  <a:spLocks noChangeShapeType="1"/>
                </p:cNvSpPr>
                <p:nvPr/>
              </p:nvSpPr>
              <p:spPr bwMode="auto">
                <a:xfrm rot="16200000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8" name="Line 1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</p:grpSp>
        </p:grpSp>
        <p:cxnSp>
          <p:nvCxnSpPr>
            <p:cNvPr id="87" name="直線矢印コネクタ 86"/>
            <p:cNvCxnSpPr/>
            <p:nvPr/>
          </p:nvCxnSpPr>
          <p:spPr>
            <a:xfrm flipV="1">
              <a:off x="2243867" y="3599002"/>
              <a:ext cx="1333727" cy="14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hape 87"/>
            <p:cNvCxnSpPr/>
            <p:nvPr/>
          </p:nvCxnSpPr>
          <p:spPr>
            <a:xfrm>
              <a:off x="2991814" y="3107377"/>
              <a:ext cx="730243" cy="347165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カギ線コネクタ 88"/>
            <p:cNvCxnSpPr/>
            <p:nvPr/>
          </p:nvCxnSpPr>
          <p:spPr>
            <a:xfrm rot="16200000" flipH="1">
              <a:off x="1284397" y="1688883"/>
              <a:ext cx="1492143" cy="1344842"/>
            </a:xfrm>
            <a:prstGeom prst="bentConnector3">
              <a:avLst>
                <a:gd name="adj1" fmla="val 99933"/>
              </a:avLst>
            </a:prstGeom>
            <a:ln>
              <a:solidFill>
                <a:schemeClr val="tx1"/>
              </a:solidFill>
              <a:headEnd type="oval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矢印コネクタ 89"/>
            <p:cNvCxnSpPr/>
            <p:nvPr/>
          </p:nvCxnSpPr>
          <p:spPr>
            <a:xfrm flipV="1">
              <a:off x="3866519" y="3588783"/>
              <a:ext cx="1682679" cy="116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カギ線コネクタ 115"/>
            <p:cNvCxnSpPr/>
            <p:nvPr/>
          </p:nvCxnSpPr>
          <p:spPr>
            <a:xfrm rot="5400000" flipH="1" flipV="1">
              <a:off x="1602002" y="2152274"/>
              <a:ext cx="1480459" cy="1415857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hape 130"/>
            <p:cNvCxnSpPr/>
            <p:nvPr/>
          </p:nvCxnSpPr>
          <p:spPr>
            <a:xfrm rot="5400000" flipH="1" flipV="1">
              <a:off x="2168381" y="3930015"/>
              <a:ext cx="1357148" cy="79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カギ線コネクタ 92"/>
            <p:cNvCxnSpPr/>
            <p:nvPr/>
          </p:nvCxnSpPr>
          <p:spPr>
            <a:xfrm rot="5400000" flipH="1" flipV="1">
              <a:off x="2149416" y="2961578"/>
              <a:ext cx="1737131" cy="342846"/>
            </a:xfrm>
            <a:prstGeom prst="bentConnector3">
              <a:avLst>
                <a:gd name="adj1" fmla="val 286"/>
              </a:avLst>
            </a:prstGeom>
            <a:ln>
              <a:solidFill>
                <a:schemeClr val="tx1"/>
              </a:solidFill>
              <a:headEnd type="oval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"/>
            <p:cNvSpPr>
              <a:spLocks noChangeArrowheads="1"/>
            </p:cNvSpPr>
            <p:nvPr/>
          </p:nvSpPr>
          <p:spPr bwMode="auto">
            <a:xfrm>
              <a:off x="2358454" y="5401090"/>
              <a:ext cx="288925" cy="288925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2160070" y="5401088"/>
              <a:ext cx="685693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 anchor="ctr" anchorCtr="1">
              <a:normAutofit fontScale="32500" lnSpcReduction="20000"/>
            </a:bodyPr>
            <a:lstStyle/>
            <a:p>
              <a:r>
                <a:rPr lang="en-US" altLang="ja-JP" sz="2800" dirty="0"/>
                <a:t>~</a:t>
              </a:r>
              <a:endParaRPr kumimoji="1" lang="ja-JP" altLang="en-US" sz="2800" dirty="0"/>
            </a:p>
          </p:txBody>
        </p:sp>
        <p:cxnSp>
          <p:nvCxnSpPr>
            <p:cNvPr id="96" name="カギ線コネクタ 95"/>
            <p:cNvCxnSpPr/>
            <p:nvPr/>
          </p:nvCxnSpPr>
          <p:spPr>
            <a:xfrm rot="5400000" flipH="1" flipV="1">
              <a:off x="1184596" y="2681654"/>
              <a:ext cx="2235517" cy="404304"/>
            </a:xfrm>
            <a:prstGeom prst="bentConnector3">
              <a:avLst>
                <a:gd name="adj1" fmla="val 7"/>
              </a:avLst>
            </a:prstGeom>
            <a:ln>
              <a:solidFill>
                <a:schemeClr val="tx1"/>
              </a:solidFill>
              <a:headEnd type="oval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hape 130"/>
            <p:cNvCxnSpPr/>
            <p:nvPr/>
          </p:nvCxnSpPr>
          <p:spPr>
            <a:xfrm rot="16200000" flipV="1">
              <a:off x="1667758" y="4176541"/>
              <a:ext cx="864095" cy="79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図形グループ 118"/>
            <p:cNvGrpSpPr/>
            <p:nvPr/>
          </p:nvGrpSpPr>
          <p:grpSpPr>
            <a:xfrm>
              <a:off x="1954941" y="4608988"/>
              <a:ext cx="288925" cy="288925"/>
              <a:chOff x="3762357" y="4129035"/>
              <a:chExt cx="288925" cy="288925"/>
            </a:xfrm>
            <a:solidFill>
              <a:schemeClr val="bg1"/>
            </a:solidFill>
          </p:grpSpPr>
          <p:sp>
            <p:nvSpPr>
              <p:cNvPr id="151" name="Oval 9"/>
              <p:cNvSpPr>
                <a:spLocks noChangeArrowheads="1"/>
              </p:cNvSpPr>
              <p:nvPr/>
            </p:nvSpPr>
            <p:spPr bwMode="auto">
              <a:xfrm rot="16200000">
                <a:off x="3762357" y="412903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grpSp>
            <p:nvGrpSpPr>
              <p:cNvPr id="152" name="図形グループ 117"/>
              <p:cNvGrpSpPr/>
              <p:nvPr/>
            </p:nvGrpSpPr>
            <p:grpSpPr>
              <a:xfrm rot="13497609">
                <a:off x="3835382" y="4202061"/>
                <a:ext cx="142875" cy="144462"/>
                <a:chOff x="4254374" y="4391023"/>
                <a:chExt cx="142875" cy="144462"/>
              </a:xfrm>
              <a:grpFill/>
            </p:grpSpPr>
            <p:sp>
              <p:nvSpPr>
                <p:cNvPr id="153" name="Line 10"/>
                <p:cNvSpPr>
                  <a:spLocks noChangeShapeType="1"/>
                </p:cNvSpPr>
                <p:nvPr/>
              </p:nvSpPr>
              <p:spPr bwMode="auto">
                <a:xfrm rot="16200000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4" name="Line 1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99" name="図形グループ 118"/>
            <p:cNvGrpSpPr/>
            <p:nvPr/>
          </p:nvGrpSpPr>
          <p:grpSpPr>
            <a:xfrm>
              <a:off x="2702094" y="4608989"/>
              <a:ext cx="288925" cy="288925"/>
              <a:chOff x="3762357" y="4129035"/>
              <a:chExt cx="288925" cy="288925"/>
            </a:xfrm>
            <a:solidFill>
              <a:schemeClr val="bg1"/>
            </a:solidFill>
          </p:grpSpPr>
          <p:sp>
            <p:nvSpPr>
              <p:cNvPr id="147" name="Oval 9"/>
              <p:cNvSpPr>
                <a:spLocks noChangeArrowheads="1"/>
              </p:cNvSpPr>
              <p:nvPr/>
            </p:nvSpPr>
            <p:spPr bwMode="auto">
              <a:xfrm rot="16200000">
                <a:off x="3762357" y="412903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grpSp>
            <p:nvGrpSpPr>
              <p:cNvPr id="148" name="図形グループ 117"/>
              <p:cNvGrpSpPr/>
              <p:nvPr/>
            </p:nvGrpSpPr>
            <p:grpSpPr>
              <a:xfrm rot="13497609">
                <a:off x="3835382" y="4202061"/>
                <a:ext cx="142875" cy="144462"/>
                <a:chOff x="4254374" y="4391023"/>
                <a:chExt cx="142875" cy="144462"/>
              </a:xfrm>
              <a:grpFill/>
            </p:grpSpPr>
            <p:sp>
              <p:nvSpPr>
                <p:cNvPr id="149" name="Line 10"/>
                <p:cNvSpPr>
                  <a:spLocks noChangeShapeType="1"/>
                </p:cNvSpPr>
                <p:nvPr/>
              </p:nvSpPr>
              <p:spPr bwMode="auto">
                <a:xfrm rot="16200000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50" name="Line 1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00" name="テキスト ボックス 99"/>
            <p:cNvSpPr txBox="1"/>
            <p:nvPr/>
          </p:nvSpPr>
          <p:spPr>
            <a:xfrm>
              <a:off x="1515300" y="5347650"/>
              <a:ext cx="6856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85000" lnSpcReduction="20000"/>
            </a:bodyPr>
            <a:lstStyle/>
            <a:p>
              <a:r>
                <a:rPr lang="en-US" altLang="ja-JP" dirty="0" smtClean="0"/>
                <a:t>Cos</a:t>
              </a:r>
              <a:endParaRPr kumimoji="1" lang="ja-JP" altLang="en-US" dirty="0"/>
            </a:p>
          </p:txBody>
        </p:sp>
        <p:sp>
          <p:nvSpPr>
            <p:cNvPr id="101" name="Oval 9"/>
            <p:cNvSpPr>
              <a:spLocks noChangeArrowheads="1"/>
            </p:cNvSpPr>
            <p:nvPr/>
          </p:nvSpPr>
          <p:spPr bwMode="auto">
            <a:xfrm>
              <a:off x="3587256" y="4609783"/>
              <a:ext cx="288925" cy="288925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ja-JP" altLang="en-US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3388872" y="4609781"/>
              <a:ext cx="685693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 anchor="ctr" anchorCtr="1">
              <a:normAutofit fontScale="32500" lnSpcReduction="20000"/>
            </a:bodyPr>
            <a:lstStyle/>
            <a:p>
              <a:r>
                <a:rPr lang="en-US" altLang="ja-JP" sz="2800" dirty="0"/>
                <a:t>~</a:t>
              </a:r>
              <a:endParaRPr kumimoji="1" lang="ja-JP" altLang="en-US" sz="2800" dirty="0"/>
            </a:p>
          </p:txBody>
        </p:sp>
        <p:sp>
          <p:nvSpPr>
            <p:cNvPr id="103" name="Oval 9"/>
            <p:cNvSpPr>
              <a:spLocks noChangeArrowheads="1"/>
            </p:cNvSpPr>
            <p:nvPr/>
          </p:nvSpPr>
          <p:spPr bwMode="auto">
            <a:xfrm>
              <a:off x="1069123" y="4608987"/>
              <a:ext cx="288925" cy="288925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ja-JP" altLang="en-US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870739" y="4608985"/>
              <a:ext cx="685693" cy="369332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 anchor="ctr" anchorCtr="1">
              <a:normAutofit fontScale="32500" lnSpcReduction="20000"/>
            </a:bodyPr>
            <a:lstStyle/>
            <a:p>
              <a:r>
                <a:rPr lang="en-US" altLang="ja-JP" sz="2800" dirty="0"/>
                <a:t>~</a:t>
              </a:r>
              <a:endParaRPr kumimoji="1" lang="ja-JP" altLang="en-US" sz="2800" dirty="0"/>
            </a:p>
          </p:txBody>
        </p:sp>
        <p:cxnSp>
          <p:nvCxnSpPr>
            <p:cNvPr id="105" name="直線矢印コネクタ 104"/>
            <p:cNvCxnSpPr/>
            <p:nvPr/>
          </p:nvCxnSpPr>
          <p:spPr>
            <a:xfrm>
              <a:off x="1358046" y="4753449"/>
              <a:ext cx="59689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矢印コネクタ 105"/>
            <p:cNvCxnSpPr/>
            <p:nvPr/>
          </p:nvCxnSpPr>
          <p:spPr>
            <a:xfrm>
              <a:off x="2980698" y="4753448"/>
              <a:ext cx="596895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テキスト ボックス 106"/>
            <p:cNvSpPr txBox="1"/>
            <p:nvPr/>
          </p:nvSpPr>
          <p:spPr>
            <a:xfrm>
              <a:off x="2167445" y="5770420"/>
              <a:ext cx="10219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85000" lnSpcReduction="20000"/>
            </a:bodyPr>
            <a:lstStyle/>
            <a:p>
              <a:r>
                <a:rPr lang="en-US" altLang="ja-JP" dirty="0" smtClean="0"/>
                <a:t>NCO</a:t>
              </a:r>
              <a:endParaRPr kumimoji="1" lang="ja-JP" altLang="en-US" dirty="0"/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3266060" y="4240449"/>
              <a:ext cx="808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77500" lnSpcReduction="20000"/>
            </a:bodyPr>
            <a:lstStyle/>
            <a:p>
              <a:r>
                <a:rPr lang="en-US" altLang="ja-JP" dirty="0" smtClean="0"/>
                <a:t>Noise</a:t>
              </a:r>
              <a:endParaRPr kumimoji="1" lang="ja-JP" altLang="en-US" dirty="0"/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948609" y="4231632"/>
              <a:ext cx="8752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85000" lnSpcReduction="20000"/>
            </a:bodyPr>
            <a:lstStyle/>
            <a:p>
              <a:r>
                <a:rPr lang="en-US" altLang="ja-JP" dirty="0" smtClean="0"/>
                <a:t>Noise</a:t>
              </a:r>
              <a:endParaRPr kumimoji="1" lang="ja-JP" altLang="en-US" dirty="0"/>
            </a:p>
          </p:txBody>
        </p:sp>
        <p:grpSp>
          <p:nvGrpSpPr>
            <p:cNvPr id="110" name="図形グループ 321"/>
            <p:cNvGrpSpPr/>
            <p:nvPr/>
          </p:nvGrpSpPr>
          <p:grpSpPr>
            <a:xfrm>
              <a:off x="5592072" y="1477124"/>
              <a:ext cx="288925" cy="288925"/>
              <a:chOff x="3559175" y="4581525"/>
              <a:chExt cx="288925" cy="288925"/>
            </a:xfrm>
            <a:solidFill>
              <a:schemeClr val="bg1"/>
            </a:solidFill>
          </p:grpSpPr>
          <p:sp>
            <p:nvSpPr>
              <p:cNvPr id="144" name="Oval 9"/>
              <p:cNvSpPr>
                <a:spLocks noChangeArrowheads="1"/>
              </p:cNvSpPr>
              <p:nvPr/>
            </p:nvSpPr>
            <p:spPr bwMode="auto">
              <a:xfrm>
                <a:off x="3559175" y="458152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45" name="Line 10"/>
              <p:cNvSpPr>
                <a:spLocks noChangeShapeType="1"/>
              </p:cNvSpPr>
              <p:nvPr/>
            </p:nvSpPr>
            <p:spPr bwMode="auto">
              <a:xfrm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46" name="Line 11"/>
              <p:cNvSpPr>
                <a:spLocks noChangeShapeType="1"/>
              </p:cNvSpPr>
              <p:nvPr/>
            </p:nvSpPr>
            <p:spPr bwMode="auto">
              <a:xfrm flipH="1"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</p:grpSp>
        <p:cxnSp>
          <p:nvCxnSpPr>
            <p:cNvPr id="111" name="カギ線コネクタ 207"/>
            <p:cNvCxnSpPr>
              <a:endCxn id="112" idx="1"/>
            </p:cNvCxnSpPr>
            <p:nvPr/>
          </p:nvCxnSpPr>
          <p:spPr>
            <a:xfrm rot="16200000" flipH="1">
              <a:off x="4560549" y="1740758"/>
              <a:ext cx="921306" cy="670252"/>
            </a:xfrm>
            <a:prstGeom prst="bentConnector2">
              <a:avLst/>
            </a:prstGeom>
            <a:ln>
              <a:solidFill>
                <a:schemeClr val="tx1"/>
              </a:solidFill>
              <a:headEnd type="oval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正方形/長方形 111"/>
            <p:cNvSpPr/>
            <p:nvPr/>
          </p:nvSpPr>
          <p:spPr>
            <a:xfrm>
              <a:off x="5356328" y="2264436"/>
              <a:ext cx="762000" cy="54420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LUT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3" name="直線矢印コネクタ 112"/>
            <p:cNvCxnSpPr>
              <a:stCxn id="112" idx="0"/>
            </p:cNvCxnSpPr>
            <p:nvPr/>
          </p:nvCxnSpPr>
          <p:spPr>
            <a:xfrm rot="16200000" flipV="1">
              <a:off x="5487739" y="2014844"/>
              <a:ext cx="498387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/>
            <p:cNvCxnSpPr>
              <a:endCxn id="128" idx="1"/>
            </p:cNvCxnSpPr>
            <p:nvPr/>
          </p:nvCxnSpPr>
          <p:spPr>
            <a:xfrm>
              <a:off x="5880997" y="1621587"/>
              <a:ext cx="1002403" cy="63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正方形/長方形 114"/>
            <p:cNvSpPr/>
            <p:nvPr/>
          </p:nvSpPr>
          <p:spPr>
            <a:xfrm>
              <a:off x="4343230" y="1284639"/>
              <a:ext cx="2092707" cy="3693678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16" name="図形グループ 321"/>
            <p:cNvGrpSpPr/>
            <p:nvPr/>
          </p:nvGrpSpPr>
          <p:grpSpPr>
            <a:xfrm>
              <a:off x="5549198" y="3444322"/>
              <a:ext cx="288925" cy="288925"/>
              <a:chOff x="3559175" y="4581525"/>
              <a:chExt cx="288925" cy="288925"/>
            </a:xfrm>
            <a:solidFill>
              <a:schemeClr val="bg1"/>
            </a:solidFill>
          </p:grpSpPr>
          <p:sp>
            <p:nvSpPr>
              <p:cNvPr id="141" name="Oval 9"/>
              <p:cNvSpPr>
                <a:spLocks noChangeArrowheads="1"/>
              </p:cNvSpPr>
              <p:nvPr/>
            </p:nvSpPr>
            <p:spPr bwMode="auto">
              <a:xfrm>
                <a:off x="3559175" y="458152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42" name="Line 10"/>
              <p:cNvSpPr>
                <a:spLocks noChangeShapeType="1"/>
              </p:cNvSpPr>
              <p:nvPr/>
            </p:nvSpPr>
            <p:spPr bwMode="auto">
              <a:xfrm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43" name="Line 11"/>
              <p:cNvSpPr>
                <a:spLocks noChangeShapeType="1"/>
              </p:cNvSpPr>
              <p:nvPr/>
            </p:nvSpPr>
            <p:spPr bwMode="auto">
              <a:xfrm flipH="1">
                <a:off x="3630613" y="4654550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</p:grpSp>
        <p:cxnSp>
          <p:nvCxnSpPr>
            <p:cNvPr id="117" name="カギ線コネクタ 207"/>
            <p:cNvCxnSpPr>
              <a:endCxn id="118" idx="1"/>
            </p:cNvCxnSpPr>
            <p:nvPr/>
          </p:nvCxnSpPr>
          <p:spPr>
            <a:xfrm rot="16200000" flipH="1">
              <a:off x="4517675" y="3707956"/>
              <a:ext cx="921306" cy="670252"/>
            </a:xfrm>
            <a:prstGeom prst="bentConnector2">
              <a:avLst/>
            </a:prstGeom>
            <a:ln>
              <a:solidFill>
                <a:schemeClr val="tx1"/>
              </a:solidFill>
              <a:headEnd type="oval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正方形/長方形 117"/>
            <p:cNvSpPr/>
            <p:nvPr/>
          </p:nvSpPr>
          <p:spPr>
            <a:xfrm>
              <a:off x="5313454" y="4231634"/>
              <a:ext cx="762000" cy="54420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LUT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9" name="直線矢印コネクタ 118"/>
            <p:cNvCxnSpPr>
              <a:stCxn id="118" idx="0"/>
            </p:cNvCxnSpPr>
            <p:nvPr/>
          </p:nvCxnSpPr>
          <p:spPr>
            <a:xfrm rot="16200000" flipV="1">
              <a:off x="5444865" y="3982042"/>
              <a:ext cx="498387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5242810" y="5691687"/>
              <a:ext cx="431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rot="16200000" flipH="1">
              <a:off x="5579038" y="5787258"/>
              <a:ext cx="343542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矢印コネクタ 121"/>
            <p:cNvCxnSpPr/>
            <p:nvPr/>
          </p:nvCxnSpPr>
          <p:spPr>
            <a:xfrm>
              <a:off x="5242809" y="6035229"/>
              <a:ext cx="838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矢印コネクタ 122"/>
            <p:cNvCxnSpPr/>
            <p:nvPr/>
          </p:nvCxnSpPr>
          <p:spPr>
            <a:xfrm rot="5400000" flipH="1" flipV="1">
              <a:off x="4922609" y="5721292"/>
              <a:ext cx="64040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テキスト ボックス 123"/>
            <p:cNvSpPr txBox="1"/>
            <p:nvPr/>
          </p:nvSpPr>
          <p:spPr>
            <a:xfrm>
              <a:off x="4899964" y="5103193"/>
              <a:ext cx="11198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85000" lnSpcReduction="20000"/>
            </a:bodyPr>
            <a:lstStyle/>
            <a:p>
              <a:r>
                <a:rPr lang="en-US" altLang="ja-JP" dirty="0" smtClean="0"/>
                <a:t>Gain</a:t>
              </a:r>
              <a:endParaRPr kumimoji="1" lang="ja-JP" altLang="en-US" dirty="0"/>
            </a:p>
          </p:txBody>
        </p:sp>
        <p:cxnSp>
          <p:nvCxnSpPr>
            <p:cNvPr id="125" name="直線矢印コネクタ 124"/>
            <p:cNvCxnSpPr>
              <a:endCxn id="130" idx="1"/>
            </p:cNvCxnSpPr>
            <p:nvPr/>
          </p:nvCxnSpPr>
          <p:spPr>
            <a:xfrm flipV="1">
              <a:off x="5838123" y="3582430"/>
              <a:ext cx="1045277" cy="127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角丸四角形吹き出し 125"/>
            <p:cNvSpPr/>
            <p:nvPr/>
          </p:nvSpPr>
          <p:spPr>
            <a:xfrm>
              <a:off x="4899964" y="5095880"/>
              <a:ext cx="1587392" cy="1314946"/>
            </a:xfrm>
            <a:prstGeom prst="wedgeRoundRectCallout">
              <a:avLst>
                <a:gd name="adj1" fmla="val 12112"/>
                <a:gd name="adj2" fmla="val -75379"/>
                <a:gd name="adj3" fmla="val 16667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870739" y="1280833"/>
              <a:ext cx="3203825" cy="4918706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6883400" y="1355839"/>
              <a:ext cx="894715" cy="54420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Filter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9" name="直線矢印コネクタ 128"/>
            <p:cNvCxnSpPr>
              <a:stCxn id="128" idx="3"/>
            </p:cNvCxnSpPr>
            <p:nvPr/>
          </p:nvCxnSpPr>
          <p:spPr>
            <a:xfrm>
              <a:off x="7778115" y="1627942"/>
              <a:ext cx="660456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正方形/長方形 129"/>
            <p:cNvSpPr/>
            <p:nvPr/>
          </p:nvSpPr>
          <p:spPr>
            <a:xfrm>
              <a:off x="6883400" y="3310327"/>
              <a:ext cx="894715" cy="54420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Filter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直線矢印コネクタ 130"/>
            <p:cNvCxnSpPr>
              <a:stCxn id="130" idx="3"/>
            </p:cNvCxnSpPr>
            <p:nvPr/>
          </p:nvCxnSpPr>
          <p:spPr>
            <a:xfrm>
              <a:off x="7778115" y="3582430"/>
              <a:ext cx="660456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正方形/長方形 131"/>
            <p:cNvSpPr/>
            <p:nvPr/>
          </p:nvSpPr>
          <p:spPr>
            <a:xfrm>
              <a:off x="6731762" y="1280835"/>
              <a:ext cx="1253467" cy="3649277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2016402" y="915307"/>
              <a:ext cx="15708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85000" lnSpcReduction="20000"/>
            </a:bodyPr>
            <a:lstStyle/>
            <a:p>
              <a:r>
                <a:rPr lang="en-US" altLang="ja-JP" dirty="0" smtClean="0"/>
                <a:t>Heterodyne</a:t>
              </a:r>
              <a:endParaRPr kumimoji="1" lang="ja-JP" altLang="en-US" dirty="0"/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5313455" y="915307"/>
              <a:ext cx="4945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47500" lnSpcReduction="20000"/>
            </a:bodyPr>
            <a:lstStyle/>
            <a:p>
              <a:r>
                <a:rPr kumimoji="1" lang="en-US" altLang="ja-JP" dirty="0" smtClean="0"/>
                <a:t>PA</a:t>
              </a:r>
              <a:endParaRPr kumimoji="1" lang="ja-JP" altLang="en-US" dirty="0"/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7016115" y="911501"/>
              <a:ext cx="762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85000" lnSpcReduction="20000"/>
            </a:bodyPr>
            <a:lstStyle/>
            <a:p>
              <a:r>
                <a:rPr lang="en-US" altLang="ja-JP" dirty="0" smtClean="0"/>
                <a:t>BPF</a:t>
              </a:r>
              <a:endParaRPr kumimoji="1" lang="ja-JP" altLang="en-US" dirty="0"/>
            </a:p>
          </p:txBody>
        </p:sp>
        <p:cxnSp>
          <p:nvCxnSpPr>
            <p:cNvPr id="136" name="カギ線コネクタ 135"/>
            <p:cNvCxnSpPr/>
            <p:nvPr/>
          </p:nvCxnSpPr>
          <p:spPr>
            <a:xfrm rot="5400000" flipH="1" flipV="1">
              <a:off x="2430561" y="5116320"/>
              <a:ext cx="634404" cy="197588"/>
            </a:xfrm>
            <a:prstGeom prst="bentConnector3">
              <a:avLst>
                <a:gd name="adj1" fmla="val -47"/>
              </a:avLst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カギ線コネクタ 136"/>
            <p:cNvCxnSpPr/>
            <p:nvPr/>
          </p:nvCxnSpPr>
          <p:spPr>
            <a:xfrm rot="16200000" flipV="1">
              <a:off x="1911728" y="5085589"/>
              <a:ext cx="634405" cy="259050"/>
            </a:xfrm>
            <a:prstGeom prst="bentConnector3">
              <a:avLst>
                <a:gd name="adj1" fmla="val 1955"/>
              </a:avLst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テキスト ボックス 137"/>
            <p:cNvSpPr txBox="1"/>
            <p:nvPr/>
          </p:nvSpPr>
          <p:spPr>
            <a:xfrm>
              <a:off x="5765097" y="1895100"/>
              <a:ext cx="9666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 fontScale="85000" lnSpcReduction="20000"/>
            </a:bodyPr>
            <a:lstStyle/>
            <a:p>
              <a:r>
                <a:rPr lang="en-US" altLang="ja-JP" dirty="0" smtClean="0"/>
                <a:t>Gain</a:t>
              </a:r>
              <a:endParaRPr kumimoji="1" lang="ja-JP" altLang="en-US" dirty="0"/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5674610" y="3744894"/>
              <a:ext cx="1057152" cy="495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rmAutofit/>
            </a:bodyPr>
            <a:lstStyle/>
            <a:p>
              <a:r>
                <a:rPr lang="en-US" altLang="ja-JP" dirty="0" smtClean="0"/>
                <a:t>Gain</a:t>
              </a:r>
              <a:endParaRPr kumimoji="1" lang="ja-JP" altLang="en-US" dirty="0"/>
            </a:p>
          </p:txBody>
        </p:sp>
        <p:sp>
          <p:nvSpPr>
            <p:cNvPr id="140" name="正方形/長方形 139"/>
            <p:cNvSpPr/>
            <p:nvPr/>
          </p:nvSpPr>
          <p:spPr>
            <a:xfrm>
              <a:off x="6487357" y="5505347"/>
              <a:ext cx="1497872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altLang="ja-JP" dirty="0"/>
                <a:t>nonlinearity</a:t>
              </a:r>
              <a:endParaRPr lang="ja-JP" altLang="en-US" dirty="0"/>
            </a:p>
          </p:txBody>
        </p:sp>
      </p:grpSp>
      <p:cxnSp>
        <p:nvCxnSpPr>
          <p:cNvPr id="176" name="直線矢印コネクタ 175"/>
          <p:cNvCxnSpPr>
            <a:stCxn id="61" idx="3"/>
          </p:cNvCxnSpPr>
          <p:nvPr/>
        </p:nvCxnSpPr>
        <p:spPr bwMode="auto">
          <a:xfrm>
            <a:off x="3581400" y="5600700"/>
            <a:ext cx="11430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altLang="ja-JP" dirty="0" smtClean="0"/>
              <a:t>Scenario Generator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3429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Software calculate the link loss, delay and phase shift of all of propagation path by every single scenario time from given parameter such as </a:t>
            </a:r>
          </a:p>
          <a:p>
            <a:pPr lvl="1"/>
            <a:r>
              <a:rPr lang="en-US" altLang="ja-JP" dirty="0" smtClean="0"/>
              <a:t>Path loss model</a:t>
            </a:r>
          </a:p>
          <a:p>
            <a:pPr lvl="1"/>
            <a:r>
              <a:rPr lang="en-US" altLang="ja-JP" dirty="0" smtClean="0"/>
              <a:t>Antenna model</a:t>
            </a:r>
          </a:p>
          <a:p>
            <a:pPr lvl="1"/>
            <a:r>
              <a:rPr lang="en-US" altLang="ja-JP" dirty="0" smtClean="0"/>
              <a:t>Location (</a:t>
            </a:r>
            <a:r>
              <a:rPr lang="en-US" altLang="ja-JP" dirty="0" err="1" smtClean="0"/>
              <a:t>x,y,z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Transmit power </a:t>
            </a:r>
          </a:p>
          <a:p>
            <a:pPr lvl="1"/>
            <a:r>
              <a:rPr lang="en-US" altLang="ja-JP" dirty="0" smtClean="0"/>
              <a:t>Doppler frequency</a:t>
            </a:r>
          </a:p>
          <a:p>
            <a:pPr lvl="1"/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28600" y="4648200"/>
          <a:ext cx="8653463" cy="1770063"/>
        </p:xfrm>
        <a:graphic>
          <a:graphicData uri="http://schemas.openxmlformats.org/presentationml/2006/ole">
            <p:oleObj spid="_x0000_s31746" name="Word 文書" r:id="rId3" imgW="5715000" imgH="1079500" progId="Word.Document.12">
              <p:link updateAutomatic="1"/>
            </p:oleObj>
          </a:graphicData>
        </a:graphic>
      </p:graphicFrame>
      <p:pic>
        <p:nvPicPr>
          <p:cNvPr id="9" name="図 8" descr="Sc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295525"/>
            <a:ext cx="3585210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09600"/>
          </a:xfrm>
        </p:spPr>
        <p:txBody>
          <a:bodyPr/>
          <a:lstStyle/>
          <a:p>
            <a:r>
              <a:rPr lang="en-US" altLang="ja-JP" dirty="0" smtClean="0"/>
              <a:t>Propagation emulator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685800"/>
          </a:xfrm>
        </p:spPr>
        <p:txBody>
          <a:bodyPr/>
          <a:lstStyle/>
          <a:p>
            <a:r>
              <a:rPr lang="en-US" altLang="ja-JP" dirty="0" smtClean="0"/>
              <a:t>FPGA based propagation emulator add the fluctuation of delay, loss and phase on real time.</a:t>
            </a:r>
          </a:p>
          <a:p>
            <a:r>
              <a:rPr lang="en-US" altLang="ja-JP" dirty="0" smtClean="0"/>
              <a:t>And then add the all signals to the destination port.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pic>
        <p:nvPicPr>
          <p:cNvPr id="7" name="図 6" descr="propagation_path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91000" y="2895600"/>
            <a:ext cx="3418311" cy="343384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36344" y="3581400"/>
            <a:ext cx="738000" cy="266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N1 </a:t>
            </a:r>
            <a:r>
              <a:rPr lang="en-US" altLang="ja-JP" dirty="0" err="1" smtClean="0">
                <a:solidFill>
                  <a:schemeClr val="tx1"/>
                </a:solidFill>
              </a:rPr>
              <a:t>Tx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70944" y="3581400"/>
            <a:ext cx="738000" cy="266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N1Rx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6344" y="4114800"/>
            <a:ext cx="738000" cy="266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N2Tx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70944" y="4114800"/>
            <a:ext cx="738000" cy="266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N2Rx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36344" y="4648200"/>
            <a:ext cx="738000" cy="266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N3Tx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270944" y="4648200"/>
            <a:ext cx="738000" cy="266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N3Rx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36344" y="5715000"/>
            <a:ext cx="738000" cy="266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NnTx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270944" y="5715000"/>
            <a:ext cx="738000" cy="266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NnRx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7" name="図形グループ 49"/>
          <p:cNvGrpSpPr/>
          <p:nvPr/>
        </p:nvGrpSpPr>
        <p:grpSpPr>
          <a:xfrm>
            <a:off x="2509644" y="3581400"/>
            <a:ext cx="284400" cy="284400"/>
            <a:chOff x="3124200" y="1212850"/>
            <a:chExt cx="284400" cy="284400"/>
          </a:xfrm>
        </p:grpSpPr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3124200" y="1212850"/>
              <a:ext cx="284400" cy="28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endParaRPr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3164750" y="1257851"/>
              <a:ext cx="194400" cy="1944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endParaRPr lang="ja-JP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直線コネクタ 19"/>
            <p:cNvCxnSpPr>
              <a:stCxn id="19" idx="2"/>
              <a:endCxn id="19" idx="6"/>
            </p:cNvCxnSpPr>
            <p:nvPr/>
          </p:nvCxnSpPr>
          <p:spPr>
            <a:xfrm rot="10800000" flipH="1">
              <a:off x="3164750" y="1355051"/>
              <a:ext cx="19440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stCxn id="19" idx="0"/>
              <a:endCxn id="19" idx="4"/>
            </p:cNvCxnSpPr>
            <p:nvPr/>
          </p:nvCxnSpPr>
          <p:spPr>
            <a:xfrm rot="16200000" flipH="1">
              <a:off x="3164750" y="1355051"/>
              <a:ext cx="19440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図形グループ 50"/>
          <p:cNvGrpSpPr/>
          <p:nvPr/>
        </p:nvGrpSpPr>
        <p:grpSpPr>
          <a:xfrm>
            <a:off x="2504400" y="4097100"/>
            <a:ext cx="284400" cy="284400"/>
            <a:chOff x="3124200" y="1212850"/>
            <a:chExt cx="284400" cy="284400"/>
          </a:xfrm>
        </p:grpSpPr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3124200" y="1212850"/>
              <a:ext cx="284400" cy="28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endParaRPr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3164750" y="1257851"/>
              <a:ext cx="194400" cy="1944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endParaRPr lang="ja-JP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直線コネクタ 24"/>
            <p:cNvCxnSpPr>
              <a:stCxn id="24" idx="2"/>
              <a:endCxn id="24" idx="6"/>
            </p:cNvCxnSpPr>
            <p:nvPr/>
          </p:nvCxnSpPr>
          <p:spPr>
            <a:xfrm rot="10800000" flipH="1">
              <a:off x="3164750" y="1355051"/>
              <a:ext cx="19440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stCxn id="24" idx="0"/>
              <a:endCxn id="24" idx="4"/>
            </p:cNvCxnSpPr>
            <p:nvPr/>
          </p:nvCxnSpPr>
          <p:spPr>
            <a:xfrm rot="16200000" flipH="1">
              <a:off x="3164750" y="1355051"/>
              <a:ext cx="19440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図形グループ 55"/>
          <p:cNvGrpSpPr/>
          <p:nvPr/>
        </p:nvGrpSpPr>
        <p:grpSpPr>
          <a:xfrm>
            <a:off x="2519844" y="4648200"/>
            <a:ext cx="284400" cy="284400"/>
            <a:chOff x="3124200" y="1212850"/>
            <a:chExt cx="284400" cy="284400"/>
          </a:xfrm>
        </p:grpSpPr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3124200" y="1212850"/>
              <a:ext cx="284400" cy="28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endParaRPr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3164750" y="1257851"/>
              <a:ext cx="194400" cy="1944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endParaRPr lang="ja-JP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直線コネクタ 29"/>
            <p:cNvCxnSpPr>
              <a:stCxn id="29" idx="2"/>
              <a:endCxn id="29" idx="6"/>
            </p:cNvCxnSpPr>
            <p:nvPr/>
          </p:nvCxnSpPr>
          <p:spPr>
            <a:xfrm rot="10800000" flipH="1">
              <a:off x="3164750" y="1355051"/>
              <a:ext cx="19440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>
              <a:stCxn id="29" idx="0"/>
              <a:endCxn id="29" idx="4"/>
            </p:cNvCxnSpPr>
            <p:nvPr/>
          </p:nvCxnSpPr>
          <p:spPr>
            <a:xfrm rot="16200000" flipH="1">
              <a:off x="3164750" y="1355051"/>
              <a:ext cx="19440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図形グループ 60"/>
          <p:cNvGrpSpPr/>
          <p:nvPr/>
        </p:nvGrpSpPr>
        <p:grpSpPr>
          <a:xfrm>
            <a:off x="2514600" y="5715000"/>
            <a:ext cx="284400" cy="284400"/>
            <a:chOff x="3124200" y="1212850"/>
            <a:chExt cx="284400" cy="284400"/>
          </a:xfrm>
        </p:grpSpPr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3124200" y="1212850"/>
              <a:ext cx="284400" cy="28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endParaRPr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3164750" y="1257851"/>
              <a:ext cx="194400" cy="19440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endParaRPr lang="ja-JP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直線コネクタ 34"/>
            <p:cNvCxnSpPr>
              <a:stCxn id="34" idx="2"/>
              <a:endCxn id="34" idx="6"/>
            </p:cNvCxnSpPr>
            <p:nvPr/>
          </p:nvCxnSpPr>
          <p:spPr>
            <a:xfrm rot="10800000" flipH="1">
              <a:off x="3164750" y="1355051"/>
              <a:ext cx="19440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>
              <a:stCxn id="34" idx="0"/>
              <a:endCxn id="34" idx="4"/>
            </p:cNvCxnSpPr>
            <p:nvPr/>
          </p:nvCxnSpPr>
          <p:spPr>
            <a:xfrm rot="16200000" flipH="1">
              <a:off x="3164750" y="1355051"/>
              <a:ext cx="19440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線矢印コネクタ 36"/>
          <p:cNvCxnSpPr>
            <a:stCxn id="9" idx="3"/>
          </p:cNvCxnSpPr>
          <p:nvPr/>
        </p:nvCxnSpPr>
        <p:spPr>
          <a:xfrm>
            <a:off x="974345" y="3714752"/>
            <a:ext cx="1571705" cy="4239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9" idx="3"/>
          </p:cNvCxnSpPr>
          <p:nvPr/>
        </p:nvCxnSpPr>
        <p:spPr>
          <a:xfrm>
            <a:off x="974345" y="3714752"/>
            <a:ext cx="1587149" cy="97509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9" idx="3"/>
          </p:cNvCxnSpPr>
          <p:nvPr/>
        </p:nvCxnSpPr>
        <p:spPr>
          <a:xfrm>
            <a:off x="974344" y="3714750"/>
            <a:ext cx="1682456" cy="200025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11" idx="3"/>
          </p:cNvCxnSpPr>
          <p:nvPr/>
        </p:nvCxnSpPr>
        <p:spPr>
          <a:xfrm flipV="1">
            <a:off x="974344" y="3723600"/>
            <a:ext cx="1535300" cy="52455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11" idx="3"/>
          </p:cNvCxnSpPr>
          <p:nvPr/>
        </p:nvCxnSpPr>
        <p:spPr>
          <a:xfrm>
            <a:off x="974344" y="4248150"/>
            <a:ext cx="1545500" cy="542250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11" idx="3"/>
          </p:cNvCxnSpPr>
          <p:nvPr/>
        </p:nvCxnSpPr>
        <p:spPr>
          <a:xfrm>
            <a:off x="974345" y="4248152"/>
            <a:ext cx="1581905" cy="1508499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974345" y="3824153"/>
            <a:ext cx="1576949" cy="967839"/>
          </a:xfrm>
          <a:prstGeom prst="straightConnector1">
            <a:avLst/>
          </a:prstGeom>
          <a:ln>
            <a:solidFill>
              <a:srgbClr val="0000FF"/>
            </a:solidFill>
            <a:prstDash val="lgDash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13" idx="3"/>
          </p:cNvCxnSpPr>
          <p:nvPr/>
        </p:nvCxnSpPr>
        <p:spPr>
          <a:xfrm flipV="1">
            <a:off x="974344" y="4239300"/>
            <a:ext cx="1530056" cy="542250"/>
          </a:xfrm>
          <a:prstGeom prst="straightConnector1">
            <a:avLst/>
          </a:prstGeom>
          <a:ln>
            <a:solidFill>
              <a:srgbClr val="0000FF"/>
            </a:solidFill>
            <a:prstDash val="lgDash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>
            <a:stCxn id="13" idx="3"/>
          </p:cNvCxnSpPr>
          <p:nvPr/>
        </p:nvCxnSpPr>
        <p:spPr>
          <a:xfrm>
            <a:off x="974344" y="4781550"/>
            <a:ext cx="1540256" cy="1075650"/>
          </a:xfrm>
          <a:prstGeom prst="straightConnector1">
            <a:avLst/>
          </a:prstGeom>
          <a:ln>
            <a:solidFill>
              <a:srgbClr val="0000FF"/>
            </a:solidFill>
            <a:prstDash val="lgDash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rot="5400000" flipH="1" flipV="1">
            <a:off x="813977" y="4031412"/>
            <a:ext cx="1992990" cy="1661768"/>
          </a:xfrm>
          <a:prstGeom prst="straightConnector1">
            <a:avLst/>
          </a:prstGeom>
          <a:ln>
            <a:solidFill>
              <a:srgbClr val="0000FF"/>
            </a:solidFill>
            <a:prstDash val="lgDashDot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>
            <a:stCxn id="15" idx="3"/>
          </p:cNvCxnSpPr>
          <p:nvPr/>
        </p:nvCxnSpPr>
        <p:spPr>
          <a:xfrm flipV="1">
            <a:off x="974345" y="4339853"/>
            <a:ext cx="1571705" cy="1508499"/>
          </a:xfrm>
          <a:prstGeom prst="straightConnector1">
            <a:avLst/>
          </a:prstGeom>
          <a:ln>
            <a:solidFill>
              <a:srgbClr val="0000FF"/>
            </a:solidFill>
            <a:prstDash val="lgDashDot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15" idx="3"/>
          </p:cNvCxnSpPr>
          <p:nvPr/>
        </p:nvCxnSpPr>
        <p:spPr>
          <a:xfrm flipV="1">
            <a:off x="974345" y="4890951"/>
            <a:ext cx="1587149" cy="957399"/>
          </a:xfrm>
          <a:prstGeom prst="straightConnector1">
            <a:avLst/>
          </a:prstGeom>
          <a:ln>
            <a:solidFill>
              <a:srgbClr val="0000FF"/>
            </a:solidFill>
            <a:prstDash val="lgDashDot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endCxn id="10" idx="1"/>
          </p:cNvCxnSpPr>
          <p:nvPr/>
        </p:nvCxnSpPr>
        <p:spPr>
          <a:xfrm flipV="1">
            <a:off x="2794044" y="3714750"/>
            <a:ext cx="476900" cy="8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2804244" y="4230450"/>
            <a:ext cx="476900" cy="8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2804244" y="4791990"/>
            <a:ext cx="476900" cy="8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V="1">
            <a:off x="2804244" y="5857200"/>
            <a:ext cx="476900" cy="8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左中かっこ 52"/>
          <p:cNvSpPr/>
          <p:nvPr/>
        </p:nvSpPr>
        <p:spPr>
          <a:xfrm rot="5400000">
            <a:off x="1610451" y="2627835"/>
            <a:ext cx="252625" cy="1389523"/>
          </a:xfrm>
          <a:prstGeom prst="leftBrac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06139" y="2815791"/>
            <a:ext cx="2252567" cy="3077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en-US" altLang="ja-JP" sz="1400" dirty="0" smtClean="0"/>
              <a:t>2</a:t>
            </a:r>
            <a:r>
              <a:rPr kumimoji="1" lang="en-US" altLang="ja-JP" sz="1400" baseline="30000" dirty="0" smtClean="0"/>
              <a:t>n</a:t>
            </a:r>
            <a:r>
              <a:rPr kumimoji="1" lang="en-US" altLang="ja-JP" sz="1400" dirty="0" smtClean="0"/>
              <a:t>-n Propagation paths</a:t>
            </a:r>
            <a:endParaRPr kumimoji="1" lang="ja-JP" altLang="en-US" sz="1400" dirty="0"/>
          </a:p>
        </p:txBody>
      </p:sp>
      <p:cxnSp>
        <p:nvCxnSpPr>
          <p:cNvPr id="55" name="直線コネクタ 54"/>
          <p:cNvCxnSpPr>
            <a:stCxn id="13" idx="2"/>
            <a:endCxn id="15" idx="0"/>
          </p:cNvCxnSpPr>
          <p:nvPr/>
        </p:nvCxnSpPr>
        <p:spPr>
          <a:xfrm rot="5400000">
            <a:off x="205294" y="5314950"/>
            <a:ext cx="8001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14" idx="2"/>
            <a:endCxn id="16" idx="0"/>
          </p:cNvCxnSpPr>
          <p:nvPr/>
        </p:nvCxnSpPr>
        <p:spPr>
          <a:xfrm rot="5400000">
            <a:off x="3239894" y="5314950"/>
            <a:ext cx="800100" cy="158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図 56" descr="Fading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5029200"/>
            <a:ext cx="1523841" cy="1230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6553200" cy="838200"/>
          </a:xfrm>
        </p:spPr>
        <p:txBody>
          <a:bodyPr/>
          <a:lstStyle/>
          <a:p>
            <a:r>
              <a:rPr lang="en-US" altLang="ja-JP" dirty="0" smtClean="0"/>
              <a:t>Emulate the interference effect  between different system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572000" y="6675438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228600" y="1828800"/>
            <a:ext cx="3886200" cy="2590800"/>
          </a:xfrm>
        </p:spPr>
        <p:txBody>
          <a:bodyPr/>
          <a:lstStyle/>
          <a:p>
            <a:r>
              <a:rPr lang="en-US" altLang="ja-JP" dirty="0" smtClean="0"/>
              <a:t>Measure the through put by </a:t>
            </a:r>
            <a:r>
              <a:rPr lang="en-US" altLang="ja-JP" dirty="0" err="1" smtClean="0"/>
              <a:t>iPerf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Interference of</a:t>
            </a:r>
          </a:p>
          <a:p>
            <a:pPr lvl="1"/>
            <a:r>
              <a:rPr lang="en-US" altLang="ja-JP" dirty="0" smtClean="0"/>
              <a:t>OFDM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OFDM</a:t>
            </a:r>
          </a:p>
          <a:p>
            <a:pPr lvl="1"/>
            <a:r>
              <a:rPr lang="en-US" altLang="ja-JP" dirty="0" smtClean="0"/>
              <a:t>OFDM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CW</a:t>
            </a:r>
            <a:endParaRPr lang="ja-JP" altLang="en-US" dirty="0"/>
          </a:p>
        </p:txBody>
      </p:sp>
      <p:grpSp>
        <p:nvGrpSpPr>
          <p:cNvPr id="30" name="図形グループ 29"/>
          <p:cNvGrpSpPr/>
          <p:nvPr/>
        </p:nvGrpSpPr>
        <p:grpSpPr>
          <a:xfrm>
            <a:off x="4191000" y="1524000"/>
            <a:ext cx="4953000" cy="2057400"/>
            <a:chOff x="457200" y="778932"/>
            <a:chExt cx="5901267" cy="2448243"/>
          </a:xfrm>
        </p:grpSpPr>
        <p:grpSp>
          <p:nvGrpSpPr>
            <p:cNvPr id="31" name="図形グループ 48"/>
            <p:cNvGrpSpPr/>
            <p:nvPr/>
          </p:nvGrpSpPr>
          <p:grpSpPr>
            <a:xfrm>
              <a:off x="457200" y="778932"/>
              <a:ext cx="5901267" cy="2448243"/>
              <a:chOff x="457200" y="778932"/>
              <a:chExt cx="5901267" cy="2448243"/>
            </a:xfrm>
          </p:grpSpPr>
          <p:grpSp>
            <p:nvGrpSpPr>
              <p:cNvPr id="34" name="図形グループ 118"/>
              <p:cNvGrpSpPr/>
              <p:nvPr/>
            </p:nvGrpSpPr>
            <p:grpSpPr>
              <a:xfrm rot="10800000" flipV="1">
                <a:off x="3632145" y="1644776"/>
                <a:ext cx="288925" cy="299634"/>
                <a:chOff x="3762357" y="4129035"/>
                <a:chExt cx="288925" cy="288925"/>
              </a:xfrm>
              <a:solidFill>
                <a:sysClr val="window" lastClr="FFFFFF"/>
              </a:solidFill>
            </p:grpSpPr>
            <p:sp>
              <p:nvSpPr>
                <p:cNvPr id="47" name="Oval 9"/>
                <p:cNvSpPr>
                  <a:spLocks noChangeArrowheads="1"/>
                </p:cNvSpPr>
                <p:nvPr/>
              </p:nvSpPr>
              <p:spPr bwMode="auto">
                <a:xfrm rot="16200000">
                  <a:off x="3762357" y="4129035"/>
                  <a:ext cx="288925" cy="288925"/>
                </a:xfrm>
                <a:prstGeom prst="ellipse">
                  <a:avLst/>
                </a:prstGeom>
                <a:grpFill/>
                <a:ln w="19050" cmpd="sng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normAutofit fontScale="32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8" name="図形グループ 117"/>
                <p:cNvGrpSpPr/>
                <p:nvPr/>
              </p:nvGrpSpPr>
              <p:grpSpPr>
                <a:xfrm rot="13497609">
                  <a:off x="3831010" y="4212627"/>
                  <a:ext cx="175277" cy="145494"/>
                  <a:chOff x="4221972" y="4391023"/>
                  <a:chExt cx="175277" cy="145494"/>
                </a:xfrm>
                <a:grpFill/>
              </p:grpSpPr>
              <p:sp>
                <p:nvSpPr>
                  <p:cNvPr id="49" name="Line 10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4253581" y="4391816"/>
                    <a:ext cx="144462" cy="142875"/>
                  </a:xfrm>
                  <a:prstGeom prst="line">
                    <a:avLst/>
                  </a:prstGeom>
                  <a:grpFill/>
                  <a:ln w="19050" cmpd="sng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" name="Line 11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4221178" y="4392848"/>
                    <a:ext cx="144463" cy="142875"/>
                  </a:xfrm>
                  <a:prstGeom prst="line">
                    <a:avLst/>
                  </a:prstGeom>
                  <a:grpFill/>
                  <a:ln w="19050" cmpd="sng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normAutofit fontScale="25000" lnSpcReduction="20000"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35" name="正方形/長方形 34"/>
              <p:cNvSpPr/>
              <p:nvPr/>
            </p:nvSpPr>
            <p:spPr>
              <a:xfrm>
                <a:off x="1473201" y="1647953"/>
                <a:ext cx="1381174" cy="299635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>
                <a:normAutofit fontScale="70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802.11AP</a:t>
                </a: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4698842" y="1647953"/>
                <a:ext cx="1320958" cy="299634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>
                <a:normAutofit fontScale="70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802.11STA</a:t>
                </a: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cxnSp>
            <p:nvCxnSpPr>
              <p:cNvPr id="37" name="直線矢印コネクタ 36"/>
              <p:cNvCxnSpPr>
                <a:stCxn id="35" idx="3"/>
                <a:endCxn id="47" idx="4"/>
              </p:cNvCxnSpPr>
              <p:nvPr/>
            </p:nvCxnSpPr>
            <p:spPr>
              <a:xfrm flipV="1">
                <a:off x="2854375" y="1794594"/>
                <a:ext cx="777771" cy="3177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" name="直線矢印コネクタ 37"/>
              <p:cNvCxnSpPr>
                <a:endCxn id="47" idx="3"/>
              </p:cNvCxnSpPr>
              <p:nvPr/>
            </p:nvCxnSpPr>
            <p:spPr>
              <a:xfrm flipV="1">
                <a:off x="2854374" y="1900531"/>
                <a:ext cx="820084" cy="834202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9" name="正方形/長方形 38"/>
              <p:cNvSpPr/>
              <p:nvPr/>
            </p:nvSpPr>
            <p:spPr>
              <a:xfrm>
                <a:off x="1337733" y="2584915"/>
                <a:ext cx="1516642" cy="299635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>
                <a:normAutofit fontScale="70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Interference</a:t>
                </a: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3216703" y="1128648"/>
                <a:ext cx="915509" cy="299635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>
                <a:normAutofit fontScale="70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iPerf</a:t>
                </a: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cxnSp>
            <p:nvCxnSpPr>
              <p:cNvPr id="41" name="直線矢印コネクタ 40"/>
              <p:cNvCxnSpPr/>
              <p:nvPr/>
            </p:nvCxnSpPr>
            <p:spPr>
              <a:xfrm>
                <a:off x="3921071" y="1793006"/>
                <a:ext cx="777771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2" name="Shape 41"/>
              <p:cNvCxnSpPr>
                <a:stCxn id="40" idx="1"/>
                <a:endCxn id="35" idx="0"/>
              </p:cNvCxnSpPr>
              <p:nvPr/>
            </p:nvCxnSpPr>
            <p:spPr>
              <a:xfrm rot="10800000" flipV="1">
                <a:off x="2163789" y="1278467"/>
                <a:ext cx="1052915" cy="369486"/>
              </a:xfrm>
              <a:prstGeom prst="bentConnector2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3" name="Shape 42"/>
              <p:cNvCxnSpPr>
                <a:stCxn id="36" idx="0"/>
                <a:endCxn id="40" idx="3"/>
              </p:cNvCxnSpPr>
              <p:nvPr/>
            </p:nvCxnSpPr>
            <p:spPr>
              <a:xfrm rot="16200000" flipV="1">
                <a:off x="4561024" y="849655"/>
                <a:ext cx="369486" cy="1227109"/>
              </a:xfrm>
              <a:prstGeom prst="bentConnector2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4" name="テキスト ボックス 43"/>
              <p:cNvSpPr txBox="1"/>
              <p:nvPr/>
            </p:nvSpPr>
            <p:spPr>
              <a:xfrm>
                <a:off x="457200" y="2085798"/>
                <a:ext cx="3031549" cy="307777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85000" lnSpcReduction="1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Desire : OFDM 6Mbps, </a:t>
                </a:r>
                <a:r>
                  <a:rPr kumimoji="0" lang="en-US" altLang="ja-JP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</a:t>
                </a:r>
                <a:r>
                  <a:rPr kumimoji="0" lang="en-US" altLang="ja-JP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=2442MHz 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457200" y="2888621"/>
                <a:ext cx="3675012" cy="338554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Un-desire: OFDM or CW,  </a:t>
                </a:r>
                <a:r>
                  <a:rPr kumimoji="0" lang="en-US" altLang="ja-JP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</a:t>
                </a:r>
                <a:r>
                  <a:rPr kumimoji="0" lang="en-US" altLang="ja-JP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=variable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457200" y="778932"/>
                <a:ext cx="5901267" cy="349717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Plot Desire/Un-desire power ratio @10% outage of through put.</a:t>
                </a:r>
                <a:endParaRPr kumimoji="1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" name="正方形/長方形 31"/>
            <p:cNvSpPr/>
            <p:nvPr/>
          </p:nvSpPr>
          <p:spPr>
            <a:xfrm>
              <a:off x="3216703" y="1505671"/>
              <a:ext cx="1155700" cy="584199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378734" y="2239687"/>
              <a:ext cx="2852733" cy="64893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Compare proposed Emulator and RF circuit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4191000" y="3581400"/>
          <a:ext cx="4763393" cy="276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Emulate the interference effect  between different channel of IEEE802.11 OFDM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grpSp>
        <p:nvGrpSpPr>
          <p:cNvPr id="34" name="図形グループ 33"/>
          <p:cNvGrpSpPr/>
          <p:nvPr/>
        </p:nvGrpSpPr>
        <p:grpSpPr>
          <a:xfrm>
            <a:off x="1828800" y="1752600"/>
            <a:ext cx="5995508" cy="3048140"/>
            <a:chOff x="557695" y="691243"/>
            <a:chExt cx="5995508" cy="3048140"/>
          </a:xfrm>
        </p:grpSpPr>
        <p:grpSp>
          <p:nvGrpSpPr>
            <p:cNvPr id="35" name="図形グループ 118"/>
            <p:cNvGrpSpPr/>
            <p:nvPr/>
          </p:nvGrpSpPr>
          <p:grpSpPr>
            <a:xfrm rot="10800000" flipV="1">
              <a:off x="3632148" y="995842"/>
              <a:ext cx="288925" cy="299634"/>
              <a:chOff x="3762357" y="4129035"/>
              <a:chExt cx="288925" cy="288925"/>
            </a:xfrm>
            <a:solidFill>
              <a:schemeClr val="bg1"/>
            </a:solidFill>
          </p:grpSpPr>
          <p:sp>
            <p:nvSpPr>
              <p:cNvPr id="59" name="Oval 9"/>
              <p:cNvSpPr>
                <a:spLocks noChangeArrowheads="1"/>
              </p:cNvSpPr>
              <p:nvPr/>
            </p:nvSpPr>
            <p:spPr bwMode="auto">
              <a:xfrm rot="16200000">
                <a:off x="3762357" y="412903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ja-JP" altLang="en-US"/>
              </a:p>
            </p:txBody>
          </p:sp>
          <p:grpSp>
            <p:nvGrpSpPr>
              <p:cNvPr id="60" name="図形グループ 117"/>
              <p:cNvGrpSpPr/>
              <p:nvPr/>
            </p:nvGrpSpPr>
            <p:grpSpPr>
              <a:xfrm rot="13497609">
                <a:off x="3835382" y="4202061"/>
                <a:ext cx="142875" cy="144462"/>
                <a:chOff x="4254374" y="4391023"/>
                <a:chExt cx="142875" cy="144462"/>
              </a:xfrm>
              <a:grpFill/>
            </p:grpSpPr>
            <p:sp>
              <p:nvSpPr>
                <p:cNvPr id="61" name="Line 10"/>
                <p:cNvSpPr>
                  <a:spLocks noChangeShapeType="1"/>
                </p:cNvSpPr>
                <p:nvPr/>
              </p:nvSpPr>
              <p:spPr bwMode="auto">
                <a:xfrm rot="16200000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" name="Line 1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36" name="正方形/長方形 35"/>
            <p:cNvSpPr/>
            <p:nvPr/>
          </p:nvSpPr>
          <p:spPr>
            <a:xfrm>
              <a:off x="1473204" y="999019"/>
              <a:ext cx="1381174" cy="29963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802.11STA1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4698845" y="999019"/>
              <a:ext cx="1382400" cy="29963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802.11STA2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線矢印コネクタ 37"/>
            <p:cNvCxnSpPr>
              <a:stCxn id="36" idx="3"/>
            </p:cNvCxnSpPr>
            <p:nvPr/>
          </p:nvCxnSpPr>
          <p:spPr>
            <a:xfrm flipV="1">
              <a:off x="2854378" y="1145660"/>
              <a:ext cx="777771" cy="31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正方形/長方形 38"/>
            <p:cNvSpPr/>
            <p:nvPr/>
          </p:nvSpPr>
          <p:spPr>
            <a:xfrm>
              <a:off x="557695" y="1710289"/>
              <a:ext cx="915509" cy="29963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ja-JP" dirty="0" err="1" smtClean="0">
                  <a:solidFill>
                    <a:schemeClr val="tx1"/>
                  </a:solidFill>
                </a:rPr>
                <a:t>iPerf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>
              <a:off x="3921074" y="1144072"/>
              <a:ext cx="77777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テキスト ボックス 40"/>
            <p:cNvSpPr txBox="1"/>
            <p:nvPr/>
          </p:nvSpPr>
          <p:spPr>
            <a:xfrm>
              <a:off x="2163791" y="691243"/>
              <a:ext cx="3195533" cy="30777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altLang="ja-JP" sz="1400" dirty="0" smtClean="0"/>
                <a:t>Link1: OFDM 6Mbps 7ch fix </a:t>
              </a:r>
              <a:endParaRPr kumimoji="1" lang="ja-JP" altLang="en-US" sz="14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534643" y="3090449"/>
              <a:ext cx="4546602" cy="64893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kumimoji="1" lang="en-US" altLang="ja-JP" sz="1400" dirty="0" smtClean="0"/>
                <a:t>Measure the through put </a:t>
              </a:r>
              <a:r>
                <a:rPr lang="en-US" altLang="ja-JP" sz="1400" dirty="0" smtClean="0"/>
                <a:t>of each Link by the parameter of the Attenuation  between each link.</a:t>
              </a:r>
              <a:endParaRPr kumimoji="1" lang="ja-JP" altLang="en-US" sz="1400" dirty="0"/>
            </a:p>
          </p:txBody>
        </p:sp>
        <p:grpSp>
          <p:nvGrpSpPr>
            <p:cNvPr id="43" name="図形グループ 118"/>
            <p:cNvGrpSpPr/>
            <p:nvPr/>
          </p:nvGrpSpPr>
          <p:grpSpPr>
            <a:xfrm rot="10800000" flipV="1">
              <a:off x="3632145" y="2424737"/>
              <a:ext cx="288925" cy="299634"/>
              <a:chOff x="3762357" y="4129035"/>
              <a:chExt cx="288925" cy="288925"/>
            </a:xfrm>
            <a:solidFill>
              <a:schemeClr val="bg1"/>
            </a:solidFill>
          </p:grpSpPr>
          <p:sp>
            <p:nvSpPr>
              <p:cNvPr id="55" name="Oval 9"/>
              <p:cNvSpPr>
                <a:spLocks noChangeArrowheads="1"/>
              </p:cNvSpPr>
              <p:nvPr/>
            </p:nvSpPr>
            <p:spPr bwMode="auto">
              <a:xfrm rot="16200000">
                <a:off x="3762357" y="4129035"/>
                <a:ext cx="288925" cy="288925"/>
              </a:xfrm>
              <a:prstGeom prst="ellips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ja-JP" altLang="en-US"/>
              </a:p>
            </p:txBody>
          </p:sp>
          <p:grpSp>
            <p:nvGrpSpPr>
              <p:cNvPr id="56" name="図形グループ 117"/>
              <p:cNvGrpSpPr/>
              <p:nvPr/>
            </p:nvGrpSpPr>
            <p:grpSpPr>
              <a:xfrm rot="13497609">
                <a:off x="3835382" y="4202061"/>
                <a:ext cx="142875" cy="144462"/>
                <a:chOff x="4254374" y="4391023"/>
                <a:chExt cx="142875" cy="144462"/>
              </a:xfrm>
              <a:grpFill/>
            </p:grpSpPr>
            <p:sp>
              <p:nvSpPr>
                <p:cNvPr id="57" name="Line 10"/>
                <p:cNvSpPr>
                  <a:spLocks noChangeShapeType="1"/>
                </p:cNvSpPr>
                <p:nvPr/>
              </p:nvSpPr>
              <p:spPr bwMode="auto">
                <a:xfrm rot="16200000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" name="Line 1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53581" y="4391816"/>
                  <a:ext cx="144462" cy="142875"/>
                </a:xfrm>
                <a:prstGeom prst="line">
                  <a:avLst/>
                </a:prstGeom>
                <a:grp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normAutofit fontScale="25000" lnSpcReduction="20000"/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44" name="正方形/長方形 43"/>
            <p:cNvSpPr/>
            <p:nvPr/>
          </p:nvSpPr>
          <p:spPr>
            <a:xfrm>
              <a:off x="1473201" y="2427914"/>
              <a:ext cx="1381174" cy="29963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802.11STA3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698842" y="2427914"/>
              <a:ext cx="1382400" cy="29963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802.11STA4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直線矢印コネクタ 45"/>
            <p:cNvCxnSpPr>
              <a:stCxn id="44" idx="3"/>
            </p:cNvCxnSpPr>
            <p:nvPr/>
          </p:nvCxnSpPr>
          <p:spPr>
            <a:xfrm flipV="1">
              <a:off x="2854375" y="2574555"/>
              <a:ext cx="777771" cy="31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3921071" y="2572967"/>
              <a:ext cx="777771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2163791" y="2727549"/>
              <a:ext cx="3195534" cy="30777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altLang="ja-JP" sz="1400" dirty="0" smtClean="0"/>
                <a:t>Link2: OFDM 6Mbps </a:t>
              </a:r>
              <a:r>
                <a:rPr lang="en-US" altLang="ja-JP" sz="1400" dirty="0" err="1" smtClean="0"/>
                <a:t>ch</a:t>
              </a:r>
              <a:r>
                <a:rPr lang="en-US" altLang="ja-JP" sz="1400" dirty="0" smtClean="0"/>
                <a:t> variable </a:t>
              </a:r>
              <a:endParaRPr kumimoji="1" lang="ja-JP" altLang="en-US" sz="14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413492" y="1644735"/>
              <a:ext cx="2139711" cy="36518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altLang="ja-JP" sz="1400" dirty="0" smtClean="0"/>
                <a:t>Valuable Attenuation  </a:t>
              </a:r>
              <a:endParaRPr kumimoji="1" lang="ja-JP" altLang="en-US" sz="1400" dirty="0"/>
            </a:p>
          </p:txBody>
        </p:sp>
        <p:cxnSp>
          <p:nvCxnSpPr>
            <p:cNvPr id="50" name="直線矢印コネクタ 49"/>
            <p:cNvCxnSpPr>
              <a:endCxn id="51" idx="0"/>
            </p:cNvCxnSpPr>
            <p:nvPr/>
          </p:nvCxnSpPr>
          <p:spPr>
            <a:xfrm rot="16200000" flipH="1">
              <a:off x="3573199" y="1498888"/>
              <a:ext cx="414812" cy="798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/>
            <p:cNvSpPr/>
            <p:nvPr/>
          </p:nvSpPr>
          <p:spPr>
            <a:xfrm>
              <a:off x="3326845" y="1710289"/>
              <a:ext cx="915509" cy="29963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ATT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直線矢印コネクタ 51"/>
            <p:cNvCxnSpPr/>
            <p:nvPr/>
          </p:nvCxnSpPr>
          <p:spPr>
            <a:xfrm rot="16200000" flipH="1">
              <a:off x="3565210" y="2213336"/>
              <a:ext cx="414812" cy="798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hape 52"/>
            <p:cNvCxnSpPr>
              <a:stCxn id="39" idx="0"/>
              <a:endCxn id="36" idx="1"/>
            </p:cNvCxnSpPr>
            <p:nvPr/>
          </p:nvCxnSpPr>
          <p:spPr>
            <a:xfrm rot="5400000" flipH="1" flipV="1">
              <a:off x="963601" y="1200686"/>
              <a:ext cx="561452" cy="457754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hape 53"/>
            <p:cNvCxnSpPr>
              <a:stCxn id="39" idx="2"/>
              <a:endCxn id="44" idx="1"/>
            </p:cNvCxnSpPr>
            <p:nvPr/>
          </p:nvCxnSpPr>
          <p:spPr>
            <a:xfrm rot="16200000" flipH="1">
              <a:off x="960421" y="2064952"/>
              <a:ext cx="567808" cy="457751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810000"/>
            <a:ext cx="2590800" cy="990600"/>
          </a:xfrm>
        </p:spPr>
        <p:txBody>
          <a:bodyPr/>
          <a:lstStyle/>
          <a:p>
            <a:r>
              <a:rPr lang="en-US" altLang="ja-JP" dirty="0" smtClean="0"/>
              <a:t>Result</a:t>
            </a:r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947AE1E1-1499-D74A-95A4-7F4FAB76A92F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6" name="図 5" descr="interference_rea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685800"/>
            <a:ext cx="3854450" cy="2895600"/>
          </a:xfrm>
          <a:prstGeom prst="rect">
            <a:avLst/>
          </a:prstGeom>
        </p:spPr>
      </p:pic>
      <p:pic>
        <p:nvPicPr>
          <p:cNvPr id="7" name="図 6" descr="interference_simulato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29200" y="685800"/>
            <a:ext cx="3854450" cy="2895600"/>
          </a:xfrm>
          <a:prstGeom prst="rect">
            <a:avLst/>
          </a:prstGeom>
        </p:spPr>
      </p:pic>
      <p:pic>
        <p:nvPicPr>
          <p:cNvPr id="8" name="図 7" descr="interference_emulato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895600" y="3581400"/>
            <a:ext cx="3854450" cy="28956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981200" y="3352800"/>
            <a:ext cx="1752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Link attenuation [dB]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27440" y="1953760"/>
            <a:ext cx="14413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Through put [Mbps]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00800" y="3276600"/>
            <a:ext cx="1752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Link attenuation [dB]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4447040" y="1877560"/>
            <a:ext cx="14413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Through put [Mbps]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91000" y="6172200"/>
            <a:ext cx="1752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Link attenuation [dB]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2237240" y="4773160"/>
            <a:ext cx="14413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Through put [Mbps]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67000" y="2590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RF connection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10400" y="25908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Computer Simulation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76800" y="54102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Emulation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10400" cy="533400"/>
          </a:xfrm>
        </p:spPr>
        <p:txBody>
          <a:bodyPr/>
          <a:lstStyle/>
          <a:p>
            <a:r>
              <a:rPr lang="en-US" altLang="ja-JP" dirty="0" smtClean="0"/>
              <a:t>Application level emulation</a:t>
            </a:r>
            <a:endParaRPr lang="ja-JP" altLang="en-US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947AE1E1-1499-D74A-95A4-7F4FAB76A92F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7" name="図 6" descr="wem_demo_capture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1" y="1371600"/>
            <a:ext cx="5046979" cy="3154362"/>
          </a:xfrm>
          <a:prstGeom prst="rect">
            <a:avLst/>
          </a:prstGeom>
        </p:spPr>
      </p:pic>
      <p:pic>
        <p:nvPicPr>
          <p:cNvPr id="10" name="図 9" descr="スクリーンショット 2014-05-11 19.41.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29000"/>
            <a:ext cx="5023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Evaluate the system performance by End-to-End is required.</a:t>
            </a:r>
          </a:p>
          <a:p>
            <a:r>
              <a:rPr lang="en-US" altLang="ja-JP" dirty="0" smtClean="0"/>
              <a:t>Real time wireless emulation is available today.</a:t>
            </a:r>
          </a:p>
          <a:p>
            <a:r>
              <a:rPr lang="en-US" altLang="ja-JP" dirty="0" smtClean="0"/>
              <a:t>Common evaluation method is important for the new technology evaluation.</a:t>
            </a:r>
          </a:p>
          <a:p>
            <a:r>
              <a:rPr lang="en-US" altLang="ja-JP" dirty="0" smtClean="0"/>
              <a:t>Sharing wireless emulation system improve the evaluation of new proposed ideas with fairness.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Strawpoll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Do you want to try the presented emulation system?</a:t>
            </a:r>
          </a:p>
          <a:p>
            <a:pPr lvl="1"/>
            <a:r>
              <a:rPr lang="en-US" altLang="ja-JP" dirty="0" smtClean="0"/>
              <a:t>Yes</a:t>
            </a:r>
          </a:p>
          <a:p>
            <a:pPr lvl="1"/>
            <a:r>
              <a:rPr lang="en-US" altLang="ja-JP" dirty="0" smtClean="0"/>
              <a:t>No</a:t>
            </a:r>
          </a:p>
          <a:p>
            <a:pPr lvl="1"/>
            <a:r>
              <a:rPr lang="en-US" altLang="ja-JP" dirty="0" smtClean="0"/>
              <a:t>Need more information</a:t>
            </a:r>
          </a:p>
          <a:p>
            <a:pPr lvl="1"/>
            <a:r>
              <a:rPr lang="en-US" altLang="ja-JP" dirty="0" smtClean="0"/>
              <a:t>Result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Proposal and </a:t>
            </a:r>
            <a:r>
              <a:rPr lang="en-US" altLang="ja-JP" dirty="0" err="1" smtClean="0"/>
              <a:t>strawpoll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Proposal</a:t>
            </a:r>
          </a:p>
          <a:p>
            <a:pPr lvl="1"/>
            <a:r>
              <a:rPr lang="en-US" altLang="ja-JP" dirty="0" smtClean="0"/>
              <a:t>Form the Interesting Group or SC to create standard of common evaluation test bed. </a:t>
            </a:r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err="1" smtClean="0"/>
              <a:t>Strawpoll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Do you support to form new IG or SC?</a:t>
            </a:r>
          </a:p>
          <a:p>
            <a:pPr lvl="2"/>
            <a:r>
              <a:rPr lang="en-US" altLang="ja-JP" dirty="0" smtClean="0"/>
              <a:t>Yes</a:t>
            </a:r>
          </a:p>
          <a:p>
            <a:pPr lvl="2"/>
            <a:r>
              <a:rPr lang="en-US" altLang="ja-JP" dirty="0" smtClean="0"/>
              <a:t>No</a:t>
            </a:r>
          </a:p>
          <a:p>
            <a:pPr lvl="2"/>
            <a:r>
              <a:rPr lang="en-US" altLang="ja-JP" dirty="0" smtClean="0"/>
              <a:t>Need more information</a:t>
            </a:r>
          </a:p>
          <a:p>
            <a:pPr lvl="1"/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Abstract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Why system evaluation?</a:t>
            </a:r>
            <a:endParaRPr lang="ja-JP" altLang="en-US" dirty="0" smtClean="0"/>
          </a:p>
          <a:p>
            <a:r>
              <a:rPr lang="en-US" altLang="ja-JP" dirty="0" smtClean="0"/>
              <a:t>Limitation of computer simulation</a:t>
            </a:r>
          </a:p>
          <a:p>
            <a:r>
              <a:rPr lang="en-US" altLang="ja-JP" dirty="0" smtClean="0"/>
              <a:t>Requirement of system evaluation</a:t>
            </a:r>
          </a:p>
          <a:p>
            <a:r>
              <a:rPr lang="en-US" altLang="ja-JP" dirty="0" smtClean="0"/>
              <a:t>Proposal of wireless emulation</a:t>
            </a:r>
          </a:p>
          <a:p>
            <a:r>
              <a:rPr lang="en-US" altLang="ja-JP" dirty="0" smtClean="0"/>
              <a:t>Performance of emulation system</a:t>
            </a:r>
          </a:p>
          <a:p>
            <a:r>
              <a:rPr lang="en-US" altLang="ja-JP" dirty="0" smtClean="0"/>
              <a:t>Conclusion </a:t>
            </a:r>
          </a:p>
          <a:p>
            <a:endParaRPr lang="ja-JP" altLang="en-US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May 2014</a:t>
            </a:r>
            <a:endParaRPr lang="en-US" altLang="ja-JP" dirty="0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Hiroshi Mano (KDTI/University of Yamanashi)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2F5A7B3D-1827-CB4F-B70B-BC122C1560E6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Why do we need system evaluation?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80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 system , it is complicate.</a:t>
            </a:r>
          </a:p>
          <a:p>
            <a:pPr lvl="1"/>
            <a:r>
              <a:rPr lang="en-US" altLang="ja-JP" dirty="0" smtClean="0"/>
              <a:t>Wireless Link</a:t>
            </a:r>
          </a:p>
          <a:p>
            <a:pPr lvl="1"/>
            <a:r>
              <a:rPr lang="en-US" altLang="ja-JP" dirty="0" smtClean="0"/>
              <a:t>Transport behavior</a:t>
            </a:r>
          </a:p>
          <a:p>
            <a:pPr lvl="1"/>
            <a:r>
              <a:rPr lang="en-US" altLang="ja-JP" dirty="0" smtClean="0"/>
              <a:t>Higher layer setup </a:t>
            </a:r>
          </a:p>
          <a:p>
            <a:pPr lvl="1"/>
            <a:r>
              <a:rPr lang="en-US" altLang="ja-JP" dirty="0" smtClean="0"/>
              <a:t>Higher layer mobility</a:t>
            </a:r>
          </a:p>
          <a:p>
            <a:pPr lvl="1"/>
            <a:r>
              <a:rPr lang="en-US" altLang="ja-JP" dirty="0" smtClean="0"/>
              <a:t>etc,.</a:t>
            </a:r>
          </a:p>
          <a:p>
            <a:r>
              <a:rPr lang="en-US" altLang="ja-JP" dirty="0" smtClean="0"/>
              <a:t>The system performance not only depends on wireless link quality.</a:t>
            </a:r>
          </a:p>
          <a:p>
            <a:r>
              <a:rPr lang="en-US" altLang="ja-JP" dirty="0" smtClean="0"/>
              <a:t>Every single  building block inside system affects the total quality. </a:t>
            </a:r>
          </a:p>
          <a:p>
            <a:r>
              <a:rPr lang="en-US" altLang="ja-JP" dirty="0" smtClean="0"/>
              <a:t>Therefore we have to evaluate the system performance by End-to-End.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Which kind of combination of the interferences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should </a:t>
            </a:r>
            <a:r>
              <a:rPr lang="en-US" altLang="ja-JP" dirty="0" smtClean="0"/>
              <a:t>be evaluated?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23900" y="1828800"/>
            <a:ext cx="77343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In case of shared spectrum band, there are complex interference over space, time and frequency domain.</a:t>
            </a:r>
          </a:p>
          <a:p>
            <a:pPr lvl="1"/>
            <a:r>
              <a:rPr lang="en-US" altLang="ja-JP" dirty="0" smtClean="0"/>
              <a:t>Infinite combination of interference occurs in shared spectrum </a:t>
            </a:r>
            <a:r>
              <a:rPr lang="en-US" altLang="ja-JP" dirty="0" smtClean="0"/>
              <a:t>band.</a:t>
            </a:r>
          </a:p>
          <a:p>
            <a:r>
              <a:rPr lang="en-US" altLang="ja-JP" dirty="0" smtClean="0"/>
              <a:t>Of course the interference in the same system</a:t>
            </a:r>
            <a:r>
              <a:rPr lang="en-US" altLang="ja-JP" dirty="0" smtClean="0"/>
              <a:t> should </a:t>
            </a:r>
            <a:r>
              <a:rPr lang="en-US" altLang="ja-JP" dirty="0" smtClean="0"/>
              <a:t>be evaluated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Wireless LAN Vs Wireless LAN</a:t>
            </a:r>
          </a:p>
          <a:p>
            <a:r>
              <a:rPr lang="en-US" altLang="ja-JP" dirty="0" smtClean="0"/>
              <a:t>Moore over the interference between different system should be evaluated too.</a:t>
            </a:r>
          </a:p>
          <a:p>
            <a:pPr lvl="1"/>
            <a:r>
              <a:rPr lang="en-US" altLang="ja-JP" dirty="0" smtClean="0"/>
              <a:t>Wireless LAN Vs DSRC, </a:t>
            </a:r>
            <a:r>
              <a:rPr lang="en-US" altLang="ja-JP" dirty="0" err="1" smtClean="0"/>
              <a:t>ZigBee,Bluetooth,LTE-u</a:t>
            </a:r>
            <a:r>
              <a:rPr lang="en-US" altLang="ja-JP" dirty="0" smtClean="0"/>
              <a:t> etc,.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52" name="台形 51"/>
          <p:cNvSpPr/>
          <p:nvPr/>
        </p:nvSpPr>
        <p:spPr>
          <a:xfrm>
            <a:off x="4956176" y="5023363"/>
            <a:ext cx="1219200" cy="609600"/>
          </a:xfrm>
          <a:prstGeom prst="trapezoid">
            <a:avLst/>
          </a:prstGeom>
          <a:solidFill>
            <a:srgbClr val="4F81BD">
              <a:alpha val="58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3" name="台形 52"/>
          <p:cNvSpPr/>
          <p:nvPr/>
        </p:nvSpPr>
        <p:spPr>
          <a:xfrm>
            <a:off x="5565776" y="5251963"/>
            <a:ext cx="1219200" cy="381000"/>
          </a:xfrm>
          <a:prstGeom prst="trapezoid">
            <a:avLst/>
          </a:prstGeom>
          <a:solidFill>
            <a:srgbClr val="9BBB59">
              <a:lumMod val="40000"/>
              <a:lumOff val="60000"/>
              <a:alpha val="57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4575176" y="5632963"/>
            <a:ext cx="2971800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55" name="直線矢印コネクタ 54"/>
          <p:cNvCxnSpPr/>
          <p:nvPr/>
        </p:nvCxnSpPr>
        <p:spPr>
          <a:xfrm rot="5400000" flipH="1" flipV="1">
            <a:off x="4196558" y="5252757"/>
            <a:ext cx="762000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56" name="テキスト ボックス 55"/>
          <p:cNvSpPr txBox="1"/>
          <p:nvPr/>
        </p:nvSpPr>
        <p:spPr>
          <a:xfrm>
            <a:off x="7546976" y="54160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121152" y="48826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台形 57"/>
          <p:cNvSpPr/>
          <p:nvPr/>
        </p:nvSpPr>
        <p:spPr>
          <a:xfrm>
            <a:off x="5184776" y="4872551"/>
            <a:ext cx="76200" cy="762000"/>
          </a:xfrm>
          <a:prstGeom prst="trapezoid">
            <a:avLst/>
          </a:prstGeom>
          <a:solidFill>
            <a:srgbClr val="C0504D">
              <a:lumMod val="40000"/>
              <a:lumOff val="60000"/>
              <a:alpha val="57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572000" y="5638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Interference</a:t>
            </a:r>
            <a:r>
              <a:rPr kumimoji="0" lang="en-US" altLang="ja-JP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altLang="ja-JP" sz="1800" kern="0" dirty="0" smtClean="0">
                <a:solidFill>
                  <a:sysClr val="windowText" lastClr="000000"/>
                </a:solidFill>
              </a:rPr>
              <a:t>between different systems over frequency domain.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台形 59"/>
          <p:cNvSpPr/>
          <p:nvPr/>
        </p:nvSpPr>
        <p:spPr>
          <a:xfrm>
            <a:off x="4721224" y="3956563"/>
            <a:ext cx="1295400" cy="381000"/>
          </a:xfrm>
          <a:prstGeom prst="trapezoid">
            <a:avLst/>
          </a:prstGeom>
          <a:solidFill>
            <a:srgbClr val="4F81BD">
              <a:alpha val="58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1" name="台形 60"/>
          <p:cNvSpPr/>
          <p:nvPr/>
        </p:nvSpPr>
        <p:spPr>
          <a:xfrm>
            <a:off x="5788024" y="3956563"/>
            <a:ext cx="993776" cy="381000"/>
          </a:xfrm>
          <a:prstGeom prst="trapezoid">
            <a:avLst/>
          </a:prstGeom>
          <a:solidFill>
            <a:srgbClr val="9BBB59">
              <a:lumMod val="40000"/>
              <a:lumOff val="60000"/>
              <a:alpha val="57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>
            <a:off x="4572000" y="4337563"/>
            <a:ext cx="2971800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63" name="直線矢印コネクタ 62"/>
          <p:cNvCxnSpPr/>
          <p:nvPr/>
        </p:nvCxnSpPr>
        <p:spPr>
          <a:xfrm rot="5400000" flipH="1" flipV="1">
            <a:off x="4193382" y="3957357"/>
            <a:ext cx="762000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64" name="テキスト ボックス 63"/>
          <p:cNvSpPr txBox="1"/>
          <p:nvPr/>
        </p:nvSpPr>
        <p:spPr>
          <a:xfrm>
            <a:off x="7543800" y="41206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　</a:t>
            </a: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117976" y="35872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422776" y="4489963"/>
            <a:ext cx="45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Frame interference</a:t>
            </a:r>
            <a:r>
              <a:rPr kumimoji="0" lang="en-US" altLang="ja-JP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over time domain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台形 66"/>
          <p:cNvSpPr/>
          <p:nvPr/>
        </p:nvSpPr>
        <p:spPr>
          <a:xfrm>
            <a:off x="4949824" y="3946483"/>
            <a:ext cx="228600" cy="382588"/>
          </a:xfrm>
          <a:prstGeom prst="trapezoid">
            <a:avLst/>
          </a:prstGeom>
          <a:solidFill>
            <a:srgbClr val="C0504D">
              <a:lumMod val="40000"/>
              <a:lumOff val="60000"/>
              <a:alpha val="57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1752600" y="4284125"/>
            <a:ext cx="685800" cy="575749"/>
          </a:xfrm>
          <a:prstGeom prst="ellipse">
            <a:avLst/>
          </a:prstGeom>
          <a:solidFill>
            <a:srgbClr val="4F81BD">
              <a:alpha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1981200" y="4724400"/>
            <a:ext cx="914400" cy="325628"/>
          </a:xfrm>
          <a:prstGeom prst="ellipse">
            <a:avLst/>
          </a:prstGeom>
          <a:solidFill>
            <a:srgbClr val="EEECE1">
              <a:alpha val="68000"/>
            </a:srgbClr>
          </a:solidFill>
          <a:ln w="9525" cap="flat" cmpd="sng" algn="ctr">
            <a:solidFill>
              <a:srgbClr val="EEECE1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2597152" y="4065605"/>
            <a:ext cx="908048" cy="643457"/>
          </a:xfrm>
          <a:prstGeom prst="ellipse">
            <a:avLst/>
          </a:prstGeom>
          <a:solidFill>
            <a:srgbClr val="C0504D">
              <a:lumMod val="20000"/>
              <a:lumOff val="80000"/>
              <a:alpha val="50000"/>
            </a:srgbClr>
          </a:solidFill>
          <a:ln w="9525" cap="flat" cmpd="sng" algn="ctr">
            <a:solidFill>
              <a:srgbClr val="C050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3048000" y="4398425"/>
            <a:ext cx="304800" cy="347149"/>
          </a:xfrm>
          <a:prstGeom prst="ellipse">
            <a:avLst/>
          </a:prstGeom>
          <a:solidFill>
            <a:srgbClr val="4F81BD">
              <a:alpha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5" name="円/楕円 84"/>
          <p:cNvSpPr/>
          <p:nvPr/>
        </p:nvSpPr>
        <p:spPr>
          <a:xfrm flipH="1">
            <a:off x="2209800" y="4572000"/>
            <a:ext cx="304800" cy="228600"/>
          </a:xfrm>
          <a:prstGeom prst="ellipse">
            <a:avLst/>
          </a:prstGeom>
          <a:solidFill>
            <a:srgbClr val="EEECE1">
              <a:alpha val="68000"/>
            </a:srgbClr>
          </a:solidFill>
          <a:ln w="9525" cap="flat" cmpd="sng" algn="ctr">
            <a:solidFill>
              <a:srgbClr val="EEECE1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2749552" y="3581400"/>
            <a:ext cx="450848" cy="577337"/>
          </a:xfrm>
          <a:prstGeom prst="ellipse">
            <a:avLst/>
          </a:prstGeom>
          <a:solidFill>
            <a:srgbClr val="C0504D">
              <a:lumMod val="20000"/>
              <a:lumOff val="80000"/>
              <a:alpha val="50000"/>
            </a:srgbClr>
          </a:solidFill>
          <a:ln w="9525" cap="flat" cmpd="sng" algn="ctr">
            <a:solidFill>
              <a:srgbClr val="C050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838200" y="3928543"/>
            <a:ext cx="908048" cy="643457"/>
          </a:xfrm>
          <a:prstGeom prst="ellipse">
            <a:avLst/>
          </a:prstGeom>
          <a:solidFill>
            <a:srgbClr val="C0504D">
              <a:lumMod val="20000"/>
              <a:lumOff val="80000"/>
              <a:alpha val="50000"/>
            </a:srgbClr>
          </a:solidFill>
          <a:ln w="9525" cap="flat" cmpd="sng" algn="ctr">
            <a:solidFill>
              <a:srgbClr val="C050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2438400" y="4224851"/>
            <a:ext cx="304800" cy="347149"/>
          </a:xfrm>
          <a:prstGeom prst="ellipse">
            <a:avLst/>
          </a:prstGeom>
          <a:solidFill>
            <a:srgbClr val="4F81BD">
              <a:alpha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1441448" y="4146269"/>
            <a:ext cx="450848" cy="577337"/>
          </a:xfrm>
          <a:prstGeom prst="ellipse">
            <a:avLst/>
          </a:prstGeom>
          <a:solidFill>
            <a:srgbClr val="C0504D">
              <a:lumMod val="20000"/>
              <a:lumOff val="80000"/>
              <a:alpha val="50000"/>
            </a:srgbClr>
          </a:solidFill>
          <a:ln w="9525" cap="flat" cmpd="sng" algn="ctr">
            <a:solidFill>
              <a:srgbClr val="C0504D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0" name="円/楕円 89"/>
          <p:cNvSpPr/>
          <p:nvPr/>
        </p:nvSpPr>
        <p:spPr>
          <a:xfrm flipH="1">
            <a:off x="2819400" y="4631272"/>
            <a:ext cx="304800" cy="228600"/>
          </a:xfrm>
          <a:prstGeom prst="ellipse">
            <a:avLst/>
          </a:prstGeom>
          <a:solidFill>
            <a:srgbClr val="EEECE1">
              <a:alpha val="68000"/>
            </a:srgbClr>
          </a:solidFill>
          <a:ln w="9525" cap="flat" cmpd="sng" algn="ctr">
            <a:solidFill>
              <a:srgbClr val="EEECE1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1752600" y="3962400"/>
            <a:ext cx="304800" cy="347149"/>
          </a:xfrm>
          <a:prstGeom prst="ellipse">
            <a:avLst/>
          </a:prstGeom>
          <a:solidFill>
            <a:srgbClr val="4F81BD">
              <a:alpha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2" name="円/楕円 91"/>
          <p:cNvSpPr/>
          <p:nvPr/>
        </p:nvSpPr>
        <p:spPr>
          <a:xfrm flipH="1">
            <a:off x="3200400" y="3962400"/>
            <a:ext cx="304800" cy="228600"/>
          </a:xfrm>
          <a:prstGeom prst="ellipse">
            <a:avLst/>
          </a:prstGeom>
          <a:solidFill>
            <a:srgbClr val="EEECE1">
              <a:alpha val="68000"/>
            </a:srgbClr>
          </a:solidFill>
          <a:ln w="9525" cap="flat" cmpd="sng" algn="ctr">
            <a:solidFill>
              <a:srgbClr val="EEECE1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3" name="円/楕円 92"/>
          <p:cNvSpPr/>
          <p:nvPr/>
        </p:nvSpPr>
        <p:spPr>
          <a:xfrm flipH="1">
            <a:off x="2667000" y="3810000"/>
            <a:ext cx="304800" cy="228600"/>
          </a:xfrm>
          <a:prstGeom prst="ellipse">
            <a:avLst/>
          </a:prstGeom>
          <a:solidFill>
            <a:srgbClr val="EEECE1">
              <a:alpha val="68000"/>
            </a:srgbClr>
          </a:solidFill>
          <a:ln w="9525" cap="flat" cmpd="sng" algn="ctr">
            <a:solidFill>
              <a:srgbClr val="EEECE1">
                <a:lumMod val="75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85800" y="5181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Interference </a:t>
            </a:r>
            <a:r>
              <a:rPr lang="en-US" altLang="ja-JP" sz="1800" kern="0" dirty="0" smtClean="0">
                <a:solidFill>
                  <a:sysClr val="windowText" lastClr="000000"/>
                </a:solidFill>
              </a:rPr>
              <a:t>between different systems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over space domain</a:t>
            </a:r>
            <a:r>
              <a:rPr kumimoji="0" lang="en-US" altLang="ja-JP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53400" cy="8382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Today's system evaluation method and limitation.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Computer simulation</a:t>
            </a:r>
          </a:p>
          <a:p>
            <a:pPr lvl="1"/>
            <a:r>
              <a:rPr lang="en-US" altLang="ja-JP" dirty="0" smtClean="0"/>
              <a:t>It is popular by economy, scalability and repeatability.</a:t>
            </a:r>
          </a:p>
          <a:p>
            <a:pPr lvl="1"/>
            <a:r>
              <a:rPr lang="en-US" altLang="ja-JP" dirty="0" smtClean="0"/>
              <a:t>It provide evaluation of wireless link with  </a:t>
            </a:r>
            <a:r>
              <a:rPr lang="en-US" altLang="ja-JP" dirty="0" smtClean="0">
                <a:solidFill>
                  <a:srgbClr val="FF0000"/>
                </a:solidFill>
              </a:rPr>
              <a:t>limited Interference condition</a:t>
            </a:r>
            <a:r>
              <a:rPr lang="en-US" altLang="ja-JP" dirty="0" smtClean="0"/>
              <a:t>. </a:t>
            </a:r>
          </a:p>
          <a:p>
            <a:pPr lvl="1"/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real time </a:t>
            </a:r>
            <a:r>
              <a:rPr lang="en-US" altLang="ja-JP" dirty="0" smtClean="0"/>
              <a:t>simulation </a:t>
            </a:r>
            <a:r>
              <a:rPr lang="en-US" altLang="ja-JP" dirty="0" smtClean="0">
                <a:solidFill>
                  <a:srgbClr val="FF0000"/>
                </a:solidFill>
              </a:rPr>
              <a:t>is limited by computer power</a:t>
            </a:r>
            <a:r>
              <a:rPr lang="en-US" altLang="ja-JP" dirty="0" smtClean="0"/>
              <a:t>. </a:t>
            </a:r>
          </a:p>
          <a:p>
            <a:r>
              <a:rPr lang="en-US" altLang="ja-JP" dirty="0" smtClean="0"/>
              <a:t>Field test</a:t>
            </a:r>
          </a:p>
          <a:p>
            <a:pPr lvl="1"/>
            <a:r>
              <a:rPr lang="en-US" altLang="ja-JP" dirty="0" smtClean="0"/>
              <a:t>It is the only way to evaluate  the end-to-end performance with real time.</a:t>
            </a:r>
          </a:p>
          <a:p>
            <a:pPr lvl="1"/>
            <a:r>
              <a:rPr lang="en-US" altLang="ja-JP" dirty="0" smtClean="0"/>
              <a:t>The </a:t>
            </a:r>
            <a:r>
              <a:rPr lang="en-US" altLang="ja-JP" dirty="0" smtClean="0">
                <a:solidFill>
                  <a:srgbClr val="FF0000"/>
                </a:solidFill>
              </a:rPr>
              <a:t>repeatability </a:t>
            </a:r>
            <a:r>
              <a:rPr lang="en-US" altLang="ja-JP" dirty="0" smtClean="0"/>
              <a:t>of field test  </a:t>
            </a:r>
            <a:r>
              <a:rPr lang="en-US" altLang="ja-JP" dirty="0" smtClean="0">
                <a:solidFill>
                  <a:srgbClr val="FF0000"/>
                </a:solidFill>
              </a:rPr>
              <a:t>is not sufficient </a:t>
            </a:r>
            <a:r>
              <a:rPr lang="en-US" altLang="ja-JP" dirty="0" smtClean="0"/>
              <a:t>and not so economical.</a:t>
            </a:r>
          </a:p>
          <a:p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Limit of computer simulation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876800" y="1600200"/>
            <a:ext cx="3810000" cy="342900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Define the  specification of every single desired signals and undesired signals.</a:t>
            </a:r>
          </a:p>
          <a:p>
            <a:r>
              <a:rPr lang="en-US" altLang="ja-JP" dirty="0" smtClean="0"/>
              <a:t>Calculate the </a:t>
            </a:r>
            <a:r>
              <a:rPr lang="en-US" altLang="ja-JP" dirty="0" err="1" smtClean="0"/>
              <a:t>Eb</a:t>
            </a:r>
            <a:r>
              <a:rPr lang="en-US" altLang="ja-JP" dirty="0" smtClean="0"/>
              <a:t>/No (SINR) Vs BER between the system. ( Creating BER (SINR) Table)</a:t>
            </a:r>
          </a:p>
          <a:p>
            <a:r>
              <a:rPr lang="en-US" altLang="ja-JP" dirty="0" smtClean="0"/>
              <a:t>Calculate the link budget of every single path including multi paths</a:t>
            </a:r>
          </a:p>
          <a:p>
            <a:r>
              <a:rPr lang="en-US" altLang="ja-JP" dirty="0" smtClean="0"/>
              <a:t>Look up the BER (SINR) Table by the calculated </a:t>
            </a:r>
            <a:r>
              <a:rPr lang="en-US" altLang="ja-JP" dirty="0" err="1" smtClean="0"/>
              <a:t>Eb</a:t>
            </a:r>
            <a:r>
              <a:rPr lang="en-US" altLang="ja-JP" dirty="0" smtClean="0"/>
              <a:t>/No (SINR). </a:t>
            </a:r>
          </a:p>
          <a:p>
            <a:r>
              <a:rPr lang="en-US" altLang="ja-JP" dirty="0" smtClean="0"/>
              <a:t>Evaluate packet (frame) error rate.</a:t>
            </a:r>
          </a:p>
          <a:p>
            <a:endParaRPr lang="en-US" altLang="ja-JP" dirty="0" smtClean="0"/>
          </a:p>
        </p:txBody>
      </p:sp>
      <p:sp>
        <p:nvSpPr>
          <p:cNvPr id="39" name="コンテンツ プレースホルダ 38"/>
          <p:cNvSpPr>
            <a:spLocks noGrp="1"/>
          </p:cNvSpPr>
          <p:nvPr>
            <p:ph sz="half" idx="2"/>
          </p:nvPr>
        </p:nvSpPr>
        <p:spPr>
          <a:xfrm>
            <a:off x="4572000" y="5181600"/>
            <a:ext cx="41910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The combination of interference should be specified  first.</a:t>
            </a:r>
          </a:p>
          <a:p>
            <a:r>
              <a:rPr lang="en-US" altLang="ja-JP" dirty="0" smtClean="0"/>
              <a:t>It does </a:t>
            </a:r>
            <a:r>
              <a:rPr lang="en-US" altLang="ja-JP" dirty="0" smtClean="0">
                <a:solidFill>
                  <a:srgbClr val="FF0000"/>
                </a:solidFill>
              </a:rPr>
              <a:t>not scale for huge combination of complex interference</a:t>
            </a:r>
            <a:r>
              <a:rPr lang="en-US" altLang="ja-JP" dirty="0" smtClean="0"/>
              <a:t>.</a:t>
            </a:r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grpSp>
        <p:nvGrpSpPr>
          <p:cNvPr id="7" name="図形グループ 118"/>
          <p:cNvGrpSpPr/>
          <p:nvPr/>
        </p:nvGrpSpPr>
        <p:grpSpPr>
          <a:xfrm rot="10800000" flipV="1">
            <a:off x="1820861" y="2026770"/>
            <a:ext cx="288925" cy="299634"/>
            <a:chOff x="3762357" y="4129035"/>
            <a:chExt cx="288925" cy="288925"/>
          </a:xfrm>
          <a:solidFill>
            <a:schemeClr val="bg1"/>
          </a:solidFill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 rot="16200000">
              <a:off x="3762357" y="4129035"/>
              <a:ext cx="288925" cy="288925"/>
            </a:xfrm>
            <a:prstGeom prst="ellipse">
              <a:avLst/>
            </a:prstGeom>
            <a:grp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ja-JP" altLang="en-US"/>
            </a:p>
          </p:txBody>
        </p:sp>
        <p:grpSp>
          <p:nvGrpSpPr>
            <p:cNvPr id="9" name="図形グループ 117"/>
            <p:cNvGrpSpPr/>
            <p:nvPr/>
          </p:nvGrpSpPr>
          <p:grpSpPr>
            <a:xfrm rot="13497609">
              <a:off x="3835382" y="4202061"/>
              <a:ext cx="142875" cy="144462"/>
              <a:chOff x="4254374" y="4391023"/>
              <a:chExt cx="142875" cy="144462"/>
            </a:xfrm>
            <a:grpFill/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rot="16200000">
                <a:off x="4253581" y="4391816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rot="16200000" flipH="1">
                <a:off x="4253581" y="4391816"/>
                <a:ext cx="144462" cy="142875"/>
              </a:xfrm>
              <a:prstGeom prst="line">
                <a:avLst/>
              </a:prstGeom>
              <a:grp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ja-JP" altLang="en-US"/>
              </a:p>
            </p:txBody>
          </p:sp>
        </p:grpSp>
      </p:grpSp>
      <p:grpSp>
        <p:nvGrpSpPr>
          <p:cNvPr id="12" name="図形グループ 11"/>
          <p:cNvGrpSpPr/>
          <p:nvPr/>
        </p:nvGrpSpPr>
        <p:grpSpPr>
          <a:xfrm>
            <a:off x="1622477" y="2547519"/>
            <a:ext cx="685693" cy="383023"/>
            <a:chOff x="3578942" y="4681256"/>
            <a:chExt cx="685693" cy="383023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 rot="10800000" flipV="1">
              <a:off x="3777326" y="4681256"/>
              <a:ext cx="288925" cy="299634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normAutofit fontScale="77500" lnSpcReduction="20000"/>
            </a:bodyPr>
            <a:lstStyle/>
            <a:p>
              <a:endParaRPr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10800000" flipV="1">
              <a:off x="3578942" y="4681258"/>
              <a:ext cx="685693" cy="383021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 anchor="ctr" anchorCtr="1">
              <a:normAutofit fontScale="77500" lnSpcReduction="20000"/>
            </a:bodyPr>
            <a:lstStyle/>
            <a:p>
              <a:r>
                <a:rPr lang="en-US" altLang="ja-JP" sz="2800" dirty="0"/>
                <a:t>~</a:t>
              </a:r>
              <a:endParaRPr kumimoji="1" lang="ja-JP" altLang="en-US" sz="2800" dirty="0"/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479476" y="2026770"/>
            <a:ext cx="762000" cy="29963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Mod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667000" y="2073927"/>
            <a:ext cx="990600" cy="252478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Demod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線矢印コネクタ 16"/>
          <p:cNvCxnSpPr>
            <a:stCxn id="15" idx="3"/>
          </p:cNvCxnSpPr>
          <p:nvPr/>
        </p:nvCxnSpPr>
        <p:spPr>
          <a:xfrm>
            <a:off x="1241476" y="2176588"/>
            <a:ext cx="5793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109787" y="2178176"/>
            <a:ext cx="5793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5400000" flipH="1" flipV="1">
            <a:off x="1854766" y="2436962"/>
            <a:ext cx="22111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925805" y="284715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AWGN or Interference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810000" y="2232151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5400000" flipH="1" flipV="1">
            <a:off x="3483706" y="1905857"/>
            <a:ext cx="6541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4030133" y="1662177"/>
            <a:ext cx="313267" cy="397468"/>
          </a:xfrm>
          <a:custGeom>
            <a:avLst/>
            <a:gdLst>
              <a:gd name="connsiteX0" fmla="*/ 0 w 414867"/>
              <a:gd name="connsiteY0" fmla="*/ 0 h 330200"/>
              <a:gd name="connsiteX1" fmla="*/ 279400 w 414867"/>
              <a:gd name="connsiteY1" fmla="*/ 127000 h 330200"/>
              <a:gd name="connsiteX2" fmla="*/ 414867 w 414867"/>
              <a:gd name="connsiteY2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867" h="330200">
                <a:moveTo>
                  <a:pt x="0" y="0"/>
                </a:moveTo>
                <a:cubicBezTo>
                  <a:pt x="105128" y="35983"/>
                  <a:pt x="210256" y="71967"/>
                  <a:pt x="279400" y="127000"/>
                </a:cubicBezTo>
                <a:cubicBezTo>
                  <a:pt x="348544" y="182033"/>
                  <a:pt x="414867" y="330200"/>
                  <a:pt x="414867" y="330200"/>
                </a:cubicBezTo>
              </a:path>
            </a:pathLst>
          </a:cu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57600" y="23577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Eb</a:t>
            </a:r>
            <a:r>
              <a:rPr lang="en-US" altLang="ja-JP" dirty="0" smtClean="0"/>
              <a:t>/No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11805" y="1584476"/>
            <a:ext cx="59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BER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479476" y="3730623"/>
            <a:ext cx="762000" cy="29963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solidFill>
                  <a:schemeClr val="tx1"/>
                </a:solidFill>
              </a:rPr>
              <a:t>Tx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667000" y="3730623"/>
            <a:ext cx="762000" cy="29963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Rx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>
            <a:stCxn id="26" idx="3"/>
          </p:cNvCxnSpPr>
          <p:nvPr/>
        </p:nvCxnSpPr>
        <p:spPr>
          <a:xfrm flipV="1">
            <a:off x="1241476" y="3577229"/>
            <a:ext cx="381000" cy="303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32" idx="3"/>
          </p:cNvCxnSpPr>
          <p:nvPr/>
        </p:nvCxnSpPr>
        <p:spPr>
          <a:xfrm flipV="1">
            <a:off x="1965323" y="3883618"/>
            <a:ext cx="723850" cy="1051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1622476" y="3577229"/>
            <a:ext cx="529060" cy="454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32410" y="4030258"/>
            <a:ext cx="143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Link Budget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475242" y="4708561"/>
            <a:ext cx="1490081" cy="45302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Interference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2151536" y="3883617"/>
            <a:ext cx="537637" cy="1466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1700794" y="3425824"/>
            <a:ext cx="529060" cy="454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970975" y="3360297"/>
            <a:ext cx="143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Multi-path</a:t>
            </a:r>
            <a:endParaRPr kumimoji="1" lang="ja-JP" altLang="en-US" dirty="0"/>
          </a:p>
        </p:txBody>
      </p:sp>
      <p:sp>
        <p:nvSpPr>
          <p:cNvPr id="36" name="下矢印 35"/>
          <p:cNvSpPr/>
          <p:nvPr/>
        </p:nvSpPr>
        <p:spPr>
          <a:xfrm>
            <a:off x="3811588" y="2930541"/>
            <a:ext cx="218545" cy="28564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下矢印 36"/>
          <p:cNvSpPr/>
          <p:nvPr/>
        </p:nvSpPr>
        <p:spPr>
          <a:xfrm>
            <a:off x="2993260" y="4198466"/>
            <a:ext cx="218545" cy="158856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757767" y="5867400"/>
            <a:ext cx="3421487" cy="453029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Packet Level Simulator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Requirement of system evaluation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0772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Complexity</a:t>
            </a:r>
          </a:p>
          <a:p>
            <a:pPr lvl="1"/>
            <a:r>
              <a:rPr lang="en-US" altLang="ja-JP" dirty="0" smtClean="0"/>
              <a:t>Do not depend on particular radio specification.</a:t>
            </a:r>
          </a:p>
          <a:p>
            <a:pPr lvl="1"/>
            <a:r>
              <a:rPr lang="en-US" altLang="ja-JP" dirty="0" smtClean="0"/>
              <a:t>Provide reconfigurable radio sources of frequency, modulation, power, antenna, sensitivity and etc,. </a:t>
            </a:r>
          </a:p>
          <a:p>
            <a:pPr lvl="1"/>
            <a:r>
              <a:rPr lang="en-US" altLang="ja-JP" dirty="0" smtClean="0"/>
              <a:t>Provide evaluation of the  end-to-end performance with related external system elements such as servers and controllers.</a:t>
            </a:r>
          </a:p>
          <a:p>
            <a:r>
              <a:rPr lang="en-US" altLang="ja-JP" dirty="0" smtClean="0"/>
              <a:t>Immediacy (Real time) </a:t>
            </a:r>
          </a:p>
          <a:p>
            <a:pPr lvl="1"/>
            <a:r>
              <a:rPr lang="en-US" altLang="ja-JP" dirty="0" smtClean="0"/>
              <a:t>Evaluation should be performed in the real time </a:t>
            </a:r>
          </a:p>
          <a:p>
            <a:r>
              <a:rPr lang="en-US" altLang="ja-JP" dirty="0" smtClean="0"/>
              <a:t>Repeatability</a:t>
            </a:r>
          </a:p>
          <a:p>
            <a:pPr lvl="1"/>
            <a:r>
              <a:rPr lang="en-US" altLang="ja-JP" dirty="0" smtClean="0"/>
              <a:t>Test scenario should be reusable </a:t>
            </a:r>
          </a:p>
          <a:p>
            <a:r>
              <a:rPr lang="en-US" altLang="ja-JP" dirty="0" smtClean="0"/>
              <a:t>Scalability</a:t>
            </a:r>
          </a:p>
          <a:p>
            <a:pPr lvl="1"/>
            <a:r>
              <a:rPr lang="en-US" altLang="ja-JP" dirty="0" smtClean="0"/>
              <a:t>Supporting high dense environment of radio allocation. 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2014</a:t>
            </a:r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Hiroshi Mano (KDTI/University of Yamanashi)</a:t>
            </a: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D101B002-A266-024B-B22F-DC19655FC800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45349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Overview of proposed </a:t>
            </a:r>
            <a:r>
              <a:rPr lang="en-US" altLang="ja-JP" dirty="0" smtClean="0"/>
              <a:t>wireless emulation system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94435" y="1143000"/>
            <a:ext cx="7687565" cy="5334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U</a:t>
            </a:r>
            <a:r>
              <a:rPr lang="en-US" altLang="ja-JP" dirty="0" smtClean="0"/>
              <a:t>niversal </a:t>
            </a:r>
            <a:r>
              <a:rPr lang="en-US" altLang="ja-JP" dirty="0" smtClean="0"/>
              <a:t>test bed for wireless system evaluation</a:t>
            </a:r>
            <a:endParaRPr lang="ja-JP" altLang="en-US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2014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Hiroshi Mano (KDTI/University of Yamanashi)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45E4-7052-AA4A-9F24-AD9672A8F10F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34" name="角丸四角形 133"/>
          <p:cNvSpPr/>
          <p:nvPr/>
        </p:nvSpPr>
        <p:spPr>
          <a:xfrm>
            <a:off x="147642" y="1614827"/>
            <a:ext cx="8864026" cy="13315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147640" y="3077309"/>
            <a:ext cx="8864028" cy="30407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530957" y="3517151"/>
            <a:ext cx="8274103" cy="14868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Freeform 166"/>
          <p:cNvSpPr>
            <a:spLocks/>
          </p:cNvSpPr>
          <p:nvPr/>
        </p:nvSpPr>
        <p:spPr bwMode="auto">
          <a:xfrm>
            <a:off x="6763863" y="2347876"/>
            <a:ext cx="749314" cy="478092"/>
          </a:xfrm>
          <a:custGeom>
            <a:avLst/>
            <a:gdLst/>
            <a:ahLst/>
            <a:cxnLst>
              <a:cxn ang="0">
                <a:pos x="3939" y="852"/>
              </a:cxn>
              <a:cxn ang="0">
                <a:pos x="3761" y="555"/>
              </a:cxn>
              <a:cxn ang="0">
                <a:pos x="3463" y="377"/>
              </a:cxn>
              <a:cxn ang="0">
                <a:pos x="3135" y="358"/>
              </a:cxn>
              <a:cxn ang="0">
                <a:pos x="2889" y="476"/>
              </a:cxn>
              <a:cxn ang="0">
                <a:pos x="2644" y="185"/>
              </a:cxn>
              <a:cxn ang="0">
                <a:pos x="2307" y="26"/>
              </a:cxn>
              <a:cxn ang="0">
                <a:pos x="1891" y="26"/>
              </a:cxn>
              <a:cxn ang="0">
                <a:pos x="1521" y="218"/>
              </a:cxn>
              <a:cxn ang="0">
                <a:pos x="1283" y="277"/>
              </a:cxn>
              <a:cxn ang="0">
                <a:pos x="999" y="185"/>
              </a:cxn>
              <a:cxn ang="0">
                <a:pos x="702" y="284"/>
              </a:cxn>
              <a:cxn ang="0">
                <a:pos x="523" y="535"/>
              </a:cxn>
              <a:cxn ang="0">
                <a:pos x="529" y="739"/>
              </a:cxn>
              <a:cxn ang="0">
                <a:pos x="352" y="813"/>
              </a:cxn>
              <a:cxn ang="0">
                <a:pos x="127" y="1037"/>
              </a:cxn>
              <a:cxn ang="0">
                <a:pos x="8" y="1348"/>
              </a:cxn>
              <a:cxn ang="0">
                <a:pos x="54" y="1711"/>
              </a:cxn>
              <a:cxn ang="0">
                <a:pos x="226" y="1989"/>
              </a:cxn>
              <a:cxn ang="0">
                <a:pos x="464" y="2141"/>
              </a:cxn>
              <a:cxn ang="0">
                <a:pos x="708" y="2200"/>
              </a:cxn>
              <a:cxn ang="0">
                <a:pos x="940" y="2187"/>
              </a:cxn>
              <a:cxn ang="0">
                <a:pos x="1110" y="2152"/>
              </a:cxn>
              <a:cxn ang="0">
                <a:pos x="1237" y="2226"/>
              </a:cxn>
              <a:cxn ang="0">
                <a:pos x="1461" y="2359"/>
              </a:cxn>
              <a:cxn ang="0">
                <a:pos x="1734" y="2410"/>
              </a:cxn>
              <a:cxn ang="0">
                <a:pos x="2089" y="2398"/>
              </a:cxn>
              <a:cxn ang="0">
                <a:pos x="2446" y="2246"/>
              </a:cxn>
              <a:cxn ang="0">
                <a:pos x="2710" y="2246"/>
              </a:cxn>
              <a:cxn ang="0">
                <a:pos x="3027" y="2345"/>
              </a:cxn>
              <a:cxn ang="0">
                <a:pos x="3364" y="2240"/>
              </a:cxn>
              <a:cxn ang="0">
                <a:pos x="3562" y="1962"/>
              </a:cxn>
              <a:cxn ang="0">
                <a:pos x="3595" y="1711"/>
              </a:cxn>
              <a:cxn ang="0">
                <a:pos x="3741" y="1546"/>
              </a:cxn>
              <a:cxn ang="0">
                <a:pos x="3939" y="1229"/>
              </a:cxn>
            </a:cxnLst>
            <a:rect l="0" t="0" r="r" b="b"/>
            <a:pathLst>
              <a:path w="3969" h="2420">
                <a:moveTo>
                  <a:pt x="3969" y="1038"/>
                </a:moveTo>
                <a:cubicBezTo>
                  <a:pt x="3969" y="975"/>
                  <a:pt x="3955" y="909"/>
                  <a:pt x="3939" y="852"/>
                </a:cubicBezTo>
                <a:cubicBezTo>
                  <a:pt x="3923" y="795"/>
                  <a:pt x="3903" y="743"/>
                  <a:pt x="3873" y="694"/>
                </a:cubicBezTo>
                <a:cubicBezTo>
                  <a:pt x="3843" y="645"/>
                  <a:pt x="3803" y="597"/>
                  <a:pt x="3761" y="555"/>
                </a:cubicBezTo>
                <a:cubicBezTo>
                  <a:pt x="3719" y="513"/>
                  <a:pt x="3672" y="473"/>
                  <a:pt x="3622" y="443"/>
                </a:cubicBezTo>
                <a:cubicBezTo>
                  <a:pt x="3572" y="413"/>
                  <a:pt x="3520" y="393"/>
                  <a:pt x="3463" y="377"/>
                </a:cubicBezTo>
                <a:cubicBezTo>
                  <a:pt x="3406" y="361"/>
                  <a:pt x="3333" y="347"/>
                  <a:pt x="3278" y="344"/>
                </a:cubicBezTo>
                <a:cubicBezTo>
                  <a:pt x="3223" y="341"/>
                  <a:pt x="3180" y="348"/>
                  <a:pt x="3135" y="358"/>
                </a:cubicBezTo>
                <a:cubicBezTo>
                  <a:pt x="3090" y="368"/>
                  <a:pt x="3048" y="383"/>
                  <a:pt x="3007" y="403"/>
                </a:cubicBezTo>
                <a:cubicBezTo>
                  <a:pt x="2966" y="423"/>
                  <a:pt x="2932" y="447"/>
                  <a:pt x="2889" y="476"/>
                </a:cubicBezTo>
                <a:cubicBezTo>
                  <a:pt x="2859" y="424"/>
                  <a:pt x="2824" y="365"/>
                  <a:pt x="2783" y="317"/>
                </a:cubicBezTo>
                <a:cubicBezTo>
                  <a:pt x="2742" y="269"/>
                  <a:pt x="2693" y="223"/>
                  <a:pt x="2644" y="185"/>
                </a:cubicBezTo>
                <a:cubicBezTo>
                  <a:pt x="2595" y="147"/>
                  <a:pt x="2542" y="113"/>
                  <a:pt x="2486" y="86"/>
                </a:cubicBezTo>
                <a:cubicBezTo>
                  <a:pt x="2430" y="59"/>
                  <a:pt x="2370" y="40"/>
                  <a:pt x="2307" y="26"/>
                </a:cubicBezTo>
                <a:cubicBezTo>
                  <a:pt x="2244" y="12"/>
                  <a:pt x="2178" y="0"/>
                  <a:pt x="2109" y="0"/>
                </a:cubicBezTo>
                <a:cubicBezTo>
                  <a:pt x="2040" y="0"/>
                  <a:pt x="1959" y="10"/>
                  <a:pt x="1891" y="26"/>
                </a:cubicBezTo>
                <a:cubicBezTo>
                  <a:pt x="1823" y="42"/>
                  <a:pt x="1761" y="67"/>
                  <a:pt x="1699" y="99"/>
                </a:cubicBezTo>
                <a:cubicBezTo>
                  <a:pt x="1637" y="131"/>
                  <a:pt x="1572" y="174"/>
                  <a:pt x="1521" y="218"/>
                </a:cubicBezTo>
                <a:cubicBezTo>
                  <a:pt x="1470" y="262"/>
                  <a:pt x="1426" y="327"/>
                  <a:pt x="1395" y="363"/>
                </a:cubicBezTo>
                <a:cubicBezTo>
                  <a:pt x="1359" y="336"/>
                  <a:pt x="1325" y="303"/>
                  <a:pt x="1283" y="277"/>
                </a:cubicBezTo>
                <a:cubicBezTo>
                  <a:pt x="1241" y="251"/>
                  <a:pt x="1191" y="220"/>
                  <a:pt x="1144" y="205"/>
                </a:cubicBezTo>
                <a:cubicBezTo>
                  <a:pt x="1097" y="190"/>
                  <a:pt x="1050" y="183"/>
                  <a:pt x="999" y="185"/>
                </a:cubicBezTo>
                <a:cubicBezTo>
                  <a:pt x="948" y="187"/>
                  <a:pt x="889" y="198"/>
                  <a:pt x="840" y="214"/>
                </a:cubicBezTo>
                <a:cubicBezTo>
                  <a:pt x="791" y="230"/>
                  <a:pt x="744" y="254"/>
                  <a:pt x="702" y="284"/>
                </a:cubicBezTo>
                <a:cubicBezTo>
                  <a:pt x="660" y="314"/>
                  <a:pt x="619" y="354"/>
                  <a:pt x="589" y="396"/>
                </a:cubicBezTo>
                <a:cubicBezTo>
                  <a:pt x="559" y="438"/>
                  <a:pt x="536" y="492"/>
                  <a:pt x="523" y="535"/>
                </a:cubicBezTo>
                <a:cubicBezTo>
                  <a:pt x="510" y="578"/>
                  <a:pt x="509" y="623"/>
                  <a:pt x="510" y="657"/>
                </a:cubicBezTo>
                <a:cubicBezTo>
                  <a:pt x="511" y="691"/>
                  <a:pt x="520" y="715"/>
                  <a:pt x="529" y="739"/>
                </a:cubicBezTo>
                <a:cubicBezTo>
                  <a:pt x="505" y="747"/>
                  <a:pt x="505" y="745"/>
                  <a:pt x="475" y="757"/>
                </a:cubicBezTo>
                <a:cubicBezTo>
                  <a:pt x="445" y="769"/>
                  <a:pt x="393" y="787"/>
                  <a:pt x="352" y="813"/>
                </a:cubicBezTo>
                <a:cubicBezTo>
                  <a:pt x="311" y="839"/>
                  <a:pt x="263" y="875"/>
                  <a:pt x="226" y="912"/>
                </a:cubicBezTo>
                <a:cubicBezTo>
                  <a:pt x="189" y="949"/>
                  <a:pt x="157" y="991"/>
                  <a:pt x="127" y="1037"/>
                </a:cubicBezTo>
                <a:cubicBezTo>
                  <a:pt x="97" y="1083"/>
                  <a:pt x="68" y="1137"/>
                  <a:pt x="48" y="1189"/>
                </a:cubicBezTo>
                <a:cubicBezTo>
                  <a:pt x="28" y="1241"/>
                  <a:pt x="15" y="1294"/>
                  <a:pt x="8" y="1348"/>
                </a:cubicBezTo>
                <a:cubicBezTo>
                  <a:pt x="1" y="1402"/>
                  <a:pt x="0" y="1453"/>
                  <a:pt x="8" y="1513"/>
                </a:cubicBezTo>
                <a:cubicBezTo>
                  <a:pt x="16" y="1573"/>
                  <a:pt x="33" y="1652"/>
                  <a:pt x="54" y="1711"/>
                </a:cubicBezTo>
                <a:cubicBezTo>
                  <a:pt x="75" y="1770"/>
                  <a:pt x="105" y="1824"/>
                  <a:pt x="134" y="1870"/>
                </a:cubicBezTo>
                <a:cubicBezTo>
                  <a:pt x="163" y="1916"/>
                  <a:pt x="191" y="1954"/>
                  <a:pt x="226" y="1989"/>
                </a:cubicBezTo>
                <a:cubicBezTo>
                  <a:pt x="261" y="2024"/>
                  <a:pt x="305" y="2056"/>
                  <a:pt x="345" y="2081"/>
                </a:cubicBezTo>
                <a:cubicBezTo>
                  <a:pt x="385" y="2106"/>
                  <a:pt x="424" y="2124"/>
                  <a:pt x="464" y="2141"/>
                </a:cubicBezTo>
                <a:cubicBezTo>
                  <a:pt x="504" y="2158"/>
                  <a:pt x="542" y="2170"/>
                  <a:pt x="583" y="2180"/>
                </a:cubicBezTo>
                <a:cubicBezTo>
                  <a:pt x="624" y="2190"/>
                  <a:pt x="667" y="2197"/>
                  <a:pt x="708" y="2200"/>
                </a:cubicBezTo>
                <a:cubicBezTo>
                  <a:pt x="749" y="2203"/>
                  <a:pt x="788" y="2202"/>
                  <a:pt x="827" y="2200"/>
                </a:cubicBezTo>
                <a:cubicBezTo>
                  <a:pt x="866" y="2198"/>
                  <a:pt x="905" y="2192"/>
                  <a:pt x="940" y="2187"/>
                </a:cubicBezTo>
                <a:cubicBezTo>
                  <a:pt x="975" y="2182"/>
                  <a:pt x="1008" y="2175"/>
                  <a:pt x="1036" y="2169"/>
                </a:cubicBezTo>
                <a:cubicBezTo>
                  <a:pt x="1064" y="2163"/>
                  <a:pt x="1086" y="2158"/>
                  <a:pt x="1110" y="2152"/>
                </a:cubicBezTo>
                <a:cubicBezTo>
                  <a:pt x="1134" y="2146"/>
                  <a:pt x="1153" y="2143"/>
                  <a:pt x="1179" y="2134"/>
                </a:cubicBezTo>
                <a:cubicBezTo>
                  <a:pt x="1189" y="2160"/>
                  <a:pt x="1211" y="2198"/>
                  <a:pt x="1237" y="2226"/>
                </a:cubicBezTo>
                <a:cubicBezTo>
                  <a:pt x="1263" y="2254"/>
                  <a:pt x="1299" y="2277"/>
                  <a:pt x="1336" y="2299"/>
                </a:cubicBezTo>
                <a:cubicBezTo>
                  <a:pt x="1373" y="2321"/>
                  <a:pt x="1417" y="2344"/>
                  <a:pt x="1461" y="2359"/>
                </a:cubicBezTo>
                <a:cubicBezTo>
                  <a:pt x="1505" y="2374"/>
                  <a:pt x="1555" y="2383"/>
                  <a:pt x="1600" y="2391"/>
                </a:cubicBezTo>
                <a:cubicBezTo>
                  <a:pt x="1645" y="2399"/>
                  <a:pt x="1688" y="2406"/>
                  <a:pt x="1734" y="2410"/>
                </a:cubicBezTo>
                <a:cubicBezTo>
                  <a:pt x="1780" y="2414"/>
                  <a:pt x="1819" y="2420"/>
                  <a:pt x="1878" y="2418"/>
                </a:cubicBezTo>
                <a:cubicBezTo>
                  <a:pt x="1937" y="2416"/>
                  <a:pt x="2023" y="2411"/>
                  <a:pt x="2089" y="2398"/>
                </a:cubicBezTo>
                <a:cubicBezTo>
                  <a:pt x="2155" y="2385"/>
                  <a:pt x="2214" y="2364"/>
                  <a:pt x="2274" y="2339"/>
                </a:cubicBezTo>
                <a:cubicBezTo>
                  <a:pt x="2334" y="2314"/>
                  <a:pt x="2393" y="2281"/>
                  <a:pt x="2446" y="2246"/>
                </a:cubicBezTo>
                <a:cubicBezTo>
                  <a:pt x="2499" y="2211"/>
                  <a:pt x="2554" y="2160"/>
                  <a:pt x="2591" y="2127"/>
                </a:cubicBezTo>
                <a:cubicBezTo>
                  <a:pt x="2629" y="2175"/>
                  <a:pt x="2665" y="2214"/>
                  <a:pt x="2710" y="2246"/>
                </a:cubicBezTo>
                <a:cubicBezTo>
                  <a:pt x="2755" y="2278"/>
                  <a:pt x="2809" y="2302"/>
                  <a:pt x="2862" y="2319"/>
                </a:cubicBezTo>
                <a:cubicBezTo>
                  <a:pt x="2915" y="2336"/>
                  <a:pt x="2970" y="2345"/>
                  <a:pt x="3027" y="2345"/>
                </a:cubicBezTo>
                <a:cubicBezTo>
                  <a:pt x="3084" y="2345"/>
                  <a:pt x="3150" y="2336"/>
                  <a:pt x="3206" y="2319"/>
                </a:cubicBezTo>
                <a:cubicBezTo>
                  <a:pt x="3262" y="2302"/>
                  <a:pt x="3318" y="2275"/>
                  <a:pt x="3364" y="2240"/>
                </a:cubicBezTo>
                <a:cubicBezTo>
                  <a:pt x="3410" y="2205"/>
                  <a:pt x="3450" y="2153"/>
                  <a:pt x="3483" y="2107"/>
                </a:cubicBezTo>
                <a:cubicBezTo>
                  <a:pt x="3516" y="2061"/>
                  <a:pt x="3543" y="2014"/>
                  <a:pt x="3562" y="1962"/>
                </a:cubicBezTo>
                <a:cubicBezTo>
                  <a:pt x="3581" y="1910"/>
                  <a:pt x="3590" y="1836"/>
                  <a:pt x="3595" y="1794"/>
                </a:cubicBezTo>
                <a:cubicBezTo>
                  <a:pt x="3600" y="1752"/>
                  <a:pt x="3597" y="1735"/>
                  <a:pt x="3595" y="1711"/>
                </a:cubicBezTo>
                <a:cubicBezTo>
                  <a:pt x="3593" y="1687"/>
                  <a:pt x="3586" y="1671"/>
                  <a:pt x="3582" y="1652"/>
                </a:cubicBezTo>
                <a:cubicBezTo>
                  <a:pt x="3613" y="1633"/>
                  <a:pt x="3695" y="1587"/>
                  <a:pt x="3741" y="1546"/>
                </a:cubicBezTo>
                <a:cubicBezTo>
                  <a:pt x="3787" y="1505"/>
                  <a:pt x="3827" y="1460"/>
                  <a:pt x="3860" y="1407"/>
                </a:cubicBezTo>
                <a:cubicBezTo>
                  <a:pt x="3893" y="1354"/>
                  <a:pt x="3921" y="1290"/>
                  <a:pt x="3939" y="1229"/>
                </a:cubicBezTo>
                <a:cubicBezTo>
                  <a:pt x="3957" y="1168"/>
                  <a:pt x="3969" y="1101"/>
                  <a:pt x="3969" y="1038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 anchorCtr="1">
            <a:normAutofit/>
          </a:bodyPr>
          <a:lstStyle/>
          <a:p>
            <a:r>
              <a:rPr lang="en-US" altLang="ja-JP" sz="1400" dirty="0" smtClean="0"/>
              <a:t>LAN</a:t>
            </a:r>
            <a:endParaRPr lang="ja-JP" altLang="en-US" sz="1400" dirty="0"/>
          </a:p>
        </p:txBody>
      </p:sp>
      <p:sp>
        <p:nvSpPr>
          <p:cNvPr id="11" name="Freeform 166"/>
          <p:cNvSpPr>
            <a:spLocks/>
          </p:cNvSpPr>
          <p:nvPr/>
        </p:nvSpPr>
        <p:spPr bwMode="auto">
          <a:xfrm>
            <a:off x="5423238" y="2568712"/>
            <a:ext cx="738158" cy="434947"/>
          </a:xfrm>
          <a:custGeom>
            <a:avLst/>
            <a:gdLst/>
            <a:ahLst/>
            <a:cxnLst>
              <a:cxn ang="0">
                <a:pos x="3939" y="852"/>
              </a:cxn>
              <a:cxn ang="0">
                <a:pos x="3761" y="555"/>
              </a:cxn>
              <a:cxn ang="0">
                <a:pos x="3463" y="377"/>
              </a:cxn>
              <a:cxn ang="0">
                <a:pos x="3135" y="358"/>
              </a:cxn>
              <a:cxn ang="0">
                <a:pos x="2889" y="476"/>
              </a:cxn>
              <a:cxn ang="0">
                <a:pos x="2644" y="185"/>
              </a:cxn>
              <a:cxn ang="0">
                <a:pos x="2307" y="26"/>
              </a:cxn>
              <a:cxn ang="0">
                <a:pos x="1891" y="26"/>
              </a:cxn>
              <a:cxn ang="0">
                <a:pos x="1521" y="218"/>
              </a:cxn>
              <a:cxn ang="0">
                <a:pos x="1283" y="277"/>
              </a:cxn>
              <a:cxn ang="0">
                <a:pos x="999" y="185"/>
              </a:cxn>
              <a:cxn ang="0">
                <a:pos x="702" y="284"/>
              </a:cxn>
              <a:cxn ang="0">
                <a:pos x="523" y="535"/>
              </a:cxn>
              <a:cxn ang="0">
                <a:pos x="529" y="739"/>
              </a:cxn>
              <a:cxn ang="0">
                <a:pos x="352" y="813"/>
              </a:cxn>
              <a:cxn ang="0">
                <a:pos x="127" y="1037"/>
              </a:cxn>
              <a:cxn ang="0">
                <a:pos x="8" y="1348"/>
              </a:cxn>
              <a:cxn ang="0">
                <a:pos x="54" y="1711"/>
              </a:cxn>
              <a:cxn ang="0">
                <a:pos x="226" y="1989"/>
              </a:cxn>
              <a:cxn ang="0">
                <a:pos x="464" y="2141"/>
              </a:cxn>
              <a:cxn ang="0">
                <a:pos x="708" y="2200"/>
              </a:cxn>
              <a:cxn ang="0">
                <a:pos x="940" y="2187"/>
              </a:cxn>
              <a:cxn ang="0">
                <a:pos x="1110" y="2152"/>
              </a:cxn>
              <a:cxn ang="0">
                <a:pos x="1237" y="2226"/>
              </a:cxn>
              <a:cxn ang="0">
                <a:pos x="1461" y="2359"/>
              </a:cxn>
              <a:cxn ang="0">
                <a:pos x="1734" y="2410"/>
              </a:cxn>
              <a:cxn ang="0">
                <a:pos x="2089" y="2398"/>
              </a:cxn>
              <a:cxn ang="0">
                <a:pos x="2446" y="2246"/>
              </a:cxn>
              <a:cxn ang="0">
                <a:pos x="2710" y="2246"/>
              </a:cxn>
              <a:cxn ang="0">
                <a:pos x="3027" y="2345"/>
              </a:cxn>
              <a:cxn ang="0">
                <a:pos x="3364" y="2240"/>
              </a:cxn>
              <a:cxn ang="0">
                <a:pos x="3562" y="1962"/>
              </a:cxn>
              <a:cxn ang="0">
                <a:pos x="3595" y="1711"/>
              </a:cxn>
              <a:cxn ang="0">
                <a:pos x="3741" y="1546"/>
              </a:cxn>
              <a:cxn ang="0">
                <a:pos x="3939" y="1229"/>
              </a:cxn>
            </a:cxnLst>
            <a:rect l="0" t="0" r="r" b="b"/>
            <a:pathLst>
              <a:path w="3969" h="2420">
                <a:moveTo>
                  <a:pt x="3969" y="1038"/>
                </a:moveTo>
                <a:cubicBezTo>
                  <a:pt x="3969" y="975"/>
                  <a:pt x="3955" y="909"/>
                  <a:pt x="3939" y="852"/>
                </a:cubicBezTo>
                <a:cubicBezTo>
                  <a:pt x="3923" y="795"/>
                  <a:pt x="3903" y="743"/>
                  <a:pt x="3873" y="694"/>
                </a:cubicBezTo>
                <a:cubicBezTo>
                  <a:pt x="3843" y="645"/>
                  <a:pt x="3803" y="597"/>
                  <a:pt x="3761" y="555"/>
                </a:cubicBezTo>
                <a:cubicBezTo>
                  <a:pt x="3719" y="513"/>
                  <a:pt x="3672" y="473"/>
                  <a:pt x="3622" y="443"/>
                </a:cubicBezTo>
                <a:cubicBezTo>
                  <a:pt x="3572" y="413"/>
                  <a:pt x="3520" y="393"/>
                  <a:pt x="3463" y="377"/>
                </a:cubicBezTo>
                <a:cubicBezTo>
                  <a:pt x="3406" y="361"/>
                  <a:pt x="3333" y="347"/>
                  <a:pt x="3278" y="344"/>
                </a:cubicBezTo>
                <a:cubicBezTo>
                  <a:pt x="3223" y="341"/>
                  <a:pt x="3180" y="348"/>
                  <a:pt x="3135" y="358"/>
                </a:cubicBezTo>
                <a:cubicBezTo>
                  <a:pt x="3090" y="368"/>
                  <a:pt x="3048" y="383"/>
                  <a:pt x="3007" y="403"/>
                </a:cubicBezTo>
                <a:cubicBezTo>
                  <a:pt x="2966" y="423"/>
                  <a:pt x="2932" y="447"/>
                  <a:pt x="2889" y="476"/>
                </a:cubicBezTo>
                <a:cubicBezTo>
                  <a:pt x="2859" y="424"/>
                  <a:pt x="2824" y="365"/>
                  <a:pt x="2783" y="317"/>
                </a:cubicBezTo>
                <a:cubicBezTo>
                  <a:pt x="2742" y="269"/>
                  <a:pt x="2693" y="223"/>
                  <a:pt x="2644" y="185"/>
                </a:cubicBezTo>
                <a:cubicBezTo>
                  <a:pt x="2595" y="147"/>
                  <a:pt x="2542" y="113"/>
                  <a:pt x="2486" y="86"/>
                </a:cubicBezTo>
                <a:cubicBezTo>
                  <a:pt x="2430" y="59"/>
                  <a:pt x="2370" y="40"/>
                  <a:pt x="2307" y="26"/>
                </a:cubicBezTo>
                <a:cubicBezTo>
                  <a:pt x="2244" y="12"/>
                  <a:pt x="2178" y="0"/>
                  <a:pt x="2109" y="0"/>
                </a:cubicBezTo>
                <a:cubicBezTo>
                  <a:pt x="2040" y="0"/>
                  <a:pt x="1959" y="10"/>
                  <a:pt x="1891" y="26"/>
                </a:cubicBezTo>
                <a:cubicBezTo>
                  <a:pt x="1823" y="42"/>
                  <a:pt x="1761" y="67"/>
                  <a:pt x="1699" y="99"/>
                </a:cubicBezTo>
                <a:cubicBezTo>
                  <a:pt x="1637" y="131"/>
                  <a:pt x="1572" y="174"/>
                  <a:pt x="1521" y="218"/>
                </a:cubicBezTo>
                <a:cubicBezTo>
                  <a:pt x="1470" y="262"/>
                  <a:pt x="1426" y="327"/>
                  <a:pt x="1395" y="363"/>
                </a:cubicBezTo>
                <a:cubicBezTo>
                  <a:pt x="1359" y="336"/>
                  <a:pt x="1325" y="303"/>
                  <a:pt x="1283" y="277"/>
                </a:cubicBezTo>
                <a:cubicBezTo>
                  <a:pt x="1241" y="251"/>
                  <a:pt x="1191" y="220"/>
                  <a:pt x="1144" y="205"/>
                </a:cubicBezTo>
                <a:cubicBezTo>
                  <a:pt x="1097" y="190"/>
                  <a:pt x="1050" y="183"/>
                  <a:pt x="999" y="185"/>
                </a:cubicBezTo>
                <a:cubicBezTo>
                  <a:pt x="948" y="187"/>
                  <a:pt x="889" y="198"/>
                  <a:pt x="840" y="214"/>
                </a:cubicBezTo>
                <a:cubicBezTo>
                  <a:pt x="791" y="230"/>
                  <a:pt x="744" y="254"/>
                  <a:pt x="702" y="284"/>
                </a:cubicBezTo>
                <a:cubicBezTo>
                  <a:pt x="660" y="314"/>
                  <a:pt x="619" y="354"/>
                  <a:pt x="589" y="396"/>
                </a:cubicBezTo>
                <a:cubicBezTo>
                  <a:pt x="559" y="438"/>
                  <a:pt x="536" y="492"/>
                  <a:pt x="523" y="535"/>
                </a:cubicBezTo>
                <a:cubicBezTo>
                  <a:pt x="510" y="578"/>
                  <a:pt x="509" y="623"/>
                  <a:pt x="510" y="657"/>
                </a:cubicBezTo>
                <a:cubicBezTo>
                  <a:pt x="511" y="691"/>
                  <a:pt x="520" y="715"/>
                  <a:pt x="529" y="739"/>
                </a:cubicBezTo>
                <a:cubicBezTo>
                  <a:pt x="505" y="747"/>
                  <a:pt x="505" y="745"/>
                  <a:pt x="475" y="757"/>
                </a:cubicBezTo>
                <a:cubicBezTo>
                  <a:pt x="445" y="769"/>
                  <a:pt x="393" y="787"/>
                  <a:pt x="352" y="813"/>
                </a:cubicBezTo>
                <a:cubicBezTo>
                  <a:pt x="311" y="839"/>
                  <a:pt x="263" y="875"/>
                  <a:pt x="226" y="912"/>
                </a:cubicBezTo>
                <a:cubicBezTo>
                  <a:pt x="189" y="949"/>
                  <a:pt x="157" y="991"/>
                  <a:pt x="127" y="1037"/>
                </a:cubicBezTo>
                <a:cubicBezTo>
                  <a:pt x="97" y="1083"/>
                  <a:pt x="68" y="1137"/>
                  <a:pt x="48" y="1189"/>
                </a:cubicBezTo>
                <a:cubicBezTo>
                  <a:pt x="28" y="1241"/>
                  <a:pt x="15" y="1294"/>
                  <a:pt x="8" y="1348"/>
                </a:cubicBezTo>
                <a:cubicBezTo>
                  <a:pt x="1" y="1402"/>
                  <a:pt x="0" y="1453"/>
                  <a:pt x="8" y="1513"/>
                </a:cubicBezTo>
                <a:cubicBezTo>
                  <a:pt x="16" y="1573"/>
                  <a:pt x="33" y="1652"/>
                  <a:pt x="54" y="1711"/>
                </a:cubicBezTo>
                <a:cubicBezTo>
                  <a:pt x="75" y="1770"/>
                  <a:pt x="105" y="1824"/>
                  <a:pt x="134" y="1870"/>
                </a:cubicBezTo>
                <a:cubicBezTo>
                  <a:pt x="163" y="1916"/>
                  <a:pt x="191" y="1954"/>
                  <a:pt x="226" y="1989"/>
                </a:cubicBezTo>
                <a:cubicBezTo>
                  <a:pt x="261" y="2024"/>
                  <a:pt x="305" y="2056"/>
                  <a:pt x="345" y="2081"/>
                </a:cubicBezTo>
                <a:cubicBezTo>
                  <a:pt x="385" y="2106"/>
                  <a:pt x="424" y="2124"/>
                  <a:pt x="464" y="2141"/>
                </a:cubicBezTo>
                <a:cubicBezTo>
                  <a:pt x="504" y="2158"/>
                  <a:pt x="542" y="2170"/>
                  <a:pt x="583" y="2180"/>
                </a:cubicBezTo>
                <a:cubicBezTo>
                  <a:pt x="624" y="2190"/>
                  <a:pt x="667" y="2197"/>
                  <a:pt x="708" y="2200"/>
                </a:cubicBezTo>
                <a:cubicBezTo>
                  <a:pt x="749" y="2203"/>
                  <a:pt x="788" y="2202"/>
                  <a:pt x="827" y="2200"/>
                </a:cubicBezTo>
                <a:cubicBezTo>
                  <a:pt x="866" y="2198"/>
                  <a:pt x="905" y="2192"/>
                  <a:pt x="940" y="2187"/>
                </a:cubicBezTo>
                <a:cubicBezTo>
                  <a:pt x="975" y="2182"/>
                  <a:pt x="1008" y="2175"/>
                  <a:pt x="1036" y="2169"/>
                </a:cubicBezTo>
                <a:cubicBezTo>
                  <a:pt x="1064" y="2163"/>
                  <a:pt x="1086" y="2158"/>
                  <a:pt x="1110" y="2152"/>
                </a:cubicBezTo>
                <a:cubicBezTo>
                  <a:pt x="1134" y="2146"/>
                  <a:pt x="1153" y="2143"/>
                  <a:pt x="1179" y="2134"/>
                </a:cubicBezTo>
                <a:cubicBezTo>
                  <a:pt x="1189" y="2160"/>
                  <a:pt x="1211" y="2198"/>
                  <a:pt x="1237" y="2226"/>
                </a:cubicBezTo>
                <a:cubicBezTo>
                  <a:pt x="1263" y="2254"/>
                  <a:pt x="1299" y="2277"/>
                  <a:pt x="1336" y="2299"/>
                </a:cubicBezTo>
                <a:cubicBezTo>
                  <a:pt x="1373" y="2321"/>
                  <a:pt x="1417" y="2344"/>
                  <a:pt x="1461" y="2359"/>
                </a:cubicBezTo>
                <a:cubicBezTo>
                  <a:pt x="1505" y="2374"/>
                  <a:pt x="1555" y="2383"/>
                  <a:pt x="1600" y="2391"/>
                </a:cubicBezTo>
                <a:cubicBezTo>
                  <a:pt x="1645" y="2399"/>
                  <a:pt x="1688" y="2406"/>
                  <a:pt x="1734" y="2410"/>
                </a:cubicBezTo>
                <a:cubicBezTo>
                  <a:pt x="1780" y="2414"/>
                  <a:pt x="1819" y="2420"/>
                  <a:pt x="1878" y="2418"/>
                </a:cubicBezTo>
                <a:cubicBezTo>
                  <a:pt x="1937" y="2416"/>
                  <a:pt x="2023" y="2411"/>
                  <a:pt x="2089" y="2398"/>
                </a:cubicBezTo>
                <a:cubicBezTo>
                  <a:pt x="2155" y="2385"/>
                  <a:pt x="2214" y="2364"/>
                  <a:pt x="2274" y="2339"/>
                </a:cubicBezTo>
                <a:cubicBezTo>
                  <a:pt x="2334" y="2314"/>
                  <a:pt x="2393" y="2281"/>
                  <a:pt x="2446" y="2246"/>
                </a:cubicBezTo>
                <a:cubicBezTo>
                  <a:pt x="2499" y="2211"/>
                  <a:pt x="2554" y="2160"/>
                  <a:pt x="2591" y="2127"/>
                </a:cubicBezTo>
                <a:cubicBezTo>
                  <a:pt x="2629" y="2175"/>
                  <a:pt x="2665" y="2214"/>
                  <a:pt x="2710" y="2246"/>
                </a:cubicBezTo>
                <a:cubicBezTo>
                  <a:pt x="2755" y="2278"/>
                  <a:pt x="2809" y="2302"/>
                  <a:pt x="2862" y="2319"/>
                </a:cubicBezTo>
                <a:cubicBezTo>
                  <a:pt x="2915" y="2336"/>
                  <a:pt x="2970" y="2345"/>
                  <a:pt x="3027" y="2345"/>
                </a:cubicBezTo>
                <a:cubicBezTo>
                  <a:pt x="3084" y="2345"/>
                  <a:pt x="3150" y="2336"/>
                  <a:pt x="3206" y="2319"/>
                </a:cubicBezTo>
                <a:cubicBezTo>
                  <a:pt x="3262" y="2302"/>
                  <a:pt x="3318" y="2275"/>
                  <a:pt x="3364" y="2240"/>
                </a:cubicBezTo>
                <a:cubicBezTo>
                  <a:pt x="3410" y="2205"/>
                  <a:pt x="3450" y="2153"/>
                  <a:pt x="3483" y="2107"/>
                </a:cubicBezTo>
                <a:cubicBezTo>
                  <a:pt x="3516" y="2061"/>
                  <a:pt x="3543" y="2014"/>
                  <a:pt x="3562" y="1962"/>
                </a:cubicBezTo>
                <a:cubicBezTo>
                  <a:pt x="3581" y="1910"/>
                  <a:pt x="3590" y="1836"/>
                  <a:pt x="3595" y="1794"/>
                </a:cubicBezTo>
                <a:cubicBezTo>
                  <a:pt x="3600" y="1752"/>
                  <a:pt x="3597" y="1735"/>
                  <a:pt x="3595" y="1711"/>
                </a:cubicBezTo>
                <a:cubicBezTo>
                  <a:pt x="3593" y="1687"/>
                  <a:pt x="3586" y="1671"/>
                  <a:pt x="3582" y="1652"/>
                </a:cubicBezTo>
                <a:cubicBezTo>
                  <a:pt x="3613" y="1633"/>
                  <a:pt x="3695" y="1587"/>
                  <a:pt x="3741" y="1546"/>
                </a:cubicBezTo>
                <a:cubicBezTo>
                  <a:pt x="3787" y="1505"/>
                  <a:pt x="3827" y="1460"/>
                  <a:pt x="3860" y="1407"/>
                </a:cubicBezTo>
                <a:cubicBezTo>
                  <a:pt x="3893" y="1354"/>
                  <a:pt x="3921" y="1290"/>
                  <a:pt x="3939" y="1229"/>
                </a:cubicBezTo>
                <a:cubicBezTo>
                  <a:pt x="3957" y="1168"/>
                  <a:pt x="3969" y="1101"/>
                  <a:pt x="3969" y="1038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 anchorCtr="1">
            <a:normAutofit/>
          </a:bodyPr>
          <a:lstStyle/>
          <a:p>
            <a:r>
              <a:rPr lang="en-US" altLang="ja-JP" sz="1400" dirty="0" smtClean="0"/>
              <a:t>LAN</a:t>
            </a:r>
            <a:endParaRPr lang="ja-JP" altLang="en-US" sz="1400" dirty="0"/>
          </a:p>
        </p:txBody>
      </p:sp>
      <p:sp>
        <p:nvSpPr>
          <p:cNvPr id="12" name="Freeform 166"/>
          <p:cNvSpPr>
            <a:spLocks/>
          </p:cNvSpPr>
          <p:nvPr/>
        </p:nvSpPr>
        <p:spPr bwMode="auto">
          <a:xfrm>
            <a:off x="3453126" y="1997699"/>
            <a:ext cx="1115758" cy="601221"/>
          </a:xfrm>
          <a:custGeom>
            <a:avLst/>
            <a:gdLst/>
            <a:ahLst/>
            <a:cxnLst>
              <a:cxn ang="0">
                <a:pos x="3939" y="852"/>
              </a:cxn>
              <a:cxn ang="0">
                <a:pos x="3761" y="555"/>
              </a:cxn>
              <a:cxn ang="0">
                <a:pos x="3463" y="377"/>
              </a:cxn>
              <a:cxn ang="0">
                <a:pos x="3135" y="358"/>
              </a:cxn>
              <a:cxn ang="0">
                <a:pos x="2889" y="476"/>
              </a:cxn>
              <a:cxn ang="0">
                <a:pos x="2644" y="185"/>
              </a:cxn>
              <a:cxn ang="0">
                <a:pos x="2307" y="26"/>
              </a:cxn>
              <a:cxn ang="0">
                <a:pos x="1891" y="26"/>
              </a:cxn>
              <a:cxn ang="0">
                <a:pos x="1521" y="218"/>
              </a:cxn>
              <a:cxn ang="0">
                <a:pos x="1283" y="277"/>
              </a:cxn>
              <a:cxn ang="0">
                <a:pos x="999" y="185"/>
              </a:cxn>
              <a:cxn ang="0">
                <a:pos x="702" y="284"/>
              </a:cxn>
              <a:cxn ang="0">
                <a:pos x="523" y="535"/>
              </a:cxn>
              <a:cxn ang="0">
                <a:pos x="529" y="739"/>
              </a:cxn>
              <a:cxn ang="0">
                <a:pos x="352" y="813"/>
              </a:cxn>
              <a:cxn ang="0">
                <a:pos x="127" y="1037"/>
              </a:cxn>
              <a:cxn ang="0">
                <a:pos x="8" y="1348"/>
              </a:cxn>
              <a:cxn ang="0">
                <a:pos x="54" y="1711"/>
              </a:cxn>
              <a:cxn ang="0">
                <a:pos x="226" y="1989"/>
              </a:cxn>
              <a:cxn ang="0">
                <a:pos x="464" y="2141"/>
              </a:cxn>
              <a:cxn ang="0">
                <a:pos x="708" y="2200"/>
              </a:cxn>
              <a:cxn ang="0">
                <a:pos x="940" y="2187"/>
              </a:cxn>
              <a:cxn ang="0">
                <a:pos x="1110" y="2152"/>
              </a:cxn>
              <a:cxn ang="0">
                <a:pos x="1237" y="2226"/>
              </a:cxn>
              <a:cxn ang="0">
                <a:pos x="1461" y="2359"/>
              </a:cxn>
              <a:cxn ang="0">
                <a:pos x="1734" y="2410"/>
              </a:cxn>
              <a:cxn ang="0">
                <a:pos x="2089" y="2398"/>
              </a:cxn>
              <a:cxn ang="0">
                <a:pos x="2446" y="2246"/>
              </a:cxn>
              <a:cxn ang="0">
                <a:pos x="2710" y="2246"/>
              </a:cxn>
              <a:cxn ang="0">
                <a:pos x="3027" y="2345"/>
              </a:cxn>
              <a:cxn ang="0">
                <a:pos x="3364" y="2240"/>
              </a:cxn>
              <a:cxn ang="0">
                <a:pos x="3562" y="1962"/>
              </a:cxn>
              <a:cxn ang="0">
                <a:pos x="3595" y="1711"/>
              </a:cxn>
              <a:cxn ang="0">
                <a:pos x="3741" y="1546"/>
              </a:cxn>
              <a:cxn ang="0">
                <a:pos x="3939" y="1229"/>
              </a:cxn>
            </a:cxnLst>
            <a:rect l="0" t="0" r="r" b="b"/>
            <a:pathLst>
              <a:path w="3969" h="2420">
                <a:moveTo>
                  <a:pt x="3969" y="1038"/>
                </a:moveTo>
                <a:cubicBezTo>
                  <a:pt x="3969" y="975"/>
                  <a:pt x="3955" y="909"/>
                  <a:pt x="3939" y="852"/>
                </a:cubicBezTo>
                <a:cubicBezTo>
                  <a:pt x="3923" y="795"/>
                  <a:pt x="3903" y="743"/>
                  <a:pt x="3873" y="694"/>
                </a:cubicBezTo>
                <a:cubicBezTo>
                  <a:pt x="3843" y="645"/>
                  <a:pt x="3803" y="597"/>
                  <a:pt x="3761" y="555"/>
                </a:cubicBezTo>
                <a:cubicBezTo>
                  <a:pt x="3719" y="513"/>
                  <a:pt x="3672" y="473"/>
                  <a:pt x="3622" y="443"/>
                </a:cubicBezTo>
                <a:cubicBezTo>
                  <a:pt x="3572" y="413"/>
                  <a:pt x="3520" y="393"/>
                  <a:pt x="3463" y="377"/>
                </a:cubicBezTo>
                <a:cubicBezTo>
                  <a:pt x="3406" y="361"/>
                  <a:pt x="3333" y="347"/>
                  <a:pt x="3278" y="344"/>
                </a:cubicBezTo>
                <a:cubicBezTo>
                  <a:pt x="3223" y="341"/>
                  <a:pt x="3180" y="348"/>
                  <a:pt x="3135" y="358"/>
                </a:cubicBezTo>
                <a:cubicBezTo>
                  <a:pt x="3090" y="368"/>
                  <a:pt x="3048" y="383"/>
                  <a:pt x="3007" y="403"/>
                </a:cubicBezTo>
                <a:cubicBezTo>
                  <a:pt x="2966" y="423"/>
                  <a:pt x="2932" y="447"/>
                  <a:pt x="2889" y="476"/>
                </a:cubicBezTo>
                <a:cubicBezTo>
                  <a:pt x="2859" y="424"/>
                  <a:pt x="2824" y="365"/>
                  <a:pt x="2783" y="317"/>
                </a:cubicBezTo>
                <a:cubicBezTo>
                  <a:pt x="2742" y="269"/>
                  <a:pt x="2693" y="223"/>
                  <a:pt x="2644" y="185"/>
                </a:cubicBezTo>
                <a:cubicBezTo>
                  <a:pt x="2595" y="147"/>
                  <a:pt x="2542" y="113"/>
                  <a:pt x="2486" y="86"/>
                </a:cubicBezTo>
                <a:cubicBezTo>
                  <a:pt x="2430" y="59"/>
                  <a:pt x="2370" y="40"/>
                  <a:pt x="2307" y="26"/>
                </a:cubicBezTo>
                <a:cubicBezTo>
                  <a:pt x="2244" y="12"/>
                  <a:pt x="2178" y="0"/>
                  <a:pt x="2109" y="0"/>
                </a:cubicBezTo>
                <a:cubicBezTo>
                  <a:pt x="2040" y="0"/>
                  <a:pt x="1959" y="10"/>
                  <a:pt x="1891" y="26"/>
                </a:cubicBezTo>
                <a:cubicBezTo>
                  <a:pt x="1823" y="42"/>
                  <a:pt x="1761" y="67"/>
                  <a:pt x="1699" y="99"/>
                </a:cubicBezTo>
                <a:cubicBezTo>
                  <a:pt x="1637" y="131"/>
                  <a:pt x="1572" y="174"/>
                  <a:pt x="1521" y="218"/>
                </a:cubicBezTo>
                <a:cubicBezTo>
                  <a:pt x="1470" y="262"/>
                  <a:pt x="1426" y="327"/>
                  <a:pt x="1395" y="363"/>
                </a:cubicBezTo>
                <a:cubicBezTo>
                  <a:pt x="1359" y="336"/>
                  <a:pt x="1325" y="303"/>
                  <a:pt x="1283" y="277"/>
                </a:cubicBezTo>
                <a:cubicBezTo>
                  <a:pt x="1241" y="251"/>
                  <a:pt x="1191" y="220"/>
                  <a:pt x="1144" y="205"/>
                </a:cubicBezTo>
                <a:cubicBezTo>
                  <a:pt x="1097" y="190"/>
                  <a:pt x="1050" y="183"/>
                  <a:pt x="999" y="185"/>
                </a:cubicBezTo>
                <a:cubicBezTo>
                  <a:pt x="948" y="187"/>
                  <a:pt x="889" y="198"/>
                  <a:pt x="840" y="214"/>
                </a:cubicBezTo>
                <a:cubicBezTo>
                  <a:pt x="791" y="230"/>
                  <a:pt x="744" y="254"/>
                  <a:pt x="702" y="284"/>
                </a:cubicBezTo>
                <a:cubicBezTo>
                  <a:pt x="660" y="314"/>
                  <a:pt x="619" y="354"/>
                  <a:pt x="589" y="396"/>
                </a:cubicBezTo>
                <a:cubicBezTo>
                  <a:pt x="559" y="438"/>
                  <a:pt x="536" y="492"/>
                  <a:pt x="523" y="535"/>
                </a:cubicBezTo>
                <a:cubicBezTo>
                  <a:pt x="510" y="578"/>
                  <a:pt x="509" y="623"/>
                  <a:pt x="510" y="657"/>
                </a:cubicBezTo>
                <a:cubicBezTo>
                  <a:pt x="511" y="691"/>
                  <a:pt x="520" y="715"/>
                  <a:pt x="529" y="739"/>
                </a:cubicBezTo>
                <a:cubicBezTo>
                  <a:pt x="505" y="747"/>
                  <a:pt x="505" y="745"/>
                  <a:pt x="475" y="757"/>
                </a:cubicBezTo>
                <a:cubicBezTo>
                  <a:pt x="445" y="769"/>
                  <a:pt x="393" y="787"/>
                  <a:pt x="352" y="813"/>
                </a:cubicBezTo>
                <a:cubicBezTo>
                  <a:pt x="311" y="839"/>
                  <a:pt x="263" y="875"/>
                  <a:pt x="226" y="912"/>
                </a:cubicBezTo>
                <a:cubicBezTo>
                  <a:pt x="189" y="949"/>
                  <a:pt x="157" y="991"/>
                  <a:pt x="127" y="1037"/>
                </a:cubicBezTo>
                <a:cubicBezTo>
                  <a:pt x="97" y="1083"/>
                  <a:pt x="68" y="1137"/>
                  <a:pt x="48" y="1189"/>
                </a:cubicBezTo>
                <a:cubicBezTo>
                  <a:pt x="28" y="1241"/>
                  <a:pt x="15" y="1294"/>
                  <a:pt x="8" y="1348"/>
                </a:cubicBezTo>
                <a:cubicBezTo>
                  <a:pt x="1" y="1402"/>
                  <a:pt x="0" y="1453"/>
                  <a:pt x="8" y="1513"/>
                </a:cubicBezTo>
                <a:cubicBezTo>
                  <a:pt x="16" y="1573"/>
                  <a:pt x="33" y="1652"/>
                  <a:pt x="54" y="1711"/>
                </a:cubicBezTo>
                <a:cubicBezTo>
                  <a:pt x="75" y="1770"/>
                  <a:pt x="105" y="1824"/>
                  <a:pt x="134" y="1870"/>
                </a:cubicBezTo>
                <a:cubicBezTo>
                  <a:pt x="163" y="1916"/>
                  <a:pt x="191" y="1954"/>
                  <a:pt x="226" y="1989"/>
                </a:cubicBezTo>
                <a:cubicBezTo>
                  <a:pt x="261" y="2024"/>
                  <a:pt x="305" y="2056"/>
                  <a:pt x="345" y="2081"/>
                </a:cubicBezTo>
                <a:cubicBezTo>
                  <a:pt x="385" y="2106"/>
                  <a:pt x="424" y="2124"/>
                  <a:pt x="464" y="2141"/>
                </a:cubicBezTo>
                <a:cubicBezTo>
                  <a:pt x="504" y="2158"/>
                  <a:pt x="542" y="2170"/>
                  <a:pt x="583" y="2180"/>
                </a:cubicBezTo>
                <a:cubicBezTo>
                  <a:pt x="624" y="2190"/>
                  <a:pt x="667" y="2197"/>
                  <a:pt x="708" y="2200"/>
                </a:cubicBezTo>
                <a:cubicBezTo>
                  <a:pt x="749" y="2203"/>
                  <a:pt x="788" y="2202"/>
                  <a:pt x="827" y="2200"/>
                </a:cubicBezTo>
                <a:cubicBezTo>
                  <a:pt x="866" y="2198"/>
                  <a:pt x="905" y="2192"/>
                  <a:pt x="940" y="2187"/>
                </a:cubicBezTo>
                <a:cubicBezTo>
                  <a:pt x="975" y="2182"/>
                  <a:pt x="1008" y="2175"/>
                  <a:pt x="1036" y="2169"/>
                </a:cubicBezTo>
                <a:cubicBezTo>
                  <a:pt x="1064" y="2163"/>
                  <a:pt x="1086" y="2158"/>
                  <a:pt x="1110" y="2152"/>
                </a:cubicBezTo>
                <a:cubicBezTo>
                  <a:pt x="1134" y="2146"/>
                  <a:pt x="1153" y="2143"/>
                  <a:pt x="1179" y="2134"/>
                </a:cubicBezTo>
                <a:cubicBezTo>
                  <a:pt x="1189" y="2160"/>
                  <a:pt x="1211" y="2198"/>
                  <a:pt x="1237" y="2226"/>
                </a:cubicBezTo>
                <a:cubicBezTo>
                  <a:pt x="1263" y="2254"/>
                  <a:pt x="1299" y="2277"/>
                  <a:pt x="1336" y="2299"/>
                </a:cubicBezTo>
                <a:cubicBezTo>
                  <a:pt x="1373" y="2321"/>
                  <a:pt x="1417" y="2344"/>
                  <a:pt x="1461" y="2359"/>
                </a:cubicBezTo>
                <a:cubicBezTo>
                  <a:pt x="1505" y="2374"/>
                  <a:pt x="1555" y="2383"/>
                  <a:pt x="1600" y="2391"/>
                </a:cubicBezTo>
                <a:cubicBezTo>
                  <a:pt x="1645" y="2399"/>
                  <a:pt x="1688" y="2406"/>
                  <a:pt x="1734" y="2410"/>
                </a:cubicBezTo>
                <a:cubicBezTo>
                  <a:pt x="1780" y="2414"/>
                  <a:pt x="1819" y="2420"/>
                  <a:pt x="1878" y="2418"/>
                </a:cubicBezTo>
                <a:cubicBezTo>
                  <a:pt x="1937" y="2416"/>
                  <a:pt x="2023" y="2411"/>
                  <a:pt x="2089" y="2398"/>
                </a:cubicBezTo>
                <a:cubicBezTo>
                  <a:pt x="2155" y="2385"/>
                  <a:pt x="2214" y="2364"/>
                  <a:pt x="2274" y="2339"/>
                </a:cubicBezTo>
                <a:cubicBezTo>
                  <a:pt x="2334" y="2314"/>
                  <a:pt x="2393" y="2281"/>
                  <a:pt x="2446" y="2246"/>
                </a:cubicBezTo>
                <a:cubicBezTo>
                  <a:pt x="2499" y="2211"/>
                  <a:pt x="2554" y="2160"/>
                  <a:pt x="2591" y="2127"/>
                </a:cubicBezTo>
                <a:cubicBezTo>
                  <a:pt x="2629" y="2175"/>
                  <a:pt x="2665" y="2214"/>
                  <a:pt x="2710" y="2246"/>
                </a:cubicBezTo>
                <a:cubicBezTo>
                  <a:pt x="2755" y="2278"/>
                  <a:pt x="2809" y="2302"/>
                  <a:pt x="2862" y="2319"/>
                </a:cubicBezTo>
                <a:cubicBezTo>
                  <a:pt x="2915" y="2336"/>
                  <a:pt x="2970" y="2345"/>
                  <a:pt x="3027" y="2345"/>
                </a:cubicBezTo>
                <a:cubicBezTo>
                  <a:pt x="3084" y="2345"/>
                  <a:pt x="3150" y="2336"/>
                  <a:pt x="3206" y="2319"/>
                </a:cubicBezTo>
                <a:cubicBezTo>
                  <a:pt x="3262" y="2302"/>
                  <a:pt x="3318" y="2275"/>
                  <a:pt x="3364" y="2240"/>
                </a:cubicBezTo>
                <a:cubicBezTo>
                  <a:pt x="3410" y="2205"/>
                  <a:pt x="3450" y="2153"/>
                  <a:pt x="3483" y="2107"/>
                </a:cubicBezTo>
                <a:cubicBezTo>
                  <a:pt x="3516" y="2061"/>
                  <a:pt x="3543" y="2014"/>
                  <a:pt x="3562" y="1962"/>
                </a:cubicBezTo>
                <a:cubicBezTo>
                  <a:pt x="3581" y="1910"/>
                  <a:pt x="3590" y="1836"/>
                  <a:pt x="3595" y="1794"/>
                </a:cubicBezTo>
                <a:cubicBezTo>
                  <a:pt x="3600" y="1752"/>
                  <a:pt x="3597" y="1735"/>
                  <a:pt x="3595" y="1711"/>
                </a:cubicBezTo>
                <a:cubicBezTo>
                  <a:pt x="3593" y="1687"/>
                  <a:pt x="3586" y="1671"/>
                  <a:pt x="3582" y="1652"/>
                </a:cubicBezTo>
                <a:cubicBezTo>
                  <a:pt x="3613" y="1633"/>
                  <a:pt x="3695" y="1587"/>
                  <a:pt x="3741" y="1546"/>
                </a:cubicBezTo>
                <a:cubicBezTo>
                  <a:pt x="3787" y="1505"/>
                  <a:pt x="3827" y="1460"/>
                  <a:pt x="3860" y="1407"/>
                </a:cubicBezTo>
                <a:cubicBezTo>
                  <a:pt x="3893" y="1354"/>
                  <a:pt x="3921" y="1290"/>
                  <a:pt x="3939" y="1229"/>
                </a:cubicBezTo>
                <a:cubicBezTo>
                  <a:pt x="3957" y="1168"/>
                  <a:pt x="3969" y="1101"/>
                  <a:pt x="3969" y="1038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 anchorCtr="1">
            <a:normAutofit/>
          </a:bodyPr>
          <a:lstStyle/>
          <a:p>
            <a:r>
              <a:rPr lang="en-US" altLang="ja-JP" sz="1100" dirty="0" smtClean="0"/>
              <a:t>Management </a:t>
            </a:r>
            <a:br>
              <a:rPr lang="en-US" altLang="ja-JP" sz="1100" dirty="0" smtClean="0"/>
            </a:br>
            <a:r>
              <a:rPr lang="en-US" altLang="ja-JP" sz="1100" dirty="0" smtClean="0"/>
              <a:t>Network</a:t>
            </a:r>
            <a:endParaRPr lang="ja-JP" altLang="en-US" sz="1100" dirty="0"/>
          </a:p>
        </p:txBody>
      </p:sp>
      <p:sp>
        <p:nvSpPr>
          <p:cNvPr id="13" name="Freeform 166"/>
          <p:cNvSpPr>
            <a:spLocks/>
          </p:cNvSpPr>
          <p:nvPr/>
        </p:nvSpPr>
        <p:spPr bwMode="auto">
          <a:xfrm>
            <a:off x="4441550" y="2490074"/>
            <a:ext cx="749314" cy="552002"/>
          </a:xfrm>
          <a:custGeom>
            <a:avLst/>
            <a:gdLst/>
            <a:ahLst/>
            <a:cxnLst>
              <a:cxn ang="0">
                <a:pos x="3939" y="852"/>
              </a:cxn>
              <a:cxn ang="0">
                <a:pos x="3761" y="555"/>
              </a:cxn>
              <a:cxn ang="0">
                <a:pos x="3463" y="377"/>
              </a:cxn>
              <a:cxn ang="0">
                <a:pos x="3135" y="358"/>
              </a:cxn>
              <a:cxn ang="0">
                <a:pos x="2889" y="476"/>
              </a:cxn>
              <a:cxn ang="0">
                <a:pos x="2644" y="185"/>
              </a:cxn>
              <a:cxn ang="0">
                <a:pos x="2307" y="26"/>
              </a:cxn>
              <a:cxn ang="0">
                <a:pos x="1891" y="26"/>
              </a:cxn>
              <a:cxn ang="0">
                <a:pos x="1521" y="218"/>
              </a:cxn>
              <a:cxn ang="0">
                <a:pos x="1283" y="277"/>
              </a:cxn>
              <a:cxn ang="0">
                <a:pos x="999" y="185"/>
              </a:cxn>
              <a:cxn ang="0">
                <a:pos x="702" y="284"/>
              </a:cxn>
              <a:cxn ang="0">
                <a:pos x="523" y="535"/>
              </a:cxn>
              <a:cxn ang="0">
                <a:pos x="529" y="739"/>
              </a:cxn>
              <a:cxn ang="0">
                <a:pos x="352" y="813"/>
              </a:cxn>
              <a:cxn ang="0">
                <a:pos x="127" y="1037"/>
              </a:cxn>
              <a:cxn ang="0">
                <a:pos x="8" y="1348"/>
              </a:cxn>
              <a:cxn ang="0">
                <a:pos x="54" y="1711"/>
              </a:cxn>
              <a:cxn ang="0">
                <a:pos x="226" y="1989"/>
              </a:cxn>
              <a:cxn ang="0">
                <a:pos x="464" y="2141"/>
              </a:cxn>
              <a:cxn ang="0">
                <a:pos x="708" y="2200"/>
              </a:cxn>
              <a:cxn ang="0">
                <a:pos x="940" y="2187"/>
              </a:cxn>
              <a:cxn ang="0">
                <a:pos x="1110" y="2152"/>
              </a:cxn>
              <a:cxn ang="0">
                <a:pos x="1237" y="2226"/>
              </a:cxn>
              <a:cxn ang="0">
                <a:pos x="1461" y="2359"/>
              </a:cxn>
              <a:cxn ang="0">
                <a:pos x="1734" y="2410"/>
              </a:cxn>
              <a:cxn ang="0">
                <a:pos x="2089" y="2398"/>
              </a:cxn>
              <a:cxn ang="0">
                <a:pos x="2446" y="2246"/>
              </a:cxn>
              <a:cxn ang="0">
                <a:pos x="2710" y="2246"/>
              </a:cxn>
              <a:cxn ang="0">
                <a:pos x="3027" y="2345"/>
              </a:cxn>
              <a:cxn ang="0">
                <a:pos x="3364" y="2240"/>
              </a:cxn>
              <a:cxn ang="0">
                <a:pos x="3562" y="1962"/>
              </a:cxn>
              <a:cxn ang="0">
                <a:pos x="3595" y="1711"/>
              </a:cxn>
              <a:cxn ang="0">
                <a:pos x="3741" y="1546"/>
              </a:cxn>
              <a:cxn ang="0">
                <a:pos x="3939" y="1229"/>
              </a:cxn>
            </a:cxnLst>
            <a:rect l="0" t="0" r="r" b="b"/>
            <a:pathLst>
              <a:path w="3969" h="2420">
                <a:moveTo>
                  <a:pt x="3969" y="1038"/>
                </a:moveTo>
                <a:cubicBezTo>
                  <a:pt x="3969" y="975"/>
                  <a:pt x="3955" y="909"/>
                  <a:pt x="3939" y="852"/>
                </a:cubicBezTo>
                <a:cubicBezTo>
                  <a:pt x="3923" y="795"/>
                  <a:pt x="3903" y="743"/>
                  <a:pt x="3873" y="694"/>
                </a:cubicBezTo>
                <a:cubicBezTo>
                  <a:pt x="3843" y="645"/>
                  <a:pt x="3803" y="597"/>
                  <a:pt x="3761" y="555"/>
                </a:cubicBezTo>
                <a:cubicBezTo>
                  <a:pt x="3719" y="513"/>
                  <a:pt x="3672" y="473"/>
                  <a:pt x="3622" y="443"/>
                </a:cubicBezTo>
                <a:cubicBezTo>
                  <a:pt x="3572" y="413"/>
                  <a:pt x="3520" y="393"/>
                  <a:pt x="3463" y="377"/>
                </a:cubicBezTo>
                <a:cubicBezTo>
                  <a:pt x="3406" y="361"/>
                  <a:pt x="3333" y="347"/>
                  <a:pt x="3278" y="344"/>
                </a:cubicBezTo>
                <a:cubicBezTo>
                  <a:pt x="3223" y="341"/>
                  <a:pt x="3180" y="348"/>
                  <a:pt x="3135" y="358"/>
                </a:cubicBezTo>
                <a:cubicBezTo>
                  <a:pt x="3090" y="368"/>
                  <a:pt x="3048" y="383"/>
                  <a:pt x="3007" y="403"/>
                </a:cubicBezTo>
                <a:cubicBezTo>
                  <a:pt x="2966" y="423"/>
                  <a:pt x="2932" y="447"/>
                  <a:pt x="2889" y="476"/>
                </a:cubicBezTo>
                <a:cubicBezTo>
                  <a:pt x="2859" y="424"/>
                  <a:pt x="2824" y="365"/>
                  <a:pt x="2783" y="317"/>
                </a:cubicBezTo>
                <a:cubicBezTo>
                  <a:pt x="2742" y="269"/>
                  <a:pt x="2693" y="223"/>
                  <a:pt x="2644" y="185"/>
                </a:cubicBezTo>
                <a:cubicBezTo>
                  <a:pt x="2595" y="147"/>
                  <a:pt x="2542" y="113"/>
                  <a:pt x="2486" y="86"/>
                </a:cubicBezTo>
                <a:cubicBezTo>
                  <a:pt x="2430" y="59"/>
                  <a:pt x="2370" y="40"/>
                  <a:pt x="2307" y="26"/>
                </a:cubicBezTo>
                <a:cubicBezTo>
                  <a:pt x="2244" y="12"/>
                  <a:pt x="2178" y="0"/>
                  <a:pt x="2109" y="0"/>
                </a:cubicBezTo>
                <a:cubicBezTo>
                  <a:pt x="2040" y="0"/>
                  <a:pt x="1959" y="10"/>
                  <a:pt x="1891" y="26"/>
                </a:cubicBezTo>
                <a:cubicBezTo>
                  <a:pt x="1823" y="42"/>
                  <a:pt x="1761" y="67"/>
                  <a:pt x="1699" y="99"/>
                </a:cubicBezTo>
                <a:cubicBezTo>
                  <a:pt x="1637" y="131"/>
                  <a:pt x="1572" y="174"/>
                  <a:pt x="1521" y="218"/>
                </a:cubicBezTo>
                <a:cubicBezTo>
                  <a:pt x="1470" y="262"/>
                  <a:pt x="1426" y="327"/>
                  <a:pt x="1395" y="363"/>
                </a:cubicBezTo>
                <a:cubicBezTo>
                  <a:pt x="1359" y="336"/>
                  <a:pt x="1325" y="303"/>
                  <a:pt x="1283" y="277"/>
                </a:cubicBezTo>
                <a:cubicBezTo>
                  <a:pt x="1241" y="251"/>
                  <a:pt x="1191" y="220"/>
                  <a:pt x="1144" y="205"/>
                </a:cubicBezTo>
                <a:cubicBezTo>
                  <a:pt x="1097" y="190"/>
                  <a:pt x="1050" y="183"/>
                  <a:pt x="999" y="185"/>
                </a:cubicBezTo>
                <a:cubicBezTo>
                  <a:pt x="948" y="187"/>
                  <a:pt x="889" y="198"/>
                  <a:pt x="840" y="214"/>
                </a:cubicBezTo>
                <a:cubicBezTo>
                  <a:pt x="791" y="230"/>
                  <a:pt x="744" y="254"/>
                  <a:pt x="702" y="284"/>
                </a:cubicBezTo>
                <a:cubicBezTo>
                  <a:pt x="660" y="314"/>
                  <a:pt x="619" y="354"/>
                  <a:pt x="589" y="396"/>
                </a:cubicBezTo>
                <a:cubicBezTo>
                  <a:pt x="559" y="438"/>
                  <a:pt x="536" y="492"/>
                  <a:pt x="523" y="535"/>
                </a:cubicBezTo>
                <a:cubicBezTo>
                  <a:pt x="510" y="578"/>
                  <a:pt x="509" y="623"/>
                  <a:pt x="510" y="657"/>
                </a:cubicBezTo>
                <a:cubicBezTo>
                  <a:pt x="511" y="691"/>
                  <a:pt x="520" y="715"/>
                  <a:pt x="529" y="739"/>
                </a:cubicBezTo>
                <a:cubicBezTo>
                  <a:pt x="505" y="747"/>
                  <a:pt x="505" y="745"/>
                  <a:pt x="475" y="757"/>
                </a:cubicBezTo>
                <a:cubicBezTo>
                  <a:pt x="445" y="769"/>
                  <a:pt x="393" y="787"/>
                  <a:pt x="352" y="813"/>
                </a:cubicBezTo>
                <a:cubicBezTo>
                  <a:pt x="311" y="839"/>
                  <a:pt x="263" y="875"/>
                  <a:pt x="226" y="912"/>
                </a:cubicBezTo>
                <a:cubicBezTo>
                  <a:pt x="189" y="949"/>
                  <a:pt x="157" y="991"/>
                  <a:pt x="127" y="1037"/>
                </a:cubicBezTo>
                <a:cubicBezTo>
                  <a:pt x="97" y="1083"/>
                  <a:pt x="68" y="1137"/>
                  <a:pt x="48" y="1189"/>
                </a:cubicBezTo>
                <a:cubicBezTo>
                  <a:pt x="28" y="1241"/>
                  <a:pt x="15" y="1294"/>
                  <a:pt x="8" y="1348"/>
                </a:cubicBezTo>
                <a:cubicBezTo>
                  <a:pt x="1" y="1402"/>
                  <a:pt x="0" y="1453"/>
                  <a:pt x="8" y="1513"/>
                </a:cubicBezTo>
                <a:cubicBezTo>
                  <a:pt x="16" y="1573"/>
                  <a:pt x="33" y="1652"/>
                  <a:pt x="54" y="1711"/>
                </a:cubicBezTo>
                <a:cubicBezTo>
                  <a:pt x="75" y="1770"/>
                  <a:pt x="105" y="1824"/>
                  <a:pt x="134" y="1870"/>
                </a:cubicBezTo>
                <a:cubicBezTo>
                  <a:pt x="163" y="1916"/>
                  <a:pt x="191" y="1954"/>
                  <a:pt x="226" y="1989"/>
                </a:cubicBezTo>
                <a:cubicBezTo>
                  <a:pt x="261" y="2024"/>
                  <a:pt x="305" y="2056"/>
                  <a:pt x="345" y="2081"/>
                </a:cubicBezTo>
                <a:cubicBezTo>
                  <a:pt x="385" y="2106"/>
                  <a:pt x="424" y="2124"/>
                  <a:pt x="464" y="2141"/>
                </a:cubicBezTo>
                <a:cubicBezTo>
                  <a:pt x="504" y="2158"/>
                  <a:pt x="542" y="2170"/>
                  <a:pt x="583" y="2180"/>
                </a:cubicBezTo>
                <a:cubicBezTo>
                  <a:pt x="624" y="2190"/>
                  <a:pt x="667" y="2197"/>
                  <a:pt x="708" y="2200"/>
                </a:cubicBezTo>
                <a:cubicBezTo>
                  <a:pt x="749" y="2203"/>
                  <a:pt x="788" y="2202"/>
                  <a:pt x="827" y="2200"/>
                </a:cubicBezTo>
                <a:cubicBezTo>
                  <a:pt x="866" y="2198"/>
                  <a:pt x="905" y="2192"/>
                  <a:pt x="940" y="2187"/>
                </a:cubicBezTo>
                <a:cubicBezTo>
                  <a:pt x="975" y="2182"/>
                  <a:pt x="1008" y="2175"/>
                  <a:pt x="1036" y="2169"/>
                </a:cubicBezTo>
                <a:cubicBezTo>
                  <a:pt x="1064" y="2163"/>
                  <a:pt x="1086" y="2158"/>
                  <a:pt x="1110" y="2152"/>
                </a:cubicBezTo>
                <a:cubicBezTo>
                  <a:pt x="1134" y="2146"/>
                  <a:pt x="1153" y="2143"/>
                  <a:pt x="1179" y="2134"/>
                </a:cubicBezTo>
                <a:cubicBezTo>
                  <a:pt x="1189" y="2160"/>
                  <a:pt x="1211" y="2198"/>
                  <a:pt x="1237" y="2226"/>
                </a:cubicBezTo>
                <a:cubicBezTo>
                  <a:pt x="1263" y="2254"/>
                  <a:pt x="1299" y="2277"/>
                  <a:pt x="1336" y="2299"/>
                </a:cubicBezTo>
                <a:cubicBezTo>
                  <a:pt x="1373" y="2321"/>
                  <a:pt x="1417" y="2344"/>
                  <a:pt x="1461" y="2359"/>
                </a:cubicBezTo>
                <a:cubicBezTo>
                  <a:pt x="1505" y="2374"/>
                  <a:pt x="1555" y="2383"/>
                  <a:pt x="1600" y="2391"/>
                </a:cubicBezTo>
                <a:cubicBezTo>
                  <a:pt x="1645" y="2399"/>
                  <a:pt x="1688" y="2406"/>
                  <a:pt x="1734" y="2410"/>
                </a:cubicBezTo>
                <a:cubicBezTo>
                  <a:pt x="1780" y="2414"/>
                  <a:pt x="1819" y="2420"/>
                  <a:pt x="1878" y="2418"/>
                </a:cubicBezTo>
                <a:cubicBezTo>
                  <a:pt x="1937" y="2416"/>
                  <a:pt x="2023" y="2411"/>
                  <a:pt x="2089" y="2398"/>
                </a:cubicBezTo>
                <a:cubicBezTo>
                  <a:pt x="2155" y="2385"/>
                  <a:pt x="2214" y="2364"/>
                  <a:pt x="2274" y="2339"/>
                </a:cubicBezTo>
                <a:cubicBezTo>
                  <a:pt x="2334" y="2314"/>
                  <a:pt x="2393" y="2281"/>
                  <a:pt x="2446" y="2246"/>
                </a:cubicBezTo>
                <a:cubicBezTo>
                  <a:pt x="2499" y="2211"/>
                  <a:pt x="2554" y="2160"/>
                  <a:pt x="2591" y="2127"/>
                </a:cubicBezTo>
                <a:cubicBezTo>
                  <a:pt x="2629" y="2175"/>
                  <a:pt x="2665" y="2214"/>
                  <a:pt x="2710" y="2246"/>
                </a:cubicBezTo>
                <a:cubicBezTo>
                  <a:pt x="2755" y="2278"/>
                  <a:pt x="2809" y="2302"/>
                  <a:pt x="2862" y="2319"/>
                </a:cubicBezTo>
                <a:cubicBezTo>
                  <a:pt x="2915" y="2336"/>
                  <a:pt x="2970" y="2345"/>
                  <a:pt x="3027" y="2345"/>
                </a:cubicBezTo>
                <a:cubicBezTo>
                  <a:pt x="3084" y="2345"/>
                  <a:pt x="3150" y="2336"/>
                  <a:pt x="3206" y="2319"/>
                </a:cubicBezTo>
                <a:cubicBezTo>
                  <a:pt x="3262" y="2302"/>
                  <a:pt x="3318" y="2275"/>
                  <a:pt x="3364" y="2240"/>
                </a:cubicBezTo>
                <a:cubicBezTo>
                  <a:pt x="3410" y="2205"/>
                  <a:pt x="3450" y="2153"/>
                  <a:pt x="3483" y="2107"/>
                </a:cubicBezTo>
                <a:cubicBezTo>
                  <a:pt x="3516" y="2061"/>
                  <a:pt x="3543" y="2014"/>
                  <a:pt x="3562" y="1962"/>
                </a:cubicBezTo>
                <a:cubicBezTo>
                  <a:pt x="3581" y="1910"/>
                  <a:pt x="3590" y="1836"/>
                  <a:pt x="3595" y="1794"/>
                </a:cubicBezTo>
                <a:cubicBezTo>
                  <a:pt x="3600" y="1752"/>
                  <a:pt x="3597" y="1735"/>
                  <a:pt x="3595" y="1711"/>
                </a:cubicBezTo>
                <a:cubicBezTo>
                  <a:pt x="3593" y="1687"/>
                  <a:pt x="3586" y="1671"/>
                  <a:pt x="3582" y="1652"/>
                </a:cubicBezTo>
                <a:cubicBezTo>
                  <a:pt x="3613" y="1633"/>
                  <a:pt x="3695" y="1587"/>
                  <a:pt x="3741" y="1546"/>
                </a:cubicBezTo>
                <a:cubicBezTo>
                  <a:pt x="3787" y="1505"/>
                  <a:pt x="3827" y="1460"/>
                  <a:pt x="3860" y="1407"/>
                </a:cubicBezTo>
                <a:cubicBezTo>
                  <a:pt x="3893" y="1354"/>
                  <a:pt x="3921" y="1290"/>
                  <a:pt x="3939" y="1229"/>
                </a:cubicBezTo>
                <a:cubicBezTo>
                  <a:pt x="3957" y="1168"/>
                  <a:pt x="3969" y="1101"/>
                  <a:pt x="3969" y="1038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 anchorCtr="1">
            <a:normAutofit/>
          </a:bodyPr>
          <a:lstStyle/>
          <a:p>
            <a:r>
              <a:rPr lang="en-US" altLang="ja-JP" sz="1400" dirty="0" smtClean="0"/>
              <a:t>LAN</a:t>
            </a:r>
            <a:endParaRPr lang="ja-JP" altLang="en-US" sz="1400" dirty="0"/>
          </a:p>
        </p:txBody>
      </p:sp>
      <p:sp>
        <p:nvSpPr>
          <p:cNvPr id="14" name="Freeform 166"/>
          <p:cNvSpPr>
            <a:spLocks/>
          </p:cNvSpPr>
          <p:nvPr/>
        </p:nvSpPr>
        <p:spPr bwMode="auto">
          <a:xfrm>
            <a:off x="3236646" y="2567840"/>
            <a:ext cx="908917" cy="458347"/>
          </a:xfrm>
          <a:custGeom>
            <a:avLst/>
            <a:gdLst/>
            <a:ahLst/>
            <a:cxnLst>
              <a:cxn ang="0">
                <a:pos x="3939" y="852"/>
              </a:cxn>
              <a:cxn ang="0">
                <a:pos x="3761" y="555"/>
              </a:cxn>
              <a:cxn ang="0">
                <a:pos x="3463" y="377"/>
              </a:cxn>
              <a:cxn ang="0">
                <a:pos x="3135" y="358"/>
              </a:cxn>
              <a:cxn ang="0">
                <a:pos x="2889" y="476"/>
              </a:cxn>
              <a:cxn ang="0">
                <a:pos x="2644" y="185"/>
              </a:cxn>
              <a:cxn ang="0">
                <a:pos x="2307" y="26"/>
              </a:cxn>
              <a:cxn ang="0">
                <a:pos x="1891" y="26"/>
              </a:cxn>
              <a:cxn ang="0">
                <a:pos x="1521" y="218"/>
              </a:cxn>
              <a:cxn ang="0">
                <a:pos x="1283" y="277"/>
              </a:cxn>
              <a:cxn ang="0">
                <a:pos x="999" y="185"/>
              </a:cxn>
              <a:cxn ang="0">
                <a:pos x="702" y="284"/>
              </a:cxn>
              <a:cxn ang="0">
                <a:pos x="523" y="535"/>
              </a:cxn>
              <a:cxn ang="0">
                <a:pos x="529" y="739"/>
              </a:cxn>
              <a:cxn ang="0">
                <a:pos x="352" y="813"/>
              </a:cxn>
              <a:cxn ang="0">
                <a:pos x="127" y="1037"/>
              </a:cxn>
              <a:cxn ang="0">
                <a:pos x="8" y="1348"/>
              </a:cxn>
              <a:cxn ang="0">
                <a:pos x="54" y="1711"/>
              </a:cxn>
              <a:cxn ang="0">
                <a:pos x="226" y="1989"/>
              </a:cxn>
              <a:cxn ang="0">
                <a:pos x="464" y="2141"/>
              </a:cxn>
              <a:cxn ang="0">
                <a:pos x="708" y="2200"/>
              </a:cxn>
              <a:cxn ang="0">
                <a:pos x="940" y="2187"/>
              </a:cxn>
              <a:cxn ang="0">
                <a:pos x="1110" y="2152"/>
              </a:cxn>
              <a:cxn ang="0">
                <a:pos x="1237" y="2226"/>
              </a:cxn>
              <a:cxn ang="0">
                <a:pos x="1461" y="2359"/>
              </a:cxn>
              <a:cxn ang="0">
                <a:pos x="1734" y="2410"/>
              </a:cxn>
              <a:cxn ang="0">
                <a:pos x="2089" y="2398"/>
              </a:cxn>
              <a:cxn ang="0">
                <a:pos x="2446" y="2246"/>
              </a:cxn>
              <a:cxn ang="0">
                <a:pos x="2710" y="2246"/>
              </a:cxn>
              <a:cxn ang="0">
                <a:pos x="3027" y="2345"/>
              </a:cxn>
              <a:cxn ang="0">
                <a:pos x="3364" y="2240"/>
              </a:cxn>
              <a:cxn ang="0">
                <a:pos x="3562" y="1962"/>
              </a:cxn>
              <a:cxn ang="0">
                <a:pos x="3595" y="1711"/>
              </a:cxn>
              <a:cxn ang="0">
                <a:pos x="3741" y="1546"/>
              </a:cxn>
              <a:cxn ang="0">
                <a:pos x="3939" y="1229"/>
              </a:cxn>
            </a:cxnLst>
            <a:rect l="0" t="0" r="r" b="b"/>
            <a:pathLst>
              <a:path w="3969" h="2420">
                <a:moveTo>
                  <a:pt x="3969" y="1038"/>
                </a:moveTo>
                <a:cubicBezTo>
                  <a:pt x="3969" y="975"/>
                  <a:pt x="3955" y="909"/>
                  <a:pt x="3939" y="852"/>
                </a:cubicBezTo>
                <a:cubicBezTo>
                  <a:pt x="3923" y="795"/>
                  <a:pt x="3903" y="743"/>
                  <a:pt x="3873" y="694"/>
                </a:cubicBezTo>
                <a:cubicBezTo>
                  <a:pt x="3843" y="645"/>
                  <a:pt x="3803" y="597"/>
                  <a:pt x="3761" y="555"/>
                </a:cubicBezTo>
                <a:cubicBezTo>
                  <a:pt x="3719" y="513"/>
                  <a:pt x="3672" y="473"/>
                  <a:pt x="3622" y="443"/>
                </a:cubicBezTo>
                <a:cubicBezTo>
                  <a:pt x="3572" y="413"/>
                  <a:pt x="3520" y="393"/>
                  <a:pt x="3463" y="377"/>
                </a:cubicBezTo>
                <a:cubicBezTo>
                  <a:pt x="3406" y="361"/>
                  <a:pt x="3333" y="347"/>
                  <a:pt x="3278" y="344"/>
                </a:cubicBezTo>
                <a:cubicBezTo>
                  <a:pt x="3223" y="341"/>
                  <a:pt x="3180" y="348"/>
                  <a:pt x="3135" y="358"/>
                </a:cubicBezTo>
                <a:cubicBezTo>
                  <a:pt x="3090" y="368"/>
                  <a:pt x="3048" y="383"/>
                  <a:pt x="3007" y="403"/>
                </a:cubicBezTo>
                <a:cubicBezTo>
                  <a:pt x="2966" y="423"/>
                  <a:pt x="2932" y="447"/>
                  <a:pt x="2889" y="476"/>
                </a:cubicBezTo>
                <a:cubicBezTo>
                  <a:pt x="2859" y="424"/>
                  <a:pt x="2824" y="365"/>
                  <a:pt x="2783" y="317"/>
                </a:cubicBezTo>
                <a:cubicBezTo>
                  <a:pt x="2742" y="269"/>
                  <a:pt x="2693" y="223"/>
                  <a:pt x="2644" y="185"/>
                </a:cubicBezTo>
                <a:cubicBezTo>
                  <a:pt x="2595" y="147"/>
                  <a:pt x="2542" y="113"/>
                  <a:pt x="2486" y="86"/>
                </a:cubicBezTo>
                <a:cubicBezTo>
                  <a:pt x="2430" y="59"/>
                  <a:pt x="2370" y="40"/>
                  <a:pt x="2307" y="26"/>
                </a:cubicBezTo>
                <a:cubicBezTo>
                  <a:pt x="2244" y="12"/>
                  <a:pt x="2178" y="0"/>
                  <a:pt x="2109" y="0"/>
                </a:cubicBezTo>
                <a:cubicBezTo>
                  <a:pt x="2040" y="0"/>
                  <a:pt x="1959" y="10"/>
                  <a:pt x="1891" y="26"/>
                </a:cubicBezTo>
                <a:cubicBezTo>
                  <a:pt x="1823" y="42"/>
                  <a:pt x="1761" y="67"/>
                  <a:pt x="1699" y="99"/>
                </a:cubicBezTo>
                <a:cubicBezTo>
                  <a:pt x="1637" y="131"/>
                  <a:pt x="1572" y="174"/>
                  <a:pt x="1521" y="218"/>
                </a:cubicBezTo>
                <a:cubicBezTo>
                  <a:pt x="1470" y="262"/>
                  <a:pt x="1426" y="327"/>
                  <a:pt x="1395" y="363"/>
                </a:cubicBezTo>
                <a:cubicBezTo>
                  <a:pt x="1359" y="336"/>
                  <a:pt x="1325" y="303"/>
                  <a:pt x="1283" y="277"/>
                </a:cubicBezTo>
                <a:cubicBezTo>
                  <a:pt x="1241" y="251"/>
                  <a:pt x="1191" y="220"/>
                  <a:pt x="1144" y="205"/>
                </a:cubicBezTo>
                <a:cubicBezTo>
                  <a:pt x="1097" y="190"/>
                  <a:pt x="1050" y="183"/>
                  <a:pt x="999" y="185"/>
                </a:cubicBezTo>
                <a:cubicBezTo>
                  <a:pt x="948" y="187"/>
                  <a:pt x="889" y="198"/>
                  <a:pt x="840" y="214"/>
                </a:cubicBezTo>
                <a:cubicBezTo>
                  <a:pt x="791" y="230"/>
                  <a:pt x="744" y="254"/>
                  <a:pt x="702" y="284"/>
                </a:cubicBezTo>
                <a:cubicBezTo>
                  <a:pt x="660" y="314"/>
                  <a:pt x="619" y="354"/>
                  <a:pt x="589" y="396"/>
                </a:cubicBezTo>
                <a:cubicBezTo>
                  <a:pt x="559" y="438"/>
                  <a:pt x="536" y="492"/>
                  <a:pt x="523" y="535"/>
                </a:cubicBezTo>
                <a:cubicBezTo>
                  <a:pt x="510" y="578"/>
                  <a:pt x="509" y="623"/>
                  <a:pt x="510" y="657"/>
                </a:cubicBezTo>
                <a:cubicBezTo>
                  <a:pt x="511" y="691"/>
                  <a:pt x="520" y="715"/>
                  <a:pt x="529" y="739"/>
                </a:cubicBezTo>
                <a:cubicBezTo>
                  <a:pt x="505" y="747"/>
                  <a:pt x="505" y="745"/>
                  <a:pt x="475" y="757"/>
                </a:cubicBezTo>
                <a:cubicBezTo>
                  <a:pt x="445" y="769"/>
                  <a:pt x="393" y="787"/>
                  <a:pt x="352" y="813"/>
                </a:cubicBezTo>
                <a:cubicBezTo>
                  <a:pt x="311" y="839"/>
                  <a:pt x="263" y="875"/>
                  <a:pt x="226" y="912"/>
                </a:cubicBezTo>
                <a:cubicBezTo>
                  <a:pt x="189" y="949"/>
                  <a:pt x="157" y="991"/>
                  <a:pt x="127" y="1037"/>
                </a:cubicBezTo>
                <a:cubicBezTo>
                  <a:pt x="97" y="1083"/>
                  <a:pt x="68" y="1137"/>
                  <a:pt x="48" y="1189"/>
                </a:cubicBezTo>
                <a:cubicBezTo>
                  <a:pt x="28" y="1241"/>
                  <a:pt x="15" y="1294"/>
                  <a:pt x="8" y="1348"/>
                </a:cubicBezTo>
                <a:cubicBezTo>
                  <a:pt x="1" y="1402"/>
                  <a:pt x="0" y="1453"/>
                  <a:pt x="8" y="1513"/>
                </a:cubicBezTo>
                <a:cubicBezTo>
                  <a:pt x="16" y="1573"/>
                  <a:pt x="33" y="1652"/>
                  <a:pt x="54" y="1711"/>
                </a:cubicBezTo>
                <a:cubicBezTo>
                  <a:pt x="75" y="1770"/>
                  <a:pt x="105" y="1824"/>
                  <a:pt x="134" y="1870"/>
                </a:cubicBezTo>
                <a:cubicBezTo>
                  <a:pt x="163" y="1916"/>
                  <a:pt x="191" y="1954"/>
                  <a:pt x="226" y="1989"/>
                </a:cubicBezTo>
                <a:cubicBezTo>
                  <a:pt x="261" y="2024"/>
                  <a:pt x="305" y="2056"/>
                  <a:pt x="345" y="2081"/>
                </a:cubicBezTo>
                <a:cubicBezTo>
                  <a:pt x="385" y="2106"/>
                  <a:pt x="424" y="2124"/>
                  <a:pt x="464" y="2141"/>
                </a:cubicBezTo>
                <a:cubicBezTo>
                  <a:pt x="504" y="2158"/>
                  <a:pt x="542" y="2170"/>
                  <a:pt x="583" y="2180"/>
                </a:cubicBezTo>
                <a:cubicBezTo>
                  <a:pt x="624" y="2190"/>
                  <a:pt x="667" y="2197"/>
                  <a:pt x="708" y="2200"/>
                </a:cubicBezTo>
                <a:cubicBezTo>
                  <a:pt x="749" y="2203"/>
                  <a:pt x="788" y="2202"/>
                  <a:pt x="827" y="2200"/>
                </a:cubicBezTo>
                <a:cubicBezTo>
                  <a:pt x="866" y="2198"/>
                  <a:pt x="905" y="2192"/>
                  <a:pt x="940" y="2187"/>
                </a:cubicBezTo>
                <a:cubicBezTo>
                  <a:pt x="975" y="2182"/>
                  <a:pt x="1008" y="2175"/>
                  <a:pt x="1036" y="2169"/>
                </a:cubicBezTo>
                <a:cubicBezTo>
                  <a:pt x="1064" y="2163"/>
                  <a:pt x="1086" y="2158"/>
                  <a:pt x="1110" y="2152"/>
                </a:cubicBezTo>
                <a:cubicBezTo>
                  <a:pt x="1134" y="2146"/>
                  <a:pt x="1153" y="2143"/>
                  <a:pt x="1179" y="2134"/>
                </a:cubicBezTo>
                <a:cubicBezTo>
                  <a:pt x="1189" y="2160"/>
                  <a:pt x="1211" y="2198"/>
                  <a:pt x="1237" y="2226"/>
                </a:cubicBezTo>
                <a:cubicBezTo>
                  <a:pt x="1263" y="2254"/>
                  <a:pt x="1299" y="2277"/>
                  <a:pt x="1336" y="2299"/>
                </a:cubicBezTo>
                <a:cubicBezTo>
                  <a:pt x="1373" y="2321"/>
                  <a:pt x="1417" y="2344"/>
                  <a:pt x="1461" y="2359"/>
                </a:cubicBezTo>
                <a:cubicBezTo>
                  <a:pt x="1505" y="2374"/>
                  <a:pt x="1555" y="2383"/>
                  <a:pt x="1600" y="2391"/>
                </a:cubicBezTo>
                <a:cubicBezTo>
                  <a:pt x="1645" y="2399"/>
                  <a:pt x="1688" y="2406"/>
                  <a:pt x="1734" y="2410"/>
                </a:cubicBezTo>
                <a:cubicBezTo>
                  <a:pt x="1780" y="2414"/>
                  <a:pt x="1819" y="2420"/>
                  <a:pt x="1878" y="2418"/>
                </a:cubicBezTo>
                <a:cubicBezTo>
                  <a:pt x="1937" y="2416"/>
                  <a:pt x="2023" y="2411"/>
                  <a:pt x="2089" y="2398"/>
                </a:cubicBezTo>
                <a:cubicBezTo>
                  <a:pt x="2155" y="2385"/>
                  <a:pt x="2214" y="2364"/>
                  <a:pt x="2274" y="2339"/>
                </a:cubicBezTo>
                <a:cubicBezTo>
                  <a:pt x="2334" y="2314"/>
                  <a:pt x="2393" y="2281"/>
                  <a:pt x="2446" y="2246"/>
                </a:cubicBezTo>
                <a:cubicBezTo>
                  <a:pt x="2499" y="2211"/>
                  <a:pt x="2554" y="2160"/>
                  <a:pt x="2591" y="2127"/>
                </a:cubicBezTo>
                <a:cubicBezTo>
                  <a:pt x="2629" y="2175"/>
                  <a:pt x="2665" y="2214"/>
                  <a:pt x="2710" y="2246"/>
                </a:cubicBezTo>
                <a:cubicBezTo>
                  <a:pt x="2755" y="2278"/>
                  <a:pt x="2809" y="2302"/>
                  <a:pt x="2862" y="2319"/>
                </a:cubicBezTo>
                <a:cubicBezTo>
                  <a:pt x="2915" y="2336"/>
                  <a:pt x="2970" y="2345"/>
                  <a:pt x="3027" y="2345"/>
                </a:cubicBezTo>
                <a:cubicBezTo>
                  <a:pt x="3084" y="2345"/>
                  <a:pt x="3150" y="2336"/>
                  <a:pt x="3206" y="2319"/>
                </a:cubicBezTo>
                <a:cubicBezTo>
                  <a:pt x="3262" y="2302"/>
                  <a:pt x="3318" y="2275"/>
                  <a:pt x="3364" y="2240"/>
                </a:cubicBezTo>
                <a:cubicBezTo>
                  <a:pt x="3410" y="2205"/>
                  <a:pt x="3450" y="2153"/>
                  <a:pt x="3483" y="2107"/>
                </a:cubicBezTo>
                <a:cubicBezTo>
                  <a:pt x="3516" y="2061"/>
                  <a:pt x="3543" y="2014"/>
                  <a:pt x="3562" y="1962"/>
                </a:cubicBezTo>
                <a:cubicBezTo>
                  <a:pt x="3581" y="1910"/>
                  <a:pt x="3590" y="1836"/>
                  <a:pt x="3595" y="1794"/>
                </a:cubicBezTo>
                <a:cubicBezTo>
                  <a:pt x="3600" y="1752"/>
                  <a:pt x="3597" y="1735"/>
                  <a:pt x="3595" y="1711"/>
                </a:cubicBezTo>
                <a:cubicBezTo>
                  <a:pt x="3593" y="1687"/>
                  <a:pt x="3586" y="1671"/>
                  <a:pt x="3582" y="1652"/>
                </a:cubicBezTo>
                <a:cubicBezTo>
                  <a:pt x="3613" y="1633"/>
                  <a:pt x="3695" y="1587"/>
                  <a:pt x="3741" y="1546"/>
                </a:cubicBezTo>
                <a:cubicBezTo>
                  <a:pt x="3787" y="1505"/>
                  <a:pt x="3827" y="1460"/>
                  <a:pt x="3860" y="1407"/>
                </a:cubicBezTo>
                <a:cubicBezTo>
                  <a:pt x="3893" y="1354"/>
                  <a:pt x="3921" y="1290"/>
                  <a:pt x="3939" y="1229"/>
                </a:cubicBezTo>
                <a:cubicBezTo>
                  <a:pt x="3957" y="1168"/>
                  <a:pt x="3969" y="1101"/>
                  <a:pt x="3969" y="1038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 anchorCtr="1">
            <a:normAutofit/>
          </a:bodyPr>
          <a:lstStyle/>
          <a:p>
            <a:r>
              <a:rPr lang="en-US" altLang="ja-JP" sz="1400" dirty="0" smtClean="0"/>
              <a:t>LAN</a:t>
            </a:r>
            <a:endParaRPr lang="ja-JP" altLang="en-US" sz="1400" dirty="0"/>
          </a:p>
        </p:txBody>
      </p:sp>
      <p:sp>
        <p:nvSpPr>
          <p:cNvPr id="15" name="Freeform 166"/>
          <p:cNvSpPr>
            <a:spLocks/>
          </p:cNvSpPr>
          <p:nvPr/>
        </p:nvSpPr>
        <p:spPr bwMode="auto">
          <a:xfrm>
            <a:off x="777456" y="2454265"/>
            <a:ext cx="1856803" cy="601221"/>
          </a:xfrm>
          <a:custGeom>
            <a:avLst/>
            <a:gdLst/>
            <a:ahLst/>
            <a:cxnLst>
              <a:cxn ang="0">
                <a:pos x="3939" y="852"/>
              </a:cxn>
              <a:cxn ang="0">
                <a:pos x="3761" y="555"/>
              </a:cxn>
              <a:cxn ang="0">
                <a:pos x="3463" y="377"/>
              </a:cxn>
              <a:cxn ang="0">
                <a:pos x="3135" y="358"/>
              </a:cxn>
              <a:cxn ang="0">
                <a:pos x="2889" y="476"/>
              </a:cxn>
              <a:cxn ang="0">
                <a:pos x="2644" y="185"/>
              </a:cxn>
              <a:cxn ang="0">
                <a:pos x="2307" y="26"/>
              </a:cxn>
              <a:cxn ang="0">
                <a:pos x="1891" y="26"/>
              </a:cxn>
              <a:cxn ang="0">
                <a:pos x="1521" y="218"/>
              </a:cxn>
              <a:cxn ang="0">
                <a:pos x="1283" y="277"/>
              </a:cxn>
              <a:cxn ang="0">
                <a:pos x="999" y="185"/>
              </a:cxn>
              <a:cxn ang="0">
                <a:pos x="702" y="284"/>
              </a:cxn>
              <a:cxn ang="0">
                <a:pos x="523" y="535"/>
              </a:cxn>
              <a:cxn ang="0">
                <a:pos x="529" y="739"/>
              </a:cxn>
              <a:cxn ang="0">
                <a:pos x="352" y="813"/>
              </a:cxn>
              <a:cxn ang="0">
                <a:pos x="127" y="1037"/>
              </a:cxn>
              <a:cxn ang="0">
                <a:pos x="8" y="1348"/>
              </a:cxn>
              <a:cxn ang="0">
                <a:pos x="54" y="1711"/>
              </a:cxn>
              <a:cxn ang="0">
                <a:pos x="226" y="1989"/>
              </a:cxn>
              <a:cxn ang="0">
                <a:pos x="464" y="2141"/>
              </a:cxn>
              <a:cxn ang="0">
                <a:pos x="708" y="2200"/>
              </a:cxn>
              <a:cxn ang="0">
                <a:pos x="940" y="2187"/>
              </a:cxn>
              <a:cxn ang="0">
                <a:pos x="1110" y="2152"/>
              </a:cxn>
              <a:cxn ang="0">
                <a:pos x="1237" y="2226"/>
              </a:cxn>
              <a:cxn ang="0">
                <a:pos x="1461" y="2359"/>
              </a:cxn>
              <a:cxn ang="0">
                <a:pos x="1734" y="2410"/>
              </a:cxn>
              <a:cxn ang="0">
                <a:pos x="2089" y="2398"/>
              </a:cxn>
              <a:cxn ang="0">
                <a:pos x="2446" y="2246"/>
              </a:cxn>
              <a:cxn ang="0">
                <a:pos x="2710" y="2246"/>
              </a:cxn>
              <a:cxn ang="0">
                <a:pos x="3027" y="2345"/>
              </a:cxn>
              <a:cxn ang="0">
                <a:pos x="3364" y="2240"/>
              </a:cxn>
              <a:cxn ang="0">
                <a:pos x="3562" y="1962"/>
              </a:cxn>
              <a:cxn ang="0">
                <a:pos x="3595" y="1711"/>
              </a:cxn>
              <a:cxn ang="0">
                <a:pos x="3741" y="1546"/>
              </a:cxn>
              <a:cxn ang="0">
                <a:pos x="3939" y="1229"/>
              </a:cxn>
            </a:cxnLst>
            <a:rect l="0" t="0" r="r" b="b"/>
            <a:pathLst>
              <a:path w="3969" h="2420">
                <a:moveTo>
                  <a:pt x="3969" y="1038"/>
                </a:moveTo>
                <a:cubicBezTo>
                  <a:pt x="3969" y="975"/>
                  <a:pt x="3955" y="909"/>
                  <a:pt x="3939" y="852"/>
                </a:cubicBezTo>
                <a:cubicBezTo>
                  <a:pt x="3923" y="795"/>
                  <a:pt x="3903" y="743"/>
                  <a:pt x="3873" y="694"/>
                </a:cubicBezTo>
                <a:cubicBezTo>
                  <a:pt x="3843" y="645"/>
                  <a:pt x="3803" y="597"/>
                  <a:pt x="3761" y="555"/>
                </a:cubicBezTo>
                <a:cubicBezTo>
                  <a:pt x="3719" y="513"/>
                  <a:pt x="3672" y="473"/>
                  <a:pt x="3622" y="443"/>
                </a:cubicBezTo>
                <a:cubicBezTo>
                  <a:pt x="3572" y="413"/>
                  <a:pt x="3520" y="393"/>
                  <a:pt x="3463" y="377"/>
                </a:cubicBezTo>
                <a:cubicBezTo>
                  <a:pt x="3406" y="361"/>
                  <a:pt x="3333" y="347"/>
                  <a:pt x="3278" y="344"/>
                </a:cubicBezTo>
                <a:cubicBezTo>
                  <a:pt x="3223" y="341"/>
                  <a:pt x="3180" y="348"/>
                  <a:pt x="3135" y="358"/>
                </a:cubicBezTo>
                <a:cubicBezTo>
                  <a:pt x="3090" y="368"/>
                  <a:pt x="3048" y="383"/>
                  <a:pt x="3007" y="403"/>
                </a:cubicBezTo>
                <a:cubicBezTo>
                  <a:pt x="2966" y="423"/>
                  <a:pt x="2932" y="447"/>
                  <a:pt x="2889" y="476"/>
                </a:cubicBezTo>
                <a:cubicBezTo>
                  <a:pt x="2859" y="424"/>
                  <a:pt x="2824" y="365"/>
                  <a:pt x="2783" y="317"/>
                </a:cubicBezTo>
                <a:cubicBezTo>
                  <a:pt x="2742" y="269"/>
                  <a:pt x="2693" y="223"/>
                  <a:pt x="2644" y="185"/>
                </a:cubicBezTo>
                <a:cubicBezTo>
                  <a:pt x="2595" y="147"/>
                  <a:pt x="2542" y="113"/>
                  <a:pt x="2486" y="86"/>
                </a:cubicBezTo>
                <a:cubicBezTo>
                  <a:pt x="2430" y="59"/>
                  <a:pt x="2370" y="40"/>
                  <a:pt x="2307" y="26"/>
                </a:cubicBezTo>
                <a:cubicBezTo>
                  <a:pt x="2244" y="12"/>
                  <a:pt x="2178" y="0"/>
                  <a:pt x="2109" y="0"/>
                </a:cubicBezTo>
                <a:cubicBezTo>
                  <a:pt x="2040" y="0"/>
                  <a:pt x="1959" y="10"/>
                  <a:pt x="1891" y="26"/>
                </a:cubicBezTo>
                <a:cubicBezTo>
                  <a:pt x="1823" y="42"/>
                  <a:pt x="1761" y="67"/>
                  <a:pt x="1699" y="99"/>
                </a:cubicBezTo>
                <a:cubicBezTo>
                  <a:pt x="1637" y="131"/>
                  <a:pt x="1572" y="174"/>
                  <a:pt x="1521" y="218"/>
                </a:cubicBezTo>
                <a:cubicBezTo>
                  <a:pt x="1470" y="262"/>
                  <a:pt x="1426" y="327"/>
                  <a:pt x="1395" y="363"/>
                </a:cubicBezTo>
                <a:cubicBezTo>
                  <a:pt x="1359" y="336"/>
                  <a:pt x="1325" y="303"/>
                  <a:pt x="1283" y="277"/>
                </a:cubicBezTo>
                <a:cubicBezTo>
                  <a:pt x="1241" y="251"/>
                  <a:pt x="1191" y="220"/>
                  <a:pt x="1144" y="205"/>
                </a:cubicBezTo>
                <a:cubicBezTo>
                  <a:pt x="1097" y="190"/>
                  <a:pt x="1050" y="183"/>
                  <a:pt x="999" y="185"/>
                </a:cubicBezTo>
                <a:cubicBezTo>
                  <a:pt x="948" y="187"/>
                  <a:pt x="889" y="198"/>
                  <a:pt x="840" y="214"/>
                </a:cubicBezTo>
                <a:cubicBezTo>
                  <a:pt x="791" y="230"/>
                  <a:pt x="744" y="254"/>
                  <a:pt x="702" y="284"/>
                </a:cubicBezTo>
                <a:cubicBezTo>
                  <a:pt x="660" y="314"/>
                  <a:pt x="619" y="354"/>
                  <a:pt x="589" y="396"/>
                </a:cubicBezTo>
                <a:cubicBezTo>
                  <a:pt x="559" y="438"/>
                  <a:pt x="536" y="492"/>
                  <a:pt x="523" y="535"/>
                </a:cubicBezTo>
                <a:cubicBezTo>
                  <a:pt x="510" y="578"/>
                  <a:pt x="509" y="623"/>
                  <a:pt x="510" y="657"/>
                </a:cubicBezTo>
                <a:cubicBezTo>
                  <a:pt x="511" y="691"/>
                  <a:pt x="520" y="715"/>
                  <a:pt x="529" y="739"/>
                </a:cubicBezTo>
                <a:cubicBezTo>
                  <a:pt x="505" y="747"/>
                  <a:pt x="505" y="745"/>
                  <a:pt x="475" y="757"/>
                </a:cubicBezTo>
                <a:cubicBezTo>
                  <a:pt x="445" y="769"/>
                  <a:pt x="393" y="787"/>
                  <a:pt x="352" y="813"/>
                </a:cubicBezTo>
                <a:cubicBezTo>
                  <a:pt x="311" y="839"/>
                  <a:pt x="263" y="875"/>
                  <a:pt x="226" y="912"/>
                </a:cubicBezTo>
                <a:cubicBezTo>
                  <a:pt x="189" y="949"/>
                  <a:pt x="157" y="991"/>
                  <a:pt x="127" y="1037"/>
                </a:cubicBezTo>
                <a:cubicBezTo>
                  <a:pt x="97" y="1083"/>
                  <a:pt x="68" y="1137"/>
                  <a:pt x="48" y="1189"/>
                </a:cubicBezTo>
                <a:cubicBezTo>
                  <a:pt x="28" y="1241"/>
                  <a:pt x="15" y="1294"/>
                  <a:pt x="8" y="1348"/>
                </a:cubicBezTo>
                <a:cubicBezTo>
                  <a:pt x="1" y="1402"/>
                  <a:pt x="0" y="1453"/>
                  <a:pt x="8" y="1513"/>
                </a:cubicBezTo>
                <a:cubicBezTo>
                  <a:pt x="16" y="1573"/>
                  <a:pt x="33" y="1652"/>
                  <a:pt x="54" y="1711"/>
                </a:cubicBezTo>
                <a:cubicBezTo>
                  <a:pt x="75" y="1770"/>
                  <a:pt x="105" y="1824"/>
                  <a:pt x="134" y="1870"/>
                </a:cubicBezTo>
                <a:cubicBezTo>
                  <a:pt x="163" y="1916"/>
                  <a:pt x="191" y="1954"/>
                  <a:pt x="226" y="1989"/>
                </a:cubicBezTo>
                <a:cubicBezTo>
                  <a:pt x="261" y="2024"/>
                  <a:pt x="305" y="2056"/>
                  <a:pt x="345" y="2081"/>
                </a:cubicBezTo>
                <a:cubicBezTo>
                  <a:pt x="385" y="2106"/>
                  <a:pt x="424" y="2124"/>
                  <a:pt x="464" y="2141"/>
                </a:cubicBezTo>
                <a:cubicBezTo>
                  <a:pt x="504" y="2158"/>
                  <a:pt x="542" y="2170"/>
                  <a:pt x="583" y="2180"/>
                </a:cubicBezTo>
                <a:cubicBezTo>
                  <a:pt x="624" y="2190"/>
                  <a:pt x="667" y="2197"/>
                  <a:pt x="708" y="2200"/>
                </a:cubicBezTo>
                <a:cubicBezTo>
                  <a:pt x="749" y="2203"/>
                  <a:pt x="788" y="2202"/>
                  <a:pt x="827" y="2200"/>
                </a:cubicBezTo>
                <a:cubicBezTo>
                  <a:pt x="866" y="2198"/>
                  <a:pt x="905" y="2192"/>
                  <a:pt x="940" y="2187"/>
                </a:cubicBezTo>
                <a:cubicBezTo>
                  <a:pt x="975" y="2182"/>
                  <a:pt x="1008" y="2175"/>
                  <a:pt x="1036" y="2169"/>
                </a:cubicBezTo>
                <a:cubicBezTo>
                  <a:pt x="1064" y="2163"/>
                  <a:pt x="1086" y="2158"/>
                  <a:pt x="1110" y="2152"/>
                </a:cubicBezTo>
                <a:cubicBezTo>
                  <a:pt x="1134" y="2146"/>
                  <a:pt x="1153" y="2143"/>
                  <a:pt x="1179" y="2134"/>
                </a:cubicBezTo>
                <a:cubicBezTo>
                  <a:pt x="1189" y="2160"/>
                  <a:pt x="1211" y="2198"/>
                  <a:pt x="1237" y="2226"/>
                </a:cubicBezTo>
                <a:cubicBezTo>
                  <a:pt x="1263" y="2254"/>
                  <a:pt x="1299" y="2277"/>
                  <a:pt x="1336" y="2299"/>
                </a:cubicBezTo>
                <a:cubicBezTo>
                  <a:pt x="1373" y="2321"/>
                  <a:pt x="1417" y="2344"/>
                  <a:pt x="1461" y="2359"/>
                </a:cubicBezTo>
                <a:cubicBezTo>
                  <a:pt x="1505" y="2374"/>
                  <a:pt x="1555" y="2383"/>
                  <a:pt x="1600" y="2391"/>
                </a:cubicBezTo>
                <a:cubicBezTo>
                  <a:pt x="1645" y="2399"/>
                  <a:pt x="1688" y="2406"/>
                  <a:pt x="1734" y="2410"/>
                </a:cubicBezTo>
                <a:cubicBezTo>
                  <a:pt x="1780" y="2414"/>
                  <a:pt x="1819" y="2420"/>
                  <a:pt x="1878" y="2418"/>
                </a:cubicBezTo>
                <a:cubicBezTo>
                  <a:pt x="1937" y="2416"/>
                  <a:pt x="2023" y="2411"/>
                  <a:pt x="2089" y="2398"/>
                </a:cubicBezTo>
                <a:cubicBezTo>
                  <a:pt x="2155" y="2385"/>
                  <a:pt x="2214" y="2364"/>
                  <a:pt x="2274" y="2339"/>
                </a:cubicBezTo>
                <a:cubicBezTo>
                  <a:pt x="2334" y="2314"/>
                  <a:pt x="2393" y="2281"/>
                  <a:pt x="2446" y="2246"/>
                </a:cubicBezTo>
                <a:cubicBezTo>
                  <a:pt x="2499" y="2211"/>
                  <a:pt x="2554" y="2160"/>
                  <a:pt x="2591" y="2127"/>
                </a:cubicBezTo>
                <a:cubicBezTo>
                  <a:pt x="2629" y="2175"/>
                  <a:pt x="2665" y="2214"/>
                  <a:pt x="2710" y="2246"/>
                </a:cubicBezTo>
                <a:cubicBezTo>
                  <a:pt x="2755" y="2278"/>
                  <a:pt x="2809" y="2302"/>
                  <a:pt x="2862" y="2319"/>
                </a:cubicBezTo>
                <a:cubicBezTo>
                  <a:pt x="2915" y="2336"/>
                  <a:pt x="2970" y="2345"/>
                  <a:pt x="3027" y="2345"/>
                </a:cubicBezTo>
                <a:cubicBezTo>
                  <a:pt x="3084" y="2345"/>
                  <a:pt x="3150" y="2336"/>
                  <a:pt x="3206" y="2319"/>
                </a:cubicBezTo>
                <a:cubicBezTo>
                  <a:pt x="3262" y="2302"/>
                  <a:pt x="3318" y="2275"/>
                  <a:pt x="3364" y="2240"/>
                </a:cubicBezTo>
                <a:cubicBezTo>
                  <a:pt x="3410" y="2205"/>
                  <a:pt x="3450" y="2153"/>
                  <a:pt x="3483" y="2107"/>
                </a:cubicBezTo>
                <a:cubicBezTo>
                  <a:pt x="3516" y="2061"/>
                  <a:pt x="3543" y="2014"/>
                  <a:pt x="3562" y="1962"/>
                </a:cubicBezTo>
                <a:cubicBezTo>
                  <a:pt x="3581" y="1910"/>
                  <a:pt x="3590" y="1836"/>
                  <a:pt x="3595" y="1794"/>
                </a:cubicBezTo>
                <a:cubicBezTo>
                  <a:pt x="3600" y="1752"/>
                  <a:pt x="3597" y="1735"/>
                  <a:pt x="3595" y="1711"/>
                </a:cubicBezTo>
                <a:cubicBezTo>
                  <a:pt x="3593" y="1687"/>
                  <a:pt x="3586" y="1671"/>
                  <a:pt x="3582" y="1652"/>
                </a:cubicBezTo>
                <a:cubicBezTo>
                  <a:pt x="3613" y="1633"/>
                  <a:pt x="3695" y="1587"/>
                  <a:pt x="3741" y="1546"/>
                </a:cubicBezTo>
                <a:cubicBezTo>
                  <a:pt x="3787" y="1505"/>
                  <a:pt x="3827" y="1460"/>
                  <a:pt x="3860" y="1407"/>
                </a:cubicBezTo>
                <a:cubicBezTo>
                  <a:pt x="3893" y="1354"/>
                  <a:pt x="3921" y="1290"/>
                  <a:pt x="3939" y="1229"/>
                </a:cubicBezTo>
                <a:cubicBezTo>
                  <a:pt x="3957" y="1168"/>
                  <a:pt x="3969" y="1101"/>
                  <a:pt x="3969" y="1038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 anchorCtr="1">
            <a:normAutofit/>
          </a:bodyPr>
          <a:lstStyle/>
          <a:p>
            <a:r>
              <a:rPr lang="en-US" altLang="ja-JP" sz="1400" dirty="0" smtClean="0"/>
              <a:t>Service Network</a:t>
            </a:r>
            <a:endParaRPr lang="ja-JP" altLang="en-US" sz="1400" dirty="0"/>
          </a:p>
        </p:txBody>
      </p:sp>
      <p:grpSp>
        <p:nvGrpSpPr>
          <p:cNvPr id="7" name="グループ化 163"/>
          <p:cNvGrpSpPr/>
          <p:nvPr/>
        </p:nvGrpSpPr>
        <p:grpSpPr>
          <a:xfrm>
            <a:off x="735553" y="3405286"/>
            <a:ext cx="1506356" cy="1604674"/>
            <a:chOff x="2285984" y="4786322"/>
            <a:chExt cx="2922009" cy="856577"/>
          </a:xfrm>
        </p:grpSpPr>
        <p:sp>
          <p:nvSpPr>
            <p:cNvPr id="132" name="Freeform 165"/>
            <p:cNvSpPr>
              <a:spLocks/>
            </p:cNvSpPr>
            <p:nvPr/>
          </p:nvSpPr>
          <p:spPr bwMode="auto">
            <a:xfrm>
              <a:off x="2285984" y="4786322"/>
              <a:ext cx="2286016" cy="663575"/>
            </a:xfrm>
            <a:custGeom>
              <a:avLst/>
              <a:gdLst/>
              <a:ahLst/>
              <a:cxnLst>
                <a:cxn ang="0">
                  <a:pos x="3939" y="852"/>
                </a:cxn>
                <a:cxn ang="0">
                  <a:pos x="3761" y="555"/>
                </a:cxn>
                <a:cxn ang="0">
                  <a:pos x="3463" y="377"/>
                </a:cxn>
                <a:cxn ang="0">
                  <a:pos x="3135" y="358"/>
                </a:cxn>
                <a:cxn ang="0">
                  <a:pos x="2889" y="476"/>
                </a:cxn>
                <a:cxn ang="0">
                  <a:pos x="2644" y="185"/>
                </a:cxn>
                <a:cxn ang="0">
                  <a:pos x="2307" y="26"/>
                </a:cxn>
                <a:cxn ang="0">
                  <a:pos x="1891" y="26"/>
                </a:cxn>
                <a:cxn ang="0">
                  <a:pos x="1521" y="218"/>
                </a:cxn>
                <a:cxn ang="0">
                  <a:pos x="1283" y="277"/>
                </a:cxn>
                <a:cxn ang="0">
                  <a:pos x="999" y="185"/>
                </a:cxn>
                <a:cxn ang="0">
                  <a:pos x="702" y="284"/>
                </a:cxn>
                <a:cxn ang="0">
                  <a:pos x="523" y="535"/>
                </a:cxn>
                <a:cxn ang="0">
                  <a:pos x="529" y="739"/>
                </a:cxn>
                <a:cxn ang="0">
                  <a:pos x="352" y="813"/>
                </a:cxn>
                <a:cxn ang="0">
                  <a:pos x="127" y="1037"/>
                </a:cxn>
                <a:cxn ang="0">
                  <a:pos x="8" y="1348"/>
                </a:cxn>
                <a:cxn ang="0">
                  <a:pos x="54" y="1711"/>
                </a:cxn>
                <a:cxn ang="0">
                  <a:pos x="226" y="1989"/>
                </a:cxn>
                <a:cxn ang="0">
                  <a:pos x="464" y="2141"/>
                </a:cxn>
                <a:cxn ang="0">
                  <a:pos x="708" y="2200"/>
                </a:cxn>
                <a:cxn ang="0">
                  <a:pos x="940" y="2187"/>
                </a:cxn>
                <a:cxn ang="0">
                  <a:pos x="1110" y="2152"/>
                </a:cxn>
                <a:cxn ang="0">
                  <a:pos x="1237" y="2226"/>
                </a:cxn>
                <a:cxn ang="0">
                  <a:pos x="1461" y="2359"/>
                </a:cxn>
                <a:cxn ang="0">
                  <a:pos x="1734" y="2410"/>
                </a:cxn>
                <a:cxn ang="0">
                  <a:pos x="2089" y="2398"/>
                </a:cxn>
                <a:cxn ang="0">
                  <a:pos x="2446" y="2246"/>
                </a:cxn>
                <a:cxn ang="0">
                  <a:pos x="2710" y="2246"/>
                </a:cxn>
                <a:cxn ang="0">
                  <a:pos x="3027" y="2345"/>
                </a:cxn>
                <a:cxn ang="0">
                  <a:pos x="3364" y="2240"/>
                </a:cxn>
                <a:cxn ang="0">
                  <a:pos x="3562" y="1962"/>
                </a:cxn>
                <a:cxn ang="0">
                  <a:pos x="3595" y="1711"/>
                </a:cxn>
                <a:cxn ang="0">
                  <a:pos x="3741" y="1546"/>
                </a:cxn>
                <a:cxn ang="0">
                  <a:pos x="3939" y="1229"/>
                </a:cxn>
              </a:cxnLst>
              <a:rect l="0" t="0" r="r" b="b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normAutofit/>
            </a:bodyPr>
            <a:lstStyle/>
            <a:p>
              <a:endParaRPr lang="ja-JP" altLang="en-US"/>
            </a:p>
          </p:txBody>
        </p:sp>
        <p:sp>
          <p:nvSpPr>
            <p:cNvPr id="133" name="Freeform 166"/>
            <p:cNvSpPr>
              <a:spLocks/>
            </p:cNvSpPr>
            <p:nvPr/>
          </p:nvSpPr>
          <p:spPr bwMode="auto">
            <a:xfrm>
              <a:off x="2818488" y="4873461"/>
              <a:ext cx="2389505" cy="769438"/>
            </a:xfrm>
            <a:custGeom>
              <a:avLst/>
              <a:gdLst/>
              <a:ahLst/>
              <a:cxnLst>
                <a:cxn ang="0">
                  <a:pos x="3939" y="852"/>
                </a:cxn>
                <a:cxn ang="0">
                  <a:pos x="3761" y="555"/>
                </a:cxn>
                <a:cxn ang="0">
                  <a:pos x="3463" y="377"/>
                </a:cxn>
                <a:cxn ang="0">
                  <a:pos x="3135" y="358"/>
                </a:cxn>
                <a:cxn ang="0">
                  <a:pos x="2889" y="476"/>
                </a:cxn>
                <a:cxn ang="0">
                  <a:pos x="2644" y="185"/>
                </a:cxn>
                <a:cxn ang="0">
                  <a:pos x="2307" y="26"/>
                </a:cxn>
                <a:cxn ang="0">
                  <a:pos x="1891" y="26"/>
                </a:cxn>
                <a:cxn ang="0">
                  <a:pos x="1521" y="218"/>
                </a:cxn>
                <a:cxn ang="0">
                  <a:pos x="1283" y="277"/>
                </a:cxn>
                <a:cxn ang="0">
                  <a:pos x="999" y="185"/>
                </a:cxn>
                <a:cxn ang="0">
                  <a:pos x="702" y="284"/>
                </a:cxn>
                <a:cxn ang="0">
                  <a:pos x="523" y="535"/>
                </a:cxn>
                <a:cxn ang="0">
                  <a:pos x="529" y="739"/>
                </a:cxn>
                <a:cxn ang="0">
                  <a:pos x="352" y="813"/>
                </a:cxn>
                <a:cxn ang="0">
                  <a:pos x="127" y="1037"/>
                </a:cxn>
                <a:cxn ang="0">
                  <a:pos x="8" y="1348"/>
                </a:cxn>
                <a:cxn ang="0">
                  <a:pos x="54" y="1711"/>
                </a:cxn>
                <a:cxn ang="0">
                  <a:pos x="226" y="1989"/>
                </a:cxn>
                <a:cxn ang="0">
                  <a:pos x="464" y="2141"/>
                </a:cxn>
                <a:cxn ang="0">
                  <a:pos x="708" y="2200"/>
                </a:cxn>
                <a:cxn ang="0">
                  <a:pos x="940" y="2187"/>
                </a:cxn>
                <a:cxn ang="0">
                  <a:pos x="1110" y="2152"/>
                </a:cxn>
                <a:cxn ang="0">
                  <a:pos x="1237" y="2226"/>
                </a:cxn>
                <a:cxn ang="0">
                  <a:pos x="1461" y="2359"/>
                </a:cxn>
                <a:cxn ang="0">
                  <a:pos x="1734" y="2410"/>
                </a:cxn>
                <a:cxn ang="0">
                  <a:pos x="2089" y="2398"/>
                </a:cxn>
                <a:cxn ang="0">
                  <a:pos x="2446" y="2246"/>
                </a:cxn>
                <a:cxn ang="0">
                  <a:pos x="2710" y="2246"/>
                </a:cxn>
                <a:cxn ang="0">
                  <a:pos x="3027" y="2345"/>
                </a:cxn>
                <a:cxn ang="0">
                  <a:pos x="3364" y="2240"/>
                </a:cxn>
                <a:cxn ang="0">
                  <a:pos x="3562" y="1962"/>
                </a:cxn>
                <a:cxn ang="0">
                  <a:pos x="3595" y="1711"/>
                </a:cxn>
                <a:cxn ang="0">
                  <a:pos x="3741" y="1546"/>
                </a:cxn>
                <a:cxn ang="0">
                  <a:pos x="3939" y="1229"/>
                </a:cxn>
              </a:cxnLst>
              <a:rect l="0" t="0" r="r" b="b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 anchorCtr="1">
              <a:normAutofit/>
            </a:bodyPr>
            <a:lstStyle/>
            <a:p>
              <a:pPr algn="ctr"/>
              <a:r>
                <a:rPr lang="en-US" altLang="ja-JP" sz="1200" dirty="0" smtClean="0"/>
                <a:t>2.4 GHz</a:t>
              </a:r>
            </a:p>
            <a:p>
              <a:pPr algn="ctr"/>
              <a:r>
                <a:rPr lang="en-US" altLang="ja-JP" sz="1200" dirty="0" smtClean="0"/>
                <a:t>Outdoor</a:t>
              </a:r>
            </a:p>
            <a:p>
              <a:pPr algn="ctr"/>
              <a:r>
                <a:rPr lang="en-US" altLang="ja-JP" sz="1200" dirty="0" smtClean="0"/>
                <a:t>Urban</a:t>
              </a:r>
              <a:endParaRPr lang="ja-JP" altLang="en-US" sz="1200" dirty="0" smtClean="0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189352" y="4696878"/>
            <a:ext cx="625393" cy="5664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191779" y="3004917"/>
            <a:ext cx="625393" cy="566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9" name="Picture 10" descr="rou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456" y="2851886"/>
            <a:ext cx="449262" cy="225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grpSp>
        <p:nvGrpSpPr>
          <p:cNvPr id="16" name="Group 71"/>
          <p:cNvGrpSpPr>
            <a:grpSpLocks/>
          </p:cNvGrpSpPr>
          <p:nvPr/>
        </p:nvGrpSpPr>
        <p:grpSpPr bwMode="auto">
          <a:xfrm rot="4920000" flipH="1" flipV="1">
            <a:off x="1875268" y="3537430"/>
            <a:ext cx="559705" cy="524013"/>
            <a:chOff x="2304" y="2832"/>
            <a:chExt cx="947" cy="720"/>
          </a:xfrm>
        </p:grpSpPr>
        <p:sp>
          <p:nvSpPr>
            <p:cNvPr id="125" name="Arc 72"/>
            <p:cNvSpPr>
              <a:spLocks/>
            </p:cNvSpPr>
            <p:nvPr/>
          </p:nvSpPr>
          <p:spPr bwMode="auto">
            <a:xfrm rot="-6426328">
              <a:off x="3137" y="3313"/>
              <a:ext cx="103" cy="125"/>
            </a:xfrm>
            <a:custGeom>
              <a:avLst/>
              <a:gdLst>
                <a:gd name="T0" fmla="*/ 0 w 21600"/>
                <a:gd name="T1" fmla="*/ 0 h 21600"/>
                <a:gd name="T2" fmla="*/ 103 w 21600"/>
                <a:gd name="T3" fmla="*/ 125 h 21600"/>
                <a:gd name="T4" fmla="*/ 0 w 21600"/>
                <a:gd name="T5" fmla="*/ 1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ja-JP" altLang="en-US"/>
            </a:p>
          </p:txBody>
        </p:sp>
        <p:sp>
          <p:nvSpPr>
            <p:cNvPr id="126" name="Arc 73"/>
            <p:cNvSpPr>
              <a:spLocks/>
            </p:cNvSpPr>
            <p:nvPr/>
          </p:nvSpPr>
          <p:spPr bwMode="auto">
            <a:xfrm rot="-6426328">
              <a:off x="3011" y="3220"/>
              <a:ext cx="206" cy="249"/>
            </a:xfrm>
            <a:custGeom>
              <a:avLst/>
              <a:gdLst>
                <a:gd name="T0" fmla="*/ 0 w 21600"/>
                <a:gd name="T1" fmla="*/ 0 h 21600"/>
                <a:gd name="T2" fmla="*/ 206 w 21600"/>
                <a:gd name="T3" fmla="*/ 249 h 21600"/>
                <a:gd name="T4" fmla="*/ 0 w 21600"/>
                <a:gd name="T5" fmla="*/ 24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ja-JP" altLang="en-US"/>
            </a:p>
          </p:txBody>
        </p:sp>
        <p:sp>
          <p:nvSpPr>
            <p:cNvPr id="127" name="Arc 74"/>
            <p:cNvSpPr>
              <a:spLocks/>
            </p:cNvSpPr>
            <p:nvPr/>
          </p:nvSpPr>
          <p:spPr bwMode="auto">
            <a:xfrm rot="-6426328">
              <a:off x="2884" y="3127"/>
              <a:ext cx="309" cy="374"/>
            </a:xfrm>
            <a:custGeom>
              <a:avLst/>
              <a:gdLst>
                <a:gd name="T0" fmla="*/ 0 w 21600"/>
                <a:gd name="T1" fmla="*/ 0 h 21600"/>
                <a:gd name="T2" fmla="*/ 309 w 21600"/>
                <a:gd name="T3" fmla="*/ 374 h 21600"/>
                <a:gd name="T4" fmla="*/ 0 w 21600"/>
                <a:gd name="T5" fmla="*/ 37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85000" lnSpcReduction="20000"/>
            </a:bodyPr>
            <a:lstStyle/>
            <a:p>
              <a:endParaRPr lang="ja-JP" altLang="en-US"/>
            </a:p>
          </p:txBody>
        </p:sp>
        <p:sp>
          <p:nvSpPr>
            <p:cNvPr id="128" name="Arc 75"/>
            <p:cNvSpPr>
              <a:spLocks/>
            </p:cNvSpPr>
            <p:nvPr/>
          </p:nvSpPr>
          <p:spPr bwMode="auto">
            <a:xfrm rot="-6426328">
              <a:off x="2759" y="3034"/>
              <a:ext cx="411" cy="499"/>
            </a:xfrm>
            <a:custGeom>
              <a:avLst/>
              <a:gdLst>
                <a:gd name="T0" fmla="*/ 0 w 21600"/>
                <a:gd name="T1" fmla="*/ 0 h 21600"/>
                <a:gd name="T2" fmla="*/ 411 w 21600"/>
                <a:gd name="T3" fmla="*/ 499 h 21600"/>
                <a:gd name="T4" fmla="*/ 0 w 21600"/>
                <a:gd name="T5" fmla="*/ 49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29" name="Arc 76"/>
            <p:cNvSpPr>
              <a:spLocks/>
            </p:cNvSpPr>
            <p:nvPr/>
          </p:nvSpPr>
          <p:spPr bwMode="auto">
            <a:xfrm rot="-6426328">
              <a:off x="2632" y="2941"/>
              <a:ext cx="514" cy="624"/>
            </a:xfrm>
            <a:custGeom>
              <a:avLst/>
              <a:gdLst>
                <a:gd name="T0" fmla="*/ 0 w 21600"/>
                <a:gd name="T1" fmla="*/ 0 h 21600"/>
                <a:gd name="T2" fmla="*/ 514 w 21600"/>
                <a:gd name="T3" fmla="*/ 624 h 21600"/>
                <a:gd name="T4" fmla="*/ 0 w 21600"/>
                <a:gd name="T5" fmla="*/ 62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30" name="Arc 77"/>
            <p:cNvSpPr>
              <a:spLocks/>
            </p:cNvSpPr>
            <p:nvPr/>
          </p:nvSpPr>
          <p:spPr bwMode="auto">
            <a:xfrm rot="-6426328">
              <a:off x="2506" y="2848"/>
              <a:ext cx="617" cy="748"/>
            </a:xfrm>
            <a:custGeom>
              <a:avLst/>
              <a:gdLst>
                <a:gd name="T0" fmla="*/ 0 w 21600"/>
                <a:gd name="T1" fmla="*/ 0 h 21600"/>
                <a:gd name="T2" fmla="*/ 617 w 21600"/>
                <a:gd name="T3" fmla="*/ 748 h 21600"/>
                <a:gd name="T4" fmla="*/ 0 w 21600"/>
                <a:gd name="T5" fmla="*/ 74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31" name="Arc 78"/>
            <p:cNvSpPr>
              <a:spLocks/>
            </p:cNvSpPr>
            <p:nvPr/>
          </p:nvSpPr>
          <p:spPr bwMode="auto">
            <a:xfrm rot="-6426328">
              <a:off x="2381" y="2755"/>
              <a:ext cx="720" cy="873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873 h 21600"/>
                <a:gd name="T4" fmla="*/ 0 w 21600"/>
                <a:gd name="T5" fmla="*/ 87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</p:grpSp>
      <p:pic>
        <p:nvPicPr>
          <p:cNvPr id="21" name="Picture 10" descr="rou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1911" y="2830061"/>
            <a:ext cx="449262" cy="225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911" y="3055484"/>
            <a:ext cx="255702" cy="478258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695697" y="3055484"/>
            <a:ext cx="581820" cy="566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0" name="Group 71"/>
          <p:cNvGrpSpPr>
            <a:grpSpLocks/>
          </p:cNvGrpSpPr>
          <p:nvPr/>
        </p:nvGrpSpPr>
        <p:grpSpPr bwMode="auto">
          <a:xfrm rot="666191" flipH="1" flipV="1">
            <a:off x="1094164" y="3592502"/>
            <a:ext cx="558799" cy="492123"/>
            <a:chOff x="2304" y="2832"/>
            <a:chExt cx="947" cy="720"/>
          </a:xfrm>
        </p:grpSpPr>
        <p:sp>
          <p:nvSpPr>
            <p:cNvPr id="118" name="Arc 72"/>
            <p:cNvSpPr>
              <a:spLocks/>
            </p:cNvSpPr>
            <p:nvPr/>
          </p:nvSpPr>
          <p:spPr bwMode="auto">
            <a:xfrm rot="-6426328">
              <a:off x="3137" y="3313"/>
              <a:ext cx="103" cy="125"/>
            </a:xfrm>
            <a:custGeom>
              <a:avLst/>
              <a:gdLst>
                <a:gd name="T0" fmla="*/ 0 w 21600"/>
                <a:gd name="T1" fmla="*/ 0 h 21600"/>
                <a:gd name="T2" fmla="*/ 103 w 21600"/>
                <a:gd name="T3" fmla="*/ 125 h 21600"/>
                <a:gd name="T4" fmla="*/ 0 w 21600"/>
                <a:gd name="T5" fmla="*/ 1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ja-JP" altLang="en-US"/>
            </a:p>
          </p:txBody>
        </p:sp>
        <p:sp>
          <p:nvSpPr>
            <p:cNvPr id="119" name="Arc 73"/>
            <p:cNvSpPr>
              <a:spLocks/>
            </p:cNvSpPr>
            <p:nvPr/>
          </p:nvSpPr>
          <p:spPr bwMode="auto">
            <a:xfrm rot="-6426328">
              <a:off x="3011" y="3220"/>
              <a:ext cx="206" cy="249"/>
            </a:xfrm>
            <a:custGeom>
              <a:avLst/>
              <a:gdLst>
                <a:gd name="T0" fmla="*/ 0 w 21600"/>
                <a:gd name="T1" fmla="*/ 0 h 21600"/>
                <a:gd name="T2" fmla="*/ 206 w 21600"/>
                <a:gd name="T3" fmla="*/ 249 h 21600"/>
                <a:gd name="T4" fmla="*/ 0 w 21600"/>
                <a:gd name="T5" fmla="*/ 24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ja-JP" altLang="en-US"/>
            </a:p>
          </p:txBody>
        </p:sp>
        <p:sp>
          <p:nvSpPr>
            <p:cNvPr id="120" name="Arc 74"/>
            <p:cNvSpPr>
              <a:spLocks/>
            </p:cNvSpPr>
            <p:nvPr/>
          </p:nvSpPr>
          <p:spPr bwMode="auto">
            <a:xfrm rot="-6426328">
              <a:off x="2884" y="3127"/>
              <a:ext cx="309" cy="374"/>
            </a:xfrm>
            <a:custGeom>
              <a:avLst/>
              <a:gdLst>
                <a:gd name="T0" fmla="*/ 0 w 21600"/>
                <a:gd name="T1" fmla="*/ 0 h 21600"/>
                <a:gd name="T2" fmla="*/ 309 w 21600"/>
                <a:gd name="T3" fmla="*/ 374 h 21600"/>
                <a:gd name="T4" fmla="*/ 0 w 21600"/>
                <a:gd name="T5" fmla="*/ 37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85000" lnSpcReduction="20000"/>
            </a:bodyPr>
            <a:lstStyle/>
            <a:p>
              <a:endParaRPr lang="ja-JP" altLang="en-US"/>
            </a:p>
          </p:txBody>
        </p:sp>
        <p:sp>
          <p:nvSpPr>
            <p:cNvPr id="121" name="Arc 75"/>
            <p:cNvSpPr>
              <a:spLocks/>
            </p:cNvSpPr>
            <p:nvPr/>
          </p:nvSpPr>
          <p:spPr bwMode="auto">
            <a:xfrm rot="-6426328">
              <a:off x="2759" y="3034"/>
              <a:ext cx="411" cy="499"/>
            </a:xfrm>
            <a:custGeom>
              <a:avLst/>
              <a:gdLst>
                <a:gd name="T0" fmla="*/ 0 w 21600"/>
                <a:gd name="T1" fmla="*/ 0 h 21600"/>
                <a:gd name="T2" fmla="*/ 411 w 21600"/>
                <a:gd name="T3" fmla="*/ 499 h 21600"/>
                <a:gd name="T4" fmla="*/ 0 w 21600"/>
                <a:gd name="T5" fmla="*/ 49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22" name="Arc 76"/>
            <p:cNvSpPr>
              <a:spLocks/>
            </p:cNvSpPr>
            <p:nvPr/>
          </p:nvSpPr>
          <p:spPr bwMode="auto">
            <a:xfrm rot="-6426328">
              <a:off x="2632" y="2941"/>
              <a:ext cx="514" cy="624"/>
            </a:xfrm>
            <a:custGeom>
              <a:avLst/>
              <a:gdLst>
                <a:gd name="T0" fmla="*/ 0 w 21600"/>
                <a:gd name="T1" fmla="*/ 0 h 21600"/>
                <a:gd name="T2" fmla="*/ 514 w 21600"/>
                <a:gd name="T3" fmla="*/ 624 h 21600"/>
                <a:gd name="T4" fmla="*/ 0 w 21600"/>
                <a:gd name="T5" fmla="*/ 62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23" name="Arc 77"/>
            <p:cNvSpPr>
              <a:spLocks/>
            </p:cNvSpPr>
            <p:nvPr/>
          </p:nvSpPr>
          <p:spPr bwMode="auto">
            <a:xfrm rot="-6426328">
              <a:off x="2506" y="2848"/>
              <a:ext cx="617" cy="748"/>
            </a:xfrm>
            <a:custGeom>
              <a:avLst/>
              <a:gdLst>
                <a:gd name="T0" fmla="*/ 0 w 21600"/>
                <a:gd name="T1" fmla="*/ 0 h 21600"/>
                <a:gd name="T2" fmla="*/ 617 w 21600"/>
                <a:gd name="T3" fmla="*/ 748 h 21600"/>
                <a:gd name="T4" fmla="*/ 0 w 21600"/>
                <a:gd name="T5" fmla="*/ 74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24" name="Arc 78"/>
            <p:cNvSpPr>
              <a:spLocks/>
            </p:cNvSpPr>
            <p:nvPr/>
          </p:nvSpPr>
          <p:spPr bwMode="auto">
            <a:xfrm rot="-6426328">
              <a:off x="2381" y="2755"/>
              <a:ext cx="720" cy="873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873 h 21600"/>
                <a:gd name="T4" fmla="*/ 0 w 21600"/>
                <a:gd name="T5" fmla="*/ 87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1277516" y="3009065"/>
            <a:ext cx="874014" cy="461665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kumimoji="1" lang="en-US" altLang="ja-JP" sz="1200" dirty="0" smtClean="0"/>
              <a:t>IEEE802.11</a:t>
            </a:r>
            <a:br>
              <a:rPr kumimoji="1" lang="en-US" altLang="ja-JP" sz="1200" dirty="0" smtClean="0"/>
            </a:br>
            <a:r>
              <a:rPr kumimoji="1" lang="en-US" altLang="ja-JP" sz="1200" dirty="0" smtClean="0"/>
              <a:t> AP</a:t>
            </a:r>
            <a:endParaRPr kumimoji="1" lang="ja-JP" altLang="en-US" sz="1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62827" y="5263362"/>
            <a:ext cx="1607467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en-US" altLang="ja-JP" sz="1200" dirty="0" smtClean="0"/>
              <a:t>IEEE802.11 STA</a:t>
            </a:r>
          </a:p>
          <a:p>
            <a:r>
              <a:rPr lang="en-US" altLang="ja-JP" sz="1200" dirty="0" smtClean="0"/>
              <a:t>on High-speed vehicle</a:t>
            </a:r>
            <a:endParaRPr kumimoji="1" lang="ja-JP" altLang="en-US" sz="1200" dirty="0"/>
          </a:p>
        </p:txBody>
      </p:sp>
      <p:grpSp>
        <p:nvGrpSpPr>
          <p:cNvPr id="24" name="グループ化 163"/>
          <p:cNvGrpSpPr/>
          <p:nvPr/>
        </p:nvGrpSpPr>
        <p:grpSpPr>
          <a:xfrm>
            <a:off x="2833716" y="3697540"/>
            <a:ext cx="1735169" cy="1151826"/>
            <a:chOff x="2285984" y="4786322"/>
            <a:chExt cx="2524456" cy="711300"/>
          </a:xfrm>
        </p:grpSpPr>
        <p:sp>
          <p:nvSpPr>
            <p:cNvPr id="116" name="Freeform 165"/>
            <p:cNvSpPr>
              <a:spLocks/>
            </p:cNvSpPr>
            <p:nvPr/>
          </p:nvSpPr>
          <p:spPr bwMode="auto">
            <a:xfrm>
              <a:off x="2285984" y="4786322"/>
              <a:ext cx="2286016" cy="663575"/>
            </a:xfrm>
            <a:custGeom>
              <a:avLst/>
              <a:gdLst/>
              <a:ahLst/>
              <a:cxnLst>
                <a:cxn ang="0">
                  <a:pos x="3939" y="852"/>
                </a:cxn>
                <a:cxn ang="0">
                  <a:pos x="3761" y="555"/>
                </a:cxn>
                <a:cxn ang="0">
                  <a:pos x="3463" y="377"/>
                </a:cxn>
                <a:cxn ang="0">
                  <a:pos x="3135" y="358"/>
                </a:cxn>
                <a:cxn ang="0">
                  <a:pos x="2889" y="476"/>
                </a:cxn>
                <a:cxn ang="0">
                  <a:pos x="2644" y="185"/>
                </a:cxn>
                <a:cxn ang="0">
                  <a:pos x="2307" y="26"/>
                </a:cxn>
                <a:cxn ang="0">
                  <a:pos x="1891" y="26"/>
                </a:cxn>
                <a:cxn ang="0">
                  <a:pos x="1521" y="218"/>
                </a:cxn>
                <a:cxn ang="0">
                  <a:pos x="1283" y="277"/>
                </a:cxn>
                <a:cxn ang="0">
                  <a:pos x="999" y="185"/>
                </a:cxn>
                <a:cxn ang="0">
                  <a:pos x="702" y="284"/>
                </a:cxn>
                <a:cxn ang="0">
                  <a:pos x="523" y="535"/>
                </a:cxn>
                <a:cxn ang="0">
                  <a:pos x="529" y="739"/>
                </a:cxn>
                <a:cxn ang="0">
                  <a:pos x="352" y="813"/>
                </a:cxn>
                <a:cxn ang="0">
                  <a:pos x="127" y="1037"/>
                </a:cxn>
                <a:cxn ang="0">
                  <a:pos x="8" y="1348"/>
                </a:cxn>
                <a:cxn ang="0">
                  <a:pos x="54" y="1711"/>
                </a:cxn>
                <a:cxn ang="0">
                  <a:pos x="226" y="1989"/>
                </a:cxn>
                <a:cxn ang="0">
                  <a:pos x="464" y="2141"/>
                </a:cxn>
                <a:cxn ang="0">
                  <a:pos x="708" y="2200"/>
                </a:cxn>
                <a:cxn ang="0">
                  <a:pos x="940" y="2187"/>
                </a:cxn>
                <a:cxn ang="0">
                  <a:pos x="1110" y="2152"/>
                </a:cxn>
                <a:cxn ang="0">
                  <a:pos x="1237" y="2226"/>
                </a:cxn>
                <a:cxn ang="0">
                  <a:pos x="1461" y="2359"/>
                </a:cxn>
                <a:cxn ang="0">
                  <a:pos x="1734" y="2410"/>
                </a:cxn>
                <a:cxn ang="0">
                  <a:pos x="2089" y="2398"/>
                </a:cxn>
                <a:cxn ang="0">
                  <a:pos x="2446" y="2246"/>
                </a:cxn>
                <a:cxn ang="0">
                  <a:pos x="2710" y="2246"/>
                </a:cxn>
                <a:cxn ang="0">
                  <a:pos x="3027" y="2345"/>
                </a:cxn>
                <a:cxn ang="0">
                  <a:pos x="3364" y="2240"/>
                </a:cxn>
                <a:cxn ang="0">
                  <a:pos x="3562" y="1962"/>
                </a:cxn>
                <a:cxn ang="0">
                  <a:pos x="3595" y="1711"/>
                </a:cxn>
                <a:cxn ang="0">
                  <a:pos x="3741" y="1546"/>
                </a:cxn>
                <a:cxn ang="0">
                  <a:pos x="3939" y="1229"/>
                </a:cxn>
              </a:cxnLst>
              <a:rect l="0" t="0" r="r" b="b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normAutofit/>
            </a:bodyPr>
            <a:lstStyle/>
            <a:p>
              <a:endParaRPr lang="ja-JP" altLang="en-US"/>
            </a:p>
          </p:txBody>
        </p:sp>
        <p:sp>
          <p:nvSpPr>
            <p:cNvPr id="117" name="Freeform 166"/>
            <p:cNvSpPr>
              <a:spLocks/>
            </p:cNvSpPr>
            <p:nvPr/>
          </p:nvSpPr>
          <p:spPr bwMode="auto">
            <a:xfrm>
              <a:off x="2340652" y="4818839"/>
              <a:ext cx="2469788" cy="678783"/>
            </a:xfrm>
            <a:custGeom>
              <a:avLst/>
              <a:gdLst/>
              <a:ahLst/>
              <a:cxnLst>
                <a:cxn ang="0">
                  <a:pos x="3939" y="852"/>
                </a:cxn>
                <a:cxn ang="0">
                  <a:pos x="3761" y="555"/>
                </a:cxn>
                <a:cxn ang="0">
                  <a:pos x="3463" y="377"/>
                </a:cxn>
                <a:cxn ang="0">
                  <a:pos x="3135" y="358"/>
                </a:cxn>
                <a:cxn ang="0">
                  <a:pos x="2889" y="476"/>
                </a:cxn>
                <a:cxn ang="0">
                  <a:pos x="2644" y="185"/>
                </a:cxn>
                <a:cxn ang="0">
                  <a:pos x="2307" y="26"/>
                </a:cxn>
                <a:cxn ang="0">
                  <a:pos x="1891" y="26"/>
                </a:cxn>
                <a:cxn ang="0">
                  <a:pos x="1521" y="218"/>
                </a:cxn>
                <a:cxn ang="0">
                  <a:pos x="1283" y="277"/>
                </a:cxn>
                <a:cxn ang="0">
                  <a:pos x="999" y="185"/>
                </a:cxn>
                <a:cxn ang="0">
                  <a:pos x="702" y="284"/>
                </a:cxn>
                <a:cxn ang="0">
                  <a:pos x="523" y="535"/>
                </a:cxn>
                <a:cxn ang="0">
                  <a:pos x="529" y="739"/>
                </a:cxn>
                <a:cxn ang="0">
                  <a:pos x="352" y="813"/>
                </a:cxn>
                <a:cxn ang="0">
                  <a:pos x="127" y="1037"/>
                </a:cxn>
                <a:cxn ang="0">
                  <a:pos x="8" y="1348"/>
                </a:cxn>
                <a:cxn ang="0">
                  <a:pos x="54" y="1711"/>
                </a:cxn>
                <a:cxn ang="0">
                  <a:pos x="226" y="1989"/>
                </a:cxn>
                <a:cxn ang="0">
                  <a:pos x="464" y="2141"/>
                </a:cxn>
                <a:cxn ang="0">
                  <a:pos x="708" y="2200"/>
                </a:cxn>
                <a:cxn ang="0">
                  <a:pos x="940" y="2187"/>
                </a:cxn>
                <a:cxn ang="0">
                  <a:pos x="1110" y="2152"/>
                </a:cxn>
                <a:cxn ang="0">
                  <a:pos x="1237" y="2226"/>
                </a:cxn>
                <a:cxn ang="0">
                  <a:pos x="1461" y="2359"/>
                </a:cxn>
                <a:cxn ang="0">
                  <a:pos x="1734" y="2410"/>
                </a:cxn>
                <a:cxn ang="0">
                  <a:pos x="2089" y="2398"/>
                </a:cxn>
                <a:cxn ang="0">
                  <a:pos x="2446" y="2246"/>
                </a:cxn>
                <a:cxn ang="0">
                  <a:pos x="2710" y="2246"/>
                </a:cxn>
                <a:cxn ang="0">
                  <a:pos x="3027" y="2345"/>
                </a:cxn>
                <a:cxn ang="0">
                  <a:pos x="3364" y="2240"/>
                </a:cxn>
                <a:cxn ang="0">
                  <a:pos x="3562" y="1962"/>
                </a:cxn>
                <a:cxn ang="0">
                  <a:pos x="3595" y="1711"/>
                </a:cxn>
                <a:cxn ang="0">
                  <a:pos x="3741" y="1546"/>
                </a:cxn>
                <a:cxn ang="0">
                  <a:pos x="3939" y="1229"/>
                </a:cxn>
              </a:cxnLst>
              <a:rect l="0" t="0" r="r" b="b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 anchorCtr="1">
              <a:normAutofit/>
            </a:bodyPr>
            <a:lstStyle/>
            <a:p>
              <a:pPr algn="ctr"/>
              <a:r>
                <a:rPr lang="en-US" altLang="ja-JP" sz="1200" dirty="0" smtClean="0"/>
                <a:t>TV WS </a:t>
              </a:r>
            </a:p>
            <a:p>
              <a:pPr algn="ctr"/>
              <a:r>
                <a:rPr lang="en-US" altLang="ja-JP" sz="1200" dirty="0" smtClean="0"/>
                <a:t>Outdoor</a:t>
              </a:r>
            </a:p>
            <a:p>
              <a:pPr algn="ctr"/>
              <a:r>
                <a:rPr lang="en-US" altLang="ja-JP" sz="1200" dirty="0" smtClean="0"/>
                <a:t>Urban</a:t>
              </a:r>
              <a:endParaRPr lang="ja-JP" altLang="en-US" sz="1200" dirty="0" smtClean="0"/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3489019" y="4591609"/>
            <a:ext cx="625393" cy="5664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446329" y="3194632"/>
            <a:ext cx="625393" cy="566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0" name="Picture 10" descr="rou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6373" y="2836048"/>
            <a:ext cx="449262" cy="225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977" y="4637325"/>
            <a:ext cx="520766" cy="5207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grpSp>
        <p:nvGrpSpPr>
          <p:cNvPr id="27" name="Group 71"/>
          <p:cNvGrpSpPr>
            <a:grpSpLocks/>
          </p:cNvGrpSpPr>
          <p:nvPr/>
        </p:nvGrpSpPr>
        <p:grpSpPr bwMode="auto">
          <a:xfrm rot="5177498" flipH="1" flipV="1">
            <a:off x="3861592" y="3605346"/>
            <a:ext cx="560296" cy="519646"/>
            <a:chOff x="2303" y="2832"/>
            <a:chExt cx="948" cy="714"/>
          </a:xfrm>
        </p:grpSpPr>
        <p:sp>
          <p:nvSpPr>
            <p:cNvPr id="109" name="Arc 72"/>
            <p:cNvSpPr>
              <a:spLocks/>
            </p:cNvSpPr>
            <p:nvPr/>
          </p:nvSpPr>
          <p:spPr bwMode="auto">
            <a:xfrm rot="-6426328">
              <a:off x="3137" y="3313"/>
              <a:ext cx="103" cy="125"/>
            </a:xfrm>
            <a:custGeom>
              <a:avLst/>
              <a:gdLst>
                <a:gd name="T0" fmla="*/ 0 w 21600"/>
                <a:gd name="T1" fmla="*/ 0 h 21600"/>
                <a:gd name="T2" fmla="*/ 103 w 21600"/>
                <a:gd name="T3" fmla="*/ 125 h 21600"/>
                <a:gd name="T4" fmla="*/ 0 w 21600"/>
                <a:gd name="T5" fmla="*/ 1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ja-JP" altLang="en-US"/>
            </a:p>
          </p:txBody>
        </p:sp>
        <p:sp>
          <p:nvSpPr>
            <p:cNvPr id="110" name="Arc 73"/>
            <p:cNvSpPr>
              <a:spLocks/>
            </p:cNvSpPr>
            <p:nvPr/>
          </p:nvSpPr>
          <p:spPr bwMode="auto">
            <a:xfrm rot="-6426328">
              <a:off x="3011" y="3220"/>
              <a:ext cx="206" cy="249"/>
            </a:xfrm>
            <a:custGeom>
              <a:avLst/>
              <a:gdLst>
                <a:gd name="T0" fmla="*/ 0 w 21600"/>
                <a:gd name="T1" fmla="*/ 0 h 21600"/>
                <a:gd name="T2" fmla="*/ 206 w 21600"/>
                <a:gd name="T3" fmla="*/ 249 h 21600"/>
                <a:gd name="T4" fmla="*/ 0 w 21600"/>
                <a:gd name="T5" fmla="*/ 24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ja-JP" altLang="en-US"/>
            </a:p>
          </p:txBody>
        </p:sp>
        <p:sp>
          <p:nvSpPr>
            <p:cNvPr id="111" name="Arc 74"/>
            <p:cNvSpPr>
              <a:spLocks/>
            </p:cNvSpPr>
            <p:nvPr/>
          </p:nvSpPr>
          <p:spPr bwMode="auto">
            <a:xfrm rot="-6426328">
              <a:off x="2884" y="3127"/>
              <a:ext cx="309" cy="374"/>
            </a:xfrm>
            <a:custGeom>
              <a:avLst/>
              <a:gdLst>
                <a:gd name="T0" fmla="*/ 0 w 21600"/>
                <a:gd name="T1" fmla="*/ 0 h 21600"/>
                <a:gd name="T2" fmla="*/ 309 w 21600"/>
                <a:gd name="T3" fmla="*/ 374 h 21600"/>
                <a:gd name="T4" fmla="*/ 0 w 21600"/>
                <a:gd name="T5" fmla="*/ 37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85000" lnSpcReduction="20000"/>
            </a:bodyPr>
            <a:lstStyle/>
            <a:p>
              <a:endParaRPr lang="ja-JP" altLang="en-US"/>
            </a:p>
          </p:txBody>
        </p:sp>
        <p:sp>
          <p:nvSpPr>
            <p:cNvPr id="112" name="Arc 75"/>
            <p:cNvSpPr>
              <a:spLocks/>
            </p:cNvSpPr>
            <p:nvPr/>
          </p:nvSpPr>
          <p:spPr bwMode="auto">
            <a:xfrm rot="15173672">
              <a:off x="2759" y="3034"/>
              <a:ext cx="411" cy="499"/>
            </a:xfrm>
            <a:custGeom>
              <a:avLst/>
              <a:gdLst>
                <a:gd name="T0" fmla="*/ 0 w 21600"/>
                <a:gd name="T1" fmla="*/ 0 h 21600"/>
                <a:gd name="T2" fmla="*/ 411 w 21600"/>
                <a:gd name="T3" fmla="*/ 499 h 21600"/>
                <a:gd name="T4" fmla="*/ 0 w 21600"/>
                <a:gd name="T5" fmla="*/ 49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13" name="Arc 76"/>
            <p:cNvSpPr>
              <a:spLocks/>
            </p:cNvSpPr>
            <p:nvPr/>
          </p:nvSpPr>
          <p:spPr bwMode="auto">
            <a:xfrm rot="-6426328">
              <a:off x="2632" y="2941"/>
              <a:ext cx="514" cy="624"/>
            </a:xfrm>
            <a:custGeom>
              <a:avLst/>
              <a:gdLst>
                <a:gd name="T0" fmla="*/ 0 w 21600"/>
                <a:gd name="T1" fmla="*/ 0 h 21600"/>
                <a:gd name="T2" fmla="*/ 514 w 21600"/>
                <a:gd name="T3" fmla="*/ 624 h 21600"/>
                <a:gd name="T4" fmla="*/ 0 w 21600"/>
                <a:gd name="T5" fmla="*/ 62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14" name="Arc 77"/>
            <p:cNvSpPr>
              <a:spLocks/>
            </p:cNvSpPr>
            <p:nvPr/>
          </p:nvSpPr>
          <p:spPr bwMode="auto">
            <a:xfrm rot="-6426328">
              <a:off x="2506" y="2848"/>
              <a:ext cx="617" cy="748"/>
            </a:xfrm>
            <a:custGeom>
              <a:avLst/>
              <a:gdLst>
                <a:gd name="T0" fmla="*/ 0 w 21600"/>
                <a:gd name="T1" fmla="*/ 0 h 21600"/>
                <a:gd name="T2" fmla="*/ 617 w 21600"/>
                <a:gd name="T3" fmla="*/ 748 h 21600"/>
                <a:gd name="T4" fmla="*/ 0 w 21600"/>
                <a:gd name="T5" fmla="*/ 74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15" name="Arc 78"/>
            <p:cNvSpPr>
              <a:spLocks/>
            </p:cNvSpPr>
            <p:nvPr/>
          </p:nvSpPr>
          <p:spPr bwMode="auto">
            <a:xfrm rot="15173672">
              <a:off x="2383" y="2752"/>
              <a:ext cx="714" cy="873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873 h 21600"/>
                <a:gd name="T4" fmla="*/ 0 w 21600"/>
                <a:gd name="T5" fmla="*/ 87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</p:grpSp>
      <p:pic>
        <p:nvPicPr>
          <p:cNvPr id="33" name="Picture 10" descr="rou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587" y="2948760"/>
            <a:ext cx="449262" cy="225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34" name="正方形/長方形 33"/>
          <p:cNvSpPr/>
          <p:nvPr/>
        </p:nvSpPr>
        <p:spPr>
          <a:xfrm>
            <a:off x="2903748" y="3042076"/>
            <a:ext cx="625393" cy="566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858" y="3097287"/>
            <a:ext cx="255702" cy="478258"/>
          </a:xfrm>
          <a:prstGeom prst="rect">
            <a:avLst/>
          </a:prstGeom>
        </p:spPr>
      </p:pic>
      <p:grpSp>
        <p:nvGrpSpPr>
          <p:cNvPr id="32" name="Group 71"/>
          <p:cNvGrpSpPr>
            <a:grpSpLocks/>
          </p:cNvGrpSpPr>
          <p:nvPr/>
        </p:nvGrpSpPr>
        <p:grpSpPr bwMode="auto">
          <a:xfrm rot="2789703" flipH="1" flipV="1">
            <a:off x="2934778" y="3664965"/>
            <a:ext cx="558799" cy="492123"/>
            <a:chOff x="2304" y="2832"/>
            <a:chExt cx="947" cy="720"/>
          </a:xfrm>
        </p:grpSpPr>
        <p:sp>
          <p:nvSpPr>
            <p:cNvPr id="102" name="Arc 72"/>
            <p:cNvSpPr>
              <a:spLocks/>
            </p:cNvSpPr>
            <p:nvPr/>
          </p:nvSpPr>
          <p:spPr bwMode="auto">
            <a:xfrm rot="-6426328">
              <a:off x="3137" y="3313"/>
              <a:ext cx="103" cy="125"/>
            </a:xfrm>
            <a:custGeom>
              <a:avLst/>
              <a:gdLst>
                <a:gd name="T0" fmla="*/ 0 w 21600"/>
                <a:gd name="T1" fmla="*/ 0 h 21600"/>
                <a:gd name="T2" fmla="*/ 103 w 21600"/>
                <a:gd name="T3" fmla="*/ 125 h 21600"/>
                <a:gd name="T4" fmla="*/ 0 w 21600"/>
                <a:gd name="T5" fmla="*/ 1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ja-JP" altLang="en-US"/>
            </a:p>
          </p:txBody>
        </p:sp>
        <p:sp>
          <p:nvSpPr>
            <p:cNvPr id="103" name="Arc 73"/>
            <p:cNvSpPr>
              <a:spLocks/>
            </p:cNvSpPr>
            <p:nvPr/>
          </p:nvSpPr>
          <p:spPr bwMode="auto">
            <a:xfrm rot="-6426328">
              <a:off x="3011" y="3220"/>
              <a:ext cx="206" cy="249"/>
            </a:xfrm>
            <a:custGeom>
              <a:avLst/>
              <a:gdLst>
                <a:gd name="T0" fmla="*/ 0 w 21600"/>
                <a:gd name="T1" fmla="*/ 0 h 21600"/>
                <a:gd name="T2" fmla="*/ 206 w 21600"/>
                <a:gd name="T3" fmla="*/ 249 h 21600"/>
                <a:gd name="T4" fmla="*/ 0 w 21600"/>
                <a:gd name="T5" fmla="*/ 24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ja-JP" altLang="en-US"/>
            </a:p>
          </p:txBody>
        </p:sp>
        <p:sp>
          <p:nvSpPr>
            <p:cNvPr id="104" name="Arc 74"/>
            <p:cNvSpPr>
              <a:spLocks/>
            </p:cNvSpPr>
            <p:nvPr/>
          </p:nvSpPr>
          <p:spPr bwMode="auto">
            <a:xfrm rot="-6426328">
              <a:off x="2884" y="3127"/>
              <a:ext cx="309" cy="374"/>
            </a:xfrm>
            <a:custGeom>
              <a:avLst/>
              <a:gdLst>
                <a:gd name="T0" fmla="*/ 0 w 21600"/>
                <a:gd name="T1" fmla="*/ 0 h 21600"/>
                <a:gd name="T2" fmla="*/ 309 w 21600"/>
                <a:gd name="T3" fmla="*/ 374 h 21600"/>
                <a:gd name="T4" fmla="*/ 0 w 21600"/>
                <a:gd name="T5" fmla="*/ 37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85000" lnSpcReduction="20000"/>
            </a:bodyPr>
            <a:lstStyle/>
            <a:p>
              <a:endParaRPr lang="ja-JP" altLang="en-US"/>
            </a:p>
          </p:txBody>
        </p:sp>
        <p:sp>
          <p:nvSpPr>
            <p:cNvPr id="105" name="Arc 75"/>
            <p:cNvSpPr>
              <a:spLocks/>
            </p:cNvSpPr>
            <p:nvPr/>
          </p:nvSpPr>
          <p:spPr bwMode="auto">
            <a:xfrm rot="-6426328">
              <a:off x="2759" y="3034"/>
              <a:ext cx="411" cy="499"/>
            </a:xfrm>
            <a:custGeom>
              <a:avLst/>
              <a:gdLst>
                <a:gd name="T0" fmla="*/ 0 w 21600"/>
                <a:gd name="T1" fmla="*/ 0 h 21600"/>
                <a:gd name="T2" fmla="*/ 411 w 21600"/>
                <a:gd name="T3" fmla="*/ 499 h 21600"/>
                <a:gd name="T4" fmla="*/ 0 w 21600"/>
                <a:gd name="T5" fmla="*/ 49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06" name="Arc 76"/>
            <p:cNvSpPr>
              <a:spLocks/>
            </p:cNvSpPr>
            <p:nvPr/>
          </p:nvSpPr>
          <p:spPr bwMode="auto">
            <a:xfrm rot="-6426328">
              <a:off x="2632" y="2941"/>
              <a:ext cx="514" cy="624"/>
            </a:xfrm>
            <a:custGeom>
              <a:avLst/>
              <a:gdLst>
                <a:gd name="T0" fmla="*/ 0 w 21600"/>
                <a:gd name="T1" fmla="*/ 0 h 21600"/>
                <a:gd name="T2" fmla="*/ 514 w 21600"/>
                <a:gd name="T3" fmla="*/ 624 h 21600"/>
                <a:gd name="T4" fmla="*/ 0 w 21600"/>
                <a:gd name="T5" fmla="*/ 62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07" name="Arc 77"/>
            <p:cNvSpPr>
              <a:spLocks/>
            </p:cNvSpPr>
            <p:nvPr/>
          </p:nvSpPr>
          <p:spPr bwMode="auto">
            <a:xfrm rot="-6426328">
              <a:off x="2506" y="2848"/>
              <a:ext cx="617" cy="748"/>
            </a:xfrm>
            <a:custGeom>
              <a:avLst/>
              <a:gdLst>
                <a:gd name="T0" fmla="*/ 0 w 21600"/>
                <a:gd name="T1" fmla="*/ 0 h 21600"/>
                <a:gd name="T2" fmla="*/ 617 w 21600"/>
                <a:gd name="T3" fmla="*/ 748 h 21600"/>
                <a:gd name="T4" fmla="*/ 0 w 21600"/>
                <a:gd name="T5" fmla="*/ 74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108" name="Arc 78"/>
            <p:cNvSpPr>
              <a:spLocks/>
            </p:cNvSpPr>
            <p:nvPr/>
          </p:nvSpPr>
          <p:spPr bwMode="auto">
            <a:xfrm rot="-6426328">
              <a:off x="2381" y="2755"/>
              <a:ext cx="720" cy="873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873 h 21600"/>
                <a:gd name="T4" fmla="*/ 0 w 21600"/>
                <a:gd name="T5" fmla="*/ 87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3435635" y="3055486"/>
            <a:ext cx="1231209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en-US" altLang="ja-JP" sz="1200" dirty="0" smtClean="0"/>
              <a:t>IEEE802.11</a:t>
            </a:r>
            <a:r>
              <a:rPr lang="en-US" altLang="ja-JP" sz="1200" dirty="0" smtClean="0"/>
              <a:t>ah /</a:t>
            </a:r>
            <a:r>
              <a:rPr kumimoji="1" lang="en-US" altLang="ja-JP" sz="1200" dirty="0" smtClean="0"/>
              <a:t>AP </a:t>
            </a:r>
            <a:endParaRPr kumimoji="1" lang="ja-JP" altLang="en-US" sz="12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838386" y="5263362"/>
            <a:ext cx="1690236" cy="2769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en-US" altLang="ja-JP" sz="1200" dirty="0" smtClean="0"/>
              <a:t>IEEE802.11ah STA</a:t>
            </a:r>
            <a:endParaRPr kumimoji="1" lang="ja-JP" altLang="en-US" sz="1200" dirty="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759" y="3194634"/>
            <a:ext cx="514539" cy="438567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4441550" y="3761114"/>
            <a:ext cx="857082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ja-JP" sz="1200" dirty="0" smtClean="0"/>
              <a:t>Broadcast </a:t>
            </a:r>
          </a:p>
          <a:p>
            <a:r>
              <a:rPr kumimoji="1" lang="en-US" altLang="ja-JP" sz="1200" dirty="0" smtClean="0"/>
              <a:t>Station</a:t>
            </a:r>
            <a:endParaRPr kumimoji="1" lang="ja-JP" altLang="en-US" sz="1200" dirty="0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551" y="4765625"/>
            <a:ext cx="455540" cy="3924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grpSp>
        <p:nvGrpSpPr>
          <p:cNvPr id="36" name="グループ化 163"/>
          <p:cNvGrpSpPr/>
          <p:nvPr/>
        </p:nvGrpSpPr>
        <p:grpSpPr>
          <a:xfrm>
            <a:off x="7265581" y="3405283"/>
            <a:ext cx="1435202" cy="1604675"/>
            <a:chOff x="2285984" y="4786322"/>
            <a:chExt cx="2693187" cy="1018318"/>
          </a:xfrm>
        </p:grpSpPr>
        <p:sp>
          <p:nvSpPr>
            <p:cNvPr id="100" name="Freeform 165"/>
            <p:cNvSpPr>
              <a:spLocks/>
            </p:cNvSpPr>
            <p:nvPr/>
          </p:nvSpPr>
          <p:spPr bwMode="auto">
            <a:xfrm>
              <a:off x="2285984" y="4786322"/>
              <a:ext cx="2286016" cy="663575"/>
            </a:xfrm>
            <a:custGeom>
              <a:avLst/>
              <a:gdLst/>
              <a:ahLst/>
              <a:cxnLst>
                <a:cxn ang="0">
                  <a:pos x="3939" y="852"/>
                </a:cxn>
                <a:cxn ang="0">
                  <a:pos x="3761" y="555"/>
                </a:cxn>
                <a:cxn ang="0">
                  <a:pos x="3463" y="377"/>
                </a:cxn>
                <a:cxn ang="0">
                  <a:pos x="3135" y="358"/>
                </a:cxn>
                <a:cxn ang="0">
                  <a:pos x="2889" y="476"/>
                </a:cxn>
                <a:cxn ang="0">
                  <a:pos x="2644" y="185"/>
                </a:cxn>
                <a:cxn ang="0">
                  <a:pos x="2307" y="26"/>
                </a:cxn>
                <a:cxn ang="0">
                  <a:pos x="1891" y="26"/>
                </a:cxn>
                <a:cxn ang="0">
                  <a:pos x="1521" y="218"/>
                </a:cxn>
                <a:cxn ang="0">
                  <a:pos x="1283" y="277"/>
                </a:cxn>
                <a:cxn ang="0">
                  <a:pos x="999" y="185"/>
                </a:cxn>
                <a:cxn ang="0">
                  <a:pos x="702" y="284"/>
                </a:cxn>
                <a:cxn ang="0">
                  <a:pos x="523" y="535"/>
                </a:cxn>
                <a:cxn ang="0">
                  <a:pos x="529" y="739"/>
                </a:cxn>
                <a:cxn ang="0">
                  <a:pos x="352" y="813"/>
                </a:cxn>
                <a:cxn ang="0">
                  <a:pos x="127" y="1037"/>
                </a:cxn>
                <a:cxn ang="0">
                  <a:pos x="8" y="1348"/>
                </a:cxn>
                <a:cxn ang="0">
                  <a:pos x="54" y="1711"/>
                </a:cxn>
                <a:cxn ang="0">
                  <a:pos x="226" y="1989"/>
                </a:cxn>
                <a:cxn ang="0">
                  <a:pos x="464" y="2141"/>
                </a:cxn>
                <a:cxn ang="0">
                  <a:pos x="708" y="2200"/>
                </a:cxn>
                <a:cxn ang="0">
                  <a:pos x="940" y="2187"/>
                </a:cxn>
                <a:cxn ang="0">
                  <a:pos x="1110" y="2152"/>
                </a:cxn>
                <a:cxn ang="0">
                  <a:pos x="1237" y="2226"/>
                </a:cxn>
                <a:cxn ang="0">
                  <a:pos x="1461" y="2359"/>
                </a:cxn>
                <a:cxn ang="0">
                  <a:pos x="1734" y="2410"/>
                </a:cxn>
                <a:cxn ang="0">
                  <a:pos x="2089" y="2398"/>
                </a:cxn>
                <a:cxn ang="0">
                  <a:pos x="2446" y="2246"/>
                </a:cxn>
                <a:cxn ang="0">
                  <a:pos x="2710" y="2246"/>
                </a:cxn>
                <a:cxn ang="0">
                  <a:pos x="3027" y="2345"/>
                </a:cxn>
                <a:cxn ang="0">
                  <a:pos x="3364" y="2240"/>
                </a:cxn>
                <a:cxn ang="0">
                  <a:pos x="3562" y="1962"/>
                </a:cxn>
                <a:cxn ang="0">
                  <a:pos x="3595" y="1711"/>
                </a:cxn>
                <a:cxn ang="0">
                  <a:pos x="3741" y="1546"/>
                </a:cxn>
                <a:cxn ang="0">
                  <a:pos x="3939" y="1229"/>
                </a:cxn>
              </a:cxnLst>
              <a:rect l="0" t="0" r="r" b="b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normAutofit/>
            </a:bodyPr>
            <a:lstStyle/>
            <a:p>
              <a:endParaRPr lang="ja-JP" altLang="en-US"/>
            </a:p>
          </p:txBody>
        </p:sp>
        <p:sp>
          <p:nvSpPr>
            <p:cNvPr id="101" name="Freeform 166"/>
            <p:cNvSpPr>
              <a:spLocks/>
            </p:cNvSpPr>
            <p:nvPr/>
          </p:nvSpPr>
          <p:spPr bwMode="auto">
            <a:xfrm>
              <a:off x="2340653" y="4818840"/>
              <a:ext cx="2638518" cy="985800"/>
            </a:xfrm>
            <a:custGeom>
              <a:avLst/>
              <a:gdLst/>
              <a:ahLst/>
              <a:cxnLst>
                <a:cxn ang="0">
                  <a:pos x="3939" y="852"/>
                </a:cxn>
                <a:cxn ang="0">
                  <a:pos x="3761" y="555"/>
                </a:cxn>
                <a:cxn ang="0">
                  <a:pos x="3463" y="377"/>
                </a:cxn>
                <a:cxn ang="0">
                  <a:pos x="3135" y="358"/>
                </a:cxn>
                <a:cxn ang="0">
                  <a:pos x="2889" y="476"/>
                </a:cxn>
                <a:cxn ang="0">
                  <a:pos x="2644" y="185"/>
                </a:cxn>
                <a:cxn ang="0">
                  <a:pos x="2307" y="26"/>
                </a:cxn>
                <a:cxn ang="0">
                  <a:pos x="1891" y="26"/>
                </a:cxn>
                <a:cxn ang="0">
                  <a:pos x="1521" y="218"/>
                </a:cxn>
                <a:cxn ang="0">
                  <a:pos x="1283" y="277"/>
                </a:cxn>
                <a:cxn ang="0">
                  <a:pos x="999" y="185"/>
                </a:cxn>
                <a:cxn ang="0">
                  <a:pos x="702" y="284"/>
                </a:cxn>
                <a:cxn ang="0">
                  <a:pos x="523" y="535"/>
                </a:cxn>
                <a:cxn ang="0">
                  <a:pos x="529" y="739"/>
                </a:cxn>
                <a:cxn ang="0">
                  <a:pos x="352" y="813"/>
                </a:cxn>
                <a:cxn ang="0">
                  <a:pos x="127" y="1037"/>
                </a:cxn>
                <a:cxn ang="0">
                  <a:pos x="8" y="1348"/>
                </a:cxn>
                <a:cxn ang="0">
                  <a:pos x="54" y="1711"/>
                </a:cxn>
                <a:cxn ang="0">
                  <a:pos x="226" y="1989"/>
                </a:cxn>
                <a:cxn ang="0">
                  <a:pos x="464" y="2141"/>
                </a:cxn>
                <a:cxn ang="0">
                  <a:pos x="708" y="2200"/>
                </a:cxn>
                <a:cxn ang="0">
                  <a:pos x="940" y="2187"/>
                </a:cxn>
                <a:cxn ang="0">
                  <a:pos x="1110" y="2152"/>
                </a:cxn>
                <a:cxn ang="0">
                  <a:pos x="1237" y="2226"/>
                </a:cxn>
                <a:cxn ang="0">
                  <a:pos x="1461" y="2359"/>
                </a:cxn>
                <a:cxn ang="0">
                  <a:pos x="1734" y="2410"/>
                </a:cxn>
                <a:cxn ang="0">
                  <a:pos x="2089" y="2398"/>
                </a:cxn>
                <a:cxn ang="0">
                  <a:pos x="2446" y="2246"/>
                </a:cxn>
                <a:cxn ang="0">
                  <a:pos x="2710" y="2246"/>
                </a:cxn>
                <a:cxn ang="0">
                  <a:pos x="3027" y="2345"/>
                </a:cxn>
                <a:cxn ang="0">
                  <a:pos x="3364" y="2240"/>
                </a:cxn>
                <a:cxn ang="0">
                  <a:pos x="3562" y="1962"/>
                </a:cxn>
                <a:cxn ang="0">
                  <a:pos x="3595" y="1711"/>
                </a:cxn>
                <a:cxn ang="0">
                  <a:pos x="3741" y="1546"/>
                </a:cxn>
                <a:cxn ang="0">
                  <a:pos x="3939" y="1229"/>
                </a:cxn>
              </a:cxnLst>
              <a:rect l="0" t="0" r="r" b="b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 anchorCtr="1">
              <a:normAutofit/>
            </a:bodyPr>
            <a:lstStyle/>
            <a:p>
              <a:pPr algn="ctr"/>
              <a:r>
                <a:rPr lang="en-US" altLang="ja-JP" sz="1200" dirty="0" smtClean="0"/>
                <a:t>2.4 GHz Indoor </a:t>
              </a:r>
              <a:endParaRPr lang="ja-JP" altLang="en-US" sz="1200" dirty="0" smtClean="0"/>
            </a:p>
          </p:txBody>
        </p:sp>
      </p:grpSp>
      <p:sp>
        <p:nvSpPr>
          <p:cNvPr id="43" name="正方形/長方形 42"/>
          <p:cNvSpPr/>
          <p:nvPr/>
        </p:nvSpPr>
        <p:spPr>
          <a:xfrm>
            <a:off x="8061097" y="4579304"/>
            <a:ext cx="625393" cy="566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7785400" y="3229082"/>
            <a:ext cx="625393" cy="566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723" y="4591609"/>
            <a:ext cx="520766" cy="520766"/>
          </a:xfrm>
          <a:prstGeom prst="rect">
            <a:avLst/>
          </a:prstGeom>
        </p:spPr>
      </p:pic>
      <p:sp>
        <p:nvSpPr>
          <p:cNvPr id="46" name="正方形/長方形 45"/>
          <p:cNvSpPr/>
          <p:nvPr/>
        </p:nvSpPr>
        <p:spPr>
          <a:xfrm>
            <a:off x="7257465" y="4599827"/>
            <a:ext cx="625393" cy="566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279947" y="5263362"/>
            <a:ext cx="1471338" cy="2860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en-US" altLang="ja-JP" sz="1200" dirty="0" smtClean="0"/>
              <a:t>IEEE802.11s </a:t>
            </a:r>
            <a:r>
              <a:rPr lang="en-US" altLang="ja-JP" sz="1200" dirty="0" err="1" smtClean="0"/>
              <a:t>STA’s</a:t>
            </a:r>
            <a:endParaRPr kumimoji="1" lang="ja-JP" altLang="en-US" sz="1200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947" y="4642919"/>
            <a:ext cx="520766" cy="520766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140" y="3232995"/>
            <a:ext cx="520766" cy="520766"/>
          </a:xfrm>
          <a:prstGeom prst="rect">
            <a:avLst/>
          </a:prstGeom>
        </p:spPr>
      </p:pic>
      <p:grpSp>
        <p:nvGrpSpPr>
          <p:cNvPr id="42" name="グループ化 163"/>
          <p:cNvGrpSpPr/>
          <p:nvPr/>
        </p:nvGrpSpPr>
        <p:grpSpPr>
          <a:xfrm>
            <a:off x="5196792" y="3445787"/>
            <a:ext cx="1934328" cy="1564171"/>
            <a:chOff x="2285984" y="4786322"/>
            <a:chExt cx="2693187" cy="867025"/>
          </a:xfrm>
        </p:grpSpPr>
        <p:sp>
          <p:nvSpPr>
            <p:cNvPr id="98" name="Freeform 165"/>
            <p:cNvSpPr>
              <a:spLocks/>
            </p:cNvSpPr>
            <p:nvPr/>
          </p:nvSpPr>
          <p:spPr bwMode="auto">
            <a:xfrm>
              <a:off x="2285984" y="4786322"/>
              <a:ext cx="2286016" cy="663575"/>
            </a:xfrm>
            <a:custGeom>
              <a:avLst/>
              <a:gdLst/>
              <a:ahLst/>
              <a:cxnLst>
                <a:cxn ang="0">
                  <a:pos x="3939" y="852"/>
                </a:cxn>
                <a:cxn ang="0">
                  <a:pos x="3761" y="555"/>
                </a:cxn>
                <a:cxn ang="0">
                  <a:pos x="3463" y="377"/>
                </a:cxn>
                <a:cxn ang="0">
                  <a:pos x="3135" y="358"/>
                </a:cxn>
                <a:cxn ang="0">
                  <a:pos x="2889" y="476"/>
                </a:cxn>
                <a:cxn ang="0">
                  <a:pos x="2644" y="185"/>
                </a:cxn>
                <a:cxn ang="0">
                  <a:pos x="2307" y="26"/>
                </a:cxn>
                <a:cxn ang="0">
                  <a:pos x="1891" y="26"/>
                </a:cxn>
                <a:cxn ang="0">
                  <a:pos x="1521" y="218"/>
                </a:cxn>
                <a:cxn ang="0">
                  <a:pos x="1283" y="277"/>
                </a:cxn>
                <a:cxn ang="0">
                  <a:pos x="999" y="185"/>
                </a:cxn>
                <a:cxn ang="0">
                  <a:pos x="702" y="284"/>
                </a:cxn>
                <a:cxn ang="0">
                  <a:pos x="523" y="535"/>
                </a:cxn>
                <a:cxn ang="0">
                  <a:pos x="529" y="739"/>
                </a:cxn>
                <a:cxn ang="0">
                  <a:pos x="352" y="813"/>
                </a:cxn>
                <a:cxn ang="0">
                  <a:pos x="127" y="1037"/>
                </a:cxn>
                <a:cxn ang="0">
                  <a:pos x="8" y="1348"/>
                </a:cxn>
                <a:cxn ang="0">
                  <a:pos x="54" y="1711"/>
                </a:cxn>
                <a:cxn ang="0">
                  <a:pos x="226" y="1989"/>
                </a:cxn>
                <a:cxn ang="0">
                  <a:pos x="464" y="2141"/>
                </a:cxn>
                <a:cxn ang="0">
                  <a:pos x="708" y="2200"/>
                </a:cxn>
                <a:cxn ang="0">
                  <a:pos x="940" y="2187"/>
                </a:cxn>
                <a:cxn ang="0">
                  <a:pos x="1110" y="2152"/>
                </a:cxn>
                <a:cxn ang="0">
                  <a:pos x="1237" y="2226"/>
                </a:cxn>
                <a:cxn ang="0">
                  <a:pos x="1461" y="2359"/>
                </a:cxn>
                <a:cxn ang="0">
                  <a:pos x="1734" y="2410"/>
                </a:cxn>
                <a:cxn ang="0">
                  <a:pos x="2089" y="2398"/>
                </a:cxn>
                <a:cxn ang="0">
                  <a:pos x="2446" y="2246"/>
                </a:cxn>
                <a:cxn ang="0">
                  <a:pos x="2710" y="2246"/>
                </a:cxn>
                <a:cxn ang="0">
                  <a:pos x="3027" y="2345"/>
                </a:cxn>
                <a:cxn ang="0">
                  <a:pos x="3364" y="2240"/>
                </a:cxn>
                <a:cxn ang="0">
                  <a:pos x="3562" y="1962"/>
                </a:cxn>
                <a:cxn ang="0">
                  <a:pos x="3595" y="1711"/>
                </a:cxn>
                <a:cxn ang="0">
                  <a:pos x="3741" y="1546"/>
                </a:cxn>
                <a:cxn ang="0">
                  <a:pos x="3939" y="1229"/>
                </a:cxn>
              </a:cxnLst>
              <a:rect l="0" t="0" r="r" b="b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normAutofit/>
            </a:bodyPr>
            <a:lstStyle/>
            <a:p>
              <a:endParaRPr lang="ja-JP" altLang="en-US"/>
            </a:p>
          </p:txBody>
        </p:sp>
        <p:sp>
          <p:nvSpPr>
            <p:cNvPr id="99" name="Freeform 166"/>
            <p:cNvSpPr>
              <a:spLocks/>
            </p:cNvSpPr>
            <p:nvPr/>
          </p:nvSpPr>
          <p:spPr bwMode="auto">
            <a:xfrm>
              <a:off x="2340653" y="4818839"/>
              <a:ext cx="2638518" cy="834508"/>
            </a:xfrm>
            <a:custGeom>
              <a:avLst/>
              <a:gdLst/>
              <a:ahLst/>
              <a:cxnLst>
                <a:cxn ang="0">
                  <a:pos x="3939" y="852"/>
                </a:cxn>
                <a:cxn ang="0">
                  <a:pos x="3761" y="555"/>
                </a:cxn>
                <a:cxn ang="0">
                  <a:pos x="3463" y="377"/>
                </a:cxn>
                <a:cxn ang="0">
                  <a:pos x="3135" y="358"/>
                </a:cxn>
                <a:cxn ang="0">
                  <a:pos x="2889" y="476"/>
                </a:cxn>
                <a:cxn ang="0">
                  <a:pos x="2644" y="185"/>
                </a:cxn>
                <a:cxn ang="0">
                  <a:pos x="2307" y="26"/>
                </a:cxn>
                <a:cxn ang="0">
                  <a:pos x="1891" y="26"/>
                </a:cxn>
                <a:cxn ang="0">
                  <a:pos x="1521" y="218"/>
                </a:cxn>
                <a:cxn ang="0">
                  <a:pos x="1283" y="277"/>
                </a:cxn>
                <a:cxn ang="0">
                  <a:pos x="999" y="185"/>
                </a:cxn>
                <a:cxn ang="0">
                  <a:pos x="702" y="284"/>
                </a:cxn>
                <a:cxn ang="0">
                  <a:pos x="523" y="535"/>
                </a:cxn>
                <a:cxn ang="0">
                  <a:pos x="529" y="739"/>
                </a:cxn>
                <a:cxn ang="0">
                  <a:pos x="352" y="813"/>
                </a:cxn>
                <a:cxn ang="0">
                  <a:pos x="127" y="1037"/>
                </a:cxn>
                <a:cxn ang="0">
                  <a:pos x="8" y="1348"/>
                </a:cxn>
                <a:cxn ang="0">
                  <a:pos x="54" y="1711"/>
                </a:cxn>
                <a:cxn ang="0">
                  <a:pos x="226" y="1989"/>
                </a:cxn>
                <a:cxn ang="0">
                  <a:pos x="464" y="2141"/>
                </a:cxn>
                <a:cxn ang="0">
                  <a:pos x="708" y="2200"/>
                </a:cxn>
                <a:cxn ang="0">
                  <a:pos x="940" y="2187"/>
                </a:cxn>
                <a:cxn ang="0">
                  <a:pos x="1110" y="2152"/>
                </a:cxn>
                <a:cxn ang="0">
                  <a:pos x="1237" y="2226"/>
                </a:cxn>
                <a:cxn ang="0">
                  <a:pos x="1461" y="2359"/>
                </a:cxn>
                <a:cxn ang="0">
                  <a:pos x="1734" y="2410"/>
                </a:cxn>
                <a:cxn ang="0">
                  <a:pos x="2089" y="2398"/>
                </a:cxn>
                <a:cxn ang="0">
                  <a:pos x="2446" y="2246"/>
                </a:cxn>
                <a:cxn ang="0">
                  <a:pos x="2710" y="2246"/>
                </a:cxn>
                <a:cxn ang="0">
                  <a:pos x="3027" y="2345"/>
                </a:cxn>
                <a:cxn ang="0">
                  <a:pos x="3364" y="2240"/>
                </a:cxn>
                <a:cxn ang="0">
                  <a:pos x="3562" y="1962"/>
                </a:cxn>
                <a:cxn ang="0">
                  <a:pos x="3595" y="1711"/>
                </a:cxn>
                <a:cxn ang="0">
                  <a:pos x="3741" y="1546"/>
                </a:cxn>
                <a:cxn ang="0">
                  <a:pos x="3939" y="1229"/>
                </a:cxn>
              </a:cxnLst>
              <a:rect l="0" t="0" r="r" b="b"/>
              <a:pathLst>
                <a:path w="3969" h="2420">
                  <a:moveTo>
                    <a:pt x="3969" y="1038"/>
                  </a:moveTo>
                  <a:cubicBezTo>
                    <a:pt x="3969" y="975"/>
                    <a:pt x="3955" y="909"/>
                    <a:pt x="3939" y="852"/>
                  </a:cubicBezTo>
                  <a:cubicBezTo>
                    <a:pt x="3923" y="795"/>
                    <a:pt x="3903" y="743"/>
                    <a:pt x="3873" y="694"/>
                  </a:cubicBezTo>
                  <a:cubicBezTo>
                    <a:pt x="3843" y="645"/>
                    <a:pt x="3803" y="597"/>
                    <a:pt x="3761" y="555"/>
                  </a:cubicBezTo>
                  <a:cubicBezTo>
                    <a:pt x="3719" y="513"/>
                    <a:pt x="3672" y="473"/>
                    <a:pt x="3622" y="443"/>
                  </a:cubicBezTo>
                  <a:cubicBezTo>
                    <a:pt x="3572" y="413"/>
                    <a:pt x="3520" y="393"/>
                    <a:pt x="3463" y="377"/>
                  </a:cubicBezTo>
                  <a:cubicBezTo>
                    <a:pt x="3406" y="361"/>
                    <a:pt x="3333" y="347"/>
                    <a:pt x="3278" y="344"/>
                  </a:cubicBezTo>
                  <a:cubicBezTo>
                    <a:pt x="3223" y="341"/>
                    <a:pt x="3180" y="348"/>
                    <a:pt x="3135" y="358"/>
                  </a:cubicBezTo>
                  <a:cubicBezTo>
                    <a:pt x="3090" y="368"/>
                    <a:pt x="3048" y="383"/>
                    <a:pt x="3007" y="403"/>
                  </a:cubicBezTo>
                  <a:cubicBezTo>
                    <a:pt x="2966" y="423"/>
                    <a:pt x="2932" y="447"/>
                    <a:pt x="2889" y="476"/>
                  </a:cubicBezTo>
                  <a:cubicBezTo>
                    <a:pt x="2859" y="424"/>
                    <a:pt x="2824" y="365"/>
                    <a:pt x="2783" y="317"/>
                  </a:cubicBezTo>
                  <a:cubicBezTo>
                    <a:pt x="2742" y="269"/>
                    <a:pt x="2693" y="223"/>
                    <a:pt x="2644" y="185"/>
                  </a:cubicBezTo>
                  <a:cubicBezTo>
                    <a:pt x="2595" y="147"/>
                    <a:pt x="2542" y="113"/>
                    <a:pt x="2486" y="86"/>
                  </a:cubicBezTo>
                  <a:cubicBezTo>
                    <a:pt x="2430" y="59"/>
                    <a:pt x="2370" y="40"/>
                    <a:pt x="2307" y="26"/>
                  </a:cubicBezTo>
                  <a:cubicBezTo>
                    <a:pt x="2244" y="12"/>
                    <a:pt x="2178" y="0"/>
                    <a:pt x="2109" y="0"/>
                  </a:cubicBezTo>
                  <a:cubicBezTo>
                    <a:pt x="2040" y="0"/>
                    <a:pt x="1959" y="10"/>
                    <a:pt x="1891" y="26"/>
                  </a:cubicBezTo>
                  <a:cubicBezTo>
                    <a:pt x="1823" y="42"/>
                    <a:pt x="1761" y="67"/>
                    <a:pt x="1699" y="99"/>
                  </a:cubicBezTo>
                  <a:cubicBezTo>
                    <a:pt x="1637" y="131"/>
                    <a:pt x="1572" y="174"/>
                    <a:pt x="1521" y="218"/>
                  </a:cubicBezTo>
                  <a:cubicBezTo>
                    <a:pt x="1470" y="262"/>
                    <a:pt x="1426" y="327"/>
                    <a:pt x="1395" y="363"/>
                  </a:cubicBezTo>
                  <a:cubicBezTo>
                    <a:pt x="1359" y="336"/>
                    <a:pt x="1325" y="303"/>
                    <a:pt x="1283" y="277"/>
                  </a:cubicBezTo>
                  <a:cubicBezTo>
                    <a:pt x="1241" y="251"/>
                    <a:pt x="1191" y="220"/>
                    <a:pt x="1144" y="205"/>
                  </a:cubicBezTo>
                  <a:cubicBezTo>
                    <a:pt x="1097" y="190"/>
                    <a:pt x="1050" y="183"/>
                    <a:pt x="999" y="185"/>
                  </a:cubicBezTo>
                  <a:cubicBezTo>
                    <a:pt x="948" y="187"/>
                    <a:pt x="889" y="198"/>
                    <a:pt x="840" y="214"/>
                  </a:cubicBezTo>
                  <a:cubicBezTo>
                    <a:pt x="791" y="230"/>
                    <a:pt x="744" y="254"/>
                    <a:pt x="702" y="284"/>
                  </a:cubicBezTo>
                  <a:cubicBezTo>
                    <a:pt x="660" y="314"/>
                    <a:pt x="619" y="354"/>
                    <a:pt x="589" y="396"/>
                  </a:cubicBezTo>
                  <a:cubicBezTo>
                    <a:pt x="559" y="438"/>
                    <a:pt x="536" y="492"/>
                    <a:pt x="523" y="535"/>
                  </a:cubicBezTo>
                  <a:cubicBezTo>
                    <a:pt x="510" y="578"/>
                    <a:pt x="509" y="623"/>
                    <a:pt x="510" y="657"/>
                  </a:cubicBezTo>
                  <a:cubicBezTo>
                    <a:pt x="511" y="691"/>
                    <a:pt x="520" y="715"/>
                    <a:pt x="529" y="739"/>
                  </a:cubicBezTo>
                  <a:cubicBezTo>
                    <a:pt x="505" y="747"/>
                    <a:pt x="505" y="745"/>
                    <a:pt x="475" y="757"/>
                  </a:cubicBezTo>
                  <a:cubicBezTo>
                    <a:pt x="445" y="769"/>
                    <a:pt x="393" y="787"/>
                    <a:pt x="352" y="813"/>
                  </a:cubicBezTo>
                  <a:cubicBezTo>
                    <a:pt x="311" y="839"/>
                    <a:pt x="263" y="875"/>
                    <a:pt x="226" y="912"/>
                  </a:cubicBezTo>
                  <a:cubicBezTo>
                    <a:pt x="189" y="949"/>
                    <a:pt x="157" y="991"/>
                    <a:pt x="127" y="1037"/>
                  </a:cubicBezTo>
                  <a:cubicBezTo>
                    <a:pt x="97" y="1083"/>
                    <a:pt x="68" y="1137"/>
                    <a:pt x="48" y="1189"/>
                  </a:cubicBezTo>
                  <a:cubicBezTo>
                    <a:pt x="28" y="1241"/>
                    <a:pt x="15" y="1294"/>
                    <a:pt x="8" y="1348"/>
                  </a:cubicBezTo>
                  <a:cubicBezTo>
                    <a:pt x="1" y="1402"/>
                    <a:pt x="0" y="1453"/>
                    <a:pt x="8" y="1513"/>
                  </a:cubicBezTo>
                  <a:cubicBezTo>
                    <a:pt x="16" y="1573"/>
                    <a:pt x="33" y="1652"/>
                    <a:pt x="54" y="1711"/>
                  </a:cubicBezTo>
                  <a:cubicBezTo>
                    <a:pt x="75" y="1770"/>
                    <a:pt x="105" y="1824"/>
                    <a:pt x="134" y="1870"/>
                  </a:cubicBezTo>
                  <a:cubicBezTo>
                    <a:pt x="163" y="1916"/>
                    <a:pt x="191" y="1954"/>
                    <a:pt x="226" y="1989"/>
                  </a:cubicBezTo>
                  <a:cubicBezTo>
                    <a:pt x="261" y="2024"/>
                    <a:pt x="305" y="2056"/>
                    <a:pt x="345" y="2081"/>
                  </a:cubicBezTo>
                  <a:cubicBezTo>
                    <a:pt x="385" y="2106"/>
                    <a:pt x="424" y="2124"/>
                    <a:pt x="464" y="2141"/>
                  </a:cubicBezTo>
                  <a:cubicBezTo>
                    <a:pt x="504" y="2158"/>
                    <a:pt x="542" y="2170"/>
                    <a:pt x="583" y="2180"/>
                  </a:cubicBezTo>
                  <a:cubicBezTo>
                    <a:pt x="624" y="2190"/>
                    <a:pt x="667" y="2197"/>
                    <a:pt x="708" y="2200"/>
                  </a:cubicBezTo>
                  <a:cubicBezTo>
                    <a:pt x="749" y="2203"/>
                    <a:pt x="788" y="2202"/>
                    <a:pt x="827" y="2200"/>
                  </a:cubicBezTo>
                  <a:cubicBezTo>
                    <a:pt x="866" y="2198"/>
                    <a:pt x="905" y="2192"/>
                    <a:pt x="940" y="2187"/>
                  </a:cubicBezTo>
                  <a:cubicBezTo>
                    <a:pt x="975" y="2182"/>
                    <a:pt x="1008" y="2175"/>
                    <a:pt x="1036" y="2169"/>
                  </a:cubicBezTo>
                  <a:cubicBezTo>
                    <a:pt x="1064" y="2163"/>
                    <a:pt x="1086" y="2158"/>
                    <a:pt x="1110" y="2152"/>
                  </a:cubicBezTo>
                  <a:cubicBezTo>
                    <a:pt x="1134" y="2146"/>
                    <a:pt x="1153" y="2143"/>
                    <a:pt x="1179" y="2134"/>
                  </a:cubicBezTo>
                  <a:cubicBezTo>
                    <a:pt x="1189" y="2160"/>
                    <a:pt x="1211" y="2198"/>
                    <a:pt x="1237" y="2226"/>
                  </a:cubicBezTo>
                  <a:cubicBezTo>
                    <a:pt x="1263" y="2254"/>
                    <a:pt x="1299" y="2277"/>
                    <a:pt x="1336" y="2299"/>
                  </a:cubicBezTo>
                  <a:cubicBezTo>
                    <a:pt x="1373" y="2321"/>
                    <a:pt x="1417" y="2344"/>
                    <a:pt x="1461" y="2359"/>
                  </a:cubicBezTo>
                  <a:cubicBezTo>
                    <a:pt x="1505" y="2374"/>
                    <a:pt x="1555" y="2383"/>
                    <a:pt x="1600" y="2391"/>
                  </a:cubicBezTo>
                  <a:cubicBezTo>
                    <a:pt x="1645" y="2399"/>
                    <a:pt x="1688" y="2406"/>
                    <a:pt x="1734" y="2410"/>
                  </a:cubicBezTo>
                  <a:cubicBezTo>
                    <a:pt x="1780" y="2414"/>
                    <a:pt x="1819" y="2420"/>
                    <a:pt x="1878" y="2418"/>
                  </a:cubicBezTo>
                  <a:cubicBezTo>
                    <a:pt x="1937" y="2416"/>
                    <a:pt x="2023" y="2411"/>
                    <a:pt x="2089" y="2398"/>
                  </a:cubicBezTo>
                  <a:cubicBezTo>
                    <a:pt x="2155" y="2385"/>
                    <a:pt x="2214" y="2364"/>
                    <a:pt x="2274" y="2339"/>
                  </a:cubicBezTo>
                  <a:cubicBezTo>
                    <a:pt x="2334" y="2314"/>
                    <a:pt x="2393" y="2281"/>
                    <a:pt x="2446" y="2246"/>
                  </a:cubicBezTo>
                  <a:cubicBezTo>
                    <a:pt x="2499" y="2211"/>
                    <a:pt x="2554" y="2160"/>
                    <a:pt x="2591" y="2127"/>
                  </a:cubicBezTo>
                  <a:cubicBezTo>
                    <a:pt x="2629" y="2175"/>
                    <a:pt x="2665" y="2214"/>
                    <a:pt x="2710" y="2246"/>
                  </a:cubicBezTo>
                  <a:cubicBezTo>
                    <a:pt x="2755" y="2278"/>
                    <a:pt x="2809" y="2302"/>
                    <a:pt x="2862" y="2319"/>
                  </a:cubicBezTo>
                  <a:cubicBezTo>
                    <a:pt x="2915" y="2336"/>
                    <a:pt x="2970" y="2345"/>
                    <a:pt x="3027" y="2345"/>
                  </a:cubicBezTo>
                  <a:cubicBezTo>
                    <a:pt x="3084" y="2345"/>
                    <a:pt x="3150" y="2336"/>
                    <a:pt x="3206" y="2319"/>
                  </a:cubicBezTo>
                  <a:cubicBezTo>
                    <a:pt x="3262" y="2302"/>
                    <a:pt x="3318" y="2275"/>
                    <a:pt x="3364" y="2240"/>
                  </a:cubicBezTo>
                  <a:cubicBezTo>
                    <a:pt x="3410" y="2205"/>
                    <a:pt x="3450" y="2153"/>
                    <a:pt x="3483" y="2107"/>
                  </a:cubicBezTo>
                  <a:cubicBezTo>
                    <a:pt x="3516" y="2061"/>
                    <a:pt x="3543" y="2014"/>
                    <a:pt x="3562" y="1962"/>
                  </a:cubicBezTo>
                  <a:cubicBezTo>
                    <a:pt x="3581" y="1910"/>
                    <a:pt x="3590" y="1836"/>
                    <a:pt x="3595" y="1794"/>
                  </a:cubicBezTo>
                  <a:cubicBezTo>
                    <a:pt x="3600" y="1752"/>
                    <a:pt x="3597" y="1735"/>
                    <a:pt x="3595" y="1711"/>
                  </a:cubicBezTo>
                  <a:cubicBezTo>
                    <a:pt x="3593" y="1687"/>
                    <a:pt x="3586" y="1671"/>
                    <a:pt x="3582" y="1652"/>
                  </a:cubicBezTo>
                  <a:cubicBezTo>
                    <a:pt x="3613" y="1633"/>
                    <a:pt x="3695" y="1587"/>
                    <a:pt x="3741" y="1546"/>
                  </a:cubicBezTo>
                  <a:cubicBezTo>
                    <a:pt x="3787" y="1505"/>
                    <a:pt x="3827" y="1460"/>
                    <a:pt x="3860" y="1407"/>
                  </a:cubicBezTo>
                  <a:cubicBezTo>
                    <a:pt x="3893" y="1354"/>
                    <a:pt x="3921" y="1290"/>
                    <a:pt x="3939" y="1229"/>
                  </a:cubicBezTo>
                  <a:cubicBezTo>
                    <a:pt x="3957" y="1168"/>
                    <a:pt x="3969" y="1101"/>
                    <a:pt x="3969" y="10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96000">
                  <a:srgbClr val="FFFFFF"/>
                </a:gs>
              </a:gsLst>
              <a:lin ang="0" scaled="1"/>
              <a:tileRect/>
            </a:gra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anchor="ctr" anchorCtr="1">
              <a:normAutofit/>
            </a:bodyPr>
            <a:lstStyle/>
            <a:p>
              <a:pPr algn="ctr"/>
              <a:r>
                <a:rPr lang="en-US" altLang="ja-JP" sz="1200" dirty="0" smtClean="0"/>
                <a:t>2.4 GHz</a:t>
              </a:r>
            </a:p>
            <a:p>
              <a:pPr algn="ctr"/>
              <a:r>
                <a:rPr lang="en-US" altLang="ja-JP" sz="1200" dirty="0" smtClean="0"/>
                <a:t>900 MHz </a:t>
              </a:r>
            </a:p>
            <a:p>
              <a:pPr algn="ctr"/>
              <a:r>
                <a:rPr lang="en-US" altLang="ja-JP" sz="1200" dirty="0" smtClean="0"/>
                <a:t>Outdoor</a:t>
              </a:r>
            </a:p>
            <a:p>
              <a:pPr algn="ctr"/>
              <a:r>
                <a:rPr lang="en-US" altLang="ja-JP" sz="1200" dirty="0" smtClean="0"/>
                <a:t>Urban</a:t>
              </a:r>
              <a:endParaRPr lang="ja-JP" altLang="en-US" sz="1200" dirty="0" smtClean="0"/>
            </a:p>
          </p:txBody>
        </p:sp>
      </p:grpSp>
      <p:sp>
        <p:nvSpPr>
          <p:cNvPr id="51" name="正方形/長方形 50"/>
          <p:cNvSpPr/>
          <p:nvPr/>
        </p:nvSpPr>
        <p:spPr>
          <a:xfrm>
            <a:off x="5496880" y="4567963"/>
            <a:ext cx="625393" cy="566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6734324" y="3077309"/>
            <a:ext cx="625393" cy="5664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53" name="Picture 10" descr="rou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7643" y="3003659"/>
            <a:ext cx="449262" cy="225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grpSp>
        <p:nvGrpSpPr>
          <p:cNvPr id="50" name="Group 71"/>
          <p:cNvGrpSpPr>
            <a:grpSpLocks/>
          </p:cNvGrpSpPr>
          <p:nvPr/>
        </p:nvGrpSpPr>
        <p:grpSpPr bwMode="auto">
          <a:xfrm rot="4920000" flipH="1" flipV="1">
            <a:off x="6331895" y="3535320"/>
            <a:ext cx="559705" cy="524013"/>
            <a:chOff x="2304" y="2832"/>
            <a:chExt cx="947" cy="720"/>
          </a:xfrm>
        </p:grpSpPr>
        <p:sp>
          <p:nvSpPr>
            <p:cNvPr id="91" name="Arc 72"/>
            <p:cNvSpPr>
              <a:spLocks/>
            </p:cNvSpPr>
            <p:nvPr/>
          </p:nvSpPr>
          <p:spPr bwMode="auto">
            <a:xfrm rot="-6426328">
              <a:off x="3137" y="3313"/>
              <a:ext cx="103" cy="125"/>
            </a:xfrm>
            <a:custGeom>
              <a:avLst/>
              <a:gdLst>
                <a:gd name="T0" fmla="*/ 0 w 21600"/>
                <a:gd name="T1" fmla="*/ 0 h 21600"/>
                <a:gd name="T2" fmla="*/ 103 w 21600"/>
                <a:gd name="T3" fmla="*/ 125 h 21600"/>
                <a:gd name="T4" fmla="*/ 0 w 21600"/>
                <a:gd name="T5" fmla="*/ 1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ja-JP" altLang="en-US"/>
            </a:p>
          </p:txBody>
        </p:sp>
        <p:sp>
          <p:nvSpPr>
            <p:cNvPr id="92" name="Arc 73"/>
            <p:cNvSpPr>
              <a:spLocks/>
            </p:cNvSpPr>
            <p:nvPr/>
          </p:nvSpPr>
          <p:spPr bwMode="auto">
            <a:xfrm rot="-6426328">
              <a:off x="3011" y="3220"/>
              <a:ext cx="206" cy="249"/>
            </a:xfrm>
            <a:custGeom>
              <a:avLst/>
              <a:gdLst>
                <a:gd name="T0" fmla="*/ 0 w 21600"/>
                <a:gd name="T1" fmla="*/ 0 h 21600"/>
                <a:gd name="T2" fmla="*/ 206 w 21600"/>
                <a:gd name="T3" fmla="*/ 249 h 21600"/>
                <a:gd name="T4" fmla="*/ 0 w 21600"/>
                <a:gd name="T5" fmla="*/ 24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ja-JP" altLang="en-US"/>
            </a:p>
          </p:txBody>
        </p:sp>
        <p:sp>
          <p:nvSpPr>
            <p:cNvPr id="93" name="Arc 74"/>
            <p:cNvSpPr>
              <a:spLocks/>
            </p:cNvSpPr>
            <p:nvPr/>
          </p:nvSpPr>
          <p:spPr bwMode="auto">
            <a:xfrm rot="15173672">
              <a:off x="2884" y="3127"/>
              <a:ext cx="309" cy="374"/>
            </a:xfrm>
            <a:custGeom>
              <a:avLst/>
              <a:gdLst>
                <a:gd name="T0" fmla="*/ 0 w 21600"/>
                <a:gd name="T1" fmla="*/ 0 h 21600"/>
                <a:gd name="T2" fmla="*/ 309 w 21600"/>
                <a:gd name="T3" fmla="*/ 374 h 21600"/>
                <a:gd name="T4" fmla="*/ 0 w 21600"/>
                <a:gd name="T5" fmla="*/ 37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85000" lnSpcReduction="20000"/>
            </a:bodyPr>
            <a:lstStyle/>
            <a:p>
              <a:endParaRPr lang="ja-JP" altLang="en-US"/>
            </a:p>
          </p:txBody>
        </p:sp>
        <p:sp>
          <p:nvSpPr>
            <p:cNvPr id="95" name="Arc 76"/>
            <p:cNvSpPr>
              <a:spLocks/>
            </p:cNvSpPr>
            <p:nvPr/>
          </p:nvSpPr>
          <p:spPr bwMode="auto">
            <a:xfrm rot="15173672">
              <a:off x="2632" y="2941"/>
              <a:ext cx="514" cy="624"/>
            </a:xfrm>
            <a:custGeom>
              <a:avLst/>
              <a:gdLst>
                <a:gd name="T0" fmla="*/ 0 w 21600"/>
                <a:gd name="T1" fmla="*/ 0 h 21600"/>
                <a:gd name="T2" fmla="*/ 514 w 21600"/>
                <a:gd name="T3" fmla="*/ 624 h 21600"/>
                <a:gd name="T4" fmla="*/ 0 w 21600"/>
                <a:gd name="T5" fmla="*/ 62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97" name="Arc 78"/>
            <p:cNvSpPr>
              <a:spLocks/>
            </p:cNvSpPr>
            <p:nvPr/>
          </p:nvSpPr>
          <p:spPr bwMode="auto">
            <a:xfrm rot="-6426328">
              <a:off x="2381" y="2755"/>
              <a:ext cx="720" cy="873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873 h 21600"/>
                <a:gd name="T4" fmla="*/ 0 w 21600"/>
                <a:gd name="T5" fmla="*/ 87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</p:grpSp>
      <p:pic>
        <p:nvPicPr>
          <p:cNvPr id="55" name="Picture 10" descr="rou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0500" y="2869767"/>
            <a:ext cx="449262" cy="225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56" name="正方形/長方形 55"/>
          <p:cNvSpPr/>
          <p:nvPr/>
        </p:nvSpPr>
        <p:spPr>
          <a:xfrm>
            <a:off x="5298633" y="3229576"/>
            <a:ext cx="625393" cy="566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600" y="3292304"/>
            <a:ext cx="255702" cy="478258"/>
          </a:xfrm>
          <a:prstGeom prst="rect">
            <a:avLst/>
          </a:prstGeom>
        </p:spPr>
      </p:pic>
      <p:grpSp>
        <p:nvGrpSpPr>
          <p:cNvPr id="54" name="Group 71"/>
          <p:cNvGrpSpPr>
            <a:grpSpLocks/>
          </p:cNvGrpSpPr>
          <p:nvPr/>
        </p:nvGrpSpPr>
        <p:grpSpPr bwMode="auto">
          <a:xfrm rot="2202220" flipH="1" flipV="1">
            <a:off x="5282536" y="3748126"/>
            <a:ext cx="558799" cy="492123"/>
            <a:chOff x="2304" y="2832"/>
            <a:chExt cx="947" cy="720"/>
          </a:xfrm>
        </p:grpSpPr>
        <p:sp>
          <p:nvSpPr>
            <p:cNvPr id="84" name="Arc 72"/>
            <p:cNvSpPr>
              <a:spLocks/>
            </p:cNvSpPr>
            <p:nvPr/>
          </p:nvSpPr>
          <p:spPr bwMode="auto">
            <a:xfrm rot="-6426328">
              <a:off x="3137" y="3313"/>
              <a:ext cx="103" cy="125"/>
            </a:xfrm>
            <a:custGeom>
              <a:avLst/>
              <a:gdLst>
                <a:gd name="T0" fmla="*/ 0 w 21600"/>
                <a:gd name="T1" fmla="*/ 0 h 21600"/>
                <a:gd name="T2" fmla="*/ 103 w 21600"/>
                <a:gd name="T3" fmla="*/ 125 h 21600"/>
                <a:gd name="T4" fmla="*/ 0 w 21600"/>
                <a:gd name="T5" fmla="*/ 12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ja-JP" altLang="en-US"/>
            </a:p>
          </p:txBody>
        </p:sp>
        <p:sp>
          <p:nvSpPr>
            <p:cNvPr id="85" name="Arc 73"/>
            <p:cNvSpPr>
              <a:spLocks/>
            </p:cNvSpPr>
            <p:nvPr/>
          </p:nvSpPr>
          <p:spPr bwMode="auto">
            <a:xfrm rot="-6426328">
              <a:off x="3011" y="3220"/>
              <a:ext cx="206" cy="249"/>
            </a:xfrm>
            <a:custGeom>
              <a:avLst/>
              <a:gdLst>
                <a:gd name="T0" fmla="*/ 0 w 21600"/>
                <a:gd name="T1" fmla="*/ 0 h 21600"/>
                <a:gd name="T2" fmla="*/ 206 w 21600"/>
                <a:gd name="T3" fmla="*/ 249 h 21600"/>
                <a:gd name="T4" fmla="*/ 0 w 21600"/>
                <a:gd name="T5" fmla="*/ 24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ja-JP" altLang="en-US"/>
            </a:p>
          </p:txBody>
        </p:sp>
        <p:sp>
          <p:nvSpPr>
            <p:cNvPr id="86" name="Arc 74"/>
            <p:cNvSpPr>
              <a:spLocks/>
            </p:cNvSpPr>
            <p:nvPr/>
          </p:nvSpPr>
          <p:spPr bwMode="auto">
            <a:xfrm rot="-6426328">
              <a:off x="2884" y="3127"/>
              <a:ext cx="309" cy="374"/>
            </a:xfrm>
            <a:custGeom>
              <a:avLst/>
              <a:gdLst>
                <a:gd name="T0" fmla="*/ 0 w 21600"/>
                <a:gd name="T1" fmla="*/ 0 h 21600"/>
                <a:gd name="T2" fmla="*/ 309 w 21600"/>
                <a:gd name="T3" fmla="*/ 374 h 21600"/>
                <a:gd name="T4" fmla="*/ 0 w 21600"/>
                <a:gd name="T5" fmla="*/ 37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 fontScale="85000" lnSpcReduction="20000"/>
            </a:bodyPr>
            <a:lstStyle/>
            <a:p>
              <a:endParaRPr lang="ja-JP" altLang="en-US"/>
            </a:p>
          </p:txBody>
        </p:sp>
        <p:sp>
          <p:nvSpPr>
            <p:cNvPr id="87" name="Arc 75"/>
            <p:cNvSpPr>
              <a:spLocks/>
            </p:cNvSpPr>
            <p:nvPr/>
          </p:nvSpPr>
          <p:spPr bwMode="auto">
            <a:xfrm rot="-6426328">
              <a:off x="2759" y="3034"/>
              <a:ext cx="411" cy="499"/>
            </a:xfrm>
            <a:custGeom>
              <a:avLst/>
              <a:gdLst>
                <a:gd name="T0" fmla="*/ 0 w 21600"/>
                <a:gd name="T1" fmla="*/ 0 h 21600"/>
                <a:gd name="T2" fmla="*/ 411 w 21600"/>
                <a:gd name="T3" fmla="*/ 499 h 21600"/>
                <a:gd name="T4" fmla="*/ 0 w 21600"/>
                <a:gd name="T5" fmla="*/ 49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88" name="Arc 76"/>
            <p:cNvSpPr>
              <a:spLocks/>
            </p:cNvSpPr>
            <p:nvPr/>
          </p:nvSpPr>
          <p:spPr bwMode="auto">
            <a:xfrm rot="15173672">
              <a:off x="2632" y="2941"/>
              <a:ext cx="514" cy="624"/>
            </a:xfrm>
            <a:custGeom>
              <a:avLst/>
              <a:gdLst>
                <a:gd name="T0" fmla="*/ 0 w 21600"/>
                <a:gd name="T1" fmla="*/ 0 h 21600"/>
                <a:gd name="T2" fmla="*/ 514 w 21600"/>
                <a:gd name="T3" fmla="*/ 624 h 21600"/>
                <a:gd name="T4" fmla="*/ 0 w 21600"/>
                <a:gd name="T5" fmla="*/ 62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89" name="Arc 77"/>
            <p:cNvSpPr>
              <a:spLocks/>
            </p:cNvSpPr>
            <p:nvPr/>
          </p:nvSpPr>
          <p:spPr bwMode="auto">
            <a:xfrm rot="-6426328">
              <a:off x="2506" y="2848"/>
              <a:ext cx="617" cy="748"/>
            </a:xfrm>
            <a:custGeom>
              <a:avLst/>
              <a:gdLst>
                <a:gd name="T0" fmla="*/ 0 w 21600"/>
                <a:gd name="T1" fmla="*/ 0 h 21600"/>
                <a:gd name="T2" fmla="*/ 617 w 21600"/>
                <a:gd name="T3" fmla="*/ 748 h 21600"/>
                <a:gd name="T4" fmla="*/ 0 w 21600"/>
                <a:gd name="T5" fmla="*/ 74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  <p:sp>
          <p:nvSpPr>
            <p:cNvPr id="90" name="Arc 78"/>
            <p:cNvSpPr>
              <a:spLocks/>
            </p:cNvSpPr>
            <p:nvPr/>
          </p:nvSpPr>
          <p:spPr bwMode="auto">
            <a:xfrm rot="-6426328">
              <a:off x="2381" y="2755"/>
              <a:ext cx="720" cy="873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873 h 21600"/>
                <a:gd name="T4" fmla="*/ 0 w 21600"/>
                <a:gd name="T5" fmla="*/ 87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normAutofit/>
            </a:bodyPr>
            <a:lstStyle/>
            <a:p>
              <a:endParaRPr lang="ja-JP" altLang="en-US"/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5854218" y="3061473"/>
            <a:ext cx="910323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en-US" altLang="ja-JP" sz="1200" dirty="0" smtClean="0"/>
              <a:t>IEEE802.11 AP</a:t>
            </a:r>
            <a:endParaRPr kumimoji="1" lang="ja-JP" altLang="en-US" sz="12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253818" y="5166311"/>
            <a:ext cx="1231209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en-US" altLang="ja-JP" sz="1200" dirty="0" smtClean="0"/>
              <a:t>IEEE802.11+LTE +IEEE802.18</a:t>
            </a:r>
            <a:endParaRPr kumimoji="1" lang="ja-JP" altLang="en-US" sz="1200" dirty="0"/>
          </a:p>
        </p:txBody>
      </p:sp>
      <p:pic>
        <p:nvPicPr>
          <p:cNvPr id="61" name="図 60" descr="MC900295097.W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5347" y="4567963"/>
            <a:ext cx="550574" cy="550574"/>
          </a:xfrm>
          <a:prstGeom prst="rect">
            <a:avLst/>
          </a:prstGeom>
        </p:spPr>
      </p:pic>
      <p:pic>
        <p:nvPicPr>
          <p:cNvPr id="62" name="図 61" descr="MC900241553.W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4540" y="3095190"/>
            <a:ext cx="595176" cy="5745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63" name="テキスト ボックス 62"/>
          <p:cNvSpPr txBox="1"/>
          <p:nvPr/>
        </p:nvSpPr>
        <p:spPr>
          <a:xfrm>
            <a:off x="6826908" y="3598604"/>
            <a:ext cx="569408" cy="276999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en-US" altLang="ja-JP" sz="1200" dirty="0" smtClean="0"/>
              <a:t>LTE BS</a:t>
            </a:r>
            <a:endParaRPr kumimoji="1" lang="ja-JP" altLang="en-US" sz="1200" dirty="0"/>
          </a:p>
        </p:txBody>
      </p:sp>
      <p:sp>
        <p:nvSpPr>
          <p:cNvPr id="64" name="円柱 63"/>
          <p:cNvSpPr/>
          <p:nvPr/>
        </p:nvSpPr>
        <p:spPr>
          <a:xfrm>
            <a:off x="1300407" y="2266388"/>
            <a:ext cx="216191" cy="29312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kumimoji="1" lang="ja-JP" altLang="en-US"/>
          </a:p>
        </p:txBody>
      </p:sp>
      <p:pic>
        <p:nvPicPr>
          <p:cNvPr id="65" name="Picture 10" descr="rou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2370" y="2455127"/>
            <a:ext cx="449262" cy="225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66" name="Picture 10" descr="rou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5599" y="2397108"/>
            <a:ext cx="449262" cy="225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67" name="円柱 66"/>
          <p:cNvSpPr/>
          <p:nvPr/>
        </p:nvSpPr>
        <p:spPr>
          <a:xfrm>
            <a:off x="4912713" y="2363257"/>
            <a:ext cx="216191" cy="29312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651587" y="2086260"/>
            <a:ext cx="771650" cy="276999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altLang="ja-JP" sz="1200" dirty="0" smtClean="0"/>
              <a:t>TVWS DB</a:t>
            </a:r>
            <a:endParaRPr kumimoji="1" lang="ja-JP" altLang="en-US" sz="12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516598" y="2159810"/>
            <a:ext cx="1231209" cy="2769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ja-JP" sz="1200" dirty="0" smtClean="0"/>
              <a:t>Mobile IP etc,.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70" name="Freeform 166"/>
          <p:cNvSpPr>
            <a:spLocks/>
          </p:cNvSpPr>
          <p:nvPr/>
        </p:nvSpPr>
        <p:spPr bwMode="auto">
          <a:xfrm>
            <a:off x="5854213" y="1985703"/>
            <a:ext cx="1104740" cy="601221"/>
          </a:xfrm>
          <a:custGeom>
            <a:avLst/>
            <a:gdLst/>
            <a:ahLst/>
            <a:cxnLst>
              <a:cxn ang="0">
                <a:pos x="3939" y="852"/>
              </a:cxn>
              <a:cxn ang="0">
                <a:pos x="3761" y="555"/>
              </a:cxn>
              <a:cxn ang="0">
                <a:pos x="3463" y="377"/>
              </a:cxn>
              <a:cxn ang="0">
                <a:pos x="3135" y="358"/>
              </a:cxn>
              <a:cxn ang="0">
                <a:pos x="2889" y="476"/>
              </a:cxn>
              <a:cxn ang="0">
                <a:pos x="2644" y="185"/>
              </a:cxn>
              <a:cxn ang="0">
                <a:pos x="2307" y="26"/>
              </a:cxn>
              <a:cxn ang="0">
                <a:pos x="1891" y="26"/>
              </a:cxn>
              <a:cxn ang="0">
                <a:pos x="1521" y="218"/>
              </a:cxn>
              <a:cxn ang="0">
                <a:pos x="1283" y="277"/>
              </a:cxn>
              <a:cxn ang="0">
                <a:pos x="999" y="185"/>
              </a:cxn>
              <a:cxn ang="0">
                <a:pos x="702" y="284"/>
              </a:cxn>
              <a:cxn ang="0">
                <a:pos x="523" y="535"/>
              </a:cxn>
              <a:cxn ang="0">
                <a:pos x="529" y="739"/>
              </a:cxn>
              <a:cxn ang="0">
                <a:pos x="352" y="813"/>
              </a:cxn>
              <a:cxn ang="0">
                <a:pos x="127" y="1037"/>
              </a:cxn>
              <a:cxn ang="0">
                <a:pos x="8" y="1348"/>
              </a:cxn>
              <a:cxn ang="0">
                <a:pos x="54" y="1711"/>
              </a:cxn>
              <a:cxn ang="0">
                <a:pos x="226" y="1989"/>
              </a:cxn>
              <a:cxn ang="0">
                <a:pos x="464" y="2141"/>
              </a:cxn>
              <a:cxn ang="0">
                <a:pos x="708" y="2200"/>
              </a:cxn>
              <a:cxn ang="0">
                <a:pos x="940" y="2187"/>
              </a:cxn>
              <a:cxn ang="0">
                <a:pos x="1110" y="2152"/>
              </a:cxn>
              <a:cxn ang="0">
                <a:pos x="1237" y="2226"/>
              </a:cxn>
              <a:cxn ang="0">
                <a:pos x="1461" y="2359"/>
              </a:cxn>
              <a:cxn ang="0">
                <a:pos x="1734" y="2410"/>
              </a:cxn>
              <a:cxn ang="0">
                <a:pos x="2089" y="2398"/>
              </a:cxn>
              <a:cxn ang="0">
                <a:pos x="2446" y="2246"/>
              </a:cxn>
              <a:cxn ang="0">
                <a:pos x="2710" y="2246"/>
              </a:cxn>
              <a:cxn ang="0">
                <a:pos x="3027" y="2345"/>
              </a:cxn>
              <a:cxn ang="0">
                <a:pos x="3364" y="2240"/>
              </a:cxn>
              <a:cxn ang="0">
                <a:pos x="3562" y="1962"/>
              </a:cxn>
              <a:cxn ang="0">
                <a:pos x="3595" y="1711"/>
              </a:cxn>
              <a:cxn ang="0">
                <a:pos x="3741" y="1546"/>
              </a:cxn>
              <a:cxn ang="0">
                <a:pos x="3939" y="1229"/>
              </a:cxn>
            </a:cxnLst>
            <a:rect l="0" t="0" r="r" b="b"/>
            <a:pathLst>
              <a:path w="3969" h="2420">
                <a:moveTo>
                  <a:pt x="3969" y="1038"/>
                </a:moveTo>
                <a:cubicBezTo>
                  <a:pt x="3969" y="975"/>
                  <a:pt x="3955" y="909"/>
                  <a:pt x="3939" y="852"/>
                </a:cubicBezTo>
                <a:cubicBezTo>
                  <a:pt x="3923" y="795"/>
                  <a:pt x="3903" y="743"/>
                  <a:pt x="3873" y="694"/>
                </a:cubicBezTo>
                <a:cubicBezTo>
                  <a:pt x="3843" y="645"/>
                  <a:pt x="3803" y="597"/>
                  <a:pt x="3761" y="555"/>
                </a:cubicBezTo>
                <a:cubicBezTo>
                  <a:pt x="3719" y="513"/>
                  <a:pt x="3672" y="473"/>
                  <a:pt x="3622" y="443"/>
                </a:cubicBezTo>
                <a:cubicBezTo>
                  <a:pt x="3572" y="413"/>
                  <a:pt x="3520" y="393"/>
                  <a:pt x="3463" y="377"/>
                </a:cubicBezTo>
                <a:cubicBezTo>
                  <a:pt x="3406" y="361"/>
                  <a:pt x="3333" y="347"/>
                  <a:pt x="3278" y="344"/>
                </a:cubicBezTo>
                <a:cubicBezTo>
                  <a:pt x="3223" y="341"/>
                  <a:pt x="3180" y="348"/>
                  <a:pt x="3135" y="358"/>
                </a:cubicBezTo>
                <a:cubicBezTo>
                  <a:pt x="3090" y="368"/>
                  <a:pt x="3048" y="383"/>
                  <a:pt x="3007" y="403"/>
                </a:cubicBezTo>
                <a:cubicBezTo>
                  <a:pt x="2966" y="423"/>
                  <a:pt x="2932" y="447"/>
                  <a:pt x="2889" y="476"/>
                </a:cubicBezTo>
                <a:cubicBezTo>
                  <a:pt x="2859" y="424"/>
                  <a:pt x="2824" y="365"/>
                  <a:pt x="2783" y="317"/>
                </a:cubicBezTo>
                <a:cubicBezTo>
                  <a:pt x="2742" y="269"/>
                  <a:pt x="2693" y="223"/>
                  <a:pt x="2644" y="185"/>
                </a:cubicBezTo>
                <a:cubicBezTo>
                  <a:pt x="2595" y="147"/>
                  <a:pt x="2542" y="113"/>
                  <a:pt x="2486" y="86"/>
                </a:cubicBezTo>
                <a:cubicBezTo>
                  <a:pt x="2430" y="59"/>
                  <a:pt x="2370" y="40"/>
                  <a:pt x="2307" y="26"/>
                </a:cubicBezTo>
                <a:cubicBezTo>
                  <a:pt x="2244" y="12"/>
                  <a:pt x="2178" y="0"/>
                  <a:pt x="2109" y="0"/>
                </a:cubicBezTo>
                <a:cubicBezTo>
                  <a:pt x="2040" y="0"/>
                  <a:pt x="1959" y="10"/>
                  <a:pt x="1891" y="26"/>
                </a:cubicBezTo>
                <a:cubicBezTo>
                  <a:pt x="1823" y="42"/>
                  <a:pt x="1761" y="67"/>
                  <a:pt x="1699" y="99"/>
                </a:cubicBezTo>
                <a:cubicBezTo>
                  <a:pt x="1637" y="131"/>
                  <a:pt x="1572" y="174"/>
                  <a:pt x="1521" y="218"/>
                </a:cubicBezTo>
                <a:cubicBezTo>
                  <a:pt x="1470" y="262"/>
                  <a:pt x="1426" y="327"/>
                  <a:pt x="1395" y="363"/>
                </a:cubicBezTo>
                <a:cubicBezTo>
                  <a:pt x="1359" y="336"/>
                  <a:pt x="1325" y="303"/>
                  <a:pt x="1283" y="277"/>
                </a:cubicBezTo>
                <a:cubicBezTo>
                  <a:pt x="1241" y="251"/>
                  <a:pt x="1191" y="220"/>
                  <a:pt x="1144" y="205"/>
                </a:cubicBezTo>
                <a:cubicBezTo>
                  <a:pt x="1097" y="190"/>
                  <a:pt x="1050" y="183"/>
                  <a:pt x="999" y="185"/>
                </a:cubicBezTo>
                <a:cubicBezTo>
                  <a:pt x="948" y="187"/>
                  <a:pt x="889" y="198"/>
                  <a:pt x="840" y="214"/>
                </a:cubicBezTo>
                <a:cubicBezTo>
                  <a:pt x="791" y="230"/>
                  <a:pt x="744" y="254"/>
                  <a:pt x="702" y="284"/>
                </a:cubicBezTo>
                <a:cubicBezTo>
                  <a:pt x="660" y="314"/>
                  <a:pt x="619" y="354"/>
                  <a:pt x="589" y="396"/>
                </a:cubicBezTo>
                <a:cubicBezTo>
                  <a:pt x="559" y="438"/>
                  <a:pt x="536" y="492"/>
                  <a:pt x="523" y="535"/>
                </a:cubicBezTo>
                <a:cubicBezTo>
                  <a:pt x="510" y="578"/>
                  <a:pt x="509" y="623"/>
                  <a:pt x="510" y="657"/>
                </a:cubicBezTo>
                <a:cubicBezTo>
                  <a:pt x="511" y="691"/>
                  <a:pt x="520" y="715"/>
                  <a:pt x="529" y="739"/>
                </a:cubicBezTo>
                <a:cubicBezTo>
                  <a:pt x="505" y="747"/>
                  <a:pt x="505" y="745"/>
                  <a:pt x="475" y="757"/>
                </a:cubicBezTo>
                <a:cubicBezTo>
                  <a:pt x="445" y="769"/>
                  <a:pt x="393" y="787"/>
                  <a:pt x="352" y="813"/>
                </a:cubicBezTo>
                <a:cubicBezTo>
                  <a:pt x="311" y="839"/>
                  <a:pt x="263" y="875"/>
                  <a:pt x="226" y="912"/>
                </a:cubicBezTo>
                <a:cubicBezTo>
                  <a:pt x="189" y="949"/>
                  <a:pt x="157" y="991"/>
                  <a:pt x="127" y="1037"/>
                </a:cubicBezTo>
                <a:cubicBezTo>
                  <a:pt x="97" y="1083"/>
                  <a:pt x="68" y="1137"/>
                  <a:pt x="48" y="1189"/>
                </a:cubicBezTo>
                <a:cubicBezTo>
                  <a:pt x="28" y="1241"/>
                  <a:pt x="15" y="1294"/>
                  <a:pt x="8" y="1348"/>
                </a:cubicBezTo>
                <a:cubicBezTo>
                  <a:pt x="1" y="1402"/>
                  <a:pt x="0" y="1453"/>
                  <a:pt x="8" y="1513"/>
                </a:cubicBezTo>
                <a:cubicBezTo>
                  <a:pt x="16" y="1573"/>
                  <a:pt x="33" y="1652"/>
                  <a:pt x="54" y="1711"/>
                </a:cubicBezTo>
                <a:cubicBezTo>
                  <a:pt x="75" y="1770"/>
                  <a:pt x="105" y="1824"/>
                  <a:pt x="134" y="1870"/>
                </a:cubicBezTo>
                <a:cubicBezTo>
                  <a:pt x="163" y="1916"/>
                  <a:pt x="191" y="1954"/>
                  <a:pt x="226" y="1989"/>
                </a:cubicBezTo>
                <a:cubicBezTo>
                  <a:pt x="261" y="2024"/>
                  <a:pt x="305" y="2056"/>
                  <a:pt x="345" y="2081"/>
                </a:cubicBezTo>
                <a:cubicBezTo>
                  <a:pt x="385" y="2106"/>
                  <a:pt x="424" y="2124"/>
                  <a:pt x="464" y="2141"/>
                </a:cubicBezTo>
                <a:cubicBezTo>
                  <a:pt x="504" y="2158"/>
                  <a:pt x="542" y="2170"/>
                  <a:pt x="583" y="2180"/>
                </a:cubicBezTo>
                <a:cubicBezTo>
                  <a:pt x="624" y="2190"/>
                  <a:pt x="667" y="2197"/>
                  <a:pt x="708" y="2200"/>
                </a:cubicBezTo>
                <a:cubicBezTo>
                  <a:pt x="749" y="2203"/>
                  <a:pt x="788" y="2202"/>
                  <a:pt x="827" y="2200"/>
                </a:cubicBezTo>
                <a:cubicBezTo>
                  <a:pt x="866" y="2198"/>
                  <a:pt x="905" y="2192"/>
                  <a:pt x="940" y="2187"/>
                </a:cubicBezTo>
                <a:cubicBezTo>
                  <a:pt x="975" y="2182"/>
                  <a:pt x="1008" y="2175"/>
                  <a:pt x="1036" y="2169"/>
                </a:cubicBezTo>
                <a:cubicBezTo>
                  <a:pt x="1064" y="2163"/>
                  <a:pt x="1086" y="2158"/>
                  <a:pt x="1110" y="2152"/>
                </a:cubicBezTo>
                <a:cubicBezTo>
                  <a:pt x="1134" y="2146"/>
                  <a:pt x="1153" y="2143"/>
                  <a:pt x="1179" y="2134"/>
                </a:cubicBezTo>
                <a:cubicBezTo>
                  <a:pt x="1189" y="2160"/>
                  <a:pt x="1211" y="2198"/>
                  <a:pt x="1237" y="2226"/>
                </a:cubicBezTo>
                <a:cubicBezTo>
                  <a:pt x="1263" y="2254"/>
                  <a:pt x="1299" y="2277"/>
                  <a:pt x="1336" y="2299"/>
                </a:cubicBezTo>
                <a:cubicBezTo>
                  <a:pt x="1373" y="2321"/>
                  <a:pt x="1417" y="2344"/>
                  <a:pt x="1461" y="2359"/>
                </a:cubicBezTo>
                <a:cubicBezTo>
                  <a:pt x="1505" y="2374"/>
                  <a:pt x="1555" y="2383"/>
                  <a:pt x="1600" y="2391"/>
                </a:cubicBezTo>
                <a:cubicBezTo>
                  <a:pt x="1645" y="2399"/>
                  <a:pt x="1688" y="2406"/>
                  <a:pt x="1734" y="2410"/>
                </a:cubicBezTo>
                <a:cubicBezTo>
                  <a:pt x="1780" y="2414"/>
                  <a:pt x="1819" y="2420"/>
                  <a:pt x="1878" y="2418"/>
                </a:cubicBezTo>
                <a:cubicBezTo>
                  <a:pt x="1937" y="2416"/>
                  <a:pt x="2023" y="2411"/>
                  <a:pt x="2089" y="2398"/>
                </a:cubicBezTo>
                <a:cubicBezTo>
                  <a:pt x="2155" y="2385"/>
                  <a:pt x="2214" y="2364"/>
                  <a:pt x="2274" y="2339"/>
                </a:cubicBezTo>
                <a:cubicBezTo>
                  <a:pt x="2334" y="2314"/>
                  <a:pt x="2393" y="2281"/>
                  <a:pt x="2446" y="2246"/>
                </a:cubicBezTo>
                <a:cubicBezTo>
                  <a:pt x="2499" y="2211"/>
                  <a:pt x="2554" y="2160"/>
                  <a:pt x="2591" y="2127"/>
                </a:cubicBezTo>
                <a:cubicBezTo>
                  <a:pt x="2629" y="2175"/>
                  <a:pt x="2665" y="2214"/>
                  <a:pt x="2710" y="2246"/>
                </a:cubicBezTo>
                <a:cubicBezTo>
                  <a:pt x="2755" y="2278"/>
                  <a:pt x="2809" y="2302"/>
                  <a:pt x="2862" y="2319"/>
                </a:cubicBezTo>
                <a:cubicBezTo>
                  <a:pt x="2915" y="2336"/>
                  <a:pt x="2970" y="2345"/>
                  <a:pt x="3027" y="2345"/>
                </a:cubicBezTo>
                <a:cubicBezTo>
                  <a:pt x="3084" y="2345"/>
                  <a:pt x="3150" y="2336"/>
                  <a:pt x="3206" y="2319"/>
                </a:cubicBezTo>
                <a:cubicBezTo>
                  <a:pt x="3262" y="2302"/>
                  <a:pt x="3318" y="2275"/>
                  <a:pt x="3364" y="2240"/>
                </a:cubicBezTo>
                <a:cubicBezTo>
                  <a:pt x="3410" y="2205"/>
                  <a:pt x="3450" y="2153"/>
                  <a:pt x="3483" y="2107"/>
                </a:cubicBezTo>
                <a:cubicBezTo>
                  <a:pt x="3516" y="2061"/>
                  <a:pt x="3543" y="2014"/>
                  <a:pt x="3562" y="1962"/>
                </a:cubicBezTo>
                <a:cubicBezTo>
                  <a:pt x="3581" y="1910"/>
                  <a:pt x="3590" y="1836"/>
                  <a:pt x="3595" y="1794"/>
                </a:cubicBezTo>
                <a:cubicBezTo>
                  <a:pt x="3600" y="1752"/>
                  <a:pt x="3597" y="1735"/>
                  <a:pt x="3595" y="1711"/>
                </a:cubicBezTo>
                <a:cubicBezTo>
                  <a:pt x="3593" y="1687"/>
                  <a:pt x="3586" y="1671"/>
                  <a:pt x="3582" y="1652"/>
                </a:cubicBezTo>
                <a:cubicBezTo>
                  <a:pt x="3613" y="1633"/>
                  <a:pt x="3695" y="1587"/>
                  <a:pt x="3741" y="1546"/>
                </a:cubicBezTo>
                <a:cubicBezTo>
                  <a:pt x="3787" y="1505"/>
                  <a:pt x="3827" y="1460"/>
                  <a:pt x="3860" y="1407"/>
                </a:cubicBezTo>
                <a:cubicBezTo>
                  <a:pt x="3893" y="1354"/>
                  <a:pt x="3921" y="1290"/>
                  <a:pt x="3939" y="1229"/>
                </a:cubicBezTo>
                <a:cubicBezTo>
                  <a:pt x="3957" y="1168"/>
                  <a:pt x="3969" y="1101"/>
                  <a:pt x="3969" y="1038"/>
                </a:cubicBezTo>
                <a:close/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 anchorCtr="1">
            <a:normAutofit/>
          </a:bodyPr>
          <a:lstStyle/>
          <a:p>
            <a:r>
              <a:rPr lang="en-US" altLang="ja-JP" sz="1100" dirty="0" smtClean="0"/>
              <a:t>Management </a:t>
            </a:r>
            <a:br>
              <a:rPr lang="en-US" altLang="ja-JP" sz="1100" dirty="0" smtClean="0"/>
            </a:br>
            <a:r>
              <a:rPr lang="en-US" altLang="ja-JP" sz="1100" dirty="0" smtClean="0"/>
              <a:t>Network</a:t>
            </a:r>
            <a:endParaRPr lang="ja-JP" altLang="en-US" sz="1100" dirty="0"/>
          </a:p>
        </p:txBody>
      </p:sp>
      <p:pic>
        <p:nvPicPr>
          <p:cNvPr id="71" name="Picture 10" descr="rou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4522" y="2397108"/>
            <a:ext cx="449262" cy="225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72" name="Picture 10" descr="rou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6320" y="2228840"/>
            <a:ext cx="449262" cy="225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73" name="円柱 72"/>
          <p:cNvSpPr/>
          <p:nvPr/>
        </p:nvSpPr>
        <p:spPr>
          <a:xfrm>
            <a:off x="7131121" y="1994958"/>
            <a:ext cx="216191" cy="29312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332740" y="2021311"/>
            <a:ext cx="1231209" cy="2769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ja-JP" sz="1200" dirty="0" smtClean="0"/>
              <a:t>Mobile IP etc,.</a:t>
            </a:r>
            <a:endParaRPr kumimoji="1"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48132" y="6118019"/>
            <a:ext cx="2741700" cy="27699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kumimoji="1" lang="en-US" altLang="ja-JP" sz="1200" b="1" dirty="0" smtClean="0"/>
              <a:t>High-speed </a:t>
            </a:r>
            <a:r>
              <a:rPr lang="en-US" altLang="ja-JP" sz="1200" b="1" dirty="0" smtClean="0"/>
              <a:t>Handover  test (11ai,11u,…)</a:t>
            </a:r>
            <a:endParaRPr kumimoji="1" lang="ja-JP" altLang="en-US" sz="1200" b="1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103291" y="6107219"/>
            <a:ext cx="1746086" cy="2769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en-US" altLang="ja-JP" sz="1200" b="1" dirty="0" smtClean="0"/>
              <a:t>TV White Space </a:t>
            </a:r>
            <a:r>
              <a:rPr lang="en-US" altLang="ja-JP" sz="1200" b="1" dirty="0" smtClean="0"/>
              <a:t>test</a:t>
            </a:r>
            <a:endParaRPr kumimoji="1" lang="ja-JP" altLang="en-US" sz="1200" b="1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351667" y="6107219"/>
            <a:ext cx="1746086" cy="27699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altLang="ja-JP" sz="1200" b="1" dirty="0" smtClean="0"/>
              <a:t>Mesh Network test(11s).</a:t>
            </a:r>
            <a:endParaRPr kumimoji="1" lang="ja-JP" altLang="en-US" sz="1200" b="1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28617" y="6107219"/>
            <a:ext cx="2361144" cy="2769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ja-JP" sz="1200" b="1" dirty="0" smtClean="0"/>
              <a:t>Cognitive Wireless test</a:t>
            </a:r>
            <a:endParaRPr kumimoji="1" lang="ja-JP" altLang="en-US" sz="1200" b="1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952511" y="1614825"/>
            <a:ext cx="4178610" cy="44228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ja-JP" sz="1200" dirty="0" smtClean="0"/>
              <a:t>Heterogeneous Network capability</a:t>
            </a:r>
            <a:endParaRPr kumimoji="1" lang="ja-JP" altLang="en-US" sz="1200" dirty="0"/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220" y="3083531"/>
            <a:ext cx="255702" cy="478258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7540330" y="3707647"/>
            <a:ext cx="1471338" cy="2769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en-US" altLang="ja-JP" sz="1200" dirty="0" smtClean="0"/>
              <a:t>IEEE802.11s </a:t>
            </a:r>
            <a:r>
              <a:rPr lang="en-US" altLang="ja-JP" sz="1200" dirty="0" err="1" smtClean="0"/>
              <a:t>STA’s</a:t>
            </a:r>
            <a:endParaRPr kumimoji="1" lang="ja-JP" altLang="en-US" sz="12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87457" y="5627974"/>
            <a:ext cx="8230603" cy="707886"/>
          </a:xfrm>
          <a:prstGeom prst="rect">
            <a:avLst/>
          </a:prstGeom>
          <a:noFill/>
        </p:spPr>
        <p:txBody>
          <a:bodyPr wrap="square" rtlCol="0" anchor="ctr" anchorCtr="1">
            <a:normAutofit/>
          </a:bodyPr>
          <a:lstStyle/>
          <a:p>
            <a:r>
              <a:rPr kumimoji="1" lang="en-US" altLang="ja-JP" sz="2000" b="1" i="1" dirty="0" smtClean="0"/>
              <a:t>Programmable Wireless propagation</a:t>
            </a:r>
            <a:r>
              <a:rPr kumimoji="1" lang="ja-JP" altLang="en-US" sz="2000" b="1" i="1" dirty="0" smtClean="0"/>
              <a:t/>
            </a:r>
            <a:br>
              <a:rPr kumimoji="1" lang="ja-JP" altLang="en-US" sz="2000" b="1" i="1" dirty="0" smtClean="0"/>
            </a:br>
            <a:r>
              <a:rPr lang="en-US" altLang="ja-JP" sz="2000" b="1" i="1" dirty="0" smtClean="0"/>
              <a:t>+</a:t>
            </a:r>
            <a:r>
              <a:rPr kumimoji="1" lang="en-US" altLang="ja-JP" sz="2000" b="1" i="1" dirty="0" smtClean="0"/>
              <a:t> </a:t>
            </a:r>
            <a:r>
              <a:rPr lang="en-US" altLang="ja-JP" sz="2000" b="1" i="1" dirty="0" smtClean="0"/>
              <a:t>Reconfigurable  Wireless nodes </a:t>
            </a:r>
            <a:endParaRPr lang="ja-JP" altLang="en-US" sz="2000" b="1" i="1" dirty="0" smtClean="0"/>
          </a:p>
          <a:p>
            <a:endParaRPr kumimoji="1" lang="ja-JP" altLang="en-US" sz="2000" b="1" i="1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248132" y="1662535"/>
            <a:ext cx="2489229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kumimoji="1" lang="en-US" altLang="ja-JP" dirty="0" smtClean="0"/>
              <a:t>Virtual network </a:t>
            </a:r>
            <a:r>
              <a:rPr kumimoji="1" lang="en-US" altLang="ja-JP" dirty="0" err="1" smtClean="0"/>
              <a:t>testbed</a:t>
            </a:r>
            <a:endParaRPr kumimoji="1" lang="ja-JP" altLang="en-US" dirty="0"/>
          </a:p>
        </p:txBody>
      </p:sp>
      <p:sp>
        <p:nvSpPr>
          <p:cNvPr id="135" name="正方形/長方形 134"/>
          <p:cNvSpPr/>
          <p:nvPr/>
        </p:nvSpPr>
        <p:spPr>
          <a:xfrm rot="16200000">
            <a:off x="-858895" y="4452661"/>
            <a:ext cx="2410370" cy="36933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altLang="ja-JP" dirty="0" smtClean="0"/>
              <a:t>Virtual Wireless system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線コネクタ 38"/>
          <p:cNvCxnSpPr>
            <a:stCxn id="8" idx="1"/>
          </p:cNvCxnSpPr>
          <p:nvPr/>
        </p:nvCxnSpPr>
        <p:spPr>
          <a:xfrm rot="10800000" flipH="1" flipV="1">
            <a:off x="2286000" y="4769999"/>
            <a:ext cx="624596" cy="19050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System Image</a:t>
            </a:r>
            <a:endParaRPr lang="ja-JP" altLang="en-US" dirty="0"/>
          </a:p>
        </p:txBody>
      </p:sp>
      <p:sp>
        <p:nvSpPr>
          <p:cNvPr id="150" name="コンテンツ プレースホルダ 149"/>
          <p:cNvSpPr>
            <a:spLocks noGrp="1"/>
          </p:cNvSpPr>
          <p:nvPr>
            <p:ph idx="1"/>
          </p:nvPr>
        </p:nvSpPr>
        <p:spPr>
          <a:xfrm>
            <a:off x="5638800" y="1295400"/>
            <a:ext cx="3276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Reconfigurable SDR</a:t>
            </a:r>
          </a:p>
          <a:p>
            <a:pPr lvl="1"/>
            <a:r>
              <a:rPr lang="en-US" altLang="ja-JP" dirty="0" smtClean="0"/>
              <a:t>FPGA base universal SDR Board + PC</a:t>
            </a:r>
          </a:p>
          <a:p>
            <a:r>
              <a:rPr lang="en-US" altLang="ja-JP" dirty="0" smtClean="0"/>
              <a:t>Scenario Generator</a:t>
            </a:r>
          </a:p>
          <a:p>
            <a:pPr lvl="1"/>
            <a:r>
              <a:rPr lang="en-US" altLang="ja-JP" dirty="0" smtClean="0"/>
              <a:t>Software +PC</a:t>
            </a:r>
          </a:p>
          <a:p>
            <a:r>
              <a:rPr lang="en-US" altLang="ja-JP" dirty="0" smtClean="0"/>
              <a:t>Propagation emulator</a:t>
            </a:r>
          </a:p>
          <a:p>
            <a:pPr lvl="1"/>
            <a:r>
              <a:rPr lang="en-US" altLang="ja-JP" dirty="0" smtClean="0"/>
              <a:t>FPGA Board +PC</a:t>
            </a:r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May 2014</a:t>
            </a:r>
            <a:endParaRPr lang="ja-JP" altLang="en-US"/>
          </a:p>
        </p:txBody>
      </p:sp>
      <p:sp>
        <p:nvSpPr>
          <p:cNvPr id="33" name="フッター プレースホル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Hiroshi Mano (KDTI/University of Yamanashi)</a:t>
            </a:r>
            <a:endParaRPr lang="ja-JP" alt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B8E4-6329-9F4A-8F5E-6AA082CF0154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56" y="3328150"/>
            <a:ext cx="878793" cy="624597"/>
          </a:xfrm>
          <a:prstGeom prst="rect">
            <a:avLst/>
          </a:prstGeom>
        </p:spPr>
      </p:pic>
      <p:pic>
        <p:nvPicPr>
          <p:cNvPr id="10" name="図 9" descr="部品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549" y="3454202"/>
            <a:ext cx="443150" cy="33236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09" y="4025889"/>
            <a:ext cx="878793" cy="624597"/>
          </a:xfrm>
          <a:prstGeom prst="rect">
            <a:avLst/>
          </a:prstGeom>
        </p:spPr>
      </p:pic>
      <p:pic>
        <p:nvPicPr>
          <p:cNvPr id="13" name="図 12" descr="部品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602" y="4151941"/>
            <a:ext cx="443150" cy="33236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63" y="3328150"/>
            <a:ext cx="878793" cy="624597"/>
          </a:xfrm>
          <a:prstGeom prst="rect">
            <a:avLst/>
          </a:prstGeom>
        </p:spPr>
      </p:pic>
      <p:pic>
        <p:nvPicPr>
          <p:cNvPr id="15" name="図 14" descr="部品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556" y="3301802"/>
            <a:ext cx="443150" cy="332363"/>
          </a:xfrm>
          <a:prstGeom prst="rect">
            <a:avLst/>
          </a:prstGeom>
        </p:spPr>
      </p:pic>
      <p:pic>
        <p:nvPicPr>
          <p:cNvPr id="16" name="図 15" descr="部品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156" y="3952747"/>
            <a:ext cx="443150" cy="33236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63" y="4105147"/>
            <a:ext cx="878793" cy="624597"/>
          </a:xfrm>
          <a:prstGeom prst="rect">
            <a:avLst/>
          </a:prstGeom>
        </p:spPr>
      </p:pic>
      <p:pic>
        <p:nvPicPr>
          <p:cNvPr id="18" name="図 17" descr="部品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556" y="4181347"/>
            <a:ext cx="443150" cy="332363"/>
          </a:xfrm>
          <a:prstGeom prst="rect">
            <a:avLst/>
          </a:prstGeom>
        </p:spPr>
      </p:pic>
      <p:cxnSp>
        <p:nvCxnSpPr>
          <p:cNvPr id="20" name="直線コネクタ 19"/>
          <p:cNvCxnSpPr>
            <a:stCxn id="10" idx="3"/>
            <a:endCxn id="8" idx="1"/>
          </p:cNvCxnSpPr>
          <p:nvPr/>
        </p:nvCxnSpPr>
        <p:spPr>
          <a:xfrm>
            <a:off x="1762699" y="3620384"/>
            <a:ext cx="523301" cy="11496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3" idx="3"/>
            <a:endCxn id="8" idx="1"/>
          </p:cNvCxnSpPr>
          <p:nvPr/>
        </p:nvCxnSpPr>
        <p:spPr>
          <a:xfrm>
            <a:off x="1743752" y="4318123"/>
            <a:ext cx="542248" cy="45187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4" idx="1"/>
          </p:cNvCxnSpPr>
          <p:nvPr/>
        </p:nvCxnSpPr>
        <p:spPr>
          <a:xfrm rot="10800000" flipV="1">
            <a:off x="3031557" y="3640449"/>
            <a:ext cx="645207" cy="122669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17" idx="1"/>
          </p:cNvCxnSpPr>
          <p:nvPr/>
        </p:nvCxnSpPr>
        <p:spPr>
          <a:xfrm rot="10800000" flipV="1">
            <a:off x="2955357" y="4417445"/>
            <a:ext cx="721407" cy="5259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802956" y="3583415"/>
            <a:ext cx="108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-WEM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00603" y="4484304"/>
            <a:ext cx="7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-SDR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78956" y="3190747"/>
            <a:ext cx="7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-SDR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55556" y="3583415"/>
            <a:ext cx="7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-SDR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555556" y="4465820"/>
            <a:ext cx="7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-SDR</a:t>
            </a:r>
            <a:endParaRPr kumimoji="1" lang="ja-JP" altLang="en-US" dirty="0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133600"/>
            <a:ext cx="1235644" cy="781306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533400" y="1676400"/>
            <a:ext cx="2743200" cy="30153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>
            <a:r>
              <a:rPr lang="en-US" altLang="ja-JP" dirty="0" smtClean="0"/>
              <a:t>Scenario Generator</a:t>
            </a:r>
          </a:p>
        </p:txBody>
      </p:sp>
      <p:cxnSp>
        <p:nvCxnSpPr>
          <p:cNvPr id="50" name="Shape 49"/>
          <p:cNvCxnSpPr/>
          <p:nvPr/>
        </p:nvCxnSpPr>
        <p:spPr>
          <a:xfrm>
            <a:off x="1905000" y="2514600"/>
            <a:ext cx="897956" cy="143814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図 56" descr="MC90043157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8556" y="2581147"/>
            <a:ext cx="585416" cy="589319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21" y="4748803"/>
            <a:ext cx="878793" cy="624597"/>
          </a:xfrm>
          <a:prstGeom prst="rect">
            <a:avLst/>
          </a:prstGeom>
        </p:spPr>
      </p:pic>
      <p:pic>
        <p:nvPicPr>
          <p:cNvPr id="52" name="図 51" descr="部品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614" y="4874855"/>
            <a:ext cx="443150" cy="332363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56" y="5552947"/>
            <a:ext cx="878793" cy="624597"/>
          </a:xfrm>
          <a:prstGeom prst="rect">
            <a:avLst/>
          </a:prstGeom>
        </p:spPr>
      </p:pic>
      <p:pic>
        <p:nvPicPr>
          <p:cNvPr id="54" name="図 53" descr="部品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549" y="5678999"/>
            <a:ext cx="443150" cy="332363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1319550" y="6011362"/>
            <a:ext cx="7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-SDR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269615" y="5188734"/>
            <a:ext cx="7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-SDR</a:t>
            </a:r>
            <a:endParaRPr kumimoji="1" lang="ja-JP" altLang="en-US" dirty="0"/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63" y="4943347"/>
            <a:ext cx="878793" cy="624597"/>
          </a:xfrm>
          <a:prstGeom prst="rect">
            <a:avLst/>
          </a:prstGeom>
        </p:spPr>
      </p:pic>
      <p:pic>
        <p:nvPicPr>
          <p:cNvPr id="67" name="図 66" descr="部品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556" y="5705347"/>
            <a:ext cx="443150" cy="332363"/>
          </a:xfrm>
          <a:prstGeom prst="rect">
            <a:avLst/>
          </a:prstGeom>
        </p:spPr>
      </p:pic>
      <p:pic>
        <p:nvPicPr>
          <p:cNvPr id="69" name="図 68" descr="部品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556" y="4943347"/>
            <a:ext cx="443150" cy="332363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4555556" y="5986960"/>
            <a:ext cx="7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-SDR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555556" y="5154678"/>
            <a:ext cx="79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-SDR</a:t>
            </a:r>
            <a:endParaRPr kumimoji="1" lang="ja-JP" altLang="en-US" dirty="0"/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63" y="5781547"/>
            <a:ext cx="878793" cy="624597"/>
          </a:xfrm>
          <a:prstGeom prst="rect">
            <a:avLst/>
          </a:prstGeom>
        </p:spPr>
      </p:pic>
      <p:cxnSp>
        <p:nvCxnSpPr>
          <p:cNvPr id="81" name="直線コネクタ 80"/>
          <p:cNvCxnSpPr>
            <a:stCxn id="52" idx="3"/>
            <a:endCxn id="8" idx="1"/>
          </p:cNvCxnSpPr>
          <p:nvPr/>
        </p:nvCxnSpPr>
        <p:spPr>
          <a:xfrm flipV="1">
            <a:off x="1712764" y="4769999"/>
            <a:ext cx="573236" cy="2710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stCxn id="52" idx="3"/>
            <a:endCxn id="8" idx="1"/>
          </p:cNvCxnSpPr>
          <p:nvPr/>
        </p:nvCxnSpPr>
        <p:spPr>
          <a:xfrm flipV="1">
            <a:off x="1712764" y="4769999"/>
            <a:ext cx="573236" cy="2710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>
            <a:endCxn id="8" idx="1"/>
          </p:cNvCxnSpPr>
          <p:nvPr/>
        </p:nvCxnSpPr>
        <p:spPr>
          <a:xfrm rot="5400000" flipH="1" flipV="1">
            <a:off x="1541666" y="4954668"/>
            <a:ext cx="929002" cy="5596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>
            <a:stCxn id="66" idx="1"/>
          </p:cNvCxnSpPr>
          <p:nvPr/>
        </p:nvCxnSpPr>
        <p:spPr>
          <a:xfrm rot="10800000">
            <a:off x="3048001" y="4876800"/>
            <a:ext cx="628763" cy="37884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rot="16200000" flipV="1">
            <a:off x="2930305" y="4994496"/>
            <a:ext cx="980947" cy="74555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4267200"/>
            <a:ext cx="1005597" cy="1005597"/>
          </a:xfrm>
          <a:prstGeom prst="rect">
            <a:avLst/>
          </a:prstGeom>
        </p:spPr>
      </p:pic>
      <p:pic>
        <p:nvPicPr>
          <p:cNvPr id="58" name="図 57" descr="RIMG018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3200400"/>
            <a:ext cx="2438400" cy="3251200"/>
          </a:xfrm>
          <a:prstGeom prst="rect">
            <a:avLst/>
          </a:prstGeom>
        </p:spPr>
      </p:pic>
      <p:sp>
        <p:nvSpPr>
          <p:cNvPr id="76" name="フリーフォーム 75"/>
          <p:cNvSpPr/>
          <p:nvPr/>
        </p:nvSpPr>
        <p:spPr bwMode="auto">
          <a:xfrm>
            <a:off x="5207000" y="2273300"/>
            <a:ext cx="1079500" cy="1638300"/>
          </a:xfrm>
          <a:custGeom>
            <a:avLst/>
            <a:gdLst>
              <a:gd name="connsiteX0" fmla="*/ 419100 w 1079500"/>
              <a:gd name="connsiteY0" fmla="*/ 0 h 1638300"/>
              <a:gd name="connsiteX1" fmla="*/ 165100 w 1079500"/>
              <a:gd name="connsiteY1" fmla="*/ 596900 h 1638300"/>
              <a:gd name="connsiteX2" fmla="*/ 152400 w 1079500"/>
              <a:gd name="connsiteY2" fmla="*/ 1295400 h 1638300"/>
              <a:gd name="connsiteX3" fmla="*/ 1079500 w 1079500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0" h="1638300">
                <a:moveTo>
                  <a:pt x="419100" y="0"/>
                </a:moveTo>
                <a:cubicBezTo>
                  <a:pt x="314325" y="190500"/>
                  <a:pt x="209550" y="381000"/>
                  <a:pt x="165100" y="596900"/>
                </a:cubicBezTo>
                <a:cubicBezTo>
                  <a:pt x="120650" y="812800"/>
                  <a:pt x="0" y="1121833"/>
                  <a:pt x="152400" y="1295400"/>
                </a:cubicBezTo>
                <a:cubicBezTo>
                  <a:pt x="304800" y="1468967"/>
                  <a:pt x="1079500" y="1638300"/>
                  <a:pt x="1079500" y="163830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フリーフォーム 76"/>
          <p:cNvSpPr/>
          <p:nvPr/>
        </p:nvSpPr>
        <p:spPr bwMode="auto">
          <a:xfrm>
            <a:off x="7924800" y="1498600"/>
            <a:ext cx="1198033" cy="3238500"/>
          </a:xfrm>
          <a:custGeom>
            <a:avLst/>
            <a:gdLst>
              <a:gd name="connsiteX0" fmla="*/ 457200 w 1198033"/>
              <a:gd name="connsiteY0" fmla="*/ 12700 h 3238500"/>
              <a:gd name="connsiteX1" fmla="*/ 1041400 w 1198033"/>
              <a:gd name="connsiteY1" fmla="*/ 177800 h 3238500"/>
              <a:gd name="connsiteX2" fmla="*/ 1155700 w 1198033"/>
              <a:gd name="connsiteY2" fmla="*/ 1079500 h 3238500"/>
              <a:gd name="connsiteX3" fmla="*/ 787400 w 1198033"/>
              <a:gd name="connsiteY3" fmla="*/ 2476500 h 3238500"/>
              <a:gd name="connsiteX4" fmla="*/ 0 w 1198033"/>
              <a:gd name="connsiteY4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033" h="3238500">
                <a:moveTo>
                  <a:pt x="457200" y="12700"/>
                </a:moveTo>
                <a:cubicBezTo>
                  <a:pt x="691091" y="6350"/>
                  <a:pt x="924983" y="0"/>
                  <a:pt x="1041400" y="177800"/>
                </a:cubicBezTo>
                <a:cubicBezTo>
                  <a:pt x="1157817" y="355600"/>
                  <a:pt x="1198033" y="696383"/>
                  <a:pt x="1155700" y="1079500"/>
                </a:cubicBezTo>
                <a:cubicBezTo>
                  <a:pt x="1113367" y="1462617"/>
                  <a:pt x="980017" y="2116667"/>
                  <a:pt x="787400" y="2476500"/>
                </a:cubicBezTo>
                <a:cubicBezTo>
                  <a:pt x="594783" y="2836333"/>
                  <a:pt x="0" y="3238500"/>
                  <a:pt x="0" y="323850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フリーフォーム 82"/>
          <p:cNvSpPr/>
          <p:nvPr/>
        </p:nvSpPr>
        <p:spPr bwMode="auto">
          <a:xfrm>
            <a:off x="5310717" y="2870200"/>
            <a:ext cx="1090083" cy="800100"/>
          </a:xfrm>
          <a:custGeom>
            <a:avLst/>
            <a:gdLst>
              <a:gd name="connsiteX0" fmla="*/ 416983 w 1090083"/>
              <a:gd name="connsiteY0" fmla="*/ 0 h 800100"/>
              <a:gd name="connsiteX1" fmla="*/ 112183 w 1090083"/>
              <a:gd name="connsiteY1" fmla="*/ 457200 h 800100"/>
              <a:gd name="connsiteX2" fmla="*/ 1090083 w 1090083"/>
              <a:gd name="connsiteY2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0083" h="800100">
                <a:moveTo>
                  <a:pt x="416983" y="0"/>
                </a:moveTo>
                <a:cubicBezTo>
                  <a:pt x="208491" y="161925"/>
                  <a:pt x="0" y="323850"/>
                  <a:pt x="112183" y="457200"/>
                </a:cubicBezTo>
                <a:cubicBezTo>
                  <a:pt x="224366" y="590550"/>
                  <a:pt x="1090083" y="800100"/>
                  <a:pt x="1090083" y="80010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802-11-Submission 4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arrow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23149</TotalTime>
  <Words>1636</Words>
  <Application>Microsoft Macintosh PowerPoint</Application>
  <PresentationFormat>画面に合わせる (4:3)</PresentationFormat>
  <Paragraphs>353</Paragraphs>
  <Slides>19</Slides>
  <Notes>6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リンクの設定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802-11-Submission</vt:lpstr>
      <vt:lpstr>???</vt:lpstr>
      <vt:lpstr>Wireless Emulation for system evaluation</vt:lpstr>
      <vt:lpstr>Abstract</vt:lpstr>
      <vt:lpstr>Why do we need system evaluation?</vt:lpstr>
      <vt:lpstr>Which kind of combination of the interferences  should be evaluated?</vt:lpstr>
      <vt:lpstr>Today's system evaluation method and limitation.</vt:lpstr>
      <vt:lpstr>Limit of computer simulation</vt:lpstr>
      <vt:lpstr>Requirement of system evaluation</vt:lpstr>
      <vt:lpstr>Overview of proposed wireless emulation system</vt:lpstr>
      <vt:lpstr>System Image</vt:lpstr>
      <vt:lpstr>Reconfigurable SDR implementation</vt:lpstr>
      <vt:lpstr>Scenario Generator</vt:lpstr>
      <vt:lpstr>Propagation emulator</vt:lpstr>
      <vt:lpstr>Emulate the interference effect  between different system </vt:lpstr>
      <vt:lpstr>Emulate the interference effect  between different channel of IEEE802.11 OFDM</vt:lpstr>
      <vt:lpstr>Result</vt:lpstr>
      <vt:lpstr>Application level emulation</vt:lpstr>
      <vt:lpstr>Conclusion</vt:lpstr>
      <vt:lpstr>Strawpoll</vt:lpstr>
      <vt:lpstr>Proposal and strawpoll</vt:lpstr>
    </vt:vector>
  </TitlesOfParts>
  <Manager/>
  <Company>ATRD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TGai-Agenda-Los-Angels-Jan-2014</dc:title>
  <dc:subject/>
  <dc:creator>Hiroshi Mano</dc:creator>
  <cp:keywords/>
  <dc:description/>
  <cp:lastModifiedBy>真野 浩</cp:lastModifiedBy>
  <cp:revision>506</cp:revision>
  <cp:lastPrinted>1998-02-10T13:28:06Z</cp:lastPrinted>
  <dcterms:created xsi:type="dcterms:W3CDTF">2014-05-12T04:44:55Z</dcterms:created>
  <dcterms:modified xsi:type="dcterms:W3CDTF">2014-05-12T10:08:37Z</dcterms:modified>
  <cp:category/>
</cp:coreProperties>
</file>