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92" r:id="rId3"/>
    <p:sldId id="293" r:id="rId4"/>
    <p:sldId id="276" r:id="rId5"/>
    <p:sldId id="270" r:id="rId6"/>
    <p:sldId id="273" r:id="rId7"/>
    <p:sldId id="275" r:id="rId8"/>
    <p:sldId id="288" r:id="rId9"/>
    <p:sldId id="289" r:id="rId10"/>
    <p:sldId id="290" r:id="rId11"/>
    <p:sldId id="277" r:id="rId12"/>
    <p:sldId id="272" r:id="rId13"/>
    <p:sldId id="291" r:id="rId14"/>
    <p:sldId id="286" r:id="rId15"/>
    <p:sldId id="278" r:id="rId16"/>
    <p:sldId id="287" r:id="rId17"/>
    <p:sldId id="285" r:id="rId18"/>
    <p:sldId id="279" r:id="rId19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CCFF"/>
    <a:srgbClr val="00FFFF"/>
    <a:srgbClr val="FF00FF"/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fld id="{BD4A2BFE-4EC9-49E8-9E33-7FD5B55BCFBA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fld id="{4E6DFC15-C4D5-4206-B4B9-F3A10C5C13E1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68214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68214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9A910-24B8-413B-B33C-E45F9D58784A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ADC55-DB94-4B95-A145-89E5821BBF4C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802.11-14/0581r0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/>
              <a:t>Further Discussions on </a:t>
            </a:r>
            <a:r>
              <a:rPr lang="en-US" dirty="0" smtClean="0"/>
              <a:t>PHY Abstraction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2014-05-16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0" y="2590800"/>
          <a:ext cx="7615933" cy="251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/>
                        <a:t>yakunsun@marvell.com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Hongyuan Zhang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09B474-07E4-4413-919F-CCF37C16A0B0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8486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Robustness to Freq Selective Interference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0556E7-FCE1-4C56-9D7C-2C5478CE001F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" y="5410200"/>
            <a:ext cx="762000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Effective SNR vs. PER for 10dB interference rise well aligned with results of various channel types w/ flat noise.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MIESM is accurate and robust to the frequency selective interference.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799" y="1219200"/>
            <a:ext cx="548044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609600" y="5181600"/>
            <a:ext cx="8153400" cy="9144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TGac</a:t>
            </a:r>
            <a:r>
              <a:rPr lang="en-US" dirty="0" smtClean="0"/>
              <a:t> channel: D-NLOS, F-NLOS, B-LOS</a:t>
            </a:r>
          </a:p>
          <a:p>
            <a:pPr lvl="1"/>
            <a:r>
              <a:rPr lang="en-US" dirty="0" smtClean="0"/>
              <a:t>Channel realizations in PER prediction simulations are </a:t>
            </a:r>
            <a:r>
              <a:rPr lang="en-US" b="1" dirty="0" smtClean="0">
                <a:solidFill>
                  <a:srgbClr val="FF0000"/>
                </a:solidFill>
              </a:rPr>
              <a:t>independent</a:t>
            </a:r>
            <a:r>
              <a:rPr lang="en-US" dirty="0" smtClean="0"/>
              <a:t> with the ones used for effective SNR vs. PER lookup table generation.</a:t>
            </a:r>
          </a:p>
          <a:p>
            <a:pPr lvl="1"/>
            <a:r>
              <a:rPr lang="en-US" altLang="zh-CN" dirty="0" smtClean="0"/>
              <a:t>Case 1: one randomly selected (and fixed) channel realization</a:t>
            </a:r>
          </a:p>
          <a:p>
            <a:pPr lvl="1"/>
            <a:r>
              <a:rPr lang="en-US" dirty="0" smtClean="0"/>
              <a:t>Case 2: 4000 channel realizations</a:t>
            </a:r>
          </a:p>
          <a:p>
            <a:endParaRPr lang="en-US" dirty="0" smtClean="0"/>
          </a:p>
          <a:p>
            <a:r>
              <a:rPr lang="en-US" dirty="0" smtClean="0"/>
              <a:t>PER is obtained for each SNR point in two ways:</a:t>
            </a:r>
          </a:p>
          <a:p>
            <a:pPr lvl="1"/>
            <a:r>
              <a:rPr lang="en-US" dirty="0" smtClean="0"/>
              <a:t>Simulated: count by decoding errors</a:t>
            </a:r>
          </a:p>
          <a:p>
            <a:pPr lvl="1"/>
            <a:r>
              <a:rPr lang="en-US" dirty="0" smtClean="0"/>
              <a:t>Predicted: predict PER by PHY abstraction. </a:t>
            </a:r>
          </a:p>
          <a:p>
            <a:pPr lvl="2"/>
            <a:r>
              <a:rPr lang="en-US" dirty="0" smtClean="0"/>
              <a:t>For each channel realization:</a:t>
            </a:r>
          </a:p>
          <a:p>
            <a:pPr lvl="3"/>
            <a:r>
              <a:rPr lang="en-US" dirty="0" smtClean="0"/>
              <a:t>Calculate a PER based on effective SNR (from RBIR mapping), </a:t>
            </a:r>
          </a:p>
          <a:p>
            <a:pPr lvl="3"/>
            <a:r>
              <a:rPr lang="en-US" dirty="0" smtClean="0"/>
              <a:t>Then flip a coin to decide if the packet is correctly received based on the calculated PER. (Namely, draw a random variable x ~U[0,1]; packet fails if x &lt; PER.)</a:t>
            </a:r>
          </a:p>
          <a:p>
            <a:pPr lvl="2"/>
            <a:r>
              <a:rPr lang="en-US" dirty="0" smtClean="0"/>
              <a:t>PER = total number of failed packets/total number of packets.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Predicted PER is very close to simulated PER.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Using RBIR and AWGN curves to predict PER for various types of channels are reliable.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68C7FE-6B9C-4119-BDFC-FCA002DBFEE1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A Random/Fixed Channel Realization (D_NLOS)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5562600"/>
            <a:ext cx="76200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 an arbitrary channel realization, PER prediction by RBIR-based PHY prediction is accurate for LDPC and less than 0.3dB offset (PER=10%) for BCC.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DB52CD-AD20-4A25-91C4-150039AE4BCF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pic>
        <p:nvPicPr>
          <p:cNvPr id="51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7360"/>
            <a:ext cx="4993290" cy="374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737360"/>
            <a:ext cx="4996486" cy="374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Statistics on More Random/Fixed Channel Realizations (D_NLOS)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82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Okay, </a:t>
            </a:r>
            <a:r>
              <a:rPr lang="en-US" smtClean="0"/>
              <a:t>we can be lucky </a:t>
            </a:r>
            <a:r>
              <a:rPr lang="en-US" dirty="0" smtClean="0"/>
              <a:t>in the previous specific random and fixed channel realization.</a:t>
            </a:r>
          </a:p>
          <a:p>
            <a:r>
              <a:rPr lang="en-US" dirty="0" smtClean="0"/>
              <a:t>100 more tests on random/fixed channel realizations.</a:t>
            </a:r>
          </a:p>
          <a:p>
            <a:r>
              <a:rPr lang="en-US" dirty="0" smtClean="0"/>
              <a:t>Look at the SNR offset @ PER = 10% for each channel realization.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5105400"/>
          <a:ext cx="67817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859"/>
                <a:gridCol w="574194"/>
                <a:gridCol w="574194"/>
                <a:gridCol w="574194"/>
                <a:gridCol w="574194"/>
                <a:gridCol w="574194"/>
                <a:gridCol w="574194"/>
                <a:gridCol w="574194"/>
                <a:gridCol w="574194"/>
                <a:gridCol w="574194"/>
                <a:gridCol w="5741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Mean (dB)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-0.35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-0.42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-0.39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-0.21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-0.31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-0.17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-0.13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-0.41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-0.13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-0.29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Var</a:t>
                      </a:r>
                      <a:r>
                        <a:rPr lang="en-US" sz="1400" dirty="0" smtClean="0"/>
                        <a:t> (dB)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0.60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38204" y="3657600"/>
          <a:ext cx="687436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617"/>
                <a:gridCol w="513861"/>
                <a:gridCol w="595210"/>
                <a:gridCol w="595210"/>
                <a:gridCol w="595210"/>
                <a:gridCol w="595210"/>
                <a:gridCol w="595210"/>
                <a:gridCol w="595210"/>
                <a:gridCol w="595210"/>
                <a:gridCol w="595210"/>
                <a:gridCol w="5952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Mean (dB)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-0.02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-0.01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-0.05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-0.11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-0.03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0.01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Var</a:t>
                      </a:r>
                      <a:r>
                        <a:rPr lang="en-US" sz="1400" dirty="0" smtClean="0"/>
                        <a:t> (dB)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0.12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772400" y="4191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LDPC</a:t>
            </a:r>
            <a:endParaRPr lang="en-US" sz="1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848600" y="56388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BCC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4000 Channel Realizations (D_NLOS)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" y="14478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914400" y="5410200"/>
            <a:ext cx="76200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 prediction by RBIR-based PHY prediction is accurate for LDPC and less than 0.5dB offset  (PER=10%) for BCC over channel realizations.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DB52CD-AD20-4A25-91C4-150039AE4BCF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pic>
        <p:nvPicPr>
          <p:cNvPr id="614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2498" y="1447800"/>
            <a:ext cx="4871502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4000 Channel Realizations (F_NLOS)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14600" y="5715000"/>
            <a:ext cx="4267200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Same observation as D-NLOS channel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" y="1661160"/>
            <a:ext cx="4998720" cy="374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F54556-C8C5-468F-B2AD-6B1196F0ED2D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6112" y="1661160"/>
            <a:ext cx="4996488" cy="374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r>
              <a:rPr lang="en-US" dirty="0" smtClean="0"/>
              <a:t>Case 2: 4000 Channel Realizations (B_LOS)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0556E7-FCE1-4C56-9D7C-2C5478CE001F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5715000"/>
            <a:ext cx="7391400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Similar observation as D-NLOS channel (even less offset for BCC)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" y="1600200"/>
            <a:ext cx="4998720" cy="374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9310" y="1600200"/>
            <a:ext cx="4993290" cy="374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MIESM-based PHY abstraction is independent to channel </a:t>
            </a:r>
            <a:r>
              <a:rPr lang="en-US" smtClean="0"/>
              <a:t>types/interference scenarios.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AWGN-based SNR vs. PER lookup table can accurately predict PER for various channel types.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0556E7-FCE1-4C56-9D7C-2C5478CE001F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 smtClean="0"/>
              <a:t>[1] 11-14-0117-00-0hew-PHY-abstraction-for-HEW-system-level-simulation</a:t>
            </a:r>
          </a:p>
          <a:p>
            <a:r>
              <a:rPr lang="en-US" sz="1800" b="0" dirty="0" smtClean="0"/>
              <a:t>[2] 11-13-1131-00-0hew-phyabstraction-for-hew-system-level-simulation</a:t>
            </a:r>
          </a:p>
          <a:p>
            <a:r>
              <a:rPr lang="en-US" sz="1800" b="0" dirty="0" smtClean="0"/>
              <a:t>[3] 11-14-0353-00-0hew-suggestion-on-phy-abstraction-for-evaluation-methodology</a:t>
            </a:r>
          </a:p>
          <a:p>
            <a:r>
              <a:rPr lang="en-US" sz="1800" b="0" dirty="0" smtClean="0"/>
              <a:t>[4] 11-14-0043-02-0hew-PHY-abstraction-in-system-level-simulation-for-HEW-study</a:t>
            </a:r>
          </a:p>
          <a:p>
            <a:r>
              <a:rPr lang="en-US" sz="1800" b="0" dirty="0" smtClean="0"/>
              <a:t>[5] 11-14-0335-00-0hew-instantenous-sinr-calibration-for-system-simulation</a:t>
            </a: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6AA1F1-D782-4706-9189-88B98EDE7A6E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ESM for PHY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dirty="0" smtClean="0"/>
              <a:t>Effective SINR is an average mapped equalizer-output SINR over all subcarriers.</a:t>
            </a:r>
          </a:p>
          <a:p>
            <a:pPr lvl="1"/>
            <a:r>
              <a:rPr lang="en-US" altLang="zh-CN" dirty="0" smtClean="0"/>
              <a:t>Hedge factors alpha and beta can be used to calibrate and compensate any residual </a:t>
            </a:r>
            <a:r>
              <a:rPr lang="en-US" altLang="zh-CN" dirty="0" smtClean="0"/>
              <a:t>errors, if necessary.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OFDM transmission is modeled as an AWGN channel with one effective SINR.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133600" y="3200400"/>
          <a:ext cx="3937000" cy="762000"/>
        </p:xfrm>
        <a:graphic>
          <a:graphicData uri="http://schemas.openxmlformats.org/presentationml/2006/ole">
            <p:oleObj spid="_x0000_s1026" name="Equation" r:id="rId3" imgW="236196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SINR Mapping Functions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752600"/>
          <a:ext cx="83058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41910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r>
                        <a:rPr lang="en-US" baseline="0" dirty="0" smtClean="0"/>
                        <a:t> Abstract </a:t>
                      </a: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SINR Mapping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EESM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Exponential mapping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CM based RBIR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Mutual information </a:t>
                      </a:r>
                      <a:r>
                        <a:rPr lang="en-US" dirty="0" smtClean="0"/>
                        <a:t>assuming</a:t>
                      </a:r>
                      <a:r>
                        <a:rPr lang="en-US" baseline="0" dirty="0" smtClean="0"/>
                        <a:t> CM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BICM based RBIR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Mutual information </a:t>
                      </a:r>
                      <a:r>
                        <a:rPr lang="en-US" dirty="0" smtClean="0"/>
                        <a:t>assuming</a:t>
                      </a:r>
                      <a:r>
                        <a:rPr lang="en-US" baseline="0" dirty="0" smtClean="0"/>
                        <a:t> BICM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MMIB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Mutual information </a:t>
                      </a:r>
                      <a:r>
                        <a:rPr lang="en-US" dirty="0" smtClean="0">
                          <a:solidFill>
                            <a:schemeClr val="dk1"/>
                          </a:solidFill>
                        </a:rPr>
                        <a:t>by</a:t>
                      </a:r>
                      <a:r>
                        <a:rPr lang="en-US" baseline="0" dirty="0" smtClean="0">
                          <a:solidFill>
                            <a:schemeClr val="dk1"/>
                          </a:solidFill>
                        </a:rPr>
                        <a:t> LLR channels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5334000" y="2679324"/>
          <a:ext cx="1527175" cy="368676"/>
        </p:xfrm>
        <a:graphic>
          <a:graphicData uri="http://schemas.openxmlformats.org/presentationml/2006/ole">
            <p:oleObj spid="_x0000_s2050" name="Equation" r:id="rId3" imgW="1054080" imgH="253800" progId="Equation.DSMT4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4800600" y="4917768"/>
          <a:ext cx="3021013" cy="568632"/>
        </p:xfrm>
        <a:graphic>
          <a:graphicData uri="http://schemas.openxmlformats.org/presentationml/2006/ole">
            <p:oleObj spid="_x0000_s2051" name="Equation" r:id="rId4" imgW="2298600" imgH="431640" progId="Equation.DSMT4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4267200" y="3352800"/>
          <a:ext cx="4337050" cy="474523"/>
        </p:xfrm>
        <a:graphic>
          <a:graphicData uri="http://schemas.openxmlformats.org/presentationml/2006/ole">
            <p:oleObj spid="_x0000_s2052" name="Equation" r:id="rId5" imgW="4406760" imgH="482400" progId="Equation.DSMT4">
              <p:embed/>
            </p:oleObj>
          </a:graphicData>
        </a:graphic>
      </p:graphicFrame>
      <p:graphicFrame>
        <p:nvGraphicFramePr>
          <p:cNvPr id="29701" name="Object 2"/>
          <p:cNvGraphicFramePr>
            <a:graphicFrameLocks noChangeAspect="1"/>
          </p:cNvGraphicFramePr>
          <p:nvPr/>
        </p:nvGraphicFramePr>
        <p:xfrm>
          <a:off x="4313237" y="4038600"/>
          <a:ext cx="4525963" cy="780646"/>
        </p:xfrm>
        <a:graphic>
          <a:graphicData uri="http://schemas.openxmlformats.org/presentationml/2006/ole">
            <p:oleObj spid="_x0000_s2053" name="Equation" r:id="rId6" imgW="529560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 of </a:t>
            </a:r>
            <a:r>
              <a:rPr lang="en-US" dirty="0" smtClean="0"/>
              <a:t>MIESM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010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Mutual information </a:t>
            </a:r>
            <a:r>
              <a:rPr lang="en-US" dirty="0" smtClean="0"/>
              <a:t>based </a:t>
            </a:r>
            <a:r>
              <a:rPr lang="en-US" dirty="0" smtClean="0"/>
              <a:t>ESM (MIESM) </a:t>
            </a:r>
            <a:r>
              <a:rPr lang="en-US" dirty="0" smtClean="0"/>
              <a:t>has been proposed for PHY abstraction [1,2,3].</a:t>
            </a:r>
          </a:p>
          <a:p>
            <a:pPr lvl="1"/>
            <a:r>
              <a:rPr lang="en-US" dirty="0" smtClean="0"/>
              <a:t>RBIR and MMIB are basically equivalent, just two approaches to compute the mutual information conditioned on the modulation.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MIESM based effective SNR vs. PER performance is </a:t>
            </a:r>
            <a:r>
              <a:rPr lang="en-US" dirty="0" smtClean="0">
                <a:solidFill>
                  <a:srgbClr val="FF0000"/>
                </a:solidFill>
              </a:rPr>
              <a:t>channel type independent.</a:t>
            </a:r>
          </a:p>
          <a:p>
            <a:pPr lvl="1">
              <a:buFont typeface="Times New Roman" pitchFamily="18" charset="0"/>
              <a:buChar char="→"/>
            </a:pPr>
            <a:r>
              <a:rPr lang="en-US" dirty="0" smtClean="0">
                <a:sym typeface="Wingdings" pitchFamily="2" charset="2"/>
              </a:rPr>
              <a:t>1 set of PER look up tables is enough, very easy to implement in SLS </a:t>
            </a:r>
          </a:p>
          <a:p>
            <a:pPr lvl="1">
              <a:buFont typeface="Times New Roman" pitchFamily="18" charset="0"/>
              <a:buChar char="→"/>
            </a:pPr>
            <a:r>
              <a:rPr lang="en-US" dirty="0" smtClean="0">
                <a:sym typeface="Wingdings" pitchFamily="2" charset="2"/>
              </a:rPr>
              <a:t>highly extensible for any future technologies (and the associated effective channels/scenarios)</a:t>
            </a:r>
          </a:p>
          <a:p>
            <a:pPr lvl="1">
              <a:buFont typeface="Times New Roman" pitchFamily="18" charset="0"/>
              <a:buChar char="→"/>
            </a:pPr>
            <a:r>
              <a:rPr lang="en-US" dirty="0" smtClean="0">
                <a:sym typeface="Wingdings" pitchFamily="2" charset="2"/>
              </a:rPr>
              <a:t>Very easy to calibrate across companies (no or minimal number of tuning parameters)</a:t>
            </a:r>
          </a:p>
          <a:p>
            <a:endParaRPr lang="en-US" dirty="0" smtClean="0"/>
          </a:p>
          <a:p>
            <a:r>
              <a:rPr lang="en-US" dirty="0" smtClean="0">
                <a:sym typeface="Wingdings" pitchFamily="2" charset="2"/>
              </a:rPr>
              <a:t>Minimal effort in implementing MIESM.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Merely a lookup table (RBIR) or a closed form (MMIB) for a packet (with a MCS).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Implementation loss can be included in per tone SINR calculation</a:t>
            </a:r>
          </a:p>
          <a:p>
            <a:pPr lvl="1">
              <a:buFont typeface="Times New Roman" pitchFamily="18" charset="0"/>
              <a:buChar char="→"/>
            </a:pPr>
            <a:r>
              <a:rPr lang="en-US" dirty="0" smtClean="0">
                <a:sym typeface="Wingdings" pitchFamily="2" charset="2"/>
              </a:rPr>
              <a:t>After a  modeling of SINR loss, the procedure of ESM is identical as ideal receiver.</a:t>
            </a:r>
          </a:p>
          <a:p>
            <a:pPr lvl="1">
              <a:buFont typeface="Times New Roman" pitchFamily="18" charset="0"/>
              <a:buChar char="→"/>
            </a:pPr>
            <a:r>
              <a:rPr lang="en-US" dirty="0" smtClean="0">
                <a:sym typeface="Wingdings" pitchFamily="2" charset="2"/>
              </a:rPr>
              <a:t>enable using ideal receiver performance as PER LUT baseline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3496EF-EAD8-440B-8130-3E1A7FBBE88C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609600" y="4495800"/>
            <a:ext cx="7924800" cy="16002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on Channel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Channels simulated:</a:t>
            </a:r>
          </a:p>
          <a:p>
            <a:pPr lvl="1"/>
            <a:r>
              <a:rPr lang="en-US" dirty="0" smtClean="0"/>
              <a:t>AWGN, B_LOS/NLOS, D_NLOS, F_NLOS</a:t>
            </a:r>
          </a:p>
          <a:p>
            <a:pPr lvl="1"/>
            <a:r>
              <a:rPr lang="en-US" dirty="0" smtClean="0"/>
              <a:t>An extreme channel type “X”: Equal power PDP with the delay spread of channel F (600ns). 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20MHz, 2.4GHz, 1x1, 8000 bits per packet.</a:t>
            </a:r>
          </a:p>
          <a:p>
            <a:r>
              <a:rPr lang="en-US" dirty="0" smtClean="0"/>
              <a:t>Ideal channel estimation</a:t>
            </a:r>
          </a:p>
          <a:p>
            <a:r>
              <a:rPr lang="en-US" dirty="0" smtClean="0"/>
              <a:t>PHY-abstraction: RBIR-BICM based </a:t>
            </a:r>
          </a:p>
          <a:p>
            <a:pPr lvl="1"/>
            <a:r>
              <a:rPr lang="en-US" dirty="0" smtClean="0"/>
              <a:t>The results of RBIR-CM/MMIB based PHY abstraction (not plotted) are very close. </a:t>
            </a:r>
          </a:p>
          <a:p>
            <a:endParaRPr lang="en-US" dirty="0" smtClean="0"/>
          </a:p>
          <a:p>
            <a:r>
              <a:rPr lang="en-US" dirty="0" smtClean="0"/>
              <a:t>Effective SNR vs. PER for different channel types are within a very small range.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RBIR-based PHY abstraction is robust to channel frequency selectivity (and frequency selective interference).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Using a universal (AWGN) curves to predict PER for various types of channels are reliable.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C2ECE9-10B2-4054-AABF-0630970381DE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371600"/>
            <a:ext cx="588640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on Channel Type 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429" y="2618601"/>
            <a:ext cx="1126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AWGN (black)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 bwMode="auto">
          <a:xfrm flipV="1">
            <a:off x="1811571" y="2085201"/>
            <a:ext cx="1236429" cy="671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677671" y="3075801"/>
            <a:ext cx="1141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D_NLOS(blue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752600" y="2618601"/>
            <a:ext cx="1296741" cy="519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724959" y="3761601"/>
            <a:ext cx="1047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F_NLOS(red)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723449" y="3325152"/>
            <a:ext cx="1392659" cy="519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619963" y="4295001"/>
            <a:ext cx="1257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X_NLOS (green)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1676400" y="3761601"/>
            <a:ext cx="1392659" cy="519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762000" y="5791200"/>
            <a:ext cx="77724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Effective SNR vs. PER for a large variety of channel types (AWGN, B-LOS/NLOS, D/F/X-NLOS) are almost identical.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5A90D6-BC72-4CE6-8013-BD1532FCC851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04922" y="4724400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CCFF"/>
                </a:solidFill>
              </a:rPr>
              <a:t>B_LOS (cyan)</a:t>
            </a:r>
            <a:endParaRPr lang="en-US" dirty="0">
              <a:solidFill>
                <a:srgbClr val="00CC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3400" y="5105400"/>
            <a:ext cx="1430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B_NLOS (magenta)</a:t>
            </a:r>
            <a:endParaRPr lang="en-US" dirty="0">
              <a:solidFill>
                <a:srgbClr val="FF00FF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1752600" y="4343400"/>
            <a:ext cx="1392659" cy="519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CCFF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>
            <a:stCxn id="22" idx="3"/>
          </p:cNvCxnSpPr>
          <p:nvPr/>
        </p:nvCxnSpPr>
        <p:spPr bwMode="auto">
          <a:xfrm flipV="1">
            <a:off x="1963600" y="4800600"/>
            <a:ext cx="1181659" cy="4433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4058" y="1295400"/>
            <a:ext cx="589974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on Channel Type 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12999" y="2286000"/>
            <a:ext cx="1126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AWGN (black)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 bwMode="auto">
          <a:xfrm flipV="1">
            <a:off x="1839141" y="1752600"/>
            <a:ext cx="1208859" cy="671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705241" y="2895600"/>
            <a:ext cx="1141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D_NLOS(blue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 bwMode="auto">
          <a:xfrm flipV="1">
            <a:off x="1846900" y="2514600"/>
            <a:ext cx="1201100" cy="519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752529" y="3581400"/>
            <a:ext cx="1047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F_NLOS(red)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15" idx="3"/>
          </p:cNvCxnSpPr>
          <p:nvPr/>
        </p:nvCxnSpPr>
        <p:spPr bwMode="auto">
          <a:xfrm flipV="1">
            <a:off x="1799611" y="3200400"/>
            <a:ext cx="1249730" cy="519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647533" y="5029200"/>
            <a:ext cx="1257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X_NLOS (green)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1752600" y="4572000"/>
            <a:ext cx="1392659" cy="519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914400" y="5799292"/>
            <a:ext cx="76200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Effective SNR vs. PER for a large variety of channel types (AWGN, B-LOS/NLOS, D/F/X-NLOS) spans 0.5dB±0.2dB.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20B8A9-B91D-412E-A43B-650788ADA4BD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32492" y="4142601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CCFF"/>
                </a:solidFill>
              </a:rPr>
              <a:t>B_LOS (cyan)</a:t>
            </a:r>
            <a:endParaRPr lang="en-US" dirty="0">
              <a:solidFill>
                <a:srgbClr val="00CC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0970" y="4572000"/>
            <a:ext cx="1430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B_NLOS (magenta)</a:t>
            </a:r>
            <a:endParaRPr lang="en-US" dirty="0">
              <a:solidFill>
                <a:srgbClr val="FF00FF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1807741" y="3761601"/>
            <a:ext cx="1392659" cy="519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CCFF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 flipV="1">
            <a:off x="1991170" y="4267200"/>
            <a:ext cx="1209230" cy="4433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Selective Interference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590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Frequency selective interference can be experienced in OBSS scenarios and caused by potential 11ax technologies such as OFDMA.</a:t>
            </a:r>
          </a:p>
          <a:p>
            <a:endParaRPr lang="en-US" dirty="0" smtClean="0"/>
          </a:p>
          <a:p>
            <a:r>
              <a:rPr lang="en-US" dirty="0" smtClean="0"/>
              <a:t>PHY abstraction should be accurate and robust in this case.</a:t>
            </a:r>
          </a:p>
          <a:p>
            <a:pPr lvl="1"/>
            <a:r>
              <a:rPr lang="en-US" dirty="0" smtClean="0"/>
              <a:t>Infinite number of possible interference levels, cannot rely on tune-up per case.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0556E7-FCE1-4C56-9D7C-2C5478CE001F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838200" y="4419600"/>
            <a:ext cx="7477194" cy="1544598"/>
            <a:chOff x="914401" y="4114800"/>
            <a:chExt cx="7477194" cy="1544598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1295400" y="5486400"/>
              <a:ext cx="647700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295400" y="4114800"/>
              <a:ext cx="0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1600200" y="5105400"/>
              <a:ext cx="167640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3276601" y="4267200"/>
              <a:ext cx="1447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/>
            <p:nvPr/>
          </p:nvCxnSpPr>
          <p:spPr bwMode="auto">
            <a:xfrm flipH="1">
              <a:off x="7391400" y="4724400"/>
              <a:ext cx="1" cy="762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600200" y="51054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 rot="16200000">
              <a:off x="391502" y="4637699"/>
              <a:ext cx="13227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 Level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924801" y="5382399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Freq</a:t>
              </a:r>
              <a:endParaRPr lang="en-US" dirty="0"/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>
              <a:off x="3276601" y="4267200"/>
              <a:ext cx="0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4724401" y="4267200"/>
              <a:ext cx="0" cy="1066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6172201" y="4724400"/>
              <a:ext cx="121920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6172201" y="47244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24401" y="5334000"/>
              <a:ext cx="1447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 Selective Interference – 10dB 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Assume ¼ of tones are under 10dB stronger interference.</a:t>
            </a:r>
          </a:p>
          <a:p>
            <a:pPr lvl="1"/>
            <a:r>
              <a:rPr lang="en-US" dirty="0" smtClean="0"/>
              <a:t>AWGN, BCC, MCS 0/7</a:t>
            </a:r>
          </a:p>
          <a:p>
            <a:r>
              <a:rPr lang="en-US" dirty="0" smtClean="0"/>
              <a:t>Compare effective SNR vs. PER results against those of various channel </a:t>
            </a:r>
            <a:r>
              <a:rPr lang="en-US" dirty="0" smtClean="0"/>
              <a:t>types in the previous results.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1" name="Date Placeholder 6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4C9082-FBC5-4ACC-8626-A6FF8FB5FA9F}" type="datetime1">
              <a:rPr lang="en-US" smtClean="0"/>
              <a:pPr>
                <a:defRPr/>
              </a:pPr>
              <a:t>5/12/2014</a:t>
            </a:fld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609600" y="4038600"/>
            <a:ext cx="7897549" cy="1877199"/>
            <a:chOff x="685800" y="4267200"/>
            <a:chExt cx="7897549" cy="1877199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1066799" y="5638800"/>
              <a:ext cx="7086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Connector 45"/>
            <p:cNvCxnSpPr/>
            <p:nvPr/>
          </p:nvCxnSpPr>
          <p:spPr bwMode="auto">
            <a:xfrm flipV="1">
              <a:off x="1066799" y="4267200"/>
              <a:ext cx="0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1371599" y="4419600"/>
              <a:ext cx="152400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2895600" y="5257800"/>
              <a:ext cx="426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7162799" y="5257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1371599" y="4419600"/>
              <a:ext cx="0" cy="1219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TextBox 55"/>
            <p:cNvSpPr txBox="1"/>
            <p:nvPr/>
          </p:nvSpPr>
          <p:spPr>
            <a:xfrm rot="16200000">
              <a:off x="162901" y="4790099"/>
              <a:ext cx="13227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 Level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150217" y="548640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freq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 bwMode="auto">
            <a:xfrm>
              <a:off x="2895600" y="4419600"/>
              <a:ext cx="0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/>
            <p:nvPr/>
          </p:nvCxnSpPr>
          <p:spPr bwMode="auto">
            <a:xfrm flipH="1">
              <a:off x="2895600" y="4419600"/>
              <a:ext cx="762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/>
            <p:cNvCxnSpPr/>
            <p:nvPr/>
          </p:nvCxnSpPr>
          <p:spPr bwMode="auto">
            <a:xfrm>
              <a:off x="3581400" y="4419600"/>
              <a:ext cx="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TextBox 63"/>
            <p:cNvSpPr txBox="1"/>
            <p:nvPr/>
          </p:nvSpPr>
          <p:spPr>
            <a:xfrm>
              <a:off x="3657600" y="4692546"/>
              <a:ext cx="5180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10dB</a:t>
              </a:r>
              <a:endParaRPr lang="en-US" dirty="0"/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>
              <a:off x="1371600" y="5791200"/>
              <a:ext cx="1600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TextBox 67"/>
            <p:cNvSpPr txBox="1"/>
            <p:nvPr/>
          </p:nvSpPr>
          <p:spPr>
            <a:xfrm>
              <a:off x="1676400" y="5867400"/>
              <a:ext cx="809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0.25*</a:t>
              </a:r>
              <a:r>
                <a:rPr lang="en-US" i="1" dirty="0" err="1" smtClean="0"/>
                <a:t>N</a:t>
              </a:r>
              <a:r>
                <a:rPr lang="en-US" i="1" baseline="-25000" dirty="0" err="1" smtClean="0"/>
                <a:t>tone</a:t>
              </a:r>
              <a:endParaRPr lang="en-US" i="1" dirty="0"/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>
              <a:off x="2971800" y="5791200"/>
              <a:ext cx="4191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" name="TextBox 69"/>
            <p:cNvSpPr txBox="1"/>
            <p:nvPr/>
          </p:nvSpPr>
          <p:spPr>
            <a:xfrm>
              <a:off x="4419600" y="5867400"/>
              <a:ext cx="809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0.75*</a:t>
              </a:r>
              <a:r>
                <a:rPr lang="en-US" i="1" dirty="0" err="1" smtClean="0"/>
                <a:t>N</a:t>
              </a:r>
              <a:r>
                <a:rPr lang="en-US" i="1" baseline="-25000" dirty="0" err="1" smtClean="0"/>
                <a:t>tone</a:t>
              </a:r>
              <a:endParaRPr lang="en-US" i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5735</TotalTime>
  <Words>1339</Words>
  <Application>Microsoft Office PowerPoint</Application>
  <PresentationFormat>On-screen Show (4:3)</PresentationFormat>
  <Paragraphs>264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IEEE802.11 template</vt:lpstr>
      <vt:lpstr>Equation</vt:lpstr>
      <vt:lpstr>Further Discussions on PHY Abstraction</vt:lpstr>
      <vt:lpstr>ESM for PHY Abstraction</vt:lpstr>
      <vt:lpstr>Effective SINR Mapping Functions</vt:lpstr>
      <vt:lpstr>Benefit of MIESM</vt:lpstr>
      <vt:lpstr>Independence on Channel Type</vt:lpstr>
      <vt:lpstr>Independence on Channel Type (2)</vt:lpstr>
      <vt:lpstr>Independence on Channel Type (2)</vt:lpstr>
      <vt:lpstr>Frequency Selective Interference</vt:lpstr>
      <vt:lpstr>Freq Selective Interference – 10dB Rise</vt:lpstr>
      <vt:lpstr>Robustness to Freq Selective Interference</vt:lpstr>
      <vt:lpstr>PER Prediction</vt:lpstr>
      <vt:lpstr>Case 1: A Random/Fixed Channel Realization (D_NLOS)</vt:lpstr>
      <vt:lpstr>Case 1: Statistics on More Random/Fixed Channel Realizations (D_NLOS) </vt:lpstr>
      <vt:lpstr>Case 2: 4000 Channel Realizations (D_NLOS)</vt:lpstr>
      <vt:lpstr>Case 2: 4000 Channel Realizations (F_NLOS)</vt:lpstr>
      <vt:lpstr>Case 2: 4000 Channel Realizations (B_LOS) </vt:lpstr>
      <vt:lpstr>Conclusions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161</cp:revision>
  <cp:lastPrinted>2010-12-20T20:45:24Z</cp:lastPrinted>
  <dcterms:created xsi:type="dcterms:W3CDTF">2014-01-14T02:35:55Z</dcterms:created>
  <dcterms:modified xsi:type="dcterms:W3CDTF">2014-05-13T08:39:44Z</dcterms:modified>
</cp:coreProperties>
</file>