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80" r:id="rId2"/>
    <p:sldId id="281" r:id="rId3"/>
    <p:sldId id="277" r:id="rId4"/>
    <p:sldId id="257" r:id="rId5"/>
    <p:sldId id="258" r:id="rId6"/>
    <p:sldId id="259" r:id="rId7"/>
    <p:sldId id="260" r:id="rId8"/>
    <p:sldId id="278"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9" r:id="rId24"/>
    <p:sldId id="275"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86" y="-102"/>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162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6BB165-1D64-455A-B86C-15077E84A559}" type="datetimeFigureOut">
              <a:rPr lang="en-AU" smtClean="0"/>
              <a:t>16/05/2014</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4240F6-2D94-4EB6-9105-6C2E836C003B}" type="slidenum">
              <a:rPr lang="en-AU" smtClean="0"/>
              <a:t>‹#›</a:t>
            </a:fld>
            <a:endParaRPr lang="en-AU"/>
          </a:p>
        </p:txBody>
      </p:sp>
    </p:spTree>
    <p:extLst>
      <p:ext uri="{BB962C8B-B14F-4D97-AF65-F5344CB8AC3E}">
        <p14:creationId xmlns:p14="http://schemas.microsoft.com/office/powerpoint/2010/main" val="3802474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FF5B80-5D10-4EB8-95F0-EB98943522CD}" type="datetimeFigureOut">
              <a:rPr lang="en-AU" smtClean="0"/>
              <a:t>16/05/2014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81412-B702-4DAE-BD39-443DA5F6D1AB}" type="slidenum">
              <a:rPr lang="en-AU" smtClean="0"/>
              <a:t>‹#›</a:t>
            </a:fld>
            <a:endParaRPr lang="en-AU"/>
          </a:p>
        </p:txBody>
      </p:sp>
    </p:spTree>
    <p:extLst>
      <p:ext uri="{BB962C8B-B14F-4D97-AF65-F5344CB8AC3E}">
        <p14:creationId xmlns:p14="http://schemas.microsoft.com/office/powerpoint/2010/main" val="95015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pitchFamily="18" charset="0"/>
                <a:cs typeface="Arial" pitchFamily="34" charset="0"/>
              </a:defRPr>
            </a:lvl1pPr>
            <a:lvl2pPr marL="733143" indent="-281978" defTabSz="921128" eaLnBrk="0" hangingPunct="0">
              <a:defRPr sz="1200">
                <a:solidFill>
                  <a:schemeClr val="tx1"/>
                </a:solidFill>
                <a:latin typeface="Times New Roman" pitchFamily="18" charset="0"/>
                <a:cs typeface="Arial" pitchFamily="34" charset="0"/>
              </a:defRPr>
            </a:lvl2pPr>
            <a:lvl3pPr marL="1127912" indent="-225582" defTabSz="921128" eaLnBrk="0" hangingPunct="0">
              <a:defRPr sz="1200">
                <a:solidFill>
                  <a:schemeClr val="tx1"/>
                </a:solidFill>
                <a:latin typeface="Times New Roman" pitchFamily="18" charset="0"/>
                <a:cs typeface="Arial" pitchFamily="34" charset="0"/>
              </a:defRPr>
            </a:lvl3pPr>
            <a:lvl4pPr marL="1579077" indent="-225582" defTabSz="921128" eaLnBrk="0" hangingPunct="0">
              <a:defRPr sz="1200">
                <a:solidFill>
                  <a:schemeClr val="tx1"/>
                </a:solidFill>
                <a:latin typeface="Times New Roman" pitchFamily="18" charset="0"/>
                <a:cs typeface="Arial" pitchFamily="34" charset="0"/>
              </a:defRPr>
            </a:lvl4pPr>
            <a:lvl5pPr marL="2030242" indent="-225582" defTabSz="921128" eaLnBrk="0" hangingPunct="0">
              <a:defRPr sz="1200">
                <a:solidFill>
                  <a:schemeClr val="tx1"/>
                </a:solidFill>
                <a:latin typeface="Times New Roman" pitchFamily="18" charset="0"/>
                <a:cs typeface="Arial" pitchFamily="34"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pitchFamily="18" charset="0"/>
                <a:cs typeface="Arial" pitchFamily="34" charset="0"/>
              </a:defRPr>
            </a:lvl1pPr>
            <a:lvl2pPr marL="733143" indent="-281978" defTabSz="921128" eaLnBrk="0" hangingPunct="0">
              <a:defRPr sz="1200">
                <a:solidFill>
                  <a:schemeClr val="tx1"/>
                </a:solidFill>
                <a:latin typeface="Times New Roman" pitchFamily="18" charset="0"/>
                <a:cs typeface="Arial" pitchFamily="34" charset="0"/>
              </a:defRPr>
            </a:lvl2pPr>
            <a:lvl3pPr marL="1127912" indent="-225582" defTabSz="921128" eaLnBrk="0" hangingPunct="0">
              <a:defRPr sz="1200">
                <a:solidFill>
                  <a:schemeClr val="tx1"/>
                </a:solidFill>
                <a:latin typeface="Times New Roman" pitchFamily="18" charset="0"/>
                <a:cs typeface="Arial" pitchFamily="34" charset="0"/>
              </a:defRPr>
            </a:lvl3pPr>
            <a:lvl4pPr marL="1579077" indent="-225582" defTabSz="921128" eaLnBrk="0" hangingPunct="0">
              <a:defRPr sz="1200">
                <a:solidFill>
                  <a:schemeClr val="tx1"/>
                </a:solidFill>
                <a:latin typeface="Times New Roman" pitchFamily="18" charset="0"/>
                <a:cs typeface="Arial" pitchFamily="34" charset="0"/>
              </a:defRPr>
            </a:lvl4pPr>
            <a:lvl5pPr marL="2030242" indent="-225582" defTabSz="921128" eaLnBrk="0" hangingPunct="0">
              <a:defRPr sz="1200">
                <a:solidFill>
                  <a:schemeClr val="tx1"/>
                </a:solidFill>
                <a:latin typeface="Times New Roman" pitchFamily="18" charset="0"/>
                <a:cs typeface="Arial" pitchFamily="34"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endParaRPr lang="en-US" dirty="0"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0938" y="690563"/>
            <a:ext cx="4556125" cy="3417887"/>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8500643" y="6475413"/>
            <a:ext cx="43282" cy="184666"/>
          </a:xfrm>
          <a:ln/>
        </p:spPr>
        <p:txBody>
          <a:bodyPr/>
          <a:lstStyle>
            <a:lvl1pPr>
              <a:defRPr sz="1200"/>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a:xfrm>
            <a:off x="4324766" y="6475413"/>
            <a:ext cx="570669" cy="184666"/>
          </a:xfrm>
          <a:ln/>
        </p:spPr>
        <p:txBody>
          <a:bodyPr/>
          <a:lstStyle>
            <a:lvl1pPr>
              <a:defRPr sz="1200"/>
            </a:lvl1pPr>
          </a:lstStyle>
          <a:p>
            <a:pPr>
              <a:defRPr/>
            </a:pPr>
            <a:r>
              <a:rPr lang="en-US" dirty="0" smtClean="0">
                <a:solidFill>
                  <a:srgbClr val="000000"/>
                </a:solidFill>
              </a:rPr>
              <a:t>Slide </a:t>
            </a:r>
            <a:fld id="{EF4002E7-DB4D-4CC3-8382-1939D19420D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80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8457363" y="6475413"/>
            <a:ext cx="86562" cy="184666"/>
          </a:xfrm>
          <a:ln/>
        </p:spPr>
        <p:txBody>
          <a:bodyPr/>
          <a:lstStyle>
            <a:lvl1pPr>
              <a:defRPr sz="1200"/>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a:xfrm>
            <a:off x="4324766" y="6475413"/>
            <a:ext cx="570669" cy="184666"/>
          </a:xfrm>
          <a:ln/>
        </p:spPr>
        <p:txBody>
          <a:bodyPr/>
          <a:lstStyle>
            <a:lvl1pPr>
              <a:defRPr sz="1200"/>
            </a:lvl1pPr>
          </a:lstStyle>
          <a:p>
            <a:pPr>
              <a:defRPr/>
            </a:pPr>
            <a:r>
              <a:rPr lang="en-US" dirty="0" smtClean="0">
                <a:solidFill>
                  <a:srgbClr val="000000"/>
                </a:solidFill>
              </a:rPr>
              <a:t>Slide </a:t>
            </a:r>
            <a:fld id="{FCE5288C-F87B-4810-A6B2-740CE13BD34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48286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117526" y="6475413"/>
            <a:ext cx="42639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fontAlgn="base">
              <a:spcBef>
                <a:spcPct val="0"/>
              </a:spcBef>
              <a:spcAft>
                <a:spcPct val="0"/>
              </a:spcAft>
              <a:defRPr/>
            </a:pP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fontAlgn="base">
              <a:spcBef>
                <a:spcPct val="0"/>
              </a:spcBef>
              <a:spcAft>
                <a:spcPct val="0"/>
              </a:spcAft>
              <a:defRPr/>
            </a:pPr>
            <a:r>
              <a:rPr lang="en-US" sz="1200">
                <a:solidFill>
                  <a:srgbClr val="000000"/>
                </a:solidFill>
              </a:rPr>
              <a:t>Slide </a:t>
            </a:r>
            <a:fld id="{A469A3A6-7083-48BA-9D7E-342D6AB96B4F}" type="slidenum">
              <a:rPr lang="en-US" sz="1200">
                <a:solidFill>
                  <a:srgbClr val="000000"/>
                </a:solidFill>
              </a:rPr>
              <a:pPr fontAlgn="base">
                <a:spcBef>
                  <a:spcPct val="0"/>
                </a:spcBef>
                <a:spcAft>
                  <a:spcPct val="0"/>
                </a:spcAft>
                <a:defRPr/>
              </a:pPr>
              <a:t>‹#›</a:t>
            </a:fld>
            <a:endParaRPr lang="en-US" sz="1200">
              <a:solidFill>
                <a:srgbClr val="000000"/>
              </a:solidFill>
            </a:endParaRPr>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fontAlgn="base" hangingPunct="0">
              <a:spcBef>
                <a:spcPct val="0"/>
              </a:spcBef>
              <a:spcAft>
                <a:spcPct val="0"/>
              </a:spcAft>
            </a:pPr>
            <a:r>
              <a:rPr lang="en-US" sz="1600" b="1" dirty="0">
                <a:solidFill>
                  <a:srgbClr val="000000"/>
                </a:solidFill>
                <a:cs typeface="Arial" pitchFamily="34" charset="0"/>
              </a:rPr>
              <a:t>doc.: IEEE </a:t>
            </a:r>
            <a:r>
              <a:rPr lang="en-US" sz="1600" b="1" dirty="0" smtClean="0">
                <a:solidFill>
                  <a:srgbClr val="000000"/>
                </a:solidFill>
                <a:cs typeface="Arial" pitchFamily="34" charset="0"/>
              </a:rPr>
              <a:t>802.11-14/0552r1</a:t>
            </a:r>
            <a:endParaRPr lang="en-US" sz="1600" b="1" dirty="0">
              <a:solidFill>
                <a:srgbClr val="000000"/>
              </a:solidFill>
              <a:cs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US" sz="1200" dirty="0">
                <a:solidFill>
                  <a:srgbClr val="000000"/>
                </a:solidFill>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fontAlgn="base" hangingPunct="0">
              <a:spcBef>
                <a:spcPct val="0"/>
              </a:spcBef>
              <a:spcAft>
                <a:spcPct val="0"/>
              </a:spcAft>
            </a:pPr>
            <a:r>
              <a:rPr lang="en-US" sz="1600" b="1" dirty="0">
                <a:solidFill>
                  <a:srgbClr val="000000"/>
                </a:solidFill>
                <a:cs typeface="Arial" pitchFamily="34" charset="0"/>
              </a:rPr>
              <a:t>May 2014</a:t>
            </a:r>
          </a:p>
        </p:txBody>
      </p:sp>
    </p:spTree>
    <p:extLst>
      <p:ext uri="{BB962C8B-B14F-4D97-AF65-F5344CB8AC3E}">
        <p14:creationId xmlns:p14="http://schemas.microsoft.com/office/powerpoint/2010/main" val="3166982002"/>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hyperlink" Target="mailto:dstanley@arubanetworks.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802.11 WG responses to SC6 on FDIS ballots on 802.11aa/ad/</a:t>
            </a:r>
            <a:r>
              <a:rPr lang="en-US" dirty="0" err="1" smtClean="0">
                <a:solidFill>
                  <a:schemeClr val="accent2">
                    <a:lumMod val="75000"/>
                  </a:schemeClr>
                </a:solidFill>
              </a:rPr>
              <a:t>ae</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13 May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344780927"/>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473933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CN.1 </a:t>
            </a:r>
            <a:r>
              <a:rPr lang="en-AU" dirty="0"/>
              <a:t>on IEEE 802.11ad</a:t>
            </a:r>
          </a:p>
        </p:txBody>
      </p:sp>
      <p:sp>
        <p:nvSpPr>
          <p:cNvPr id="3" name="Content Placeholder 2"/>
          <p:cNvSpPr>
            <a:spLocks noGrp="1"/>
          </p:cNvSpPr>
          <p:nvPr>
            <p:ph idx="1"/>
          </p:nvPr>
        </p:nvSpPr>
        <p:spPr/>
        <p:txBody>
          <a:bodyPr/>
          <a:lstStyle/>
          <a:p>
            <a:r>
              <a:rPr lang="en-AU" dirty="0"/>
              <a:t>Proposed IEEE 802 response to CN.1 on IEEE </a:t>
            </a:r>
            <a:r>
              <a:rPr lang="en-AU" dirty="0" smtClean="0"/>
              <a:t>802.11ad</a:t>
            </a:r>
            <a:endParaRPr lang="en-AU" dirty="0"/>
          </a:p>
          <a:p>
            <a:pPr lvl="1"/>
            <a:r>
              <a:rPr lang="en-AU" i="1" dirty="0"/>
              <a:t>IEEE 802 thanks the China NB for its carefully considered comments on the </a:t>
            </a:r>
            <a:r>
              <a:rPr lang="en-AU" i="1" dirty="0" smtClean="0"/>
              <a:t>802.11ad </a:t>
            </a:r>
            <a:r>
              <a:rPr lang="en-AU" i="1" dirty="0"/>
              <a:t>FDIS ballot</a:t>
            </a:r>
          </a:p>
          <a:p>
            <a:pPr lvl="1"/>
            <a:r>
              <a:rPr lang="en-AU" i="1" dirty="0"/>
              <a:t>We note that the IEEE 802 responded in 6N15647 to all comments submitted by the China NB in </a:t>
            </a:r>
            <a:r>
              <a:rPr lang="en-AU" i="1" dirty="0" smtClean="0"/>
              <a:t>6N15601</a:t>
            </a:r>
            <a:endParaRPr lang="en-AU" i="1" dirty="0"/>
          </a:p>
          <a:p>
            <a:pPr lvl="1"/>
            <a:r>
              <a:rPr lang="en-AU" i="1" dirty="0"/>
              <a:t>Per the agreement in 6N15606, China NB representatives are invited to participate in the IEEE 802 comment resolution process. </a:t>
            </a:r>
          </a:p>
          <a:p>
            <a:pPr lvl="1"/>
            <a:r>
              <a:rPr lang="en-AU" i="1" dirty="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737770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a:t>
            </a:r>
            <a:r>
              <a:rPr lang="en-AU" dirty="0" smtClean="0"/>
              <a:t>CN.2 </a:t>
            </a:r>
            <a:r>
              <a:rPr lang="en-AU" dirty="0"/>
              <a:t>on IEEE 802.11ad</a:t>
            </a:r>
          </a:p>
        </p:txBody>
      </p:sp>
      <p:sp>
        <p:nvSpPr>
          <p:cNvPr id="3" name="Content Placeholder 2"/>
          <p:cNvSpPr>
            <a:spLocks noGrp="1"/>
          </p:cNvSpPr>
          <p:nvPr>
            <p:ph idx="1"/>
          </p:nvPr>
        </p:nvSpPr>
        <p:spPr/>
        <p:txBody>
          <a:bodyPr/>
          <a:lstStyle/>
          <a:p>
            <a:r>
              <a:rPr lang="en-AU" dirty="0"/>
              <a:t>China NB comment </a:t>
            </a:r>
            <a:r>
              <a:rPr lang="en-AU" dirty="0" smtClean="0"/>
              <a:t>CN.2 </a:t>
            </a:r>
            <a:r>
              <a:rPr lang="en-AU" dirty="0"/>
              <a:t>on IEEE </a:t>
            </a:r>
            <a:r>
              <a:rPr lang="en-AU" dirty="0" smtClean="0"/>
              <a:t>802.11ad</a:t>
            </a:r>
          </a:p>
          <a:p>
            <a:pPr>
              <a:buFont typeface="Arial" panose="020B0604020202020204" pitchFamily="34" charset="0"/>
              <a:buChar char="•"/>
            </a:pPr>
            <a:r>
              <a:rPr lang="en-AU" b="0" i="1" dirty="0"/>
              <a:t>The referenced RFC 4017 is informational standard, which is unqualified for normative references in ISO standards. </a:t>
            </a:r>
            <a:endParaRPr lang="en-AU" b="0" i="1" dirty="0" smtClean="0"/>
          </a:p>
          <a:p>
            <a:pPr>
              <a:buFont typeface="Arial" panose="020B0604020202020204" pitchFamily="34" charset="0"/>
              <a:buChar char="•"/>
            </a:pPr>
            <a:r>
              <a:rPr lang="en-AU" b="0" i="1" dirty="0" smtClean="0"/>
              <a:t>Delete </a:t>
            </a:r>
            <a:r>
              <a:rPr lang="en-AU" b="0" i="1" dirty="0"/>
              <a:t>the referenced RFC and related technology from the document.</a:t>
            </a:r>
            <a:r>
              <a:rPr lang="en-AU" b="0" dirty="0"/>
              <a:t> </a:t>
            </a:r>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68888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8458200" cy="1066800"/>
          </a:xfrm>
        </p:spPr>
        <p:txBody>
          <a:bodyPr/>
          <a:lstStyle/>
          <a:p>
            <a:r>
              <a:rPr lang="en-AU" dirty="0"/>
              <a:t>IEEE 802.11 WG offers a response to </a:t>
            </a:r>
            <a:r>
              <a:rPr lang="en-AU" dirty="0" smtClean="0"/>
              <a:t>CN.2 </a:t>
            </a:r>
            <a:r>
              <a:rPr lang="en-AU" dirty="0"/>
              <a:t>on IEEE 802.11ad</a:t>
            </a:r>
          </a:p>
        </p:txBody>
      </p:sp>
      <p:sp>
        <p:nvSpPr>
          <p:cNvPr id="3" name="Content Placeholder 2"/>
          <p:cNvSpPr>
            <a:spLocks noGrp="1"/>
          </p:cNvSpPr>
          <p:nvPr>
            <p:ph idx="1"/>
          </p:nvPr>
        </p:nvSpPr>
        <p:spPr/>
        <p:txBody>
          <a:bodyPr/>
          <a:lstStyle/>
          <a:p>
            <a:r>
              <a:rPr lang="en-AU" dirty="0" smtClean="0"/>
              <a:t> IEEE 802 response to CN.2 on IEEE 802.11ad</a:t>
            </a:r>
          </a:p>
          <a:p>
            <a:pPr lvl="1"/>
            <a:r>
              <a:rPr lang="en-AU" i="1" dirty="0"/>
              <a:t>We note that ISO and JTC1 referencing rules allow references to informational, proposed standard and draft standard IETF RFCs</a:t>
            </a:r>
          </a:p>
          <a:p>
            <a:pPr lvl="1"/>
            <a:r>
              <a:rPr lang="en-AU" i="1" dirty="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i="1" dirty="0"/>
              <a:t>As part of the normal maintenance process for IEEE 802 standards, the relevant 802 WG reviews the references to ensure that only required RFC references are included, RFC references are up to date, and normative RFC references have an appropriate status.</a:t>
            </a: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12</a:t>
            </a:fld>
            <a:endParaRPr lang="en-US">
              <a:solidFill>
                <a:srgbClr val="000000"/>
              </a:solidFill>
            </a:endParaRPr>
          </a:p>
        </p:txBody>
      </p:sp>
    </p:spTree>
    <p:extLst>
      <p:ext uri="{BB962C8B-B14F-4D97-AF65-F5344CB8AC3E}">
        <p14:creationId xmlns:p14="http://schemas.microsoft.com/office/powerpoint/2010/main" val="379726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Swiss NB </a:t>
            </a:r>
            <a:r>
              <a:rPr lang="en-AU" dirty="0"/>
              <a:t>provided comment </a:t>
            </a:r>
            <a:r>
              <a:rPr lang="en-AU" dirty="0" smtClean="0"/>
              <a:t>CH.1 </a:t>
            </a:r>
            <a:r>
              <a:rPr lang="en-AU" dirty="0"/>
              <a:t>on IEEE 802.11ad</a:t>
            </a:r>
          </a:p>
        </p:txBody>
      </p:sp>
      <p:sp>
        <p:nvSpPr>
          <p:cNvPr id="3" name="Content Placeholder 2"/>
          <p:cNvSpPr>
            <a:spLocks noGrp="1"/>
          </p:cNvSpPr>
          <p:nvPr>
            <p:ph idx="1"/>
          </p:nvPr>
        </p:nvSpPr>
        <p:spPr>
          <a:xfrm>
            <a:off x="685800" y="1676400"/>
            <a:ext cx="7772400" cy="4114800"/>
          </a:xfrm>
        </p:spPr>
        <p:txBody>
          <a:bodyPr/>
          <a:lstStyle/>
          <a:p>
            <a:r>
              <a:rPr lang="en-AU" dirty="0" smtClean="0"/>
              <a:t>Swiss NB </a:t>
            </a:r>
            <a:r>
              <a:rPr lang="en-AU" dirty="0"/>
              <a:t>comment </a:t>
            </a:r>
            <a:r>
              <a:rPr lang="en-AU" dirty="0" smtClean="0"/>
              <a:t>CH.1 </a:t>
            </a:r>
            <a:r>
              <a:rPr lang="en-AU" dirty="0"/>
              <a:t>on IEEE 802.11ad</a:t>
            </a:r>
          </a:p>
          <a:p>
            <a:pPr lvl="1"/>
            <a:r>
              <a:rPr lang="en-AU" b="0" i="1" dirty="0" smtClean="0"/>
              <a:t>In </a:t>
            </a:r>
            <a:r>
              <a:rPr lang="en-AU" b="0" i="1" dirty="0"/>
              <a:t>a conventional DIS or DIS fast-track ballot, the sub-sequent comments would be issued with a DISAPPROVE vote, which would be turned into APPROVAL if the comments were satisfactorily resolved. </a:t>
            </a:r>
          </a:p>
          <a:p>
            <a:pPr lvl="1"/>
            <a:r>
              <a:rPr lang="en-AU" b="0" i="1" dirty="0"/>
              <a:t>The FDIS fast-track however postpones, by 2.7 of the ISO/IEC Directives, Part 1, such resolution to the next review of the standard. Furthermore, affirmative votes to an FDIS cannot be made conditional on the resolution of any comments. </a:t>
            </a:r>
          </a:p>
          <a:p>
            <a:pPr lvl="1"/>
            <a:r>
              <a:rPr lang="en-AU" b="0" i="1" dirty="0"/>
              <a:t>However, we wish ISO/IEC to endorse this standard and to subjugate it under its maintenance procedures as set forth in F.2.4 of the ISO/IEC Directives, Part 1, and Sc6 Graz Resolution 6.1.10. </a:t>
            </a:r>
          </a:p>
          <a:p>
            <a:pPr lvl="1"/>
            <a:r>
              <a:rPr lang="en-AU" b="0" i="1" dirty="0"/>
              <a:t>Therefore our vote is APPROVE, unconditionally. Our comments are submitted under the late option of 6N15606 to be processed by the IEEE 802.1 </a:t>
            </a:r>
            <a:r>
              <a:rPr lang="en-AU" b="0" dirty="0" smtClean="0"/>
              <a:t>(sic) </a:t>
            </a:r>
            <a:r>
              <a:rPr lang="en-AU" b="0" i="1" dirty="0" smtClean="0"/>
              <a:t>WG </a:t>
            </a:r>
            <a:r>
              <a:rPr lang="en-AU" b="0" i="1" dirty="0"/>
              <a:t>as soon as possible, i.e. either during comment resolution on any subsequent draft or during normal maintenance. 	</a:t>
            </a:r>
          </a:p>
          <a:p>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60622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CH.1 </a:t>
            </a:r>
            <a:r>
              <a:rPr lang="en-AU" dirty="0"/>
              <a:t>on IEEE 802.11ad</a:t>
            </a:r>
          </a:p>
        </p:txBody>
      </p:sp>
      <p:sp>
        <p:nvSpPr>
          <p:cNvPr id="3" name="Content Placeholder 2"/>
          <p:cNvSpPr>
            <a:spLocks noGrp="1"/>
          </p:cNvSpPr>
          <p:nvPr>
            <p:ph idx="1"/>
          </p:nvPr>
        </p:nvSpPr>
        <p:spPr/>
        <p:txBody>
          <a:bodyPr/>
          <a:lstStyle/>
          <a:p>
            <a:r>
              <a:rPr lang="en-AU" dirty="0" smtClean="0"/>
              <a:t>IEEE </a:t>
            </a:r>
            <a:r>
              <a:rPr lang="en-AU" dirty="0"/>
              <a:t>802 response to </a:t>
            </a:r>
            <a:r>
              <a:rPr lang="en-AU" dirty="0" smtClean="0"/>
              <a:t>CH.1 </a:t>
            </a:r>
            <a:r>
              <a:rPr lang="en-AU" dirty="0"/>
              <a:t>on IEEE </a:t>
            </a:r>
            <a:r>
              <a:rPr lang="en-AU" dirty="0" smtClean="0"/>
              <a:t>802.11ad</a:t>
            </a:r>
            <a:endParaRPr lang="en-AU" b="0" dirty="0"/>
          </a:p>
          <a:p>
            <a:pPr lvl="1"/>
            <a:r>
              <a:rPr lang="en-AU" b="0" i="1" dirty="0"/>
              <a:t>IEEE 802 thanks the Switzerland NB for its carefully considered comments on the IEEE </a:t>
            </a:r>
            <a:r>
              <a:rPr lang="en-AU" b="0" i="1" dirty="0" smtClean="0"/>
              <a:t>802.11ad </a:t>
            </a:r>
            <a:r>
              <a:rPr lang="en-AU" b="0" i="1" dirty="0"/>
              <a:t>FDIS ballot, and assures the Switzerland NB that its comments will be processed in a timely manner by the IEEE </a:t>
            </a:r>
            <a:r>
              <a:rPr lang="en-AU" b="0" i="1" dirty="0" smtClean="0"/>
              <a:t>802.11 </a:t>
            </a:r>
            <a:r>
              <a:rPr lang="en-AU" b="0" i="1" dirty="0"/>
              <a:t>WG using the mechanisms defined and agreed in </a:t>
            </a:r>
            <a:r>
              <a:rPr lang="en-AU" b="0" i="1" dirty="0" smtClean="0"/>
              <a:t>N15606.</a:t>
            </a:r>
          </a:p>
          <a:p>
            <a:pPr lvl="1"/>
            <a:r>
              <a:rPr lang="en-AU" b="0" i="1" dirty="0" smtClean="0"/>
              <a:t>Swiss </a:t>
            </a:r>
            <a:r>
              <a:rPr lang="en-AU" b="0" i="1" dirty="0"/>
              <a:t>NB representatives are invited to participate in </a:t>
            </a:r>
            <a:r>
              <a:rPr lang="en-AU" i="1" dirty="0"/>
              <a:t>the maintenance process for IEEE 802.11ad.</a:t>
            </a:r>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62989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CH.2 </a:t>
            </a:r>
            <a:r>
              <a:rPr lang="en-AU" dirty="0"/>
              <a:t>on IEEE 802.11ad</a:t>
            </a:r>
          </a:p>
        </p:txBody>
      </p:sp>
      <p:sp>
        <p:nvSpPr>
          <p:cNvPr id="3" name="Content Placeholder 2"/>
          <p:cNvSpPr>
            <a:spLocks noGrp="1"/>
          </p:cNvSpPr>
          <p:nvPr>
            <p:ph idx="1"/>
          </p:nvPr>
        </p:nvSpPr>
        <p:spPr/>
        <p:txBody>
          <a:bodyPr/>
          <a:lstStyle/>
          <a:p>
            <a:r>
              <a:rPr lang="en-AU" dirty="0" smtClean="0"/>
              <a:t>Swiss NB comment CH.2 on IEEE 802.11ad</a:t>
            </a:r>
          </a:p>
          <a:p>
            <a:pPr lvl="1"/>
            <a:r>
              <a:rPr lang="en-AU" i="1" dirty="0" smtClean="0"/>
              <a:t>As an Amendment to ISO/IEC/IEEE 8802-11 this specification must comply to the ISO Directives, Part 2, “Rules for the structure and drafting of International Standards” as well as the JTC 1 Supplement and the relevant JTC 1 Standing Documents. It is desirable that the next revision of the specification be in line with the applicable requirements. </a:t>
            </a:r>
          </a:p>
          <a:p>
            <a:pPr lvl="1"/>
            <a:r>
              <a:rPr lang="en-AU" i="1" dirty="0" smtClean="0"/>
              <a:t>This is a major aim of our comments. We will be pleased to find resolutions in fruitful collaboration with the IEEE 802.1 WG. </a:t>
            </a:r>
          </a:p>
          <a:p>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15</a:t>
            </a:fld>
            <a:endParaRPr lang="en-US">
              <a:solidFill>
                <a:srgbClr val="000000"/>
              </a:solidFill>
            </a:endParaRPr>
          </a:p>
        </p:txBody>
      </p:sp>
    </p:spTree>
    <p:extLst>
      <p:ext uri="{BB962C8B-B14F-4D97-AF65-F5344CB8AC3E}">
        <p14:creationId xmlns:p14="http://schemas.microsoft.com/office/powerpoint/2010/main" val="136254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IEEE 802.11 WG offers a response to </a:t>
            </a:r>
            <a:r>
              <a:rPr lang="en-AU" dirty="0" smtClean="0"/>
              <a:t>CH.2 </a:t>
            </a:r>
            <a:r>
              <a:rPr lang="en-AU" dirty="0"/>
              <a:t>on IEEE 802.11ad</a:t>
            </a:r>
          </a:p>
        </p:txBody>
      </p:sp>
      <p:sp>
        <p:nvSpPr>
          <p:cNvPr id="3" name="Content Placeholder 2"/>
          <p:cNvSpPr>
            <a:spLocks noGrp="1"/>
          </p:cNvSpPr>
          <p:nvPr>
            <p:ph idx="1"/>
          </p:nvPr>
        </p:nvSpPr>
        <p:spPr/>
        <p:txBody>
          <a:bodyPr/>
          <a:lstStyle/>
          <a:p>
            <a:r>
              <a:rPr lang="en-AU" dirty="0" smtClean="0"/>
              <a:t>IEEE </a:t>
            </a:r>
            <a:r>
              <a:rPr lang="en-AU" dirty="0"/>
              <a:t>802 response to </a:t>
            </a:r>
            <a:r>
              <a:rPr lang="en-AU" dirty="0" smtClean="0"/>
              <a:t>CH.2 </a:t>
            </a:r>
            <a:r>
              <a:rPr lang="en-AU" dirty="0"/>
              <a:t>on IEEE </a:t>
            </a:r>
            <a:r>
              <a:rPr lang="en-AU" dirty="0" smtClean="0"/>
              <a:t>802.11ad</a:t>
            </a:r>
          </a:p>
          <a:p>
            <a:pPr lvl="1"/>
            <a:r>
              <a:rPr lang="en-AU" i="1" dirty="0" smtClean="0"/>
              <a:t>IEEE </a:t>
            </a:r>
            <a:r>
              <a:rPr lang="en-AU" i="1" dirty="0"/>
              <a:t>802 standards are  developed according to the IEEE SA standards development process and IEEE-SA Standards Style Manual, and the PSDO agreement accepts the formatting and referencing rules of the IEEE-SA. </a:t>
            </a:r>
            <a:endParaRPr lang="en-AU" i="1" dirty="0" smtClean="0"/>
          </a:p>
          <a:p>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152562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CH.3 </a:t>
            </a:r>
            <a:r>
              <a:rPr lang="en-AU" dirty="0"/>
              <a:t>on IEEE 802.11ad</a:t>
            </a:r>
          </a:p>
        </p:txBody>
      </p:sp>
      <p:sp>
        <p:nvSpPr>
          <p:cNvPr id="3" name="Content Placeholder 2"/>
          <p:cNvSpPr>
            <a:spLocks noGrp="1"/>
          </p:cNvSpPr>
          <p:nvPr>
            <p:ph idx="1"/>
          </p:nvPr>
        </p:nvSpPr>
        <p:spPr/>
        <p:txBody>
          <a:bodyPr/>
          <a:lstStyle/>
          <a:p>
            <a:r>
              <a:rPr lang="en-AU" dirty="0" smtClean="0"/>
              <a:t>Swiss NB comment CH.3 on IEEE 802.11ad</a:t>
            </a:r>
          </a:p>
          <a:p>
            <a:pPr lvl="1"/>
            <a:r>
              <a:rPr lang="en-AU" i="1" dirty="0" smtClean="0"/>
              <a:t>NIST is not an ARO, therefore the reference does not comply with JTC1 Standing Document N5. </a:t>
            </a:r>
          </a:p>
          <a:p>
            <a:pPr lvl="1"/>
            <a:r>
              <a:rPr lang="en-AU" i="1" dirty="0" smtClean="0"/>
              <a:t>Chose one of the following alternative actions: </a:t>
            </a:r>
          </a:p>
          <a:p>
            <a:pPr lvl="2"/>
            <a:r>
              <a:rPr lang="en-AU" i="1" dirty="0" smtClean="0"/>
              <a:t>Produce an RER according to JTC1 Standing Document N5. </a:t>
            </a:r>
          </a:p>
          <a:p>
            <a:pPr lvl="2"/>
            <a:r>
              <a:rPr lang="en-AU" i="1" dirty="0" smtClean="0"/>
              <a:t>Reference published standards, preferably ISO/IEC standards </a:t>
            </a:r>
          </a:p>
          <a:p>
            <a:pPr lvl="2"/>
            <a:r>
              <a:rPr lang="en-AU" i="1" dirty="0" smtClean="0"/>
              <a:t>Incorporate technical requirements into the standard text. </a:t>
            </a:r>
          </a:p>
          <a:p>
            <a:r>
              <a:rPr lang="en-AU" dirty="0" smtClean="0"/>
              <a:t>	</a:t>
            </a:r>
          </a:p>
          <a:p>
            <a:r>
              <a:rPr lang="en-AU" dirty="0" smtClean="0"/>
              <a:t>	</a:t>
            </a:r>
          </a:p>
          <a:p>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17</a:t>
            </a:fld>
            <a:endParaRPr lang="en-US">
              <a:solidFill>
                <a:srgbClr val="000000"/>
              </a:solidFill>
            </a:endParaRPr>
          </a:p>
        </p:txBody>
      </p:sp>
    </p:spTree>
    <p:extLst>
      <p:ext uri="{BB962C8B-B14F-4D97-AF65-F5344CB8AC3E}">
        <p14:creationId xmlns:p14="http://schemas.microsoft.com/office/powerpoint/2010/main" val="285061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CH.3 </a:t>
            </a:r>
            <a:r>
              <a:rPr lang="en-AU" dirty="0"/>
              <a:t>on IEEE 802.11ad</a:t>
            </a:r>
          </a:p>
        </p:txBody>
      </p:sp>
      <p:sp>
        <p:nvSpPr>
          <p:cNvPr id="3" name="Content Placeholder 2"/>
          <p:cNvSpPr>
            <a:spLocks noGrp="1"/>
          </p:cNvSpPr>
          <p:nvPr>
            <p:ph idx="1"/>
          </p:nvPr>
        </p:nvSpPr>
        <p:spPr/>
        <p:txBody>
          <a:bodyPr/>
          <a:lstStyle/>
          <a:p>
            <a:r>
              <a:rPr lang="en-AU" dirty="0" smtClean="0"/>
              <a:t> IEEE 802 response to CH.3 on IEEE 802.11ad</a:t>
            </a:r>
          </a:p>
          <a:p>
            <a:pPr lvl="1"/>
            <a:r>
              <a:rPr lang="en-AU" i="1" dirty="0"/>
              <a:t>IEEE 802 standards are  developed according to the IEEE SA standards development process and IEEE-SA Standards Style Manual, and the PSDO agreement accepts the formatting and referencing rules of the IEEE-SA. </a:t>
            </a:r>
          </a:p>
          <a:p>
            <a:pPr lvl="1"/>
            <a:r>
              <a:rPr lang="en-AU" i="1" dirty="0" smtClean="0"/>
              <a:t>This </a:t>
            </a:r>
            <a:r>
              <a:rPr lang="en-AU" i="1" dirty="0"/>
              <a:t>comment has been referred to IEEE 802.11 </a:t>
            </a:r>
            <a:r>
              <a:rPr lang="en-AU" i="1" dirty="0" err="1" smtClean="0"/>
              <a:t>TGmc</a:t>
            </a:r>
            <a:r>
              <a:rPr lang="en-AU" i="1" dirty="0"/>
              <a:t> </a:t>
            </a:r>
            <a:r>
              <a:rPr lang="en-AU" i="1" dirty="0" smtClean="0"/>
              <a:t>for further consideration.</a:t>
            </a:r>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18</a:t>
            </a:fld>
            <a:endParaRPr lang="en-US">
              <a:solidFill>
                <a:srgbClr val="000000"/>
              </a:solidFill>
            </a:endParaRPr>
          </a:p>
        </p:txBody>
      </p:sp>
    </p:spTree>
    <p:extLst>
      <p:ext uri="{BB962C8B-B14F-4D97-AF65-F5344CB8AC3E}">
        <p14:creationId xmlns:p14="http://schemas.microsoft.com/office/powerpoint/2010/main" val="116965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CH.4 </a:t>
            </a:r>
            <a:r>
              <a:rPr lang="en-AU" dirty="0"/>
              <a:t>on IEEE 802.11ad</a:t>
            </a:r>
          </a:p>
        </p:txBody>
      </p:sp>
      <p:sp>
        <p:nvSpPr>
          <p:cNvPr id="3" name="Content Placeholder 2"/>
          <p:cNvSpPr>
            <a:spLocks noGrp="1"/>
          </p:cNvSpPr>
          <p:nvPr>
            <p:ph idx="1"/>
          </p:nvPr>
        </p:nvSpPr>
        <p:spPr/>
        <p:txBody>
          <a:bodyPr/>
          <a:lstStyle/>
          <a:p>
            <a:r>
              <a:rPr lang="en-AU" dirty="0" smtClean="0"/>
              <a:t>Swiss NB comment CH.4 on IEEE 802.11ad</a:t>
            </a:r>
          </a:p>
          <a:p>
            <a:pPr lvl="1"/>
            <a:r>
              <a:rPr lang="en-AU" i="1" dirty="0" smtClean="0"/>
              <a:t>The reference to FIPS 140 does not comply with JTC1 Standing Document N5. 	</a:t>
            </a:r>
          </a:p>
          <a:p>
            <a:pPr lvl="1"/>
            <a:r>
              <a:rPr lang="en-AU" i="1" dirty="0" smtClean="0"/>
              <a:t>Choose one of the following alternative actions: </a:t>
            </a:r>
          </a:p>
          <a:p>
            <a:pPr lvl="2"/>
            <a:r>
              <a:rPr lang="en-AU" i="1" dirty="0" smtClean="0"/>
              <a:t>Produce an RER according to JTC1 Standing Document N5. </a:t>
            </a:r>
          </a:p>
          <a:p>
            <a:pPr lvl="2"/>
            <a:r>
              <a:rPr lang="en-AU" i="1" dirty="0" smtClean="0"/>
              <a:t>Reference ISO/IEC 15408 and incorporate a generic PP (Protection Profile) into the standard text.</a:t>
            </a:r>
          </a:p>
          <a:p>
            <a:endParaRPr lang="en-AU" i="1" dirty="0" smtClean="0"/>
          </a:p>
          <a:p>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54189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62664" cy="1066800"/>
          </a:xfrm>
        </p:spPr>
        <p:txBody>
          <a:bodyPr/>
          <a:lstStyle/>
          <a:p>
            <a:r>
              <a:rPr lang="en-AU" dirty="0" smtClean="0"/>
              <a:t>This document </a:t>
            </a:r>
            <a:r>
              <a:rPr lang="en-AU" dirty="0" smtClean="0"/>
              <a:t>contains </a:t>
            </a:r>
            <a:r>
              <a:rPr lang="en-AU" dirty="0"/>
              <a:t>the IEEE 802.11 WG’s responses to the FDIS </a:t>
            </a:r>
            <a:r>
              <a:rPr lang="en-AU" dirty="0" smtClean="0"/>
              <a:t>ballots </a:t>
            </a:r>
            <a:r>
              <a:rPr lang="en-AU" dirty="0"/>
              <a:t>on IEEE </a:t>
            </a:r>
            <a:r>
              <a:rPr lang="en-AU" dirty="0" smtClean="0"/>
              <a:t>802.11aa/ad/</a:t>
            </a:r>
            <a:r>
              <a:rPr lang="en-AU" dirty="0" err="1" smtClean="0"/>
              <a:t>ae</a:t>
            </a:r>
            <a:endParaRPr lang="en-AU" dirty="0"/>
          </a:p>
        </p:txBody>
      </p:sp>
      <p:sp>
        <p:nvSpPr>
          <p:cNvPr id="3" name="Content Placeholder 2"/>
          <p:cNvSpPr>
            <a:spLocks noGrp="1"/>
          </p:cNvSpPr>
          <p:nvPr>
            <p:ph idx="1"/>
          </p:nvPr>
        </p:nvSpPr>
        <p:spPr/>
        <p:txBody>
          <a:bodyPr/>
          <a:lstStyle/>
          <a:p>
            <a:pPr lvl="1"/>
            <a:r>
              <a:rPr lang="en-AU" dirty="0" smtClean="0"/>
              <a:t>The following pages contain the IEEE 802.11 WG’s responses the SC6 NBs </a:t>
            </a:r>
            <a:r>
              <a:rPr lang="en-AU" dirty="0"/>
              <a:t>to the FDIS </a:t>
            </a:r>
            <a:r>
              <a:rPr lang="en-AU" dirty="0" smtClean="0"/>
              <a:t>ballots, undertaken </a:t>
            </a:r>
            <a:r>
              <a:rPr lang="en-AU" dirty="0"/>
              <a:t>according to the PSDO agreement between IEEE and ISO, </a:t>
            </a:r>
            <a:r>
              <a:rPr lang="en-AU" dirty="0" smtClean="0"/>
              <a:t> on</a:t>
            </a:r>
          </a:p>
          <a:p>
            <a:pPr lvl="2"/>
            <a:r>
              <a:rPr lang="en-AU" dirty="0" smtClean="0"/>
              <a:t>IEEE 802.11aa</a:t>
            </a:r>
          </a:p>
          <a:p>
            <a:pPr lvl="2"/>
            <a:r>
              <a:rPr lang="en-AU" dirty="0" smtClean="0"/>
              <a:t>IEEE 802.11ad</a:t>
            </a:r>
          </a:p>
          <a:p>
            <a:pPr lvl="2"/>
            <a:r>
              <a:rPr lang="en-AU" dirty="0" smtClean="0"/>
              <a:t>IEEE 802.11ae</a:t>
            </a:r>
          </a:p>
          <a:p>
            <a:pPr lvl="1"/>
            <a:r>
              <a:rPr lang="en-AU" dirty="0" smtClean="0"/>
              <a:t>SC6 NBs are </a:t>
            </a:r>
            <a:r>
              <a:rPr lang="en-AU" dirty="0"/>
              <a:t>w</a:t>
            </a:r>
            <a:r>
              <a:rPr lang="en-AU" dirty="0" smtClean="0"/>
              <a:t>elcome to provide any additional comments on these amendment to IEEE 802.11 by sending comments to IEEE 802.11 </a:t>
            </a:r>
            <a:r>
              <a:rPr lang="en-AU" dirty="0" err="1" smtClean="0"/>
              <a:t>TGmc</a:t>
            </a:r>
            <a:endParaRPr lang="en-AU" dirty="0" smtClean="0"/>
          </a:p>
          <a:p>
            <a:pPr lvl="2"/>
            <a:r>
              <a:rPr lang="en-AU" dirty="0"/>
              <a:t>For further details please contact the Chair of IEEE 802.11 </a:t>
            </a:r>
            <a:r>
              <a:rPr lang="en-AU" dirty="0" err="1" smtClean="0"/>
              <a:t>TGmc</a:t>
            </a:r>
            <a:r>
              <a:rPr lang="en-AU" dirty="0" smtClean="0"/>
              <a:t>, Dorothy Stanley (</a:t>
            </a:r>
            <a:r>
              <a:rPr lang="en-AU" dirty="0" smtClean="0">
                <a:hlinkClick r:id="rId2"/>
              </a:rPr>
              <a:t>dstanley@arubanetworks.com</a:t>
            </a:r>
            <a:r>
              <a:rPr lang="en-AU" dirty="0" smtClean="0"/>
              <a:t>)</a:t>
            </a:r>
          </a:p>
          <a:p>
            <a:pPr lvl="1"/>
            <a:r>
              <a:rPr lang="en-AU" dirty="0" smtClean="0"/>
              <a:t>Individual associated with SC6 NBs are always encouraged to participate directly in the activities of the IEEE 802.11 WG</a:t>
            </a:r>
          </a:p>
          <a:p>
            <a:pPr lvl="2"/>
            <a:r>
              <a:rPr lang="en-AU" dirty="0"/>
              <a:t>F</a:t>
            </a:r>
            <a:r>
              <a:rPr lang="en-AU" dirty="0" smtClean="0"/>
              <a:t>or further details please contact the Chair of IEEE 802.11 WG, Adrian Stephens (</a:t>
            </a:r>
            <a:r>
              <a:rPr lang="en-AU" dirty="0" smtClean="0">
                <a:hlinkClick r:id="rId3"/>
              </a:rPr>
              <a:t>adrian.p.stephens@ieee.org</a:t>
            </a:r>
            <a:r>
              <a:rPr lang="en-AU" dirty="0" smtClean="0"/>
              <a:t>)</a:t>
            </a:r>
          </a:p>
          <a:p>
            <a:pPr lvl="1"/>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2244237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CH.4 </a:t>
            </a:r>
            <a:r>
              <a:rPr lang="en-AU" dirty="0"/>
              <a:t>on IEEE 802.11ad</a:t>
            </a:r>
          </a:p>
        </p:txBody>
      </p:sp>
      <p:sp>
        <p:nvSpPr>
          <p:cNvPr id="3" name="Content Placeholder 2"/>
          <p:cNvSpPr>
            <a:spLocks noGrp="1"/>
          </p:cNvSpPr>
          <p:nvPr>
            <p:ph idx="1"/>
          </p:nvPr>
        </p:nvSpPr>
        <p:spPr/>
        <p:txBody>
          <a:bodyPr/>
          <a:lstStyle/>
          <a:p>
            <a:r>
              <a:rPr lang="en-AU" dirty="0" smtClean="0"/>
              <a:t> IEEE 802 response to CH.4 on IEEE 802.11ad</a:t>
            </a:r>
          </a:p>
          <a:p>
            <a:pPr lvl="1"/>
            <a:r>
              <a:rPr lang="en-AU" i="1" dirty="0"/>
              <a:t>IEEE 802 standards are  developed according to the IEEE SA standards development process and IEEE-SA Standards Style Manual, and the PSDO agreement accepts the formatting and referencing rules of the IEEE-SA. </a:t>
            </a:r>
          </a:p>
          <a:p>
            <a:pPr lvl="1"/>
            <a:r>
              <a:rPr lang="en-AU" i="1" dirty="0"/>
              <a:t>This comment has been referred to IEEE 802.11 </a:t>
            </a:r>
            <a:r>
              <a:rPr lang="en-AU" i="1" dirty="0" err="1"/>
              <a:t>TGmc</a:t>
            </a:r>
            <a:r>
              <a:rPr lang="en-AU" i="1" dirty="0"/>
              <a:t> for further consideration</a:t>
            </a:r>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20</a:t>
            </a:fld>
            <a:endParaRPr lang="en-US">
              <a:solidFill>
                <a:srgbClr val="000000"/>
              </a:solidFill>
            </a:endParaRPr>
          </a:p>
        </p:txBody>
      </p:sp>
    </p:spTree>
    <p:extLst>
      <p:ext uri="{BB962C8B-B14F-4D97-AF65-F5344CB8AC3E}">
        <p14:creationId xmlns:p14="http://schemas.microsoft.com/office/powerpoint/2010/main" val="2889493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CH.5 </a:t>
            </a:r>
            <a:r>
              <a:rPr lang="en-AU" dirty="0"/>
              <a:t>on IEEE 802.11ad</a:t>
            </a:r>
          </a:p>
        </p:txBody>
      </p:sp>
      <p:sp>
        <p:nvSpPr>
          <p:cNvPr id="3" name="Content Placeholder 2"/>
          <p:cNvSpPr>
            <a:spLocks noGrp="1"/>
          </p:cNvSpPr>
          <p:nvPr>
            <p:ph idx="1"/>
          </p:nvPr>
        </p:nvSpPr>
        <p:spPr/>
        <p:txBody>
          <a:bodyPr/>
          <a:lstStyle/>
          <a:p>
            <a:r>
              <a:rPr lang="en-AU" dirty="0" smtClean="0"/>
              <a:t>Swiss NB comment CH.5 on IEEE 802.11ad</a:t>
            </a:r>
          </a:p>
          <a:p>
            <a:pPr lvl="1"/>
            <a:r>
              <a:rPr lang="en-AU" i="1" dirty="0" smtClean="0"/>
              <a:t>The phrasing of most definitions does not conform to the ISO/IEC Directives, Part 2. 	</a:t>
            </a:r>
          </a:p>
          <a:p>
            <a:pPr lvl="1"/>
            <a:r>
              <a:rPr lang="en-AU" i="1" dirty="0" smtClean="0"/>
              <a:t>Discard articles (“a”, “the”) at the beginning of the definition. Avoid two or more sentences. Discard Notes. Do not re-define terms (such as OID) in the scope of existing standards, but include them by normative reference. 	</a:t>
            </a:r>
          </a:p>
          <a:p>
            <a:endParaRPr lang="en-AU" dirty="0" smtClean="0"/>
          </a:p>
          <a:p>
            <a:endParaRPr lang="en-AU" dirty="0" smtClean="0"/>
          </a:p>
          <a:p>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21</a:t>
            </a:fld>
            <a:endParaRPr lang="en-US">
              <a:solidFill>
                <a:srgbClr val="000000"/>
              </a:solidFill>
            </a:endParaRPr>
          </a:p>
        </p:txBody>
      </p:sp>
    </p:spTree>
    <p:extLst>
      <p:ext uri="{BB962C8B-B14F-4D97-AF65-F5344CB8AC3E}">
        <p14:creationId xmlns:p14="http://schemas.microsoft.com/office/powerpoint/2010/main" val="26382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CH.5 </a:t>
            </a:r>
            <a:r>
              <a:rPr lang="en-AU" dirty="0"/>
              <a:t>on IEEE 802.11ad</a:t>
            </a:r>
          </a:p>
        </p:txBody>
      </p:sp>
      <p:sp>
        <p:nvSpPr>
          <p:cNvPr id="3" name="Content Placeholder 2"/>
          <p:cNvSpPr>
            <a:spLocks noGrp="1"/>
          </p:cNvSpPr>
          <p:nvPr>
            <p:ph idx="1"/>
          </p:nvPr>
        </p:nvSpPr>
        <p:spPr/>
        <p:txBody>
          <a:bodyPr/>
          <a:lstStyle/>
          <a:p>
            <a:r>
              <a:rPr lang="en-AU" dirty="0" smtClean="0"/>
              <a:t> </a:t>
            </a:r>
            <a:r>
              <a:rPr lang="en-AU" dirty="0"/>
              <a:t>IEEE 802 response to </a:t>
            </a:r>
            <a:r>
              <a:rPr lang="en-AU" dirty="0" smtClean="0"/>
              <a:t>CH.5 </a:t>
            </a:r>
            <a:r>
              <a:rPr lang="en-AU" dirty="0"/>
              <a:t>on IEEE </a:t>
            </a:r>
            <a:r>
              <a:rPr lang="en-AU" dirty="0" smtClean="0"/>
              <a:t>802.11ad</a:t>
            </a:r>
          </a:p>
          <a:p>
            <a:pPr lvl="1"/>
            <a:r>
              <a:rPr lang="en-AU" i="1" dirty="0"/>
              <a:t>IEEE 802 standards are  developed according to the IEEE SA standards development process and IEEE-SA Standards Style Manual, and the PSDO agreement accepts the formatting and referencing rules of the IEEE-SA. </a:t>
            </a:r>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63465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802.11ae</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802.11ad passed on 28 January 2014</a:t>
            </a:r>
          </a:p>
          <a:p>
            <a:pPr lvl="1"/>
            <a:r>
              <a:rPr lang="en-AU" dirty="0" smtClean="0"/>
              <a:t>The voting results are contained in 6N15883, and included comments from the China NB</a:t>
            </a:r>
          </a:p>
          <a:p>
            <a:pPr lvl="1"/>
            <a:r>
              <a:rPr lang="en-AU" dirty="0" smtClean="0"/>
              <a:t>The following pages contain the IEEE 802.11 WG’s responses to those comments, satisfying the process defined in 6N15606</a:t>
            </a: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23</a:t>
            </a:fld>
            <a:endParaRPr lang="en-US">
              <a:solidFill>
                <a:srgbClr val="000000"/>
              </a:solidFill>
            </a:endParaRPr>
          </a:p>
        </p:txBody>
      </p:sp>
    </p:spTree>
    <p:extLst>
      <p:ext uri="{BB962C8B-B14F-4D97-AF65-F5344CB8AC3E}">
        <p14:creationId xmlns:p14="http://schemas.microsoft.com/office/powerpoint/2010/main" val="32393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CN.1 on IEEE </a:t>
            </a:r>
            <a:r>
              <a:rPr lang="en-AU" dirty="0" smtClean="0"/>
              <a:t>802.11ae</a:t>
            </a:r>
            <a:endParaRPr lang="en-AU" dirty="0"/>
          </a:p>
        </p:txBody>
      </p:sp>
      <p:sp>
        <p:nvSpPr>
          <p:cNvPr id="3" name="Content Placeholder 2"/>
          <p:cNvSpPr>
            <a:spLocks noGrp="1"/>
          </p:cNvSpPr>
          <p:nvPr>
            <p:ph idx="1"/>
          </p:nvPr>
        </p:nvSpPr>
        <p:spPr/>
        <p:txBody>
          <a:bodyPr/>
          <a:lstStyle/>
          <a:p>
            <a:r>
              <a:rPr lang="en-AU" dirty="0"/>
              <a:t>China NB comment </a:t>
            </a:r>
            <a:r>
              <a:rPr lang="en-AU" dirty="0" smtClean="0"/>
              <a:t>CN.1 </a:t>
            </a:r>
            <a:r>
              <a:rPr lang="en-AU" dirty="0"/>
              <a:t>on IEEE </a:t>
            </a:r>
            <a:r>
              <a:rPr lang="en-AU" dirty="0" smtClean="0"/>
              <a:t>802.11ae</a:t>
            </a:r>
          </a:p>
          <a:p>
            <a:pPr>
              <a:buFont typeface="Arial" panose="020B0604020202020204" pitchFamily="34" charset="0"/>
              <a:buChar char="•"/>
            </a:pPr>
            <a:r>
              <a:rPr lang="en-AU" b="0" i="1" dirty="0" smtClean="0"/>
              <a:t>Since the procedural and technical concerns China NB proposed in 6N15599 still haven’t been reasonably disposed in this FDAM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endParaRPr lang="en-AU" b="0" dirty="0" smtClean="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24</a:t>
            </a:fld>
            <a:endParaRPr lang="en-US">
              <a:solidFill>
                <a:srgbClr val="000000"/>
              </a:solidFill>
            </a:endParaRPr>
          </a:p>
        </p:txBody>
      </p:sp>
    </p:spTree>
    <p:extLst>
      <p:ext uri="{BB962C8B-B14F-4D97-AF65-F5344CB8AC3E}">
        <p14:creationId xmlns:p14="http://schemas.microsoft.com/office/powerpoint/2010/main" val="836392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CN.1 </a:t>
            </a:r>
            <a:r>
              <a:rPr lang="en-AU" dirty="0"/>
              <a:t>on IEEE 802.11ae</a:t>
            </a:r>
          </a:p>
        </p:txBody>
      </p:sp>
      <p:sp>
        <p:nvSpPr>
          <p:cNvPr id="3" name="Content Placeholder 2"/>
          <p:cNvSpPr>
            <a:spLocks noGrp="1"/>
          </p:cNvSpPr>
          <p:nvPr>
            <p:ph idx="1"/>
          </p:nvPr>
        </p:nvSpPr>
        <p:spPr/>
        <p:txBody>
          <a:bodyPr/>
          <a:lstStyle/>
          <a:p>
            <a:r>
              <a:rPr lang="en-AU" dirty="0" smtClean="0"/>
              <a:t> </a:t>
            </a:r>
            <a:r>
              <a:rPr lang="en-AU" dirty="0"/>
              <a:t>IEEE 802 response to CN.1 on IEEE </a:t>
            </a:r>
            <a:r>
              <a:rPr lang="en-AU" dirty="0" smtClean="0"/>
              <a:t>802.11ae</a:t>
            </a:r>
            <a:endParaRPr lang="en-AU" dirty="0"/>
          </a:p>
          <a:p>
            <a:pPr lvl="1"/>
            <a:r>
              <a:rPr lang="en-AU" i="1" dirty="0"/>
              <a:t>IEEE 802 thanks the China NB for its carefully considered comments on the </a:t>
            </a:r>
            <a:r>
              <a:rPr lang="en-AU" i="1" dirty="0" smtClean="0"/>
              <a:t>802.11ae </a:t>
            </a:r>
            <a:r>
              <a:rPr lang="en-AU" i="1" dirty="0"/>
              <a:t>FDIS ballot</a:t>
            </a:r>
          </a:p>
          <a:p>
            <a:pPr lvl="1"/>
            <a:r>
              <a:rPr lang="en-AU" i="1" dirty="0"/>
              <a:t>We note </a:t>
            </a:r>
            <a:r>
              <a:rPr lang="en-AU" i="1" dirty="0" smtClean="0"/>
              <a:t>that </a:t>
            </a:r>
            <a:r>
              <a:rPr lang="en-AU" i="1" dirty="0"/>
              <a:t>in 6N15647 </a:t>
            </a:r>
            <a:r>
              <a:rPr lang="en-AU" i="1" dirty="0" smtClean="0"/>
              <a:t>the </a:t>
            </a:r>
            <a:r>
              <a:rPr lang="en-AU" i="1" dirty="0"/>
              <a:t>IEEE 802 responded </a:t>
            </a:r>
            <a:r>
              <a:rPr lang="en-AU" i="1" dirty="0" smtClean="0"/>
              <a:t>to </a:t>
            </a:r>
            <a:r>
              <a:rPr lang="en-AU" i="1" dirty="0"/>
              <a:t>all comments submitted by the China NB in </a:t>
            </a:r>
            <a:r>
              <a:rPr lang="en-AU" i="1" dirty="0" smtClean="0"/>
              <a:t>6N15599</a:t>
            </a:r>
            <a:endParaRPr lang="en-AU" i="1" dirty="0"/>
          </a:p>
          <a:p>
            <a:pPr lvl="1"/>
            <a:r>
              <a:rPr lang="en-AU" i="1" dirty="0"/>
              <a:t>Per the agreement in 6N15606, China NB representatives are invited to participate in the IEEE 802 comment resolution process. </a:t>
            </a:r>
          </a:p>
          <a:p>
            <a:pPr lvl="1"/>
            <a:r>
              <a:rPr lang="en-AU" i="1" dirty="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25</a:t>
            </a:fld>
            <a:endParaRPr lang="en-US">
              <a:solidFill>
                <a:srgbClr val="000000"/>
              </a:solidFill>
            </a:endParaRPr>
          </a:p>
        </p:txBody>
      </p:sp>
    </p:spTree>
    <p:extLst>
      <p:ext uri="{BB962C8B-B14F-4D97-AF65-F5344CB8AC3E}">
        <p14:creationId xmlns:p14="http://schemas.microsoft.com/office/powerpoint/2010/main" val="403226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802.11aa</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802.11aa passed on 28 January 2014</a:t>
            </a:r>
          </a:p>
          <a:p>
            <a:pPr lvl="1"/>
            <a:r>
              <a:rPr lang="en-AU" dirty="0" smtClean="0"/>
              <a:t>The voting results are contained in 6N15884, and included comments from the China NB</a:t>
            </a:r>
          </a:p>
          <a:p>
            <a:pPr lvl="1"/>
            <a:r>
              <a:rPr lang="en-AU" dirty="0" smtClean="0"/>
              <a:t>The following pages contain the IEEE 802.11 WG’s responses to those comments, satisfying the process defined in 6N15606</a:t>
            </a: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75928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provided comment CN.1 on IEEE 802.11aa</a:t>
            </a:r>
            <a:endParaRPr lang="en-AU" dirty="0"/>
          </a:p>
        </p:txBody>
      </p:sp>
      <p:sp>
        <p:nvSpPr>
          <p:cNvPr id="3" name="Content Placeholder 2"/>
          <p:cNvSpPr>
            <a:spLocks noGrp="1"/>
          </p:cNvSpPr>
          <p:nvPr>
            <p:ph idx="1"/>
          </p:nvPr>
        </p:nvSpPr>
        <p:spPr/>
        <p:txBody>
          <a:bodyPr/>
          <a:lstStyle/>
          <a:p>
            <a:r>
              <a:rPr lang="en-AU" dirty="0" smtClean="0"/>
              <a:t>China NB comment CN.1 on IEEE 802.11aa</a:t>
            </a:r>
          </a:p>
          <a:p>
            <a:pPr lvl="1"/>
            <a:r>
              <a:rPr lang="en-AU" i="1" dirty="0" smtClean="0"/>
              <a:t>Since the procedural and technical concerns China NB proposed in 6N15602 still haven’t been reasonably disposed in this FDAM text, and referencing issues mentioned below exist in this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4</a:t>
            </a:fld>
            <a:endParaRPr lang="en-US">
              <a:solidFill>
                <a:srgbClr val="000000"/>
              </a:solidFill>
            </a:endParaRPr>
          </a:p>
        </p:txBody>
      </p:sp>
    </p:spTree>
    <p:extLst>
      <p:ext uri="{BB962C8B-B14F-4D97-AF65-F5344CB8AC3E}">
        <p14:creationId xmlns:p14="http://schemas.microsoft.com/office/powerpoint/2010/main" val="3667470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offers a response </a:t>
            </a:r>
            <a:r>
              <a:rPr lang="en-AU" dirty="0"/>
              <a:t>to CN.1 </a:t>
            </a:r>
            <a:r>
              <a:rPr lang="en-AU" dirty="0" smtClean="0"/>
              <a:t>on IEEE </a:t>
            </a:r>
            <a:r>
              <a:rPr lang="en-AU" dirty="0"/>
              <a:t>802.11aa</a:t>
            </a:r>
          </a:p>
        </p:txBody>
      </p:sp>
      <p:sp>
        <p:nvSpPr>
          <p:cNvPr id="3" name="Content Placeholder 2"/>
          <p:cNvSpPr>
            <a:spLocks noGrp="1"/>
          </p:cNvSpPr>
          <p:nvPr>
            <p:ph idx="1"/>
          </p:nvPr>
        </p:nvSpPr>
        <p:spPr/>
        <p:txBody>
          <a:bodyPr/>
          <a:lstStyle/>
          <a:p>
            <a:r>
              <a:rPr lang="en-AU" dirty="0" smtClean="0"/>
              <a:t>IEEE 802 response to CN.1 on IEEE 802.11aa</a:t>
            </a:r>
          </a:p>
          <a:p>
            <a:pPr lvl="1"/>
            <a:r>
              <a:rPr lang="en-AU" i="1" dirty="0" smtClean="0"/>
              <a:t>IEEE 802 thanks the China NB for its carefully considered comments on the 802.11aa FDIS ballot</a:t>
            </a:r>
          </a:p>
          <a:p>
            <a:pPr lvl="1"/>
            <a:r>
              <a:rPr lang="en-AU" i="1" dirty="0" smtClean="0"/>
              <a:t>We note that the IEEE 802 responded in 6N15647 to all comments submitted by the China NB in 6N15602 . </a:t>
            </a:r>
          </a:p>
          <a:p>
            <a:pPr lvl="1"/>
            <a:r>
              <a:rPr lang="en-AU" i="1" dirty="0" smtClean="0"/>
              <a:t>Per the agreement in 6N15606, China NB representatives are invited to participate in the IEEE 802 comment resolution process. </a:t>
            </a:r>
          </a:p>
          <a:p>
            <a:pPr lvl="1"/>
            <a:r>
              <a:rPr lang="en-AU" i="1" dirty="0" smtClean="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3992542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a:t>
            </a:r>
            <a:r>
              <a:rPr lang="en-AU" dirty="0" smtClean="0"/>
              <a:t>CN.2 </a:t>
            </a:r>
            <a:r>
              <a:rPr lang="en-AU" dirty="0"/>
              <a:t>on </a:t>
            </a:r>
            <a:r>
              <a:rPr lang="en-AU" dirty="0" smtClean="0"/>
              <a:t>IEEE 802.11aa</a:t>
            </a:r>
            <a:endParaRPr lang="en-AU" dirty="0"/>
          </a:p>
        </p:txBody>
      </p:sp>
      <p:sp>
        <p:nvSpPr>
          <p:cNvPr id="3" name="Content Placeholder 2"/>
          <p:cNvSpPr>
            <a:spLocks noGrp="1"/>
          </p:cNvSpPr>
          <p:nvPr>
            <p:ph idx="1"/>
          </p:nvPr>
        </p:nvSpPr>
        <p:spPr/>
        <p:txBody>
          <a:bodyPr/>
          <a:lstStyle/>
          <a:p>
            <a:r>
              <a:rPr lang="en-AU" dirty="0" smtClean="0"/>
              <a:t>China NB comment CN.2 on IEEE 802.11aa</a:t>
            </a:r>
          </a:p>
          <a:p>
            <a:pPr lvl="1"/>
            <a:r>
              <a:rPr lang="en-AU" i="1" dirty="0" smtClean="0"/>
              <a:t>The referenced RFC 5869 is informational standard. </a:t>
            </a:r>
          </a:p>
          <a:p>
            <a:pPr lvl="1"/>
            <a:r>
              <a:rPr lang="en-AU" i="1" dirty="0" smtClean="0"/>
              <a:t>The referenced RFC 2409, RFC 3376 are proposed standards. </a:t>
            </a:r>
          </a:p>
          <a:p>
            <a:pPr lvl="1"/>
            <a:r>
              <a:rPr lang="en-AU" i="1" dirty="0" smtClean="0"/>
              <a:t>All of above listed RFC standards are unqualified for normative references in ISO standards. 	</a:t>
            </a:r>
          </a:p>
          <a:p>
            <a:pPr lvl="1"/>
            <a:r>
              <a:rPr lang="en-AU" i="1" dirty="0" smtClean="0"/>
              <a:t>Delete the referenced RFC and related technology from the document</a:t>
            </a:r>
            <a:r>
              <a:rPr lang="en-AU" dirty="0" smtClean="0"/>
              <a:t>. </a:t>
            </a:r>
            <a:endParaRPr lang="en-AU"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3496718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IEEE 802.11 WG offers a response to </a:t>
            </a:r>
            <a:r>
              <a:rPr lang="en-AU" dirty="0" smtClean="0"/>
              <a:t>CN.2 </a:t>
            </a:r>
            <a:r>
              <a:rPr lang="en-AU" dirty="0"/>
              <a:t>on IEEE 802.11aa</a:t>
            </a:r>
          </a:p>
        </p:txBody>
      </p:sp>
      <p:sp>
        <p:nvSpPr>
          <p:cNvPr id="3" name="Content Placeholder 2"/>
          <p:cNvSpPr>
            <a:spLocks noGrp="1"/>
          </p:cNvSpPr>
          <p:nvPr>
            <p:ph idx="1"/>
          </p:nvPr>
        </p:nvSpPr>
        <p:spPr/>
        <p:txBody>
          <a:bodyPr/>
          <a:lstStyle/>
          <a:p>
            <a:r>
              <a:rPr lang="en-AU" dirty="0" smtClean="0"/>
              <a:t>IEEE 802 response to CN.2 on IEEE 802.11aa</a:t>
            </a:r>
          </a:p>
          <a:p>
            <a:pPr lvl="1"/>
            <a:r>
              <a:rPr lang="en-AU" i="1" dirty="0"/>
              <a:t>We note that ISO and JTC1 referencing rules allow references to </a:t>
            </a:r>
            <a:r>
              <a:rPr lang="en-AU" i="1" dirty="0" smtClean="0"/>
              <a:t>informational</a:t>
            </a:r>
            <a:r>
              <a:rPr lang="en-AU" i="1" dirty="0"/>
              <a:t>, proposed standard and draft standard IETF </a:t>
            </a:r>
            <a:r>
              <a:rPr lang="en-AU" i="1" dirty="0" smtClean="0"/>
              <a:t>RFCs</a:t>
            </a:r>
          </a:p>
          <a:p>
            <a:pPr lvl="1"/>
            <a:r>
              <a:rPr lang="en-AU" i="1" dirty="0" smtClean="0"/>
              <a:t>IEEE 802 standards are  </a:t>
            </a:r>
            <a:r>
              <a:rPr lang="en-AU" i="1" dirty="0"/>
              <a:t>developed according to the IEEE </a:t>
            </a:r>
            <a:r>
              <a:rPr lang="en-AU" i="1" dirty="0" smtClean="0"/>
              <a:t>SA </a:t>
            </a:r>
            <a:r>
              <a:rPr lang="en-AU" i="1" dirty="0"/>
              <a:t>standards development process and IEEE-SA Standards Style </a:t>
            </a:r>
            <a:r>
              <a:rPr lang="en-AU" i="1" dirty="0" smtClean="0"/>
              <a:t>Manual, and the PSDO agreement accepts the formatting and referencing rules of the IEEE-SA. The IEEE-SA referencing rules also </a:t>
            </a:r>
            <a:r>
              <a:rPr lang="en-AU" i="1" dirty="0"/>
              <a:t>allow references to informational, proposed standard and draft standard IETF RFCs </a:t>
            </a:r>
            <a:endParaRPr lang="en-AU" i="1" dirty="0" smtClean="0"/>
          </a:p>
          <a:p>
            <a:pPr lvl="1"/>
            <a:r>
              <a:rPr lang="en-US" i="1" dirty="0" smtClean="0"/>
              <a:t>As </a:t>
            </a:r>
            <a:r>
              <a:rPr lang="en-US" i="1" dirty="0"/>
              <a:t>part of the normal maintenance process for IEEE </a:t>
            </a:r>
            <a:r>
              <a:rPr lang="en-US" i="1" dirty="0" smtClean="0"/>
              <a:t>802 standards, </a:t>
            </a:r>
            <a:r>
              <a:rPr lang="en-US" i="1" dirty="0"/>
              <a:t>the </a:t>
            </a:r>
            <a:r>
              <a:rPr lang="en-US" i="1" dirty="0" smtClean="0"/>
              <a:t>relevant 802 WG reviews </a:t>
            </a:r>
            <a:r>
              <a:rPr lang="en-US" i="1" dirty="0"/>
              <a:t>the references to ensure that only required RFC references are included, RFC references are up to date, and normative RFC references have an appropriate status</a:t>
            </a:r>
            <a:r>
              <a:rPr lang="en-US" i="1" dirty="0" smtClean="0"/>
              <a:t>.</a:t>
            </a:r>
            <a:endParaRPr lang="en-US" i="1" dirty="0"/>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151427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802.11ad</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802.11ad passed on 28 January 2014</a:t>
            </a:r>
          </a:p>
          <a:p>
            <a:pPr lvl="1"/>
            <a:r>
              <a:rPr lang="en-AU" dirty="0" smtClean="0"/>
              <a:t>The voting results are contained in 6N15885, and included comments from the China NB and the Switzerland NB</a:t>
            </a:r>
          </a:p>
          <a:p>
            <a:pPr lvl="1"/>
            <a:r>
              <a:rPr lang="en-AU" dirty="0" smtClean="0"/>
              <a:t>The following pages contain the IEEE 802.11 WG’s responses to those comments, satisfying the process defined in 6N15606</a:t>
            </a: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232213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CN.1 on </a:t>
            </a:r>
            <a:r>
              <a:rPr lang="en-AU" dirty="0" smtClean="0"/>
              <a:t>IEEE 802.11ad</a:t>
            </a:r>
            <a:endParaRPr lang="en-AU" dirty="0"/>
          </a:p>
        </p:txBody>
      </p:sp>
      <p:sp>
        <p:nvSpPr>
          <p:cNvPr id="3" name="Content Placeholder 2"/>
          <p:cNvSpPr>
            <a:spLocks noGrp="1"/>
          </p:cNvSpPr>
          <p:nvPr>
            <p:ph idx="1"/>
          </p:nvPr>
        </p:nvSpPr>
        <p:spPr/>
        <p:txBody>
          <a:bodyPr/>
          <a:lstStyle/>
          <a:p>
            <a:r>
              <a:rPr lang="en-AU" dirty="0"/>
              <a:t>China NB comment CN.1 on IEEE </a:t>
            </a:r>
            <a:r>
              <a:rPr lang="en-AU" dirty="0" smtClean="0"/>
              <a:t>802.11ad</a:t>
            </a:r>
            <a:endParaRPr lang="en-AU" dirty="0"/>
          </a:p>
          <a:p>
            <a:pPr>
              <a:buFont typeface="Arial" panose="020B0604020202020204" pitchFamily="34" charset="0"/>
              <a:buChar char="•"/>
            </a:pPr>
            <a:r>
              <a:rPr lang="en-AU" b="0" i="1" dirty="0"/>
              <a:t>Since the procedural and technical concerns China NB proposed in 6N15601 still haven’t been reasonably disposed in this FDAM text, and referencing issues mentioned below exist in this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r>
              <a:rPr lang="en-AU" b="0" i="1" dirty="0" smtClean="0"/>
              <a:t>.</a:t>
            </a:r>
            <a:endParaRPr lang="en-AU" dirty="0" smtClean="0"/>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1542302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2203</Words>
  <Application>Microsoft Office PowerPoint</Application>
  <PresentationFormat>On-screen Show (4:3)</PresentationFormat>
  <Paragraphs>151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IEEE 802.11 WG responses to SC6 on FDIS ballots on 802.11aa/ad/ae</vt:lpstr>
      <vt:lpstr>This document contains the IEEE 802.11 WG’s responses to the FDIS ballots on IEEE 802.11aa/ad/ae</vt:lpstr>
      <vt:lpstr>The following pages contain the IEEE 802.11 WG’s responses to the FDIS ballot on IEEE 802.11aa</vt:lpstr>
      <vt:lpstr>The China NB provided comment CN.1 on IEEE 802.11aa</vt:lpstr>
      <vt:lpstr>IEEE 802.11 WG offers a response to CN.1 on IEEE 802.11aa</vt:lpstr>
      <vt:lpstr>The China NB provided comment CN.2 on IEEE 802.11aa</vt:lpstr>
      <vt:lpstr>IEEE 802.11 WG offers a response to CN.2 on IEEE 802.11aa</vt:lpstr>
      <vt:lpstr>The following pages contain the IEEE 802.11 WG’s responses to the FDIS ballot on IEEE 802.11ad</vt:lpstr>
      <vt:lpstr>The China NB provided comment CN.1 on IEEE 802.11ad</vt:lpstr>
      <vt:lpstr>IEEE 802.11 WG offers a response to CN.1 on IEEE 802.11ad</vt:lpstr>
      <vt:lpstr>The China NB provided comment CN.2 on IEEE 802.11ad</vt:lpstr>
      <vt:lpstr>IEEE 802.11 WG offers a response to CN.2 on IEEE 802.11ad</vt:lpstr>
      <vt:lpstr>The Swiss NB provided comment CH.1 on IEEE 802.11ad</vt:lpstr>
      <vt:lpstr>IEEE 802.11 WG offers a response to CH.1 on IEEE 802.11ad</vt:lpstr>
      <vt:lpstr>The Swiss NB provided comment CH.2 on IEEE 802.11ad</vt:lpstr>
      <vt:lpstr>IEEE 802.11 WG offers a response to CH.2 on IEEE 802.11ad</vt:lpstr>
      <vt:lpstr>The Swiss NB provided comment CH.3 on IEEE 802.11ad</vt:lpstr>
      <vt:lpstr>IEEE 802.11 WG offers a response to CH.3 on IEEE 802.11ad</vt:lpstr>
      <vt:lpstr>The Swiss NB provided comment CH.4 on IEEE 802.11ad</vt:lpstr>
      <vt:lpstr>IEEE 802.11 WG offers a response to CH.4 on IEEE 802.11ad</vt:lpstr>
      <vt:lpstr>The Swiss NB provided comment CH.5 on IEEE 802.11ad</vt:lpstr>
      <vt:lpstr>IEEE 802.11 WG offers a response to CH.5 on IEEE 802.11ad</vt:lpstr>
      <vt:lpstr>The following pages contain the IEEE 802.11 WG’s responses to the FDIS ballot on IEEE 802.11ae</vt:lpstr>
      <vt:lpstr>The China NB provided comment CN.1 on IEEE 802.11ae</vt:lpstr>
      <vt:lpstr>IEEE 802.11 WG offers a response to CN.1 on IEEE 802.11ae</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Myles (amyles)</dc:creator>
  <cp:lastModifiedBy>Andrew Myles (amyles)</cp:lastModifiedBy>
  <cp:revision>9</cp:revision>
  <dcterms:created xsi:type="dcterms:W3CDTF">2014-05-05T03:39:49Z</dcterms:created>
  <dcterms:modified xsi:type="dcterms:W3CDTF">2014-05-16T00:03:39Z</dcterms:modified>
</cp:coreProperties>
</file>