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39" r:id="rId4"/>
    <p:sldId id="344" r:id="rId5"/>
    <p:sldId id="349" r:id="rId6"/>
    <p:sldId id="351" r:id="rId7"/>
    <p:sldId id="327" r:id="rId8"/>
    <p:sldId id="336" r:id="rId9"/>
    <p:sldId id="326" r:id="rId10"/>
    <p:sldId id="350" r:id="rId11"/>
    <p:sldId id="338" r:id="rId12"/>
    <p:sldId id="281" r:id="rId13"/>
    <p:sldId id="286" r:id="rId14"/>
    <p:sldId id="291" r:id="rId15"/>
    <p:sldId id="295" r:id="rId16"/>
    <p:sldId id="343" r:id="rId17"/>
    <p:sldId id="346" r:id="rId18"/>
    <p:sldId id="280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690" y="1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EE0D702-7A27-4264-82F8-1683136B9E0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802.11-14/0500r0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2014/strin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ools.ietf.org/html/draft-iab-strint-report-00" TargetMode="External"/><Relationship Id="rId4" Type="http://schemas.openxmlformats.org/officeDocument/2006/relationships/hyperlink" Target="https://mentor.ieee.org/802-ec/dcn/14/ec-14-0023-00-00EC-strint-workshop-summary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radext-radius-fragmentation/" TargetMode="External"/><Relationship Id="rId5" Type="http://schemas.openxmlformats.org/officeDocument/2006/relationships/hyperlink" Target="http://datatracker.ietf.org/doc/draft-ietf-radext-dtls/" TargetMode="External"/><Relationship Id="rId4" Type="http://schemas.openxmlformats.org/officeDocument/2006/relationships/hyperlink" Target="http://datatracker.ietf.org/doc/draft-ietf-radext-ieee802ext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rfc7029/" TargetMode="External"/><Relationship Id="rId3" Type="http://schemas.openxmlformats.org/officeDocument/2006/relationships/hyperlink" Target="http://www.ietf.org/html.charters/emu-charter.html" TargetMode="External"/><Relationship Id="rId7" Type="http://schemas.openxmlformats.org/officeDocument/2006/relationships/hyperlink" Target="http://datatracker.ietf.org/doc/rfc6678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6677/" TargetMode="External"/><Relationship Id="rId5" Type="http://schemas.openxmlformats.org/officeDocument/2006/relationships/hyperlink" Target="http://datatracker.ietf.org/doc/rfc5433/" TargetMode="External"/><Relationship Id="rId4" Type="http://schemas.openxmlformats.org/officeDocument/2006/relationships/hyperlink" Target="http://datatracker.ietf.org/doc/rfc5216/" TargetMode="External"/><Relationship Id="rId9" Type="http://schemas.openxmlformats.org/officeDocument/2006/relationships/hyperlink" Target="http://datatracker.ietf.org/doc/rfc7170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10" Type="http://schemas.openxmlformats.org/officeDocument/2006/relationships/hyperlink" Target="http://datatracker.ietf.org/doc/draft-ietf-geopriv-uncertainty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rfc7216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unauthenticated-access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s://datatracker.ietf.org/doc/draft-ietf-ecrit-trustworthy-location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additional-data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Relationship Id="rId9" Type="http://schemas.openxmlformats.org/officeDocument/2006/relationships/hyperlink" Target="https://datatracker.ietf.org/doc/draft-gellens-ecrit-car-crash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stenberg-homenet-minimalist-pcp-prox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s://datatracker.ietf.org/doc/draft-ietf-homenet-arch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alt-tunne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opsawg-capwap-hybridmac" TargetMode="External"/><Relationship Id="rId5" Type="http://schemas.openxmlformats.org/officeDocument/2006/relationships/hyperlink" Target="http://datatracker.ietf.org/doc/draft-ietf-opsawg-capwap-extension/" TargetMode="External"/><Relationship Id="rId4" Type="http://schemas.openxmlformats.org/officeDocument/2006/relationships/hyperlink" Target="http://www.ietf.org/id/draft-zhang-opsawg-capwap-cds-02.txt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ab.org/wp-content/IAB-uploads/2013/01/2014-01-27-ietf-ieee802-minutes.tx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iab-rfc4441rev-08.tx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tf.org/id/draft-zhang-opsawg-capwap-cds-02.txt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tf.org/id/draft-zhang-opsawg-capwap-cds-02.txt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opsawg-chairs@tools.ietf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thaler@broadcom.com" TargetMode="External"/><Relationship Id="rId5" Type="http://schemas.openxmlformats.org/officeDocument/2006/relationships/hyperlink" Target="mailto:warren@kumari.net" TargetMode="External"/><Relationship Id="rId4" Type="http://schemas.openxmlformats.org/officeDocument/2006/relationships/hyperlink" Target="mailto:bkraemer@ieee.or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avula-shwmp/?include_text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ools.ietf.org/html/draft-ietf-opsawg-capwap-extension-04" TargetMode="External"/><Relationship Id="rId4" Type="http://schemas.openxmlformats.org/officeDocument/2006/relationships/hyperlink" Target="http://datatracker.ietf.org/doc/draft-ietf-opsawg-capwap-hybridmac/?include_text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44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liaison/" TargetMode="External"/><Relationship Id="rId4" Type="http://schemas.openxmlformats.org/officeDocument/2006/relationships/hyperlink" Target="http://www.ietf.org/liaison/managers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2014-05-14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STRINT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sz="1800" dirty="0" smtClean="0"/>
              <a:t>Strengthening the Internet Against Pervasive Monitoring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 smtClean="0"/>
              <a:t>STRINT </a:t>
            </a:r>
            <a:r>
              <a:rPr lang="en-US" sz="1800" dirty="0"/>
              <a:t>workshop page, where you will find the materials (presentations and position papers):</a:t>
            </a:r>
          </a:p>
          <a:p>
            <a:r>
              <a:rPr lang="en-US" sz="1800" u="sng" dirty="0" smtClean="0">
                <a:hlinkClick r:id="rId3"/>
              </a:rPr>
              <a:t>https</a:t>
            </a:r>
            <a:r>
              <a:rPr lang="en-US" sz="1800" u="sng" dirty="0">
                <a:hlinkClick r:id="rId3"/>
              </a:rPr>
              <a:t>://www.w3.org/2014/strint/</a:t>
            </a:r>
            <a:r>
              <a:rPr lang="en-US" sz="1800" dirty="0"/>
              <a:t> </a:t>
            </a:r>
            <a:endParaRPr lang="en-US" dirty="0" smtClean="0"/>
          </a:p>
          <a:p>
            <a:r>
              <a:rPr lang="en-US" sz="1800" dirty="0" smtClean="0"/>
              <a:t>STRINT </a:t>
            </a:r>
            <a:r>
              <a:rPr lang="en-US" sz="1800" dirty="0"/>
              <a:t>workshop summary (errata: should be IAB/W3C, and not IETF/W3C</a:t>
            </a:r>
            <a:r>
              <a:rPr lang="en-US" sz="1800" dirty="0" smtClean="0"/>
              <a:t>):</a:t>
            </a:r>
          </a:p>
          <a:p>
            <a:r>
              <a:rPr lang="en-US" sz="1800" u="sng" dirty="0" smtClean="0">
                <a:hlinkClick r:id="rId4"/>
              </a:rPr>
              <a:t>https</a:t>
            </a:r>
            <a:r>
              <a:rPr lang="en-US" sz="1800" u="sng" dirty="0">
                <a:hlinkClick r:id="rId4"/>
              </a:rPr>
              <a:t>://mentor.ieee.org/802-ec/dcn/14/ec-14-0023-00-00EC-strint-workshop-summary.pptx</a:t>
            </a:r>
            <a:r>
              <a:rPr lang="en-US" sz="1800" dirty="0"/>
              <a:t> </a:t>
            </a:r>
            <a:endParaRPr lang="en-US" sz="1800" dirty="0" smtClean="0"/>
          </a:p>
          <a:p>
            <a:r>
              <a:rPr lang="en-US" sz="1800" dirty="0" smtClean="0"/>
              <a:t>New (posted 2014-04-28): </a:t>
            </a: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tools.ietf.org/html/draft-iab-strint-report-00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30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Submitted for publication: RADIUS Attributes for IEEE 802 Networks, see </a:t>
            </a:r>
            <a:r>
              <a:rPr lang="en-US" sz="1600" dirty="0">
                <a:hlinkClick r:id="rId4"/>
              </a:rPr>
              <a:t>http://datatracker.ietf.org/doc/draft-ietf-radext-ieee802ext</a:t>
            </a:r>
            <a:r>
              <a:rPr lang="en-US" sz="1600" dirty="0" smtClean="0">
                <a:hlinkClick r:id="rId4"/>
              </a:rPr>
              <a:t>/ 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Submitted </a:t>
            </a:r>
            <a:r>
              <a:rPr lang="en-US" sz="1600" dirty="0"/>
              <a:t>for publication: </a:t>
            </a:r>
            <a:r>
              <a:rPr lang="en-US" sz="1600" dirty="0">
                <a:hlinkClick r:id="rId5"/>
              </a:rPr>
              <a:t>http://datatracker.ietf.org/doc/draft-ietf-radext-dtls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</a:t>
            </a:r>
            <a:r>
              <a:rPr lang="en-US" sz="1600" dirty="0"/>
              <a:t>In last call: </a:t>
            </a:r>
            <a:r>
              <a:rPr lang="en-US" sz="1600" dirty="0">
                <a:hlinkClick r:id="rId6"/>
              </a:rPr>
              <a:t>http://datatracker.ietf.org/doc/draft-ietf-radext-radius-fragmentation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EAP Method Update (EMU)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dirty="0" smtClean="0">
                <a:hlinkClick r:id="rId3"/>
              </a:rPr>
              <a:t>http://www.ietf.org/html.charters/emu-charter.html</a:t>
            </a:r>
            <a:r>
              <a:rPr lang="en-GB" sz="1600" dirty="0" smtClean="0"/>
              <a:t> </a:t>
            </a:r>
            <a:endParaRPr lang="en-GB" sz="16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EAP-TLS Authentication </a:t>
            </a:r>
            <a:r>
              <a:rPr lang="en-US" sz="1400" dirty="0" smtClean="0"/>
              <a:t>Protocol - </a:t>
            </a:r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://datatracker.ietf.org/doc/rfc5216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Extensible Authentication Protocol - Generalized Pre-Shared Key (EAP-GPSK) </a:t>
            </a:r>
            <a:r>
              <a:rPr lang="en-US" sz="1400" dirty="0" smtClean="0"/>
              <a:t>Method- </a:t>
            </a: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://datatracker.ietf.org/doc/rfc5433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Channel-Binding </a:t>
            </a:r>
            <a:r>
              <a:rPr lang="en-US" sz="1400" dirty="0"/>
              <a:t>Support for Extensible Authentication Protocol (EAP) </a:t>
            </a:r>
            <a:r>
              <a:rPr lang="en-US" sz="1400" dirty="0" smtClean="0"/>
              <a:t>Methods </a:t>
            </a:r>
            <a:r>
              <a:rPr lang="en-US" sz="1400" dirty="0" smtClean="0">
                <a:hlinkClick r:id="rId6"/>
              </a:rPr>
              <a:t>http</a:t>
            </a:r>
            <a:r>
              <a:rPr lang="en-US" sz="1400" dirty="0">
                <a:hlinkClick r:id="rId6"/>
              </a:rPr>
              <a:t>://datatracker.ietf.org/doc/rfc6677</a:t>
            </a:r>
            <a:r>
              <a:rPr lang="en-US" sz="1400" dirty="0" smtClean="0">
                <a:hlinkClick r:id="rId6"/>
              </a:rPr>
              <a:t>/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Requirements for a Tunnel-Based Extensible Authentication Protocol (EAP) </a:t>
            </a:r>
            <a:r>
              <a:rPr lang="en-US" sz="1400" dirty="0" smtClean="0"/>
              <a:t>Method -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://datatracker.ietf.org/doc/rfc6678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EAP Mutual Cryptographic Binding: Introduces a new form of cryptographic binding that protects both peer and server, rather than just the server. Published as </a:t>
            </a:r>
            <a:r>
              <a:rPr lang="en-US" sz="1600" dirty="0">
                <a:hlinkClick r:id="rId8"/>
              </a:rPr>
              <a:t>http://datatracker.ietf.org/doc/rfc7029/</a:t>
            </a:r>
            <a:r>
              <a:rPr lang="en-US" sz="1600" dirty="0"/>
              <a:t> </a:t>
            </a:r>
          </a:p>
          <a:p>
            <a:pPr lvl="2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GB" sz="1600" dirty="0" smtClean="0"/>
              <a:t>Updates [May 2014]: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Tunnel EAP Method (TEAP) </a:t>
            </a:r>
            <a:r>
              <a:rPr lang="en-US" sz="1400" dirty="0"/>
              <a:t>published as </a:t>
            </a:r>
            <a:r>
              <a:rPr lang="en-US" sz="1400" dirty="0" smtClean="0"/>
              <a:t>RFC 7170</a:t>
            </a:r>
            <a:r>
              <a:rPr lang="en-US" sz="1400" dirty="0"/>
              <a:t>:  </a:t>
            </a:r>
            <a:r>
              <a:rPr lang="en-US" sz="1400" dirty="0">
                <a:hlinkClick r:id="rId9"/>
              </a:rPr>
              <a:t>http://datatracker.ietf.org/doc/rfc7170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The EMU working Group </a:t>
            </a:r>
            <a:r>
              <a:rPr lang="en-US" sz="1400" dirty="0" smtClean="0"/>
              <a:t>has been closed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Location Information Server Discovery using IP address </a:t>
            </a:r>
            <a:r>
              <a:rPr lang="en-US" sz="1600" dirty="0"/>
              <a:t>and reverse </a:t>
            </a:r>
            <a:r>
              <a:rPr lang="en-US" sz="1600" dirty="0" smtClean="0"/>
              <a:t>DNS </a:t>
            </a:r>
            <a:r>
              <a:rPr lang="en-US" sz="1600" dirty="0"/>
              <a:t>published as </a:t>
            </a:r>
            <a:r>
              <a:rPr lang="en-US" sz="1600" dirty="0">
                <a:hlinkClick r:id="rId9"/>
              </a:rPr>
              <a:t>http://datatracker.ietf.org/doc/rfc7216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One remaining active </a:t>
            </a:r>
            <a:r>
              <a:rPr lang="en-US" sz="1600" dirty="0"/>
              <a:t>WG draft on Representation of Uncertainty and Confidence in </a:t>
            </a:r>
            <a:r>
              <a:rPr lang="en-US" sz="1600" dirty="0" smtClean="0"/>
              <a:t>PIDF-LO : </a:t>
            </a:r>
            <a:r>
              <a:rPr lang="en-US" sz="1600" dirty="0">
                <a:hlinkClick r:id="rId10"/>
              </a:rPr>
              <a:t>http://datatracker.ietf.org/doc/draft-ietf-geopriv-uncertainty</a:t>
            </a:r>
            <a:r>
              <a:rPr lang="en-US" sz="1600" dirty="0" smtClean="0">
                <a:hlinkClick r:id="rId10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Additional Data related to an emergency call, see </a:t>
            </a:r>
            <a:r>
              <a:rPr lang="en-US" sz="1400" dirty="0" smtClean="0">
                <a:hlinkClick r:id="rId6"/>
              </a:rPr>
              <a:t>http://datatracker.ietf.org/doc/draft-ietf-ecrit-additional-data/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Trustworthy Location,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https://datatracker.ietf.org/doc/draft-ietf-ecrit-trustworthy-location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http://datatracker.ietf.org/doc/draft-ietf-ecrit-unauthenticated-access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in IESG review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Internet </a:t>
            </a:r>
            <a:r>
              <a:rPr lang="en-US" sz="1400" dirty="0"/>
              <a:t>Protocol-based In-Vehicle Emergency Calls, see </a:t>
            </a:r>
            <a:r>
              <a:rPr lang="en-US" sz="1400" dirty="0">
                <a:hlinkClick r:id="rId9"/>
              </a:rPr>
              <a:t>https://datatracker.ietf.org/doc/draft-gellens-ecrit-car-crash/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[May 2014]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Home </a:t>
            </a:r>
            <a:r>
              <a:rPr lang="en-US" sz="1400" dirty="0"/>
              <a:t>networking Architecture for IPv6, see </a:t>
            </a:r>
            <a:r>
              <a:rPr lang="en-US" sz="1400" dirty="0">
                <a:hlinkClick r:id="rId4"/>
              </a:rPr>
              <a:t>https://datatracker.ietf.org/doc/draft-ietf-homenet-arch/</a:t>
            </a:r>
            <a:r>
              <a:rPr lang="en-US" sz="1400" dirty="0"/>
              <a:t> - submitted for </a:t>
            </a:r>
            <a:r>
              <a:rPr lang="en-US" sz="1400" dirty="0" smtClean="0"/>
              <a:t>publication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Nome 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</a:t>
            </a:r>
            <a:r>
              <a:rPr lang="en-US" sz="1400" dirty="0"/>
              <a:t>Internet 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New</a:t>
            </a:r>
            <a:r>
              <a:rPr lang="en-US" sz="1400" dirty="0" smtClean="0"/>
              <a:t>: </a:t>
            </a:r>
            <a:r>
              <a:rPr lang="en-US" sz="1400" dirty="0"/>
              <a:t>Internet draft </a:t>
            </a:r>
            <a:r>
              <a:rPr lang="en-US" sz="1400" dirty="0" smtClean="0"/>
              <a:t>on Minimalist </a:t>
            </a:r>
            <a:r>
              <a:rPr lang="en-US" sz="1400" dirty="0"/>
              <a:t>Port Control Protocol </a:t>
            </a:r>
            <a:r>
              <a:rPr lang="en-US" sz="1400" dirty="0" smtClean="0"/>
              <a:t>Proxy: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://datatracker.ietf.org/doc/draft-stenberg-homenet-minimalist-pcp-proxy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://datatracker.ietf.org/doc/draft-ietf-opsawg-capwap-extension/</a:t>
            </a:r>
            <a:r>
              <a:rPr lang="en-US" sz="1400" u="sng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version posted (r4) </a:t>
            </a:r>
            <a:r>
              <a:rPr lang="en-US" sz="1400" dirty="0">
                <a:hlinkClick r:id="rId6"/>
              </a:rPr>
              <a:t>http://</a:t>
            </a:r>
            <a:r>
              <a:rPr lang="en-US" sz="1400" dirty="0" smtClean="0">
                <a:hlinkClick r:id="rId6"/>
              </a:rPr>
              <a:t>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</a:t>
            </a:r>
            <a:r>
              <a:rPr lang="en-US" sz="1400" dirty="0"/>
              <a:t>: </a:t>
            </a:r>
            <a:r>
              <a:rPr lang="en-US" sz="1400" dirty="0">
                <a:hlinkClick r:id="rId7"/>
              </a:rPr>
              <a:t>http://datatracker.ietf.org/doc/draft-ietf-opsawg-capwap-alt-tunnel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May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presentations: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Meeting  held 27 Jan 2014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hlinkClick r:id="rId3"/>
              </a:rPr>
              <a:t>http://www.iab.org/activities/joint-activities/iab-ieee-coordination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</a:t>
            </a:r>
            <a:r>
              <a:rPr lang="en-US" sz="1800" dirty="0"/>
              <a:t>, see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www.iab.org/wp-content/IAB-uploads/2013/01/2014-01-27-ietf-ieee802-minutes.txt</a:t>
            </a:r>
            <a:r>
              <a:rPr lang="en-US" sz="1800" dirty="0" smtClean="0"/>
              <a:t> </a:t>
            </a:r>
            <a:endParaRPr lang="en-US" sz="2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No new IEEE 802.11 items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joint IEEE 802/IETF IESG coordination meeting:  Week June 16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2014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face to face meeting: 29 Sept </a:t>
            </a:r>
            <a:r>
              <a:rPr lang="en-US" sz="1800" dirty="0" smtClean="0"/>
              <a:t>2014 (location still TBD)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RFC4441bis </a:t>
            </a:r>
            <a:r>
              <a:rPr lang="en-US" sz="2000" dirty="0"/>
              <a:t>update, see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www.ietf.org/id/draft-iab-rfc4441rev-08.txt</a:t>
            </a:r>
            <a:r>
              <a:rPr lang="en-US" sz="2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Approved by 802 EC in March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Has been sent to the RFC editor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Response sent in March to Request received from OPSAWG </a:t>
            </a:r>
            <a:r>
              <a:rPr lang="en-US" sz="2000" dirty="0"/>
              <a:t>regarding  </a:t>
            </a:r>
            <a:r>
              <a:rPr lang="en-US" sz="2000" dirty="0">
                <a:hlinkClick r:id="rId4"/>
              </a:rPr>
              <a:t>http://www.ietf.org/id/draft-zhang-opsawg-capwap-cds-02.txt</a:t>
            </a:r>
            <a:r>
              <a:rPr lang="en-US" sz="2000" dirty="0"/>
              <a:t> 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Response on next slide</a:t>
            </a:r>
            <a:r>
              <a:rPr lang="en-US" sz="1600" dirty="0"/>
              <a:t/>
            </a:r>
            <a:br>
              <a:rPr lang="en-US" sz="1600" dirty="0"/>
            </a:b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EC “IETF/IAB/IESG..”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Approved by the EC in March 2014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Pat Thaler to chair; structure, scope under discussion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7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sent 2014-03-24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sz="1200" dirty="0"/>
              <a:t>From: Adrian Stephens [</a:t>
            </a:r>
            <a:r>
              <a:rPr lang="en-US" sz="1200" u="sng" dirty="0">
                <a:hlinkClick r:id="rId3"/>
              </a:rPr>
              <a:t>mailto:Adrian.p.stephens@intel.com</a:t>
            </a:r>
            <a:r>
              <a:rPr lang="en-US" sz="1200" dirty="0"/>
              <a:t>]; Bruce Kraemer </a:t>
            </a:r>
            <a:r>
              <a:rPr lang="en-US" sz="1200" u="sng" dirty="0">
                <a:hlinkClick r:id="rId4"/>
              </a:rPr>
              <a:t>bkraemer@ieee.org</a:t>
            </a:r>
            <a:endParaRPr lang="en-US" sz="1200" dirty="0"/>
          </a:p>
          <a:p>
            <a:r>
              <a:rPr lang="en-US" sz="1200" dirty="0"/>
              <a:t>To: Warren </a:t>
            </a:r>
            <a:r>
              <a:rPr lang="en-US" sz="1200" dirty="0" err="1"/>
              <a:t>Kumari</a:t>
            </a:r>
            <a:r>
              <a:rPr lang="en-US" sz="1200" dirty="0"/>
              <a:t> [</a:t>
            </a:r>
            <a:r>
              <a:rPr lang="en-US" sz="1200" u="sng" dirty="0">
                <a:hlinkClick r:id="rId5"/>
              </a:rPr>
              <a:t>mailto:warren@kumari.net</a:t>
            </a:r>
            <a:r>
              <a:rPr lang="en-US" sz="1200" dirty="0"/>
              <a:t>]; Melinda Shore, Scott Bradner</a:t>
            </a:r>
          </a:p>
          <a:p>
            <a:r>
              <a:rPr lang="en-US" sz="1200" dirty="0"/>
              <a:t>Cc: Dorothy Stanley; </a:t>
            </a:r>
            <a:r>
              <a:rPr lang="en-US" sz="1200" u="sng" dirty="0">
                <a:hlinkClick r:id="rId6"/>
              </a:rPr>
              <a:t>pthaler@broadcom.com</a:t>
            </a:r>
            <a:r>
              <a:rPr lang="en-US" sz="1200" dirty="0"/>
              <a:t>; Dan Romascanu; Benoit Claise; joel jaeggli; </a:t>
            </a:r>
            <a:r>
              <a:rPr lang="en-US" sz="1200" u="sng" dirty="0">
                <a:hlinkClick r:id="rId7"/>
              </a:rPr>
              <a:t>opsawg-chairs@tools.ietf.org</a:t>
            </a:r>
            <a:endParaRPr lang="en-US" sz="1200" dirty="0"/>
          </a:p>
          <a:p>
            <a:r>
              <a:rPr lang="en-US" sz="1200" dirty="0"/>
              <a:t>Subject: Alternate Tunnel Encapsulation for Data Frames in CAPWAP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Thank you for the opportunity to review the "Alternate Tunnel Encapsulation for Data Frames in CAPWAP'" </a:t>
            </a:r>
            <a:r>
              <a:rPr lang="en-US" sz="1200" u="sng" dirty="0">
                <a:hlinkClick r:id="rId8"/>
              </a:rPr>
              <a:t>http://www.ietf.org/id/draft-zhang-opsawg-capwap-cds-02.txt</a:t>
            </a:r>
            <a:r>
              <a:rPr lang="en-US" sz="1200" dirty="0"/>
              <a:t> document.</a:t>
            </a:r>
          </a:p>
          <a:p>
            <a:r>
              <a:rPr lang="en-US" sz="1200" dirty="0"/>
              <a:t>The Alternate Tunnel Encapsulation draft appears to address implementation of the IEEE 802.11 Distribution System (DS). </a:t>
            </a:r>
          </a:p>
          <a:p>
            <a:r>
              <a:rPr lang="en-US" sz="1200" dirty="0"/>
              <a:t>Implementation of the DS is outside the scope of the IEEE 802.11 standard. </a:t>
            </a:r>
          </a:p>
          <a:p>
            <a:r>
              <a:rPr lang="en-US" sz="1200" dirty="0"/>
              <a:t>We will inform IEEE 802.11 members of this work, and welcome further requests from the OPSAWG for information or clarification of the  IEEE 802.11 standard.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Thank you,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Bruce Kraemer (outgoing chair 802.11, March 2014)</a:t>
            </a:r>
          </a:p>
          <a:p>
            <a:r>
              <a:rPr lang="en-US" sz="1200" dirty="0"/>
              <a:t>Adrian P Stephens (incoming chair 802.11, March 2014)</a:t>
            </a:r>
          </a:p>
          <a:p>
            <a:r>
              <a:rPr lang="en-US" sz="1200" dirty="0"/>
              <a:t>Chair, IEEE 802.11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0260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Request </a:t>
            </a:r>
            <a:r>
              <a:rPr lang="en-US" sz="2000" dirty="0" smtClean="0"/>
              <a:t>from Individual Submission Editor (Nevil Brownlee) on </a:t>
            </a:r>
            <a:r>
              <a:rPr lang="en-US" sz="2000" dirty="0">
                <a:hlinkClick r:id="rId3"/>
              </a:rPr>
              <a:t>https://datatracker.ietf.org/doc/draft-avula-shwmp/?</a:t>
            </a:r>
            <a:r>
              <a:rPr lang="en-US" sz="2000" dirty="0" smtClean="0">
                <a:hlinkClick r:id="rId3"/>
              </a:rPr>
              <a:t>include_text=1</a:t>
            </a:r>
            <a:r>
              <a:rPr lang="en-US" sz="2000" dirty="0" smtClean="0"/>
              <a:t>  to ensure no conflict with 11s</a:t>
            </a:r>
            <a:r>
              <a:rPr lang="en-US" sz="2000" dirty="0" smtClean="0"/>
              <a:t>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Discussed in ARC Weds AM1;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Liaison response being prepared describing need for code point to prevent interoperability issues; review in ARC Thursday AM1, Friday plenary motion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Request </a:t>
            </a:r>
            <a:r>
              <a:rPr lang="en-US" sz="2000" dirty="0"/>
              <a:t>for comments </a:t>
            </a:r>
            <a:r>
              <a:rPr lang="en-US" sz="2000" dirty="0" smtClean="0"/>
              <a:t>from on </a:t>
            </a:r>
            <a:r>
              <a:rPr lang="en-US" sz="2000" dirty="0">
                <a:hlinkClick r:id="rId4"/>
              </a:rPr>
              <a:t>http://datatracker.ietf.org/doc/draft-ietf-opsawg-capwap-hybridmac/?</a:t>
            </a:r>
            <a:r>
              <a:rPr lang="en-US" sz="2000" dirty="0" smtClean="0">
                <a:hlinkClick r:id="rId4"/>
              </a:rPr>
              <a:t>include_text=1</a:t>
            </a:r>
            <a:r>
              <a:rPr lang="en-US" sz="2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Discussed in ARC Wednesday AM1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No comments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Request </a:t>
            </a:r>
            <a:r>
              <a:rPr lang="en-US" sz="2000" dirty="0"/>
              <a:t>for comments on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tools.ietf.org/html/draft-ietf-opsawg-capwap-extension-04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Briefly discussed in ARC Wednesday AM1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Please review and send comments to the 802.11 reflector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Plan to prepare response in July</a:t>
            </a:r>
            <a:endParaRPr lang="en-US" sz="16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7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661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New: 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submitted for publication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CB9AC8F-E624-4E23-955D-D706C0EBAB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RFC 4441 &amp; IETF liaisons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Reference document: RFC 4441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2006 document, but still relevant: “The IEEE 802/IETF Relationship”, see </a:t>
            </a:r>
            <a:r>
              <a:rPr lang="en-US" sz="1600" dirty="0">
                <a:hlinkClick r:id="rId3"/>
              </a:rPr>
              <a:t>http://tools.ietf.org/html/rfc4441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info: </a:t>
            </a:r>
            <a:r>
              <a:rPr lang="en-US" sz="1600" dirty="0">
                <a:hlinkClick r:id="rId4"/>
              </a:rPr>
              <a:t>http://www.ietf.org/liaison/managers.html</a:t>
            </a:r>
            <a:r>
              <a:rPr lang="en-US" sz="1600" dirty="0"/>
              <a:t>. IETF has a liaison manager FROM IETF to IEEE SA and IEEE 802.1, not to 802.11. </a:t>
            </a:r>
          </a:p>
          <a:p>
            <a:pPr lvl="2">
              <a:defRPr/>
            </a:pPr>
            <a:r>
              <a:rPr lang="en-US" sz="1400" dirty="0"/>
              <a:t>The IETF has a limited number of liaison relationships with other organizations. Liaisons are appointed by the IAB when the IAB feels that conditions warrant appointing a specific person to such a task. Note that such appointments are rare </a:t>
            </a:r>
            <a:r>
              <a:rPr lang="en-US" sz="1400" b="1" dirty="0"/>
              <a:t>as the best way for organizations to work with the IETF is to do so within the working groups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statements are here: </a:t>
            </a:r>
            <a:r>
              <a:rPr lang="en-US" sz="1600" dirty="0">
                <a:hlinkClick r:id="rId5"/>
              </a:rPr>
              <a:t>https://datatracker.ietf.org/liaison/</a:t>
            </a:r>
            <a:r>
              <a:rPr lang="en-US" sz="1600" dirty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July 20-25, 2014 – Toronto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65324</TotalTime>
  <Words>1509</Words>
  <Application>Microsoft Office PowerPoint</Application>
  <PresentationFormat>On-screen Show (4:3)</PresentationFormat>
  <Paragraphs>363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IEEE 802.11-IETF Liaison Report</vt:lpstr>
      <vt:lpstr>Abstract</vt:lpstr>
      <vt:lpstr>IETF- IEEE 802 Liaison Activity - 1 </vt:lpstr>
      <vt:lpstr>IETF- IEEE 802 Liaison Activity - 2 </vt:lpstr>
      <vt:lpstr>Liaison response sent 2014-03-24</vt:lpstr>
      <vt:lpstr>IETF- IEEE 802 Liaison Activity - 2 </vt:lpstr>
      <vt:lpstr>Protocol to Access White Space database (paws) WG</vt:lpstr>
      <vt:lpstr>About RFC 4441 &amp; IETF liaisons</vt:lpstr>
      <vt:lpstr>IETF Meetings</vt:lpstr>
      <vt:lpstr>STRINT</vt:lpstr>
      <vt:lpstr>RADEXT WG</vt:lpstr>
      <vt:lpstr>EAP Method Update (EMU) 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405</cp:revision>
  <cp:lastPrinted>1998-02-10T13:28:06Z</cp:lastPrinted>
  <dcterms:created xsi:type="dcterms:W3CDTF">2005-01-04T21:26:55Z</dcterms:created>
  <dcterms:modified xsi:type="dcterms:W3CDTF">2014-05-14T19:34:21Z</dcterms:modified>
</cp:coreProperties>
</file>