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71" r:id="rId2"/>
    <p:sldId id="272" r:id="rId3"/>
    <p:sldId id="304" r:id="rId4"/>
    <p:sldId id="273" r:id="rId5"/>
    <p:sldId id="274" r:id="rId6"/>
    <p:sldId id="275" r:id="rId7"/>
    <p:sldId id="276" r:id="rId8"/>
    <p:sldId id="307" r:id="rId9"/>
    <p:sldId id="291" r:id="rId10"/>
    <p:sldId id="327" r:id="rId11"/>
    <p:sldId id="278" r:id="rId12"/>
    <p:sldId id="312" r:id="rId13"/>
    <p:sldId id="313" r:id="rId14"/>
    <p:sldId id="314" r:id="rId15"/>
    <p:sldId id="326" r:id="rId16"/>
    <p:sldId id="289" r:id="rId17"/>
    <p:sldId id="325" r:id="rId18"/>
    <p:sldId id="305" r:id="rId19"/>
    <p:sldId id="297" r:id="rId20"/>
    <p:sldId id="303" r:id="rId21"/>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22" autoAdjust="0"/>
    <p:restoredTop sz="95683" autoAdjust="0"/>
  </p:normalViewPr>
  <p:slideViewPr>
    <p:cSldViewPr>
      <p:cViewPr varScale="1">
        <p:scale>
          <a:sx n="88" d="100"/>
          <a:sy n="88" d="100"/>
        </p:scale>
        <p:origin x="-86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dirty="0" smtClean="0"/>
              <a:t>doc.: IEEE 802.11-14/0499r0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smtClean="0"/>
              <a:t>May 2014</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smtClean="0"/>
              <a:t>Dorothy Stanley, Aruba Networks</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802.11-14/0318r0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March 2014</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Jon Rosdahl, CSR</a:t>
            </a:r>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802.11-14/0318r0</a:t>
            </a:r>
            <a:endParaRPr lang="en-US"/>
          </a:p>
        </p:txBody>
      </p:sp>
      <p:sp>
        <p:nvSpPr>
          <p:cNvPr id="11267" name="Rectangle 3"/>
          <p:cNvSpPr>
            <a:spLocks noGrp="1" noChangeArrowheads="1"/>
          </p:cNvSpPr>
          <p:nvPr>
            <p:ph type="dt" sz="quarter" idx="1"/>
          </p:nvPr>
        </p:nvSpPr>
        <p:spPr>
          <a:noFill/>
        </p:spPr>
        <p:txBody>
          <a:bodyPr/>
          <a:lstStyle/>
          <a:p>
            <a:r>
              <a:rPr lang="en-US" smtClean="0"/>
              <a:t>March 2014</a:t>
            </a:r>
            <a:endParaRPr lang="en-US"/>
          </a:p>
        </p:txBody>
      </p:sp>
      <p:sp>
        <p:nvSpPr>
          <p:cNvPr id="11268" name="Rectangle 6"/>
          <p:cNvSpPr>
            <a:spLocks noGrp="1" noChangeArrowheads="1"/>
          </p:cNvSpPr>
          <p:nvPr>
            <p:ph type="ftr" sz="quarter" idx="4"/>
          </p:nvPr>
        </p:nvSpPr>
        <p:spPr>
          <a:noFill/>
        </p:spPr>
        <p:txBody>
          <a:bodyPr/>
          <a:lstStyle/>
          <a:p>
            <a:pPr lvl="4"/>
            <a:r>
              <a:rPr lang="en-US"/>
              <a:t>Jon Rosdahl, CSR</a:t>
            </a:r>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27490437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802.11-11/0051r2</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May 2011</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Adrian Stephens, Intel Corporation</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17</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802.11-14/0318r0</a:t>
            </a:r>
            <a:endParaRPr lang="en-US"/>
          </a:p>
        </p:txBody>
      </p:sp>
      <p:sp>
        <p:nvSpPr>
          <p:cNvPr id="12291" name="Rectangle 3"/>
          <p:cNvSpPr>
            <a:spLocks noGrp="1" noChangeArrowheads="1"/>
          </p:cNvSpPr>
          <p:nvPr>
            <p:ph type="dt" sz="quarter" idx="1"/>
          </p:nvPr>
        </p:nvSpPr>
        <p:spPr>
          <a:noFill/>
        </p:spPr>
        <p:txBody>
          <a:bodyPr/>
          <a:lstStyle/>
          <a:p>
            <a:r>
              <a:rPr lang="en-US" smtClean="0"/>
              <a:t>March 2014</a:t>
            </a:r>
            <a:endParaRPr lang="en-US"/>
          </a:p>
        </p:txBody>
      </p:sp>
      <p:sp>
        <p:nvSpPr>
          <p:cNvPr id="12292" name="Rectangle 6"/>
          <p:cNvSpPr>
            <a:spLocks noGrp="1" noChangeArrowheads="1"/>
          </p:cNvSpPr>
          <p:nvPr>
            <p:ph type="ftr" sz="quarter" idx="4"/>
          </p:nvPr>
        </p:nvSpPr>
        <p:spPr>
          <a:noFill/>
        </p:spPr>
        <p:txBody>
          <a:bodyPr/>
          <a:lstStyle/>
          <a:p>
            <a:pPr lvl="4"/>
            <a:r>
              <a:rPr lang="en-US"/>
              <a:t>Jon Rosdahl, CSR</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dirty="0" smtClean="0"/>
              <a:t>doc.: IEEE 802.11-14/0499r0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dirty="0" smtClean="0"/>
              <a:t>May 2014</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dirty="0" smtClean="0"/>
              <a:t>Dorothy Stanley, Aruba Networks</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802.11-14/0318r0</a:t>
            </a:r>
            <a:endParaRPr lang="en-US"/>
          </a:p>
        </p:txBody>
      </p:sp>
      <p:sp>
        <p:nvSpPr>
          <p:cNvPr id="13315" name="Rectangle 3"/>
          <p:cNvSpPr>
            <a:spLocks noGrp="1" noChangeArrowheads="1"/>
          </p:cNvSpPr>
          <p:nvPr>
            <p:ph type="dt" sz="quarter" idx="1"/>
          </p:nvPr>
        </p:nvSpPr>
        <p:spPr>
          <a:noFill/>
        </p:spPr>
        <p:txBody>
          <a:bodyPr/>
          <a:lstStyle/>
          <a:p>
            <a:r>
              <a:rPr lang="en-US" smtClean="0"/>
              <a:t>March 2014</a:t>
            </a:r>
            <a:endParaRPr lang="en-US"/>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802.11-14/0318r0</a:t>
            </a:r>
            <a:endParaRPr lang="en-US"/>
          </a:p>
        </p:txBody>
      </p:sp>
      <p:sp>
        <p:nvSpPr>
          <p:cNvPr id="5" name="Date Placeholder 4"/>
          <p:cNvSpPr>
            <a:spLocks noGrp="1"/>
          </p:cNvSpPr>
          <p:nvPr>
            <p:ph type="dt" idx="11"/>
          </p:nvPr>
        </p:nvSpPr>
        <p:spPr/>
        <p:txBody>
          <a:bodyPr/>
          <a:lstStyle/>
          <a:p>
            <a:pPr>
              <a:defRPr/>
            </a:pPr>
            <a:r>
              <a:rPr lang="en-US" smtClean="0"/>
              <a:t>March 2014</a:t>
            </a:r>
            <a:endParaRPr lang="en-US"/>
          </a:p>
        </p:txBody>
      </p:sp>
      <p:sp>
        <p:nvSpPr>
          <p:cNvPr id="6" name="Footer Placeholder 5"/>
          <p:cNvSpPr>
            <a:spLocks noGrp="1"/>
          </p:cNvSpPr>
          <p:nvPr>
            <p:ph type="ftr" sz="quarter" idx="12"/>
          </p:nvPr>
        </p:nvSpPr>
        <p:spPr/>
        <p:txBody>
          <a:bodyPr/>
          <a:lstStyle/>
          <a:p>
            <a:pPr lvl="4">
              <a:defRPr/>
            </a:pPr>
            <a:r>
              <a:rPr lang="en-US" smtClean="0"/>
              <a:t>Jon Rosdahl, CSR</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512887" cy="276999"/>
          </a:xfrm>
          <a:ln/>
        </p:spPr>
        <p:txBody>
          <a:bodyPr/>
          <a:lstStyle>
            <a:lvl1pPr>
              <a:defRPr/>
            </a:lvl1pPr>
          </a:lstStyle>
          <a:p>
            <a:pPr>
              <a:defRPr/>
            </a:pPr>
            <a:r>
              <a:rPr lang="en-US" smtClean="0"/>
              <a:t>May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512887" cy="276999"/>
          </a:xfrm>
          <a:ln/>
        </p:spPr>
        <p:txBody>
          <a:bodyPr/>
          <a:lstStyle>
            <a:lvl1pPr>
              <a:defRPr/>
            </a:lvl1pPr>
          </a:lstStyle>
          <a:p>
            <a:pPr>
              <a:defRPr/>
            </a:pPr>
            <a:r>
              <a:rPr lang="en-US" smtClean="0"/>
              <a:t>May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512887" cy="276999"/>
          </a:xfrm>
          <a:ln/>
        </p:spPr>
        <p:txBody>
          <a:bodyPr/>
          <a:lstStyle>
            <a:lvl1pPr>
              <a:defRPr/>
            </a:lvl1pPr>
          </a:lstStyle>
          <a:p>
            <a:pPr>
              <a:defRPr/>
            </a:pPr>
            <a:r>
              <a:rPr lang="en-US" smtClean="0"/>
              <a:t>May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128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May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Dorothy Stanley (Aruba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802.11-14/0499r0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3/11-13-0001-04-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grouper.ieee.org/groups/802/PNP/approved/IEEE_802_Chairs_guidelines_v16.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grouper.ieee.org/groups/802/PNP/approved/IEEE_802_WG_PandP_v15.pdf" TargetMode="External"/><Relationship Id="rId4" Type="http://schemas.openxmlformats.org/officeDocument/2006/relationships/hyperlink" Target="http://grouper.ieee.org/groups/802/PNP/approved/IEEE_802_OM_v13.pdf" TargetMode="External"/><Relationship Id="rId9" Type="http://schemas.openxmlformats.org/officeDocument/2006/relationships/hyperlink" Target="http://www.ieee802.org/11/Rules/rules.s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3/11-13-0001-04-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board/pat/loa.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May  2014</a:t>
            </a:r>
            <a:endParaRPr lang="en-US" dirty="0"/>
          </a:p>
        </p:txBody>
      </p:sp>
      <p:sp>
        <p:nvSpPr>
          <p:cNvPr id="1028" name="Footer Placeholder 4"/>
          <p:cNvSpPr>
            <a:spLocks noGrp="1"/>
          </p:cNvSpPr>
          <p:nvPr>
            <p:ph type="ftr" sz="quarter" idx="11"/>
          </p:nvPr>
        </p:nvSpPr>
        <p:spPr>
          <a:noFill/>
        </p:spPr>
        <p:txBody>
          <a:bodyPr/>
          <a:lstStyle/>
          <a:p>
            <a:r>
              <a:rPr lang="en-US" smtClean="0"/>
              <a:t>Dorothy Stanley (Aruba Networks)</a:t>
            </a:r>
            <a:endParaRPr lang="en-US"/>
          </a:p>
        </p:txBody>
      </p:sp>
      <p:sp>
        <p:nvSpPr>
          <p:cNvPr id="1029" name="Slide Number Placeholder 5"/>
          <p:cNvSpPr>
            <a:spLocks noGrp="1"/>
          </p:cNvSpPr>
          <p:nvPr>
            <p:ph type="sldNum" sz="quarter" idx="12"/>
          </p:nvPr>
        </p:nvSpPr>
        <p:spPr>
          <a:noFill/>
        </p:spPr>
        <p:txBody>
          <a:bodyPr/>
          <a:lstStyle/>
          <a:p>
            <a:r>
              <a:rPr lang="en-US"/>
              <a:t>Slide </a:t>
            </a:r>
            <a:fld id="{F28C0BFC-EAC2-4E0D-A0A2-F6186880709B}" type="slidenum">
              <a:rPr lang="en-US"/>
              <a:pPr/>
              <a:t>1</a:t>
            </a:fld>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May 2014</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2014-05-12</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3452954218"/>
              </p:ext>
            </p:extLst>
          </p:nvPr>
        </p:nvGraphicFramePr>
        <p:xfrm>
          <a:off x="609600" y="2292350"/>
          <a:ext cx="7997825" cy="2670175"/>
        </p:xfrm>
        <a:graphic>
          <a:graphicData uri="http://schemas.openxmlformats.org/presentationml/2006/ole">
            <mc:AlternateContent xmlns:mc="http://schemas.openxmlformats.org/markup-compatibility/2006">
              <mc:Choice xmlns:v="urn:schemas-microsoft-com:vml" Requires="v">
                <p:oleObj spid="_x0000_s1045" name="Document" r:id="rId4" imgW="8239149" imgH="2751163" progId="Word.Document.8">
                  <p:embed/>
                </p:oleObj>
              </mc:Choice>
              <mc:Fallback>
                <p:oleObj name="Document" r:id="rId4" imgW="8239149" imgH="2751163" progId="Word.Document.8">
                  <p:embed/>
                  <p:pic>
                    <p:nvPicPr>
                      <p:cNvPr id="0" name="Object 4"/>
                      <p:cNvPicPr>
                        <a:picLocks noChangeAspect="1" noChangeArrowheads="1"/>
                      </p:cNvPicPr>
                      <p:nvPr/>
                    </p:nvPicPr>
                    <p:blipFill>
                      <a:blip r:embed="rId5"/>
                      <a:srcRect/>
                      <a:stretch>
                        <a:fillRect/>
                      </a:stretch>
                    </p:blipFill>
                    <p:spPr bwMode="auto">
                      <a:xfrm>
                        <a:off x="609600" y="2292350"/>
                        <a:ext cx="7997825" cy="2670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10</a:t>
            </a:fld>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May  2014</a:t>
            </a:r>
            <a:endParaRPr lang="en-US"/>
          </a:p>
        </p:txBody>
      </p:sp>
      <p:sp>
        <p:nvSpPr>
          <p:cNvPr id="8195" name="Footer Placeholder 4"/>
          <p:cNvSpPr>
            <a:spLocks noGrp="1"/>
          </p:cNvSpPr>
          <p:nvPr>
            <p:ph type="ftr" sz="quarter" idx="11"/>
          </p:nvPr>
        </p:nvSpPr>
        <p:spPr>
          <a:noFill/>
        </p:spPr>
        <p:txBody>
          <a:bodyPr/>
          <a:lstStyle/>
          <a:p>
            <a:r>
              <a:rPr lang="en-US" smtClean="0"/>
              <a:t>Dorothy Stanley (Aruba Networks)</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11</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219200"/>
            <a:ext cx="8229600" cy="5181600"/>
          </a:xfrm>
          <a:noFill/>
        </p:spPr>
        <p:txBody>
          <a:bodyPr/>
          <a:lstStyle/>
          <a:p>
            <a:r>
              <a:rPr lang="en-US" sz="2000" dirty="0" smtClean="0"/>
              <a:t>IEEE 802 Policies &amp; Procedures </a:t>
            </a:r>
          </a:p>
          <a:p>
            <a:pPr lvl="1"/>
            <a:r>
              <a:rPr lang="en-US" sz="1600" dirty="0" smtClean="0"/>
              <a:t>(link to </a:t>
            </a:r>
            <a:r>
              <a:rPr lang="en-US" sz="1600" dirty="0" err="1" smtClean="0"/>
              <a:t>AudCom</a:t>
            </a:r>
            <a:r>
              <a:rPr lang="en-US" sz="1600" dirty="0" smtClean="0"/>
              <a:t>, approved by IEEE-SA Standards Board Dec 2012) </a:t>
            </a:r>
          </a:p>
          <a:p>
            <a:pPr lvl="1"/>
            <a:r>
              <a:rPr lang="en-US" sz="1600" dirty="0" smtClean="0">
                <a:hlinkClick r:id="rId3"/>
              </a:rPr>
              <a:t>http://standards.ieee.org/board/aud/LMSC.pdf</a:t>
            </a:r>
            <a:endParaRPr lang="en-US" sz="1600" dirty="0" smtClean="0"/>
          </a:p>
          <a:p>
            <a:r>
              <a:rPr lang="en-US" sz="2000" dirty="0" smtClean="0"/>
              <a:t>IEEE 802 Operations Manual (21 March, 2014)</a:t>
            </a:r>
          </a:p>
          <a:p>
            <a:pPr lvl="1"/>
            <a:r>
              <a:rPr lang="en-US" altLang="en-US" sz="1600" dirty="0">
                <a:hlinkClick r:id="rId4"/>
              </a:rPr>
              <a:t>http://grouper.ieee.org/groups/802/PNP/approved/IEEE_802_OM_v13.pdf</a:t>
            </a:r>
            <a:endParaRPr lang="en-US" sz="1600" dirty="0" smtClean="0"/>
          </a:p>
          <a:p>
            <a:r>
              <a:rPr lang="en-US" sz="2000" dirty="0" smtClean="0"/>
              <a:t>IEEE 802 Working Group Policies &amp;Procedures (21 March 2014)</a:t>
            </a:r>
          </a:p>
          <a:p>
            <a:pPr lvl="1"/>
            <a:r>
              <a:rPr lang="en-US" altLang="en-US" sz="1600" dirty="0">
                <a:hlinkClick r:id="rId5"/>
              </a:rPr>
              <a:t>http://grouper.ieee.org/groups/802/PNP/approved/IEEE_802_WG_PandP_v15.pdf</a:t>
            </a:r>
            <a:endParaRPr lang="en-US" sz="1600" dirty="0" smtClean="0"/>
          </a:p>
          <a:p>
            <a:r>
              <a:rPr lang="en-US" sz="2000" dirty="0" smtClean="0"/>
              <a:t>IEEE 802 LMSC Chair's Guidelines</a:t>
            </a:r>
            <a:r>
              <a:rPr lang="en-US" sz="2000" dirty="0"/>
              <a:t> </a:t>
            </a:r>
            <a:r>
              <a:rPr lang="en-US" sz="2000" dirty="0" smtClean="0"/>
              <a:t>(23 March 2014)</a:t>
            </a:r>
            <a:endParaRPr lang="en-US" sz="2000" dirty="0" smtClean="0">
              <a:hlinkClick r:id="rId6"/>
            </a:endParaRPr>
          </a:p>
          <a:p>
            <a:pPr lvl="1"/>
            <a:r>
              <a:rPr lang="en-US" sz="1600" dirty="0">
                <a:hlinkClick r:id="rId7"/>
              </a:rPr>
              <a:t>http://</a:t>
            </a:r>
            <a:r>
              <a:rPr lang="en-US" sz="1600" dirty="0" smtClean="0">
                <a:hlinkClick r:id="rId7"/>
              </a:rPr>
              <a:t>grouper.ieee.org/groups/802/PNP/approved/IEEE_802_Chairs_guidelines_v16.pdf</a:t>
            </a:r>
            <a:r>
              <a:rPr lang="en-US" sz="1600" dirty="0" smtClean="0"/>
              <a:t> </a:t>
            </a:r>
          </a:p>
          <a:p>
            <a:r>
              <a:rPr lang="en-US" sz="2000" dirty="0" smtClean="0"/>
              <a:t>IEEE 802.11 WG OM: (Approved March 2014)</a:t>
            </a:r>
          </a:p>
          <a:p>
            <a:pPr lvl="1"/>
            <a:r>
              <a:rPr lang="en-US" altLang="en-US" sz="1600" dirty="0">
                <a:hlinkClick r:id="rId8"/>
              </a:rPr>
              <a:t>https://</a:t>
            </a:r>
            <a:r>
              <a:rPr lang="en-US" altLang="en-US" sz="1600" dirty="0" smtClean="0">
                <a:hlinkClick r:id="rId8"/>
              </a:rPr>
              <a:t>mentor.ieee.org/802.11/dcn/13/11-13-0001-04-0000-802-11-operations-manual.docx</a:t>
            </a:r>
            <a:r>
              <a:rPr lang="en-US" altLang="en-US" sz="1600" dirty="0" smtClean="0"/>
              <a:t> </a:t>
            </a:r>
          </a:p>
          <a:p>
            <a:r>
              <a:rPr lang="en-US" sz="2400" dirty="0" smtClean="0"/>
              <a:t>Policies </a:t>
            </a:r>
            <a:r>
              <a:rPr lang="en-US" sz="2400" dirty="0" smtClean="0"/>
              <a:t>and Procedures hierarchy</a:t>
            </a:r>
          </a:p>
          <a:p>
            <a:pPr lvl="1"/>
            <a:r>
              <a:rPr lang="en-US" sz="1600" dirty="0" smtClean="0">
                <a:hlinkClick r:id="rId9"/>
              </a:rPr>
              <a:t>http://www.ieee802.org/11/Rules/rules.shtml</a:t>
            </a:r>
            <a:endParaRPr lang="en-US" sz="1600" dirty="0" smtClean="0"/>
          </a:p>
          <a:p>
            <a:pPr lvl="1"/>
            <a:endParaRPr lang="en-US" sz="18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2014 IEEE 802 EC Rule Change Summary - 1</a:t>
            </a:r>
            <a:endParaRPr lang="en-US" dirty="0"/>
          </a:p>
        </p:txBody>
      </p:sp>
      <p:sp>
        <p:nvSpPr>
          <p:cNvPr id="3" name="Content Placeholder 2"/>
          <p:cNvSpPr>
            <a:spLocks noGrp="1"/>
          </p:cNvSpPr>
          <p:nvPr>
            <p:ph idx="1"/>
          </p:nvPr>
        </p:nvSpPr>
        <p:spPr>
          <a:xfrm>
            <a:off x="685800" y="1981200"/>
            <a:ext cx="7772400" cy="4419600"/>
          </a:xfrm>
        </p:spPr>
        <p:txBody>
          <a:bodyPr/>
          <a:lstStyle/>
          <a:p>
            <a:r>
              <a:rPr lang="en-US" dirty="0" smtClean="0"/>
              <a:t>LMSC P&amp;P </a:t>
            </a:r>
          </a:p>
          <a:p>
            <a:pPr lvl="1"/>
            <a:r>
              <a:rPr lang="en-US" dirty="0" smtClean="0"/>
              <a:t>Clarify which EC members get voting rights; 	</a:t>
            </a:r>
          </a:p>
          <a:p>
            <a:pPr lvl="1"/>
            <a:r>
              <a:rPr lang="en-US" dirty="0" smtClean="0"/>
              <a:t>Define how a Member Emeritus is created</a:t>
            </a:r>
          </a:p>
          <a:p>
            <a:pPr lvl="1"/>
            <a:r>
              <a:rPr lang="en-US" dirty="0" smtClean="0"/>
              <a:t>Define how to remove non-voting members of the EC</a:t>
            </a:r>
          </a:p>
          <a:p>
            <a:pPr lvl="1"/>
            <a:r>
              <a:rPr lang="en-US" dirty="0" smtClean="0"/>
              <a:t>Address election of EC chair by potentially conflicted members</a:t>
            </a:r>
          </a:p>
          <a:p>
            <a:r>
              <a:rPr lang="en-US" dirty="0" smtClean="0"/>
              <a:t>WG  P&amp;P</a:t>
            </a:r>
          </a:p>
          <a:p>
            <a:pPr lvl="1"/>
            <a:r>
              <a:rPr lang="en-US" dirty="0" smtClean="0"/>
              <a:t>Remove Term Limit and “November Permission ballot”</a:t>
            </a:r>
          </a:p>
          <a:p>
            <a:pPr lvl="1"/>
            <a:r>
              <a:rPr lang="en-US" dirty="0" smtClean="0"/>
              <a:t>Reciprocal Credit – Change name to Maintaining Credit and include what conditions it is granted</a:t>
            </a:r>
          </a:p>
          <a:p>
            <a:pPr lvl="1"/>
            <a:r>
              <a:rPr lang="en-US" dirty="0" smtClean="0"/>
              <a:t>WG Granting Session Credit</a:t>
            </a:r>
          </a:p>
          <a:p>
            <a:pPr lvl="1"/>
            <a:r>
              <a:rPr lang="en-US" dirty="0" smtClean="0"/>
              <a:t>Ex-officio members</a:t>
            </a:r>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March 2014 IEEE 802 EC Rule Change Summary - 2</a:t>
            </a:r>
            <a:endParaRPr lang="en-US" sz="2800" dirty="0"/>
          </a:p>
        </p:txBody>
      </p:sp>
      <p:sp>
        <p:nvSpPr>
          <p:cNvPr id="3" name="Content Placeholder 2"/>
          <p:cNvSpPr>
            <a:spLocks noGrp="1"/>
          </p:cNvSpPr>
          <p:nvPr>
            <p:ph idx="1"/>
          </p:nvPr>
        </p:nvSpPr>
        <p:spPr/>
        <p:txBody>
          <a:bodyPr/>
          <a:lstStyle/>
          <a:p>
            <a:pPr>
              <a:buNone/>
            </a:pPr>
            <a:r>
              <a:rPr lang="en-US" dirty="0"/>
              <a:t>IEEE 802 Chairs </a:t>
            </a:r>
            <a:r>
              <a:rPr lang="en-US" dirty="0" smtClean="0"/>
              <a:t>Guidelines:</a:t>
            </a:r>
          </a:p>
          <a:p>
            <a:r>
              <a:rPr lang="en-US" dirty="0" smtClean="0"/>
              <a:t>802 Electronic Media Production Agreement</a:t>
            </a:r>
          </a:p>
          <a:p>
            <a:r>
              <a:rPr lang="en-US" dirty="0" smtClean="0"/>
              <a:t> Relax commercialization requirements for sponsors</a:t>
            </a:r>
          </a:p>
          <a:p>
            <a:r>
              <a:rPr lang="en-US" dirty="0" smtClean="0"/>
              <a:t> Industry connections information.</a:t>
            </a:r>
          </a:p>
          <a:p>
            <a:r>
              <a:rPr lang="en-US" dirty="0" smtClean="0"/>
              <a:t>Ballot announcements: Copy WG ballot information to EC reflector</a:t>
            </a:r>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March 2014 IEEE 802.11 OM Change Summary</a:t>
            </a:r>
            <a:endParaRPr lang="en-US" dirty="0"/>
          </a:p>
        </p:txBody>
      </p:sp>
      <p:sp>
        <p:nvSpPr>
          <p:cNvPr id="3" name="Content Placeholder 2"/>
          <p:cNvSpPr>
            <a:spLocks noGrp="1"/>
          </p:cNvSpPr>
          <p:nvPr>
            <p:ph idx="1"/>
          </p:nvPr>
        </p:nvSpPr>
        <p:spPr/>
        <p:txBody>
          <a:bodyPr/>
          <a:lstStyle/>
          <a:p>
            <a:r>
              <a:rPr lang="en-US" dirty="0" smtClean="0"/>
              <a:t>Added “Former-Voter” categorization and allowed to join reflectors and upload documents.</a:t>
            </a:r>
          </a:p>
          <a:p>
            <a:endParaRPr lang="en-US" dirty="0" smtClean="0"/>
          </a:p>
          <a:p>
            <a:r>
              <a:rPr lang="en-US" dirty="0" smtClean="0"/>
              <a:t>Modified membership rules so that previous attendances contribute towards regaining Voter status after loss of Voter status due to non-attendance</a:t>
            </a:r>
            <a:r>
              <a:rPr lang="en-US" dirty="0" smtClean="0"/>
              <a:t>.</a:t>
            </a:r>
          </a:p>
          <a:p>
            <a:endParaRPr lang="en-US" dirty="0" smtClean="0"/>
          </a:p>
          <a:p>
            <a:r>
              <a:rPr lang="en-US" dirty="0" smtClean="0"/>
              <a:t>Approved document with all changes accepted </a:t>
            </a:r>
            <a:r>
              <a:rPr lang="en-US" dirty="0"/>
              <a:t>is posted, see  </a:t>
            </a:r>
            <a:r>
              <a:rPr lang="en-US" dirty="0">
                <a:hlinkClick r:id="rId3"/>
              </a:rPr>
              <a:t>https://</a:t>
            </a:r>
            <a:r>
              <a:rPr lang="en-US" dirty="0" smtClean="0">
                <a:hlinkClick r:id="rId3"/>
              </a:rPr>
              <a:t>mentor.ieee.org/802.11/dcn/13/11-13-0001-04-0000-802-11-operations-manual.docx</a:t>
            </a:r>
            <a:r>
              <a:rPr lang="en-US" dirty="0" smtClean="0"/>
              <a:t> </a:t>
            </a:r>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t>
            </a:r>
            <a:r>
              <a:rPr lang="en-US" dirty="0" smtClean="0"/>
              <a:t>uture </a:t>
            </a:r>
            <a:r>
              <a:rPr lang="en-US" dirty="0" smtClean="0"/>
              <a:t>IEEE 802.11 OM Changes</a:t>
            </a:r>
            <a:endParaRPr lang="en-US" dirty="0"/>
          </a:p>
        </p:txBody>
      </p:sp>
      <p:sp>
        <p:nvSpPr>
          <p:cNvPr id="3" name="Content Placeholder 2"/>
          <p:cNvSpPr>
            <a:spLocks noGrp="1"/>
          </p:cNvSpPr>
          <p:nvPr>
            <p:ph idx="1"/>
          </p:nvPr>
        </p:nvSpPr>
        <p:spPr/>
        <p:txBody>
          <a:bodyPr/>
          <a:lstStyle/>
          <a:p>
            <a:endParaRPr lang="en-US" dirty="0" smtClean="0"/>
          </a:p>
          <a:p>
            <a:r>
              <a:rPr lang="en-US" dirty="0" smtClean="0"/>
              <a:t>Review proposed changes at Friday plenary, will be posted as document 11-14-0629</a:t>
            </a:r>
          </a:p>
          <a:p>
            <a:pPr lvl="1"/>
            <a:r>
              <a:rPr lang="en-US" dirty="0" smtClean="0"/>
              <a:t>Editorial clean-up, updated reference links</a:t>
            </a:r>
          </a:p>
          <a:p>
            <a:pPr lvl="1"/>
            <a:r>
              <a:rPr lang="en-US" dirty="0" smtClean="0"/>
              <a:t>Move </a:t>
            </a:r>
            <a:r>
              <a:rPr lang="en-US" dirty="0" smtClean="0"/>
              <a:t>explanatory material to appendices</a:t>
            </a:r>
          </a:p>
          <a:p>
            <a:pPr lvl="1"/>
            <a:r>
              <a:rPr lang="en-US" dirty="0" smtClean="0"/>
              <a:t>Delete </a:t>
            </a:r>
            <a:r>
              <a:rPr lang="en-US" dirty="0" smtClean="0"/>
              <a:t>requirement for WG chair to approve teleconference changes </a:t>
            </a:r>
            <a:endParaRPr lang="en-US" dirty="0" smtClean="0"/>
          </a:p>
          <a:p>
            <a:pPr lvl="1"/>
            <a:r>
              <a:rPr lang="en-US" dirty="0" smtClean="0"/>
              <a:t>Add “Former-Voter” category to section 7 (Voting Rights)</a:t>
            </a:r>
          </a:p>
          <a:p>
            <a:pPr lvl="1"/>
            <a:r>
              <a:rPr lang="en-US" dirty="0" smtClean="0"/>
              <a:t>Clarify Standing Committee operating rules</a:t>
            </a:r>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15</a:t>
            </a:fld>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May  2014</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May  2014</a:t>
            </a:r>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Dorothy Stanley (Aruba Networks)</a:t>
            </a:r>
          </a:p>
        </p:txBody>
      </p:sp>
      <p:sp>
        <p:nvSpPr>
          <p:cNvPr id="2560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Slide </a:t>
            </a:r>
            <a:fld id="{C47E752A-6118-485D-B041-5BE35B5D632A}" type="slidenum">
              <a:rPr lang="en-US" altLang="en-US" sz="1200" b="0"/>
              <a:pPr>
                <a:spcBef>
                  <a:spcPct val="0"/>
                </a:spcBef>
                <a:buFontTx/>
                <a:buNone/>
              </a:pPr>
              <a:t>17</a:t>
            </a:fld>
            <a:endParaRPr lang="en-US" altLang="en-US" sz="1200" b="0"/>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May  2014</a:t>
            </a:r>
            <a:endParaRPr lang="en-US"/>
          </a:p>
        </p:txBody>
      </p:sp>
      <p:sp>
        <p:nvSpPr>
          <p:cNvPr id="3075" name="Footer Placeholder 4"/>
          <p:cNvSpPr>
            <a:spLocks noGrp="1"/>
          </p:cNvSpPr>
          <p:nvPr>
            <p:ph type="ftr" sz="quarter" idx="11"/>
          </p:nvPr>
        </p:nvSpPr>
        <p:spPr>
          <a:noFill/>
        </p:spPr>
        <p:txBody>
          <a:bodyPr/>
          <a:lstStyle/>
          <a:p>
            <a:r>
              <a:rPr lang="en-US" smtClean="0"/>
              <a:t>Dorothy Stanley (Aruba Networks)</a:t>
            </a:r>
            <a:endParaRPr lang="en-US"/>
          </a:p>
        </p:txBody>
      </p:sp>
      <p:sp>
        <p:nvSpPr>
          <p:cNvPr id="3076" name="Slide Number Placeholder 5"/>
          <p:cNvSpPr>
            <a:spLocks noGrp="1"/>
          </p:cNvSpPr>
          <p:nvPr>
            <p:ph type="sldNum" sz="quarter" idx="12"/>
          </p:nvPr>
        </p:nvSpPr>
        <p:spPr>
          <a:noFill/>
        </p:spPr>
        <p:txBody>
          <a:bodyPr/>
          <a:lstStyle/>
          <a:p>
            <a:r>
              <a:rPr lang="en-US"/>
              <a:t>Slide </a:t>
            </a:r>
            <a:fld id="{748BD8E1-873F-417F-94A1-6D4E55C91304}" type="slidenum">
              <a:rPr lang="en-US"/>
              <a:pPr/>
              <a:t>2</a:t>
            </a:fld>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Current Patent Slides</a:t>
            </a:r>
          </a:p>
          <a:p>
            <a:pPr lvl="1">
              <a:buFontTx/>
              <a:buNone/>
            </a:pPr>
            <a:r>
              <a:rPr lang="en-US" dirty="0" smtClean="0"/>
              <a:t>	Current Policies and Procedures and Operations Manual for IEEE-SA, IEEE 802, and IEEE 802.11</a:t>
            </a:r>
          </a:p>
          <a:p>
            <a:pPr lvl="1">
              <a:buFontTx/>
              <a:buNone/>
            </a:pPr>
            <a:r>
              <a:rPr lang="en-US" dirty="0" smtClean="0"/>
              <a:t>	Reminder on Posting Documents</a:t>
            </a:r>
          </a:p>
          <a:p>
            <a:pPr lvl="1">
              <a:buFontTx/>
              <a:buNone/>
            </a:pPr>
            <a:r>
              <a:rPr lang="en-US" dirty="0" smtClean="0"/>
              <a:t>	</a:t>
            </a:r>
            <a:r>
              <a:rPr lang="en-US" dirty="0" smtClean="0"/>
              <a:t>Joining </a:t>
            </a:r>
            <a:r>
              <a:rPr lang="en-US" dirty="0" smtClean="0"/>
              <a:t>the 802.11 </a:t>
            </a:r>
            <a:r>
              <a:rPr lang="en-US" dirty="0" smtClean="0"/>
              <a:t>reflectors</a:t>
            </a:r>
          </a:p>
          <a:p>
            <a:pPr lvl="1">
              <a:buNone/>
            </a:pPr>
            <a:r>
              <a:rPr lang="en-US" dirty="0"/>
              <a:t>	Joining 802 All List Server</a:t>
            </a:r>
          </a:p>
          <a:p>
            <a:pPr lvl="1">
              <a:buFontTx/>
              <a:buNone/>
            </a:pPr>
            <a:r>
              <a:rPr lang="en-US" dirty="0"/>
              <a:t>	</a:t>
            </a:r>
            <a:r>
              <a:rPr lang="en-US" dirty="0" smtClean="0"/>
              <a:t>Proposed </a:t>
            </a:r>
            <a:r>
              <a:rPr lang="en-US" dirty="0" smtClean="0"/>
              <a:t>revisions to 802.11 </a:t>
            </a:r>
            <a:r>
              <a:rPr lang="en-US" dirty="0" smtClean="0"/>
              <a:t>OM</a:t>
            </a:r>
          </a:p>
          <a:p>
            <a:pPr lvl="1">
              <a:buNone/>
            </a:pPr>
            <a:r>
              <a:rPr lang="en-US" dirty="0" smtClean="0"/>
              <a:t>    </a:t>
            </a:r>
            <a:r>
              <a:rPr lang="en-US" dirty="0" smtClean="0">
                <a:solidFill>
                  <a:schemeClr val="tx1">
                    <a:lumMod val="50000"/>
                    <a:lumOff val="50000"/>
                  </a:schemeClr>
                </a:solidFill>
              </a:rPr>
              <a:t>Known </a:t>
            </a:r>
            <a:r>
              <a:rPr lang="en-US" dirty="0">
                <a:solidFill>
                  <a:schemeClr val="tx1">
                    <a:lumMod val="50000"/>
                    <a:lumOff val="50000"/>
                  </a:schemeClr>
                </a:solidFill>
              </a:rPr>
              <a:t>proposed changes to 802 P&amp;P, 802 OM, 802WG P&amp;P, CG</a:t>
            </a:r>
          </a:p>
          <a:p>
            <a:pPr lvl="1">
              <a:buFontTx/>
              <a:buNone/>
            </a:pPr>
            <a:endParaRPr lang="en-US" dirty="0" smtClean="0"/>
          </a:p>
          <a:p>
            <a:pPr>
              <a:buFontTx/>
              <a:buNone/>
            </a:pPr>
            <a:r>
              <a:rPr lang="en-US"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May  2014</a:t>
            </a:r>
            <a:endParaRPr lang="en-US"/>
          </a:p>
        </p:txBody>
      </p:sp>
      <p:sp>
        <p:nvSpPr>
          <p:cNvPr id="4099" name="Footer Placeholder 2"/>
          <p:cNvSpPr>
            <a:spLocks noGrp="1"/>
          </p:cNvSpPr>
          <p:nvPr>
            <p:ph type="ftr" sz="quarter" idx="11"/>
          </p:nvPr>
        </p:nvSpPr>
        <p:spPr>
          <a:noFill/>
        </p:spPr>
        <p:txBody>
          <a:bodyPr/>
          <a:lstStyle/>
          <a:p>
            <a:r>
              <a:rPr lang="en-US" smtClean="0"/>
              <a:t>Dorothy Stanley (Aruba Networks)</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4</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May  2014</a:t>
            </a:r>
            <a:endParaRPr lang="en-US"/>
          </a:p>
        </p:txBody>
      </p:sp>
      <p:sp>
        <p:nvSpPr>
          <p:cNvPr id="5123" name="Footer Placeholder 2"/>
          <p:cNvSpPr>
            <a:spLocks noGrp="1"/>
          </p:cNvSpPr>
          <p:nvPr>
            <p:ph type="ftr" sz="quarter" idx="11"/>
          </p:nvPr>
        </p:nvSpPr>
        <p:spPr>
          <a:noFill/>
        </p:spPr>
        <p:txBody>
          <a:bodyPr/>
          <a:lstStyle/>
          <a:p>
            <a:r>
              <a:rPr lang="en-US" smtClean="0"/>
              <a:t>Dorothy Stanley (Aruba Networks)</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5</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dirty="0" smtClean="0">
                <a:cs typeface="Times New Roman" pitchFamily="18" charset="0"/>
              </a:rPr>
              <a:t>	</a:t>
            </a:r>
            <a:r>
              <a:rPr lang="en-US" sz="2400" dirty="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dirty="0" smtClean="0">
                <a:cs typeface="Times New Roman" pitchFamily="18" charset="0"/>
              </a:rPr>
              <a:t>	Patent Policy is stated in these sources:</a:t>
            </a:r>
          </a:p>
          <a:p>
            <a:pPr lvl="1">
              <a:lnSpc>
                <a:spcPct val="90000"/>
              </a:lnSpc>
              <a:buFontTx/>
              <a:buNone/>
            </a:pPr>
            <a:r>
              <a:rPr lang="en-GB" sz="2400" dirty="0" smtClean="0"/>
              <a:t>		IEEE-SA Standards Boards Bylaws</a:t>
            </a:r>
          </a:p>
          <a:p>
            <a:pPr lvl="1">
              <a:lnSpc>
                <a:spcPct val="90000"/>
              </a:lnSpc>
              <a:buFontTx/>
              <a:buNone/>
            </a:pPr>
            <a:r>
              <a:rPr lang="en-US" sz="2100" dirty="0" smtClean="0"/>
              <a:t>		</a:t>
            </a:r>
            <a:r>
              <a:rPr lang="en-US" sz="2100" i="1" dirty="0" smtClean="0"/>
              <a:t>http://standards.ieee.org/develop/policies/bylaws/sect6-7.html#6</a:t>
            </a:r>
          </a:p>
          <a:p>
            <a:pPr lvl="1">
              <a:lnSpc>
                <a:spcPct val="90000"/>
              </a:lnSpc>
              <a:buFontTx/>
              <a:buNone/>
            </a:pPr>
            <a:r>
              <a:rPr lang="en-GB" sz="2400" dirty="0" smtClean="0"/>
              <a:t>		IEEE-SA Standards Board Operations Manual</a:t>
            </a:r>
          </a:p>
          <a:p>
            <a:pPr lvl="1">
              <a:lnSpc>
                <a:spcPct val="90000"/>
              </a:lnSpc>
              <a:buFontTx/>
              <a:buNone/>
            </a:pPr>
            <a:r>
              <a:rPr lang="en-US" sz="2400" dirty="0" smtClean="0"/>
              <a:t>		</a:t>
            </a:r>
            <a:r>
              <a:rPr lang="en-US" sz="2100" i="1" dirty="0" smtClean="0"/>
              <a:t>http://standards.ieee.org/develop/policies/opman/sect6.html#6.3</a:t>
            </a:r>
            <a:endParaRPr lang="en-US" sz="2400" dirty="0" smtClean="0"/>
          </a:p>
          <a:p>
            <a:pPr lvl="1">
              <a:lnSpc>
                <a:spcPct val="90000"/>
              </a:lnSpc>
              <a:buFontTx/>
              <a:buNone/>
            </a:pPr>
            <a:r>
              <a:rPr lang="en-US" sz="2400" dirty="0" smtClean="0">
                <a:cs typeface="Times New Roman" pitchFamily="18" charset="0"/>
              </a:rPr>
              <a:t>	Material about the patent policy is available at</a:t>
            </a:r>
            <a:r>
              <a:rPr lang="en-US" sz="2400" dirty="0" smtClean="0"/>
              <a:t> </a:t>
            </a:r>
          </a:p>
          <a:p>
            <a:pPr lvl="1">
              <a:lnSpc>
                <a:spcPct val="90000"/>
              </a:lnSpc>
              <a:buFontTx/>
              <a:buNone/>
            </a:pPr>
            <a:r>
              <a:rPr lang="en-US" sz="2400" dirty="0" smtClean="0"/>
              <a:t>		</a:t>
            </a:r>
            <a:r>
              <a:rPr lang="en-US" sz="2100" i="1" dirty="0"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dirty="0">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dirty="0">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dirty="0">
                <a:solidFill>
                  <a:srgbClr val="000099"/>
                </a:solidFill>
                <a:latin typeface="Arial" charset="0"/>
              </a:rPr>
              <a:t>This slide set is available at </a:t>
            </a:r>
            <a:r>
              <a:rPr lang="en-US" sz="1400" b="1" dirty="0">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May  2014</a:t>
            </a:r>
            <a:endParaRPr lang="en-US"/>
          </a:p>
        </p:txBody>
      </p:sp>
      <p:sp>
        <p:nvSpPr>
          <p:cNvPr id="6147" name="Footer Placeholder 2"/>
          <p:cNvSpPr>
            <a:spLocks noGrp="1"/>
          </p:cNvSpPr>
          <p:nvPr>
            <p:ph type="ftr" sz="quarter" idx="11"/>
          </p:nvPr>
        </p:nvSpPr>
        <p:spPr>
          <a:noFill/>
        </p:spPr>
        <p:txBody>
          <a:bodyPr/>
          <a:lstStyle/>
          <a:p>
            <a:r>
              <a:rPr lang="en-US" smtClean="0"/>
              <a:t>Dorothy Stanley (Aruba Networks)</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6</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May  2014</a:t>
            </a:r>
            <a:endParaRPr lang="en-US"/>
          </a:p>
        </p:txBody>
      </p:sp>
      <p:sp>
        <p:nvSpPr>
          <p:cNvPr id="7171" name="Footer Placeholder 2"/>
          <p:cNvSpPr>
            <a:spLocks noGrp="1"/>
          </p:cNvSpPr>
          <p:nvPr>
            <p:ph type="ftr" sz="quarter" idx="11"/>
          </p:nvPr>
        </p:nvSpPr>
        <p:spPr>
          <a:noFill/>
        </p:spPr>
        <p:txBody>
          <a:bodyPr/>
          <a:lstStyle/>
          <a:p>
            <a:r>
              <a:rPr lang="en-US" smtClean="0"/>
              <a:t>Dorothy Stanley (Aruba Networks)</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7</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All IEEE-SA standards meetings shall be conducted in compliance with all applicable laws, including antitrust and competition laws.</a:t>
            </a:r>
            <a:r>
              <a:rPr lang="en-US" sz="2000" b="1">
                <a:solidFill>
                  <a:srgbClr val="000099"/>
                </a:solidFill>
                <a:latin typeface="Arial" charset="0"/>
              </a:rPr>
              <a:t> </a:t>
            </a:r>
            <a:endParaRPr lang="en-US" sz="1800" b="1">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a:solidFill>
                  <a:srgbClr val="000099"/>
                </a:solidFill>
                <a:latin typeface="Arial" charset="0"/>
              </a:rPr>
              <a:t>Technical considerations remain primary focus</a:t>
            </a:r>
            <a:endParaRPr lang="en-US" sz="16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Silence your cell phone </a:t>
            </a:r>
            <a:r>
              <a:rPr lang="en-US" sz="3200" dirty="0" smtClean="0">
                <a:solidFill>
                  <a:srgbClr val="000000"/>
                </a:solidFill>
                <a:latin typeface="Arial" pitchFamily="34" charset="0"/>
                <a:cs typeface="DejaVu Sans" pitchFamily="34" charset="0"/>
              </a:rPr>
              <a:t>ringers</a:t>
            </a:r>
          </a:p>
          <a:p>
            <a:pPr indent="-457200">
              <a:buClr>
                <a:srgbClr val="FF0000"/>
              </a:buClr>
              <a:buSzPct val="100000"/>
              <a:buFont typeface="Wingdings" pitchFamily="2" charset="2"/>
              <a:buChar char="Ø"/>
            </a:pPr>
            <a:r>
              <a:rPr lang="en-US" sz="3200" dirty="0" smtClean="0">
                <a:solidFill>
                  <a:srgbClr val="000000"/>
                </a:solidFill>
                <a:latin typeface="Arial" pitchFamily="34" charset="0"/>
                <a:cs typeface="DejaVu Sans" pitchFamily="34" charset="0"/>
              </a:rPr>
              <a:t>Silence your electronic devices</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May  2014</a:t>
            </a:r>
            <a:endParaRPr lang="en-US"/>
          </a:p>
        </p:txBody>
      </p:sp>
      <p:sp>
        <p:nvSpPr>
          <p:cNvPr id="10" name="Slide Number Placeholder 9"/>
          <p:cNvSpPr>
            <a:spLocks noGrp="1"/>
          </p:cNvSpPr>
          <p:nvPr>
            <p:ph type="sldNum" sz="quarter" idx="12"/>
          </p:nvPr>
        </p:nvSpPr>
        <p:spPr/>
        <p:txBody>
          <a:bodyPr/>
          <a:lstStyle/>
          <a:p>
            <a:pPr>
              <a:defRPr/>
            </a:pPr>
            <a:r>
              <a:rPr lang="en-US" smtClean="0"/>
              <a:t>Slide </a:t>
            </a:r>
            <a:fld id="{8634B414-E725-475F-8EFC-03D12F3C5E1A}" type="slidenum">
              <a:rPr lang="en-US" smtClean="0"/>
              <a:pPr>
                <a:defRPr/>
              </a:pPr>
              <a:t>8</a:t>
            </a:fld>
            <a:endParaRPr lang="en-US"/>
          </a:p>
        </p:txBody>
      </p:sp>
      <p:sp>
        <p:nvSpPr>
          <p:cNvPr id="11" name="Footer Placeholder 10"/>
          <p:cNvSpPr>
            <a:spLocks noGrp="1"/>
          </p:cNvSpPr>
          <p:nvPr>
            <p:ph type="ftr" sz="quarter" idx="11"/>
          </p:nvPr>
        </p:nvSpPr>
        <p:spPr/>
        <p:txBody>
          <a:bodyPr/>
          <a:lstStyle/>
          <a:p>
            <a:pPr>
              <a:defRPr/>
            </a:pPr>
            <a:r>
              <a:rPr lang="en-US" smtClean="0"/>
              <a:t>Dorothy Stanley (Aruba Networks)</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11430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smtClean="0">
                <a:hlinkClick r:id="rId7"/>
              </a:rPr>
              <a:t>http</a:t>
            </a:r>
            <a:r>
              <a:rPr lang="en-US" dirty="0">
                <a:hlinkClick r:id="rId7"/>
              </a:rPr>
              <a:t>://</a:t>
            </a:r>
            <a:r>
              <a:rPr lang="en-US" dirty="0" smtClean="0">
                <a:hlinkClick r:id="rId7"/>
              </a:rPr>
              <a:t>standards.ieee.org/board/pat/loa.pdf</a:t>
            </a:r>
            <a:r>
              <a:rPr lang="en-US" dirty="0" smtClean="0"/>
              <a:t>   </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Dorothy Stanley (Aruba Networks)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8634B414-E725-475F-8EFC-03D12F3C5E1A}" type="slidenum">
              <a:rPr lang="en-US" smtClean="0"/>
              <a:pPr>
                <a:defRPr/>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14796</TotalTime>
  <Words>1537</Words>
  <Application>Microsoft Office PowerPoint</Application>
  <PresentationFormat>On-screen Show (4:3)</PresentationFormat>
  <Paragraphs>291</Paragraphs>
  <Slides>20</Slides>
  <Notes>20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802-11-Submission</vt:lpstr>
      <vt:lpstr>Document</vt:lpstr>
      <vt:lpstr>2nd  Vice Chair Report May 2014</vt:lpstr>
      <vt:lpstr>Abstract</vt:lpstr>
      <vt:lpstr>Monday–  802.11 Opening Plenary</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Current IEEE 802, 802.11 rules documents </vt:lpstr>
      <vt:lpstr>March 2014 IEEE 802 EC Rule Change Summary - 1</vt:lpstr>
      <vt:lpstr>March 2014 IEEE 802 EC Rule Change Summary - 2</vt:lpstr>
      <vt:lpstr>March 2014 IEEE 802.11 OM Change Summary</vt:lpstr>
      <vt:lpstr>Future IEEE 802.11 OM Changes</vt:lpstr>
      <vt:lpstr>Reminder for Posting Documents</vt:lpstr>
      <vt:lpstr>Email Reflectors</vt:lpstr>
      <vt:lpstr>IEEE 802-ALL EMAIL List Server</vt:lpstr>
      <vt:lpstr>Wednesday –  802.11 Mid-Week Plenary</vt:lpstr>
      <vt:lpstr>Friday –  802.11 Closing Plenary</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11-14/0499r0</dc:subject>
  <dc:creator>dstanley@arubanetworks.com</dc:creator>
  <cp:keywords>May 2014</cp:keywords>
  <dc:description>Dorothy Stanley (Aruba Networks)</dc:description>
  <cp:lastModifiedBy>Dorothy Stanley</cp:lastModifiedBy>
  <cp:revision>69</cp:revision>
  <cp:lastPrinted>2014-04-08T14:44:21Z</cp:lastPrinted>
  <dcterms:created xsi:type="dcterms:W3CDTF">2012-03-12T21:29:33Z</dcterms:created>
  <dcterms:modified xsi:type="dcterms:W3CDTF">2014-05-12T18:19:55Z</dcterms:modified>
</cp:coreProperties>
</file>