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454" r:id="rId3"/>
    <p:sldId id="429" r:id="rId4"/>
    <p:sldId id="453" r:id="rId5"/>
    <p:sldId id="430" r:id="rId6"/>
    <p:sldId id="464" r:id="rId7"/>
    <p:sldId id="468" r:id="rId8"/>
    <p:sldId id="431" r:id="rId9"/>
    <p:sldId id="432" r:id="rId10"/>
    <p:sldId id="433" r:id="rId11"/>
    <p:sldId id="434" r:id="rId12"/>
    <p:sldId id="435"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8" r:id="rId26"/>
    <p:sldId id="449" r:id="rId27"/>
    <p:sldId id="457" r:id="rId28"/>
    <p:sldId id="450" r:id="rId29"/>
    <p:sldId id="452" r:id="rId30"/>
    <p:sldId id="456" r:id="rId31"/>
    <p:sldId id="455" r:id="rId32"/>
    <p:sldId id="451" r:id="rId33"/>
    <p:sldId id="458" r:id="rId34"/>
    <p:sldId id="459" r:id="rId35"/>
    <p:sldId id="460" r:id="rId36"/>
    <p:sldId id="461" r:id="rId37"/>
    <p:sldId id="462" r:id="rId38"/>
    <p:sldId id="463" r:id="rId39"/>
    <p:sldId id="465" r:id="rId40"/>
    <p:sldId id="466" r:id="rId41"/>
    <p:sldId id="467"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5" autoAdjust="0"/>
    <p:restoredTop sz="94671" autoAdjust="0"/>
  </p:normalViewPr>
  <p:slideViewPr>
    <p:cSldViewPr>
      <p:cViewPr varScale="1">
        <p:scale>
          <a:sx n="116" d="100"/>
          <a:sy n="116" d="100"/>
        </p:scale>
        <p:origin x="-193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2920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2014-05-12</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995" name="Document" r:id="rId4" imgW="8687933" imgH="4145140" progId="Word.Document.8">
                  <p:embed/>
                </p:oleObj>
              </mc:Choice>
              <mc:Fallback>
                <p:oleObj name="Document" r:id="rId4" imgW="8687933" imgH="4145140" progId="Word.Document.8">
                  <p:embed/>
                  <p:pic>
                    <p:nvPicPr>
                      <p:cNvPr id="0" name="Picture 8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657475"/>
                        <a:ext cx="7639050" cy="363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26030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11-14/0477r0 (</a:t>
            </a:r>
            <a:r>
              <a:rPr lang="en-US" altLang="ko-KR" dirty="0" smtClean="0"/>
              <a:t>April </a:t>
            </a:r>
            <a:r>
              <a:rPr lang="en-US" altLang="ko-KR" dirty="0"/>
              <a:t>2nd con. </a:t>
            </a:r>
            <a:r>
              <a:rPr lang="en-US" altLang="ko-KR" dirty="0" smtClean="0"/>
              <a:t>call)</a:t>
            </a:r>
            <a:endParaRPr lang="en-US" dirty="0"/>
          </a:p>
          <a:p>
            <a:pPr lvl="1"/>
            <a:r>
              <a:rPr lang="en-US" dirty="0" smtClean="0"/>
              <a:t>11-14/0485r0 (</a:t>
            </a:r>
            <a:r>
              <a:rPr lang="en-US" altLang="ko-KR" dirty="0"/>
              <a:t>April 9th con. </a:t>
            </a:r>
            <a:r>
              <a:rPr lang="en-US" altLang="ko-KR" dirty="0" smtClean="0"/>
              <a:t>call</a:t>
            </a:r>
            <a:r>
              <a:rPr lang="en-US" dirty="0" smtClean="0"/>
              <a:t>)</a:t>
            </a:r>
            <a:endParaRPr lang="en-US" dirty="0"/>
          </a:p>
          <a:p>
            <a:pPr lvl="1"/>
            <a:r>
              <a:rPr lang="en-US" dirty="0" smtClean="0"/>
              <a:t>11-14/0517r0</a:t>
            </a:r>
            <a:r>
              <a:rPr lang="en-US" dirty="0"/>
              <a:t>, 11-14/0486r1, </a:t>
            </a:r>
            <a:r>
              <a:rPr lang="en-US" dirty="0" smtClean="0"/>
              <a:t>11-14/0520r1</a:t>
            </a:r>
            <a:r>
              <a:rPr lang="en-US" altLang="ko-KR" dirty="0"/>
              <a:t> </a:t>
            </a:r>
            <a:r>
              <a:rPr lang="en-US" altLang="ko-KR" dirty="0" smtClean="0"/>
              <a:t>(April </a:t>
            </a:r>
            <a:r>
              <a:rPr lang="en-US" altLang="ko-KR" dirty="0"/>
              <a:t>16th con. </a:t>
            </a:r>
            <a:r>
              <a:rPr lang="en-US" altLang="ko-KR" dirty="0" smtClean="0"/>
              <a:t>call</a:t>
            </a:r>
            <a:r>
              <a:rPr lang="en-US" dirty="0" smtClean="0"/>
              <a:t>)</a:t>
            </a:r>
            <a:endParaRPr lang="en-US" dirty="0"/>
          </a:p>
          <a:p>
            <a:pPr lvl="1"/>
            <a:r>
              <a:rPr lang="en-US" dirty="0" smtClean="0"/>
              <a:t>11-14/0521r1</a:t>
            </a:r>
            <a:r>
              <a:rPr lang="en-US" dirty="0"/>
              <a:t>, 11-14/0522r1, </a:t>
            </a:r>
            <a:r>
              <a:rPr lang="en-US" dirty="0" smtClean="0"/>
              <a:t>11-14/0483r0</a:t>
            </a:r>
            <a:r>
              <a:rPr lang="en-US" altLang="ko-KR" dirty="0"/>
              <a:t> </a:t>
            </a:r>
            <a:r>
              <a:rPr lang="en-US" altLang="ko-KR" dirty="0" smtClean="0"/>
              <a:t>(April </a:t>
            </a:r>
            <a:r>
              <a:rPr lang="en-US" altLang="ko-KR" dirty="0"/>
              <a:t>23th con. </a:t>
            </a:r>
            <a:r>
              <a:rPr lang="en-US" altLang="ko-KR" dirty="0" smtClean="0"/>
              <a:t>call</a:t>
            </a:r>
            <a:r>
              <a:rPr lang="en-US" dirty="0" smtClean="0"/>
              <a:t>)</a:t>
            </a:r>
            <a:endParaRPr lang="en-US" dirty="0"/>
          </a:p>
          <a:p>
            <a:pPr lvl="1"/>
            <a:r>
              <a:rPr lang="en-US" dirty="0" smtClean="0"/>
              <a:t>11-14/0534r2</a:t>
            </a:r>
            <a:r>
              <a:rPr lang="en-US" dirty="0"/>
              <a:t>, 11-14/0535r1, 11-14/0540r1, </a:t>
            </a:r>
            <a:r>
              <a:rPr lang="en-US" dirty="0" smtClean="0"/>
              <a:t>11-14/0542r0</a:t>
            </a:r>
            <a:r>
              <a:rPr lang="en-US" altLang="ko-KR" dirty="0"/>
              <a:t> </a:t>
            </a:r>
            <a:r>
              <a:rPr lang="en-US" altLang="ko-KR" dirty="0" smtClean="0"/>
              <a:t>(April </a:t>
            </a:r>
            <a:r>
              <a:rPr lang="en-US" altLang="ko-KR" dirty="0"/>
              <a:t>30th con. </a:t>
            </a:r>
            <a:r>
              <a:rPr lang="en-US" altLang="ko-KR" dirty="0" smtClean="0"/>
              <a:t>call</a:t>
            </a:r>
            <a:r>
              <a:rPr lang="en-US" dirty="0" smtClean="0"/>
              <a:t>)</a:t>
            </a:r>
            <a:endParaRPr lang="en-US" dirty="0"/>
          </a:p>
          <a:p>
            <a:pPr lvl="1"/>
            <a:r>
              <a:rPr lang="en-US" dirty="0" smtClean="0"/>
              <a:t>11-14/0529r2</a:t>
            </a:r>
            <a:r>
              <a:rPr lang="en-US" dirty="0"/>
              <a:t>, 11-14/0551r1, 11-14/0476r3, 11-14/0518r1, 11-14/0558r1, </a:t>
            </a:r>
            <a:r>
              <a:rPr lang="en-US" dirty="0" smtClean="0"/>
              <a:t>11-14/0560r1</a:t>
            </a:r>
            <a:r>
              <a:rPr lang="en-US" altLang="ko-KR" dirty="0"/>
              <a:t> </a:t>
            </a:r>
            <a:r>
              <a:rPr lang="en-US" altLang="ko-KR" dirty="0" smtClean="0"/>
              <a:t>(May 7</a:t>
            </a:r>
            <a:r>
              <a:rPr lang="en-US" altLang="ko-KR" baseline="30000" dirty="0" smtClean="0"/>
              <a:t>th</a:t>
            </a:r>
            <a:r>
              <a:rPr lang="en-US" altLang="ko-KR" dirty="0" smtClean="0"/>
              <a:t> conf. call)</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lb200-annex-b-comment-resolutions (</a:t>
            </a:r>
            <a:r>
              <a:rPr lang="en-US" altLang="ko-KR" dirty="0" smtClean="0"/>
              <a:t>11-14/0587r1, Ken)</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52804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a:t>
            </a:r>
            <a:r>
              <a:rPr lang="en-US" altLang="ko-KR" dirty="0"/>
              <a:t>7PM ET for 2 hour</a:t>
            </a:r>
          </a:p>
          <a:p>
            <a:pPr marL="609600" indent="-609600"/>
            <a:r>
              <a:rPr lang="en-US" altLang="ko-KR" dirty="0" smtClean="0"/>
              <a:t>July 2, </a:t>
            </a:r>
            <a:r>
              <a:rPr lang="en-US" altLang="ko-KR" dirty="0"/>
              <a:t>7PM ET for 2 </a:t>
            </a:r>
            <a:r>
              <a:rPr lang="en-US" altLang="ko-KR" dirty="0" smtClean="0"/>
              <a:t>hour</a:t>
            </a:r>
          </a:p>
          <a:p>
            <a:pPr marL="609600" indent="-609600"/>
            <a:r>
              <a:rPr lang="en-US" altLang="ko-KR" dirty="0" smtClean="0"/>
              <a:t>July 9, 7PM ET for 2 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2014 F2F meeting minutes (11-14/466r1) </a:t>
            </a:r>
          </a:p>
          <a:p>
            <a:pPr marL="1009650" lvl="1" indent="-609600"/>
            <a:r>
              <a:rPr lang="en-US" dirty="0" smtClean="0"/>
              <a:t>April 2</a:t>
            </a:r>
            <a:r>
              <a:rPr lang="en-US" baseline="30000" dirty="0" smtClean="0"/>
              <a:t>nd</a:t>
            </a:r>
            <a:r>
              <a:rPr lang="en-US" dirty="0" smtClean="0"/>
              <a:t> Conference call minutes (11-14/504r0)</a:t>
            </a:r>
          </a:p>
          <a:p>
            <a:pPr marL="1009650" lvl="1" indent="-609600"/>
            <a:r>
              <a:rPr lang="en-US" altLang="ko-KR" dirty="0" smtClean="0"/>
              <a:t>April 9</a:t>
            </a:r>
            <a:r>
              <a:rPr lang="en-US" altLang="ko-KR" baseline="30000" dirty="0" smtClean="0"/>
              <a:t>th</a:t>
            </a:r>
            <a:r>
              <a:rPr lang="en-US" altLang="ko-KR" dirty="0" smtClean="0"/>
              <a:t> Conference </a:t>
            </a:r>
            <a:r>
              <a:rPr lang="en-US" altLang="ko-KR" dirty="0"/>
              <a:t>call minutes (</a:t>
            </a:r>
            <a:r>
              <a:rPr lang="en-US" altLang="ko-KR" dirty="0" smtClean="0"/>
              <a:t>11-14/528r1)</a:t>
            </a:r>
          </a:p>
          <a:p>
            <a:pPr marL="1009650" lvl="1" indent="-609600"/>
            <a:r>
              <a:rPr lang="en-US" altLang="ko-KR" dirty="0" smtClean="0"/>
              <a:t>April 16</a:t>
            </a:r>
            <a:r>
              <a:rPr lang="en-US" altLang="ko-KR" baseline="30000" dirty="0" smtClean="0"/>
              <a:t>th</a:t>
            </a:r>
            <a:r>
              <a:rPr lang="en-US" altLang="ko-KR" dirty="0" smtClean="0"/>
              <a:t> Conference </a:t>
            </a:r>
            <a:r>
              <a:rPr lang="en-US" altLang="ko-KR" dirty="0"/>
              <a:t>call minutes (</a:t>
            </a:r>
            <a:r>
              <a:rPr lang="en-US" altLang="ko-KR" dirty="0" smtClean="0"/>
              <a:t>11-14/536r0)</a:t>
            </a:r>
          </a:p>
          <a:p>
            <a:pPr marL="1009650" lvl="1" indent="-609600"/>
            <a:r>
              <a:rPr lang="en-US" altLang="ko-KR" dirty="0" smtClean="0"/>
              <a:t>April 23</a:t>
            </a:r>
            <a:r>
              <a:rPr lang="en-US" altLang="ko-KR" baseline="30000" dirty="0" smtClean="0"/>
              <a:t>rd</a:t>
            </a:r>
            <a:r>
              <a:rPr lang="en-US" altLang="ko-KR" dirty="0" smtClean="0"/>
              <a:t> Conference </a:t>
            </a:r>
            <a:r>
              <a:rPr lang="en-US" altLang="ko-KR" dirty="0"/>
              <a:t>call minutes (</a:t>
            </a:r>
            <a:r>
              <a:rPr lang="en-US" altLang="ko-KR" dirty="0" smtClean="0"/>
              <a:t>11-14/543r0)</a:t>
            </a:r>
          </a:p>
          <a:p>
            <a:pPr marL="1009650" lvl="1" indent="-609600"/>
            <a:r>
              <a:rPr lang="en-US" altLang="ko-KR" dirty="0" smtClean="0"/>
              <a:t>April 30</a:t>
            </a:r>
            <a:r>
              <a:rPr lang="en-US" altLang="ko-KR" baseline="30000" dirty="0" smtClean="0"/>
              <a:t>th</a:t>
            </a:r>
            <a:r>
              <a:rPr lang="en-US" altLang="ko-KR" dirty="0" smtClean="0"/>
              <a:t> Conference </a:t>
            </a:r>
            <a:r>
              <a:rPr lang="en-US" altLang="ko-KR" dirty="0"/>
              <a:t>call minutes (</a:t>
            </a:r>
            <a:r>
              <a:rPr lang="en-US" altLang="ko-KR" dirty="0" smtClean="0"/>
              <a:t>11-14/566r0)</a:t>
            </a:r>
          </a:p>
          <a:p>
            <a:pPr marL="1009650" lvl="1" indent="-609600"/>
            <a:r>
              <a:rPr lang="en-US" altLang="ko-KR" dirty="0" smtClean="0"/>
              <a:t>May 7</a:t>
            </a:r>
            <a:r>
              <a:rPr lang="en-US" altLang="ko-KR" baseline="30000" dirty="0" smtClean="0"/>
              <a:t>th</a:t>
            </a:r>
            <a:r>
              <a:rPr lang="en-US" altLang="ko-KR" dirty="0" smtClean="0"/>
              <a:t> Conference </a:t>
            </a:r>
            <a:r>
              <a:rPr lang="en-US" altLang="ko-KR" dirty="0"/>
              <a:t>call minutes (</a:t>
            </a:r>
            <a:r>
              <a:rPr lang="en-US" altLang="ko-KR" dirty="0" smtClean="0"/>
              <a:t>11-14/623r0)</a:t>
            </a:r>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7734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(11-14/0466r1) </a:t>
            </a:r>
            <a:r>
              <a:rPr lang="en-GB" altLang="ko-KR" dirty="0"/>
              <a:t>and conf call minutes </a:t>
            </a:r>
            <a:r>
              <a:rPr lang="en-GB" altLang="ko-KR" dirty="0" smtClean="0"/>
              <a:t>(</a:t>
            </a:r>
            <a:r>
              <a:rPr lang="pt-BR" altLang="ko-KR" dirty="0"/>
              <a:t>11-14/504r0, 11-14/528r1, 11-14/536r0, 11-14/543r0, 11-14/566r0, </a:t>
            </a:r>
            <a:r>
              <a:rPr lang="pt-BR" altLang="ko-KR" dirty="0" smtClean="0"/>
              <a:t>11-14/623r0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8968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7346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11-14/0639r0 </a:t>
            </a:r>
            <a:r>
              <a:rPr lang="en-US" altLang="ko-KR" dirty="0"/>
              <a:t>with the following </a:t>
            </a:r>
            <a:r>
              <a:rPr lang="en-US" altLang="ko-KR" dirty="0" smtClean="0"/>
              <a:t>tab:</a:t>
            </a:r>
          </a:p>
          <a:p>
            <a:pPr lvl="1"/>
            <a:r>
              <a:rPr lang="en-US" altLang="ko-KR" dirty="0"/>
              <a:t>Teleconference </a:t>
            </a:r>
            <a:r>
              <a:rPr lang="en-US" altLang="ko-KR" dirty="0" smtClean="0"/>
              <a:t>Resolution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930246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May 2014 MAC motion 1</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23558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11-14/0477r0 (all editorial comment)</a:t>
            </a:r>
          </a:p>
          <a:p>
            <a:endParaRPr lang="en-US" altLang="ko-KR" dirty="0" smtClean="0"/>
          </a:p>
          <a:p>
            <a:pPr lvl="1"/>
            <a:r>
              <a:rPr lang="en-US" altLang="ko-KR" dirty="0" smtClean="0"/>
              <a:t>Move: 	Second:</a:t>
            </a:r>
            <a:endParaRPr lang="ko-KR" altLang="ko-KR" dirty="0" smtClean="0"/>
          </a:p>
          <a:p>
            <a:pPr lvl="1"/>
            <a:r>
              <a:rPr lang="en-US" altLang="ko-KR" dirty="0" smtClean="0"/>
              <a:t>Discussions:</a:t>
            </a:r>
            <a:endParaRPr lang="ko-KR" altLang="ko-KR" dirty="0" smtClean="0"/>
          </a:p>
          <a:p>
            <a:pPr lvl="1"/>
            <a:r>
              <a:rPr lang="en-US" altLang="ko-KR" dirty="0" smtClean="0"/>
              <a:t>Yes : No: Abstain: 	</a:t>
            </a:r>
            <a:endParaRPr lang="ko-KR" altLang="ko-KR" dirty="0" smtClean="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19407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29</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LB200 on P802.11ah D1.0 </a:t>
            </a:r>
          </a:p>
          <a:p>
            <a:r>
              <a:rPr lang="en-US" altLang="en-US" dirty="0" smtClean="0"/>
              <a:t>Instruct the editor to prepare P802.11ah D2.0 incorporating these resolutions and</a:t>
            </a:r>
          </a:p>
          <a:p>
            <a:r>
              <a:rPr lang="en-US" altLang="en-US" dirty="0" smtClean="0"/>
              <a:t>Approve a 30 day Working Group Technical Letter  Ballot asking the question “Should P802.11ah D2.0 be forwarded to Sponsor Ballot?”  </a:t>
            </a:r>
          </a:p>
          <a:p>
            <a:endParaRPr lang="en-US" altLang="en-US" dirty="0" smtClean="0"/>
          </a:p>
          <a:p>
            <a:r>
              <a:rPr lang="en-US" altLang="en-US" dirty="0" smtClean="0"/>
              <a:t>Moved:</a:t>
            </a:r>
          </a:p>
          <a:p>
            <a:r>
              <a:rPr lang="en-US" altLang="en-US" dirty="0" smtClean="0"/>
              <a:t>Seconded:</a:t>
            </a:r>
          </a:p>
          <a:p>
            <a:r>
              <a:rPr lang="en-US" altLang="en-US" dirty="0" smtClean="0"/>
              <a:t>Result: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p>
          <a:p>
            <a:pPr marL="609600" indent="-609600"/>
            <a:r>
              <a:rPr lang="en-US" altLang="ko-KR" dirty="0" err="1" smtClean="0"/>
              <a:t>TGah</a:t>
            </a:r>
            <a:r>
              <a:rPr lang="en-US" altLang="ko-KR" dirty="0" smtClean="0"/>
              <a:t> PAR Extension</a:t>
            </a:r>
          </a:p>
          <a:p>
            <a:pPr marL="1009650" lvl="1" indent="-609600"/>
            <a:r>
              <a:rPr lang="en-US" altLang="ko-KR" dirty="0" err="1" smtClean="0"/>
              <a:t>TGah</a:t>
            </a:r>
            <a:r>
              <a:rPr lang="en-US" altLang="ko-KR" dirty="0" smtClean="0"/>
              <a:t> PAR </a:t>
            </a:r>
            <a:r>
              <a:rPr lang="en-US" altLang="ko-KR" dirty="0" err="1" smtClean="0"/>
              <a:t>Extention</a:t>
            </a:r>
            <a:r>
              <a:rPr lang="en-US" altLang="ko-KR" dirty="0" smtClean="0"/>
              <a:t> (11-14/590r0)</a:t>
            </a:r>
          </a:p>
          <a:p>
            <a:pPr marL="1009650" lvl="1" indent="-609600"/>
            <a:r>
              <a:rPr lang="en-US" altLang="ko-KR" dirty="0" err="1" smtClean="0"/>
              <a:t>TGah</a:t>
            </a:r>
            <a:r>
              <a:rPr lang="en-US" altLang="ko-KR" dirty="0" smtClean="0"/>
              <a:t> Revised CSD (11-14/591r0)</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11-14/0590r0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passes</a:t>
            </a:r>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7 (</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2710083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a:t>
            </a:r>
            <a:r>
              <a:rPr lang="en-GB" altLang="ko-KR" dirty="0" smtClean="0"/>
              <a:t>passes</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8 (</a:t>
            </a:r>
            <a:r>
              <a:rPr lang="en-US" altLang="en-US" dirty="0" err="1" smtClean="0"/>
              <a:t>TGah</a:t>
            </a:r>
            <a:r>
              <a:rPr lang="en-US" altLang="en-US" dirty="0" smtClean="0"/>
              <a:t> CSD motion)</a:t>
            </a:r>
          </a:p>
        </p:txBody>
      </p:sp>
    </p:spTree>
    <p:extLst>
      <p:ext uri="{BB962C8B-B14F-4D97-AF65-F5344CB8AC3E}">
        <p14:creationId xmlns:p14="http://schemas.microsoft.com/office/powerpoint/2010/main" val="8284657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1108, 1109, </a:t>
            </a:r>
            <a:r>
              <a:rPr lang="en-GB" altLang="ko-KR" dirty="0" smtClean="0"/>
              <a:t>2083 as shown in 11-14/575r1?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96823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1547, 1929, 1930, 1931, 2051, 2089, 2787, 1139</a:t>
            </a:r>
            <a:r>
              <a:rPr lang="en-GB" altLang="ko-KR" dirty="0" smtClean="0"/>
              <a:t>, 1140, 1141, 1142, 1143, 1435 as shown in 11-14/576r1?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21138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1645, 1798, 2093, 2332, 2626, 2830, </a:t>
            </a:r>
            <a:r>
              <a:rPr lang="en-GB" altLang="ko-KR" dirty="0" smtClean="0"/>
              <a:t>2933 as shown in 11-14/587r0?</a:t>
            </a:r>
          </a:p>
          <a:p>
            <a:pPr lvl="1"/>
            <a:r>
              <a:rPr lang="en-GB" altLang="ko-KR" dirty="0" smtClean="0"/>
              <a:t>Postponed</a:t>
            </a:r>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67808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1202, 1203, 1204, 1629, 1647, 1648, 1649, 1727, 2127, 2222, 2600, 2601, 2747, 2748, 2782, 2903, </a:t>
            </a:r>
            <a:r>
              <a:rPr lang="en-GB" altLang="ko-KR" dirty="0" smtClean="0"/>
              <a:t>2904 as shown in 11-14/611r1?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331845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1051, 1052, 1053, 1054, 1055, 1258, 1356, 1357, 1529, 1530, 1531, 1532, 1533, 1534, 1535, 2028, 2147, 2577, 2578, 2588, 2764, 2785, 2918, 2919, 2525, 2526, 2533, </a:t>
            </a:r>
            <a:r>
              <a:rPr lang="en-GB" altLang="ko-KR" dirty="0" smtClean="0"/>
              <a:t>2049 as shown in 11-14/610r1</a:t>
            </a:r>
            <a:r>
              <a:rPr lang="en-GB" altLang="ko-KR" dirty="0" smtClean="0"/>
              <a:t>?</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41120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1383</a:t>
            </a:r>
            <a:r>
              <a:rPr lang="en-GB" altLang="ko-KR" dirty="0" smtClean="0"/>
              <a:t> </a:t>
            </a:r>
            <a:r>
              <a:rPr lang="en-GB" altLang="ko-KR" dirty="0" smtClean="0"/>
              <a:t>as shown in </a:t>
            </a:r>
            <a:r>
              <a:rPr lang="en-GB" altLang="ko-KR" dirty="0" smtClean="0"/>
              <a:t>11-14/609r1?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64042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a:t>1854, 1855, 1856, 1857, 1971, 2173, 2174, 2175, 2176, 2177, 2178, 2179, 2180, 2181, 2182, 2183, 2184, 2185, 2186, 2193, 2194, </a:t>
            </a:r>
            <a:r>
              <a:rPr lang="en-GB" altLang="ko-KR" dirty="0" smtClean="0"/>
              <a:t>2299</a:t>
            </a:r>
            <a:r>
              <a:rPr lang="en-GB" altLang="ko-KR" dirty="0"/>
              <a:t>, 2300, 2575, 2702, 2711, 2712, 2713, 2714, 2131, 2132, 2133, 2134, 2135, 2136, 2137, 2138, 2212, </a:t>
            </a:r>
            <a:r>
              <a:rPr lang="en-GB" altLang="ko-KR" dirty="0" smtClean="0"/>
              <a:t>2382</a:t>
            </a:r>
            <a:r>
              <a:rPr lang="en-GB" altLang="ko-KR" dirty="0" smtClean="0"/>
              <a:t> </a:t>
            </a:r>
            <a:r>
              <a:rPr lang="en-GB" altLang="ko-KR" dirty="0" smtClean="0"/>
              <a:t>as shown in </a:t>
            </a:r>
            <a:r>
              <a:rPr lang="en-GB" altLang="ko-KR" dirty="0" smtClean="0"/>
              <a:t>11-14/608r1?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321132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a:t>1017, 1018, 2334, 2362, 2096 </a:t>
            </a:r>
            <a:r>
              <a:rPr lang="en-GB" altLang="ko-KR" dirty="0" smtClean="0"/>
              <a:t>as </a:t>
            </a:r>
            <a:r>
              <a:rPr lang="en-GB" altLang="ko-KR" dirty="0" smtClean="0"/>
              <a:t>shown in </a:t>
            </a:r>
            <a:r>
              <a:rPr lang="en-GB" altLang="ko-KR" dirty="0" smtClean="0"/>
              <a:t>11-14/607r1?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185749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smtClean="0"/>
              <a:t>Call </a:t>
            </a:r>
            <a:r>
              <a:rPr lang="en-US" altLang="ko-KR" dirty="0"/>
              <a:t>for </a:t>
            </a:r>
            <a:r>
              <a:rPr lang="en-US" altLang="ko-KR" dirty="0" err="1"/>
              <a:t>TGah</a:t>
            </a:r>
            <a:r>
              <a:rPr lang="en-US" altLang="ko-KR" dirty="0"/>
              <a:t> </a:t>
            </a:r>
            <a:r>
              <a:rPr lang="en-US" altLang="ko-KR" dirty="0" smtClean="0"/>
              <a:t>Officer Elections</a:t>
            </a:r>
          </a:p>
          <a:p>
            <a:pPr lvl="1"/>
            <a:r>
              <a:rPr lang="en-US" altLang="ko-KR" dirty="0" smtClean="0"/>
              <a:t>Current Nominations: </a:t>
            </a:r>
          </a:p>
          <a:p>
            <a:pPr lvl="2"/>
            <a:r>
              <a:rPr lang="en-US" altLang="ko-KR" sz="2000" dirty="0" smtClean="0"/>
              <a:t>Task Group Chair: </a:t>
            </a:r>
            <a:r>
              <a:rPr lang="en-US" altLang="ko-KR" sz="2000" dirty="0" err="1" smtClean="0"/>
              <a:t>Yongho</a:t>
            </a:r>
            <a:r>
              <a:rPr lang="en-US" altLang="ko-KR" sz="2000" dirty="0" smtClean="0"/>
              <a:t> Seok (LG Electronics)</a:t>
            </a:r>
          </a:p>
          <a:p>
            <a:pPr lvl="2"/>
            <a:r>
              <a:rPr lang="en-US" altLang="ko-KR" sz="2000" dirty="0" smtClean="0"/>
              <a:t>Task Group 1</a:t>
            </a:r>
            <a:r>
              <a:rPr lang="en-US" altLang="ko-KR" sz="2000" baseline="30000" dirty="0" smtClean="0"/>
              <a:t>st</a:t>
            </a:r>
            <a:r>
              <a:rPr lang="en-US" altLang="ko-KR" sz="2000" dirty="0" smtClean="0"/>
              <a:t> Vice Chairs: Alfred Asterjadhi (Qualcomm)</a:t>
            </a:r>
          </a:p>
          <a:p>
            <a:pPr lvl="2"/>
            <a:r>
              <a:rPr lang="en-US" altLang="ko-KR" sz="2000" dirty="0"/>
              <a:t>Task Group </a:t>
            </a:r>
            <a:r>
              <a:rPr lang="en-US" altLang="ko-KR" sz="2000" dirty="0" smtClean="0"/>
              <a:t>2</a:t>
            </a:r>
            <a:r>
              <a:rPr lang="en-US" altLang="ko-KR" sz="2000" baseline="30000" dirty="0" smtClean="0"/>
              <a:t>nd</a:t>
            </a:r>
            <a:r>
              <a:rPr lang="en-US" altLang="ko-KR" sz="2000" dirty="0" smtClean="0"/>
              <a:t> Vice </a:t>
            </a:r>
            <a:r>
              <a:rPr lang="en-US" altLang="ko-KR" sz="2000" dirty="0"/>
              <a:t>Chairs</a:t>
            </a:r>
            <a:r>
              <a:rPr lang="en-US" altLang="ko-KR" sz="2000" dirty="0" smtClean="0"/>
              <a:t>: Zander Lei (I2R)</a:t>
            </a:r>
          </a:p>
          <a:p>
            <a:pPr lvl="2"/>
            <a:r>
              <a:rPr lang="en-US" altLang="ko-KR" sz="2000" dirty="0" smtClean="0"/>
              <a:t>Task Group Editor: Alfred Asterjadhi (Qualcomm)</a:t>
            </a:r>
            <a:br>
              <a:rPr lang="en-US" altLang="ko-KR" sz="2000" dirty="0" smtClean="0"/>
            </a:br>
            <a:r>
              <a:rPr lang="en-US" altLang="ko-KR" sz="2000" dirty="0" smtClean="0"/>
              <a:t>Yongho Seok (LG Electronics)</a:t>
            </a:r>
          </a:p>
          <a:p>
            <a:pPr lvl="2"/>
            <a:r>
              <a:rPr lang="en-US" altLang="ko-KR" sz="2000" dirty="0" smtClean="0"/>
              <a:t>Task Group Secretary: Zander Lei (I2R)</a:t>
            </a:r>
          </a:p>
          <a:p>
            <a:r>
              <a:rPr lang="en-US" altLang="ko-KR" dirty="0"/>
              <a:t>The election process will start on Wednesday AM1</a:t>
            </a:r>
          </a:p>
          <a:p>
            <a:pPr lvl="1"/>
            <a:r>
              <a:rPr lang="en-US" altLang="ko-KR" dirty="0"/>
              <a:t>Nomination will be closed at that session. </a:t>
            </a:r>
          </a:p>
          <a:p>
            <a:pPr lvl="1"/>
            <a:r>
              <a:rPr lang="en-US" altLang="ko-KR" dirty="0" smtClean="0"/>
              <a:t>If </a:t>
            </a:r>
            <a:r>
              <a:rPr lang="en-US" altLang="ko-KR" dirty="0"/>
              <a:t>two or more candidates are nominated, one candidate of them is appointed by the election.</a:t>
            </a:r>
          </a:p>
          <a:p>
            <a:pPr lvl="1"/>
            <a:r>
              <a:rPr lang="en-US" altLang="ko-KR" dirty="0"/>
              <a:t>If one candidate is nominated, that candidate is appointed by unanimously consents</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a:t>1779, 2008, 2009, 2010, 2011, 2012, 2013, 2014, 2283, </a:t>
            </a:r>
            <a:r>
              <a:rPr lang="en-GB" altLang="ko-KR" dirty="0" smtClean="0"/>
              <a:t>2015 as </a:t>
            </a:r>
            <a:r>
              <a:rPr lang="en-GB" altLang="ko-KR" dirty="0" smtClean="0"/>
              <a:t>shown in </a:t>
            </a:r>
            <a:r>
              <a:rPr lang="en-GB" altLang="ko-KR" dirty="0" smtClean="0"/>
              <a:t>11-14/596r1?</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3988284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a:t>1622, 1795, 2554, 1619, 1616, 1621, 1796, 2068, 2166, 2167, 2168, 2169, 2170, 1308, 2071, </a:t>
            </a:r>
            <a:r>
              <a:rPr lang="en-GB" altLang="ko-KR" dirty="0" smtClean="0"/>
              <a:t>1615 </a:t>
            </a:r>
            <a:r>
              <a:rPr lang="en-GB" altLang="ko-KR" dirty="0" smtClean="0"/>
              <a:t>as </a:t>
            </a:r>
            <a:r>
              <a:rPr lang="en-GB" altLang="ko-KR" dirty="0" smtClean="0"/>
              <a:t>shown in </a:t>
            </a:r>
            <a:r>
              <a:rPr lang="en-GB" altLang="ko-KR" dirty="0" smtClean="0"/>
              <a:t>11-14/597r1?</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34708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LB200-MAC-Resolution-clause_8.4.2.78 </a:t>
            </a:r>
            <a:r>
              <a:rPr lang="en-US" dirty="0">
                <a:solidFill>
                  <a:schemeClr val="bg2"/>
                </a:solidFill>
              </a:rPr>
              <a:t>(</a:t>
            </a:r>
            <a:r>
              <a:rPr lang="en-US" dirty="0" smtClean="0">
                <a:solidFill>
                  <a:schemeClr val="bg2"/>
                </a:solidFill>
              </a:rPr>
              <a:t>11-14/0575r1, </a:t>
            </a:r>
            <a:r>
              <a:rPr lang="en-US" dirty="0" err="1">
                <a:solidFill>
                  <a:schemeClr val="bg2"/>
                </a:solidFill>
              </a:rPr>
              <a:t>Kaiying</a:t>
            </a:r>
            <a:r>
              <a:rPr lang="en-US" dirty="0">
                <a:solidFill>
                  <a:schemeClr val="bg2"/>
                </a:solidFill>
              </a:rPr>
              <a:t>) </a:t>
            </a:r>
          </a:p>
          <a:p>
            <a:pPr lvl="1"/>
            <a:r>
              <a:rPr lang="en-US" dirty="0" smtClean="0">
                <a:solidFill>
                  <a:schemeClr val="bg2"/>
                </a:solidFill>
              </a:rPr>
              <a:t>LB200-MAC-Resolution-clause_9.48.5 </a:t>
            </a:r>
            <a:r>
              <a:rPr lang="en-US" dirty="0">
                <a:solidFill>
                  <a:schemeClr val="bg2"/>
                </a:solidFill>
              </a:rPr>
              <a:t>&amp; 8.4.2.170q (</a:t>
            </a:r>
            <a:r>
              <a:rPr lang="en-US" dirty="0" smtClean="0">
                <a:solidFill>
                  <a:schemeClr val="bg2"/>
                </a:solidFill>
              </a:rPr>
              <a:t>11-14/0576r1, </a:t>
            </a:r>
            <a:r>
              <a:rPr lang="en-US" dirty="0" err="1">
                <a:solidFill>
                  <a:schemeClr val="bg2"/>
                </a:solidFill>
              </a:rPr>
              <a:t>Kaiying</a:t>
            </a:r>
            <a:r>
              <a:rPr lang="en-US" dirty="0">
                <a:solidFill>
                  <a:schemeClr val="bg2"/>
                </a:solidFill>
              </a:rPr>
              <a:t>)</a:t>
            </a:r>
            <a:endParaRPr lang="en-US" dirty="0" smtClean="0">
              <a:solidFill>
                <a:schemeClr val="bg2"/>
              </a:solidFill>
            </a:endParaRPr>
          </a:p>
          <a:p>
            <a:pPr lvl="1"/>
            <a:r>
              <a:rPr lang="en-US" dirty="0" smtClean="0">
                <a:solidFill>
                  <a:schemeClr val="bg2"/>
                </a:solidFill>
              </a:rPr>
              <a:t>lb200-annex-b-comment-resolutions (</a:t>
            </a:r>
            <a:r>
              <a:rPr lang="en-US" altLang="ko-KR" dirty="0" smtClean="0">
                <a:solidFill>
                  <a:schemeClr val="bg2"/>
                </a:solidFill>
              </a:rPr>
              <a:t>11-14/0587r0, </a:t>
            </a:r>
            <a:r>
              <a:rPr lang="en-US" altLang="ko-KR" dirty="0" err="1" smtClean="0">
                <a:solidFill>
                  <a:schemeClr val="bg2"/>
                </a:solidFill>
              </a:rPr>
              <a:t>Rojan</a:t>
            </a:r>
            <a:r>
              <a:rPr lang="en-US" altLang="ko-KR" dirty="0" smtClean="0">
                <a:solidFill>
                  <a:schemeClr val="bg2"/>
                </a:solidFill>
              </a:rPr>
              <a:t>)</a:t>
            </a:r>
            <a:endParaRPr lang="en-US" dirty="0">
              <a:solidFill>
                <a:schemeClr val="bg2"/>
              </a:solidFill>
            </a:endParaRPr>
          </a:p>
          <a:p>
            <a:pPr lvl="1"/>
            <a:r>
              <a:rPr lang="pt-BR" dirty="0" smtClean="0">
                <a:solidFill>
                  <a:schemeClr val="bg2"/>
                </a:solidFill>
              </a:rPr>
              <a:t>lb200-clause-9-17b </a:t>
            </a:r>
            <a:r>
              <a:rPr lang="pt-BR" dirty="0">
                <a:solidFill>
                  <a:schemeClr val="bg2"/>
                </a:solidFill>
              </a:rPr>
              <a:t>(</a:t>
            </a:r>
            <a:r>
              <a:rPr lang="pt-BR" dirty="0" smtClean="0">
                <a:solidFill>
                  <a:schemeClr val="bg2"/>
                </a:solidFill>
              </a:rPr>
              <a:t>11-14/0611r1, </a:t>
            </a:r>
            <a:r>
              <a:rPr lang="pt-BR" dirty="0">
                <a:solidFill>
                  <a:schemeClr val="bg2"/>
                </a:solidFill>
              </a:rPr>
              <a:t>Matthew)</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pt-BR" dirty="0" smtClean="0">
                <a:solidFill>
                  <a:schemeClr val="bg2"/>
                </a:solidFill>
              </a:rPr>
              <a:t>lb200-clause-9-46-sst </a:t>
            </a:r>
            <a:r>
              <a:rPr lang="pt-BR" dirty="0">
                <a:solidFill>
                  <a:schemeClr val="bg2"/>
                </a:solidFill>
              </a:rPr>
              <a:t>(</a:t>
            </a:r>
            <a:r>
              <a:rPr lang="pt-BR" dirty="0" smtClean="0">
                <a:solidFill>
                  <a:schemeClr val="bg2"/>
                </a:solidFill>
              </a:rPr>
              <a:t>11-14/0610r1, </a:t>
            </a:r>
            <a:r>
              <a:rPr lang="pt-BR" dirty="0">
                <a:solidFill>
                  <a:schemeClr val="bg2"/>
                </a:solidFill>
              </a:rPr>
              <a:t>Matthew</a:t>
            </a:r>
            <a:r>
              <a:rPr lang="pt-BR" dirty="0" smtClean="0">
                <a:solidFill>
                  <a:schemeClr val="bg2"/>
                </a:solidFill>
              </a:rPr>
              <a:t>)</a:t>
            </a:r>
            <a:endParaRPr lang="pt-BR" dirty="0">
              <a:solidFill>
                <a:schemeClr val="bg2"/>
              </a:solidFill>
            </a:endParaRPr>
          </a:p>
          <a:p>
            <a:pPr lvl="1"/>
            <a:r>
              <a:rPr lang="pt-BR" dirty="0" smtClean="0">
                <a:solidFill>
                  <a:schemeClr val="bg2"/>
                </a:solidFill>
              </a:rPr>
              <a:t>lb200-tclas-short-frame-long-addresses </a:t>
            </a:r>
            <a:r>
              <a:rPr lang="pt-BR" dirty="0">
                <a:solidFill>
                  <a:schemeClr val="bg2"/>
                </a:solidFill>
              </a:rPr>
              <a:t>(</a:t>
            </a:r>
            <a:r>
              <a:rPr lang="pt-BR" dirty="0" smtClean="0">
                <a:solidFill>
                  <a:schemeClr val="bg2"/>
                </a:solidFill>
              </a:rPr>
              <a:t>11-14/0609r1, </a:t>
            </a:r>
            <a:r>
              <a:rPr lang="pt-BR" dirty="0">
                <a:solidFill>
                  <a:schemeClr val="bg2"/>
                </a:solidFill>
              </a:rPr>
              <a:t>Matthew)</a:t>
            </a:r>
          </a:p>
          <a:p>
            <a:pPr lvl="1"/>
            <a:r>
              <a:rPr lang="pt-BR" dirty="0" smtClean="0">
                <a:solidFill>
                  <a:schemeClr val="bg2"/>
                </a:solidFill>
              </a:rPr>
              <a:t>lb200-twt-element </a:t>
            </a:r>
            <a:r>
              <a:rPr lang="pt-BR" dirty="0">
                <a:solidFill>
                  <a:schemeClr val="bg2"/>
                </a:solidFill>
              </a:rPr>
              <a:t>(</a:t>
            </a:r>
            <a:r>
              <a:rPr lang="pt-BR" dirty="0" smtClean="0">
                <a:solidFill>
                  <a:schemeClr val="bg2"/>
                </a:solidFill>
              </a:rPr>
              <a:t>11-14/0608r1, </a:t>
            </a:r>
            <a:r>
              <a:rPr lang="pt-BR" dirty="0">
                <a:solidFill>
                  <a:schemeClr val="bg2"/>
                </a:solidFill>
              </a:rPr>
              <a:t>Matthew)</a:t>
            </a:r>
          </a:p>
          <a:p>
            <a:pPr lvl="1"/>
            <a:r>
              <a:rPr lang="pt-BR" dirty="0" smtClean="0">
                <a:solidFill>
                  <a:schemeClr val="bg2"/>
                </a:solidFill>
              </a:rPr>
              <a:t>lb200-sf-exchange (</a:t>
            </a:r>
            <a:r>
              <a:rPr lang="pt-BR" dirty="0" smtClean="0">
                <a:solidFill>
                  <a:schemeClr val="bg2"/>
                </a:solidFill>
              </a:rPr>
              <a:t>11-14/0607r1, </a:t>
            </a:r>
            <a:r>
              <a:rPr lang="pt-BR" dirty="0" smtClean="0">
                <a:solidFill>
                  <a:schemeClr val="bg2"/>
                </a:solidFill>
              </a:rPr>
              <a:t>Matthew</a:t>
            </a:r>
            <a:r>
              <a:rPr lang="pt-BR" dirty="0" smtClean="0">
                <a:solidFill>
                  <a:schemeClr val="bg2"/>
                </a:solidFill>
              </a:rPr>
              <a:t>)</a:t>
            </a:r>
          </a:p>
          <a:p>
            <a:pPr lvl="1"/>
            <a:r>
              <a:rPr lang="en-US" altLang="ko-KR" dirty="0" err="1">
                <a:solidFill>
                  <a:schemeClr val="bg2"/>
                </a:solidFill>
              </a:rPr>
              <a:t>phy</a:t>
            </a:r>
            <a:r>
              <a:rPr lang="en-US" altLang="ko-KR" dirty="0">
                <a:solidFill>
                  <a:schemeClr val="bg2"/>
                </a:solidFill>
              </a:rPr>
              <a:t>-</a:t>
            </a:r>
            <a:r>
              <a:rPr lang="en-US" altLang="ko-KR" dirty="0" err="1">
                <a:solidFill>
                  <a:schemeClr val="bg2"/>
                </a:solidFill>
              </a:rPr>
              <a:t>rx</a:t>
            </a:r>
            <a:r>
              <a:rPr lang="en-US" altLang="ko-KR" dirty="0">
                <a:solidFill>
                  <a:schemeClr val="bg2"/>
                </a:solidFill>
              </a:rPr>
              <a:t>-procedure (11-14/0596r0, </a:t>
            </a:r>
            <a:r>
              <a:rPr lang="en-US" altLang="ko-KR" dirty="0" err="1">
                <a:solidFill>
                  <a:schemeClr val="bg2"/>
                </a:solidFill>
              </a:rPr>
              <a:t>Hongyuan</a:t>
            </a:r>
            <a:r>
              <a:rPr lang="en-US" altLang="ko-KR" dirty="0">
                <a:solidFill>
                  <a:schemeClr val="bg2"/>
                </a:solidFill>
              </a:rPr>
              <a:t>)</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496738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lb200-phy-comment-resolutions-24.2.2 </a:t>
            </a:r>
            <a:r>
              <a:rPr lang="en-US" altLang="ko-KR" dirty="0"/>
              <a:t>(11-14/0597r0, </a:t>
            </a:r>
            <a:r>
              <a:rPr lang="en-US" altLang="ko-KR" dirty="0" err="1"/>
              <a:t>Hongyuan</a:t>
            </a:r>
            <a:r>
              <a:rPr lang="en-US" altLang="ko-KR" dirty="0"/>
              <a:t>)</a:t>
            </a:r>
          </a:p>
          <a:p>
            <a:pPr lvl="1"/>
            <a:r>
              <a:rPr lang="en-US" altLang="ko-KR" dirty="0"/>
              <a:t>LB200-MAC-Resolution-Clause-8.3.5.1.6 (11-14/0574r0, Sun Bo)</a:t>
            </a:r>
          </a:p>
          <a:p>
            <a:pPr lvl="1"/>
            <a:r>
              <a:rPr lang="en-US" altLang="ko-KR" dirty="0"/>
              <a:t>LB200-MAC-Resolution-CID-2618-2101 (11-14/0622r0, </a:t>
            </a:r>
            <a:r>
              <a:rPr lang="en-US" altLang="ko-KR" dirty="0" err="1"/>
              <a:t>Liwen</a:t>
            </a:r>
            <a:r>
              <a:rPr lang="en-US" altLang="ko-KR" dirty="0" smtClean="0"/>
              <a:t>)</a:t>
            </a:r>
          </a:p>
          <a:p>
            <a:pPr lvl="1"/>
            <a:r>
              <a:rPr lang="en-US" altLang="ko-KR" dirty="0" smtClean="0"/>
              <a:t>LB200-MAC-Resolution-CID-1391 </a:t>
            </a:r>
            <a:r>
              <a:rPr lang="en-US" altLang="ko-KR" dirty="0"/>
              <a:t>(11-14/0569r0, Alfred)</a:t>
            </a:r>
          </a:p>
          <a:p>
            <a:pPr lvl="1"/>
            <a:r>
              <a:rPr lang="en-US" altLang="ko-KR" dirty="0"/>
              <a:t>LB200-MAC-Resolution-CID-2662+2561 (11-14/0601r0, Alfred)</a:t>
            </a:r>
          </a:p>
          <a:p>
            <a:pPr lvl="1"/>
            <a:r>
              <a:rPr lang="en-US" altLang="ko-KR" dirty="0"/>
              <a:t>LB200-MAC-Resolution-SST_element (11-14/0602r0, Alfred)</a:t>
            </a:r>
          </a:p>
          <a:p>
            <a:pPr lvl="1"/>
            <a:r>
              <a:rPr lang="en-US" altLang="ko-KR" dirty="0"/>
              <a:t>LB200-MAC-Resolution-CID-1508 (11-14/0603r0, Alfred)</a:t>
            </a:r>
          </a:p>
          <a:p>
            <a:pPr lvl="1"/>
            <a:endParaRPr lang="en-US" dirty="0" smtClean="0"/>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65934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Some proposed resolutions for clause 4 and TOD accuracy (11-13/1316r3, Mitsuru)</a:t>
            </a:r>
          </a:p>
          <a:p>
            <a:pPr lvl="1"/>
            <a:r>
              <a:rPr lang="en-US" altLang="ko-KR" dirty="0"/>
              <a:t>LB200 Proposed Comment Resolution for 6.3.29 (11-14/0248r3, Mitsuru)</a:t>
            </a:r>
          </a:p>
          <a:p>
            <a:pPr lvl="1"/>
            <a:r>
              <a:rPr lang="en-US" altLang="ko-KR" dirty="0"/>
              <a:t>LB200 Proposed Comment Resolutions for 8.4.2.20, 8.4.2.21, 8.4.2.38 and 8.4.2.43 (11-14/0289r1, Mitsuru</a:t>
            </a:r>
            <a:r>
              <a:rPr lang="en-US" altLang="ko-KR" dirty="0" smtClean="0"/>
              <a:t>)</a:t>
            </a:r>
          </a:p>
          <a:p>
            <a:pPr lvl="1"/>
            <a:r>
              <a:rPr lang="en-US" altLang="ko-KR" dirty="0"/>
              <a:t>LB200 Proposed Comment Resolutions for 10.24.16 (11-14/0291r1, Mitsuru)</a:t>
            </a:r>
          </a:p>
          <a:p>
            <a:pPr lvl="1"/>
            <a:r>
              <a:rPr lang="en-US" altLang="ko-KR" dirty="0"/>
              <a:t>LB200 Proposed Comment Resolutions for 8.4.2.28 and 8.4.2.63 (11-14/0322r1, Mitsuru)</a:t>
            </a:r>
          </a:p>
          <a:p>
            <a:pPr lvl="1"/>
            <a:r>
              <a:rPr lang="en-US" altLang="ko-KR" dirty="0"/>
              <a:t>LB200 Proposed Comment Resolutions for 8.4.1.8, 8.4.1.24 and 8.4.1.25 (11-14/0249r1, Mitsuru)</a:t>
            </a:r>
          </a:p>
          <a:p>
            <a:pPr lvl="1"/>
            <a:endParaRPr lang="en-US" altLang="ko-KR" dirty="0" smtClean="0"/>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 </a:t>
            </a:r>
            <a:r>
              <a:rPr lang="en-US" altLang="ko-KR" dirty="0" err="1"/>
              <a:t>TGah</a:t>
            </a:r>
            <a:r>
              <a:rPr lang="en-US" altLang="ko-KR" dirty="0"/>
              <a:t> D1.0 MAC Comment Resolutions on </a:t>
            </a:r>
            <a:r>
              <a:rPr lang="en-US" altLang="ko-KR" dirty="0" err="1"/>
              <a:t>Sectorization</a:t>
            </a:r>
            <a:r>
              <a:rPr lang="en-US" altLang="ko-KR" dirty="0"/>
              <a:t> Part </a:t>
            </a:r>
            <a:r>
              <a:rPr lang="en-US" altLang="ko-KR" dirty="0" smtClean="0"/>
              <a:t>1 (11-14/638r0, Jason)</a:t>
            </a:r>
          </a:p>
          <a:p>
            <a:pPr lvl="1"/>
            <a:r>
              <a:rPr lang="en-US" altLang="ko-KR" dirty="0"/>
              <a:t>LB 200 Comment Resolution for Clauses 9.42.2 Part </a:t>
            </a:r>
            <a:r>
              <a:rPr lang="en-US" altLang="ko-KR" dirty="0" smtClean="0"/>
              <a:t>1 (11-14/428r1, Jason</a:t>
            </a:r>
            <a:r>
              <a:rPr lang="en-US" altLang="ko-KR" dirty="0" smtClean="0"/>
              <a:t>)</a:t>
            </a:r>
          </a:p>
          <a:p>
            <a:pPr lvl="1"/>
            <a:r>
              <a:rPr lang="en-US" altLang="ko-KR" dirty="0"/>
              <a:t>Revised </a:t>
            </a:r>
            <a:r>
              <a:rPr lang="en-US" altLang="ko-KR" dirty="0" err="1"/>
              <a:t>Tx</a:t>
            </a:r>
            <a:r>
              <a:rPr lang="en-US" altLang="ko-KR" dirty="0"/>
              <a:t> Reference Code (11-14/631r0, Eugene) </a:t>
            </a:r>
            <a:endParaRPr lang="en-US" altLang="ko-KR" dirty="0" smtClean="0"/>
          </a:p>
          <a:p>
            <a:pPr lvl="1"/>
            <a:r>
              <a:rPr lang="en-US" altLang="ko-KR" dirty="0" smtClean="0"/>
              <a:t>lb200-duplicate-detection-and-recovery </a:t>
            </a:r>
            <a:r>
              <a:rPr lang="en-US" altLang="ko-KR" dirty="0"/>
              <a:t>(11-14/0589r0, </a:t>
            </a:r>
            <a:r>
              <a:rPr lang="en-US" altLang="ko-KR" dirty="0" err="1"/>
              <a:t>Yongho</a:t>
            </a:r>
            <a:r>
              <a:rPr lang="en-US" altLang="ko-KR" dirty="0"/>
              <a:t>)</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9603</TotalTime>
  <Words>2090</Words>
  <Application>Microsoft Office PowerPoint</Application>
  <PresentationFormat>화면 슬라이드 쇼(4:3)</PresentationFormat>
  <Paragraphs>442</Paragraphs>
  <Slides>41</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41</vt:i4>
      </vt:variant>
    </vt:vector>
  </HeadingPairs>
  <TitlesOfParts>
    <vt:vector size="43" baseType="lpstr">
      <vt:lpstr>802-11-PathProtection</vt:lpstr>
      <vt:lpstr>Document</vt:lpstr>
      <vt:lpstr>IEEE 802.11ah Sub 1 GHz license-exempt operation Agenda for May 2014</vt:lpstr>
      <vt:lpstr>IEEE 802.11ah Agenda</vt:lpstr>
      <vt:lpstr>IEEE 802.11ah Agenda</vt:lpstr>
      <vt:lpstr>IEEE 802.11ah Agenda</vt:lpstr>
      <vt:lpstr>Submissions (Monday PM1)</vt:lpstr>
      <vt:lpstr>Submissions (Tuesday AM1)</vt:lpstr>
      <vt:lpstr>Submissions (Tuesday PM1)</vt:lpstr>
      <vt:lpstr>Submissions (Tuesday EVE)</vt:lpstr>
      <vt:lpstr>Submissions (Tuesday EVE)</vt:lpstr>
      <vt:lpstr>Submissions (Tuesday EVE)</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 (TGah PAR Extension Motion)</vt:lpstr>
      <vt:lpstr>Motion 8 (TGah CSD motion)</vt:lpstr>
      <vt:lpstr>Pre-motion 1</vt:lpstr>
      <vt:lpstr>Pre-motion 2</vt:lpstr>
      <vt:lpstr>Pre-motion 3</vt:lpstr>
      <vt:lpstr>Pre-motion 4</vt:lpstr>
      <vt:lpstr>Pre-motion 5</vt:lpstr>
      <vt:lpstr>Pre-motion 6</vt:lpstr>
      <vt:lpstr>Pre-motion 7</vt:lpstr>
      <vt:lpstr>Pre-motion 8</vt:lpstr>
      <vt:lpstr>Pre-motion 9</vt:lpstr>
      <vt:lpstr>Pre-motion 10</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932</cp:revision>
  <cp:lastPrinted>1998-02-10T13:28:06Z</cp:lastPrinted>
  <dcterms:created xsi:type="dcterms:W3CDTF">2009-11-09T00:32:22Z</dcterms:created>
  <dcterms:modified xsi:type="dcterms:W3CDTF">2014-05-13T21:11:07Z</dcterms:modified>
</cp:coreProperties>
</file>