
<file path=[Content_Types].xml><?xml version="1.0" encoding="utf-8"?>
<Types xmlns="http://schemas.openxmlformats.org/package/2006/content-types"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269" r:id="rId2"/>
    <p:sldId id="270" r:id="rId3"/>
    <p:sldId id="355" r:id="rId4"/>
    <p:sldId id="356" r:id="rId5"/>
    <p:sldId id="357" r:id="rId6"/>
    <p:sldId id="358" r:id="rId7"/>
    <p:sldId id="273" r:id="rId8"/>
    <p:sldId id="274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45" r:id="rId80"/>
    <p:sldId id="346" r:id="rId81"/>
    <p:sldId id="347" r:id="rId82"/>
    <p:sldId id="348" r:id="rId83"/>
    <p:sldId id="349" r:id="rId84"/>
    <p:sldId id="350" r:id="rId85"/>
    <p:sldId id="351" r:id="rId86"/>
    <p:sldId id="352" r:id="rId87"/>
    <p:sldId id="353" r:id="rId88"/>
    <p:sldId id="354" r:id="rId89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98849" autoAdjust="0"/>
  </p:normalViewPr>
  <p:slideViewPr>
    <p:cSldViewPr>
      <p:cViewPr>
        <p:scale>
          <a:sx n="85" d="100"/>
          <a:sy n="85" d="100"/>
        </p:scale>
        <p:origin x="-91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962" y="15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/>
              <a:t>doc.: IEEE 802.11-06/0528r0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/>
              <a:t>May 2006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38CC2637-1985-412C-994C-3901D4FC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24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/>
              <a:t>doc.: IEEE 802.11-06/0528r0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/>
              <a:t>May 2006</a:t>
            </a:r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/>
              <a:t>Bruce Kraemer, Marvell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C4CDFAE-F895-48F6-BF6B-C54B41AC9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681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802.11-06/0528r0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2006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Bruce Kraemer, Marvell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193729FD-A0E3-43F9-BAB1-A5241DF7C04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075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682879" cy="215444"/>
          </a:xfrm>
          <a:noFill/>
        </p:spPr>
        <p:txBody>
          <a:bodyPr/>
          <a:lstStyle/>
          <a:p>
            <a:r>
              <a:rPr lang="en-US" smtClean="0"/>
              <a:t>Jan 2014</a:t>
            </a:r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2A966BB1-2648-428D-89B2-DEE69CF444F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43403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55988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682879" cy="215444"/>
          </a:xfrm>
          <a:noFill/>
        </p:spPr>
        <p:txBody>
          <a:bodyPr/>
          <a:lstStyle/>
          <a:p>
            <a:r>
              <a:rPr lang="en-US" smtClean="0"/>
              <a:t>Jan 2014</a:t>
            </a: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9397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617E4734-E93D-4119-AD53-64F2B1E3BFF1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1898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1675"/>
            <a:ext cx="4630738" cy="3475038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 smtClean="0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1630492" y="9000621"/>
            <a:ext cx="4582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2831924" y="9000621"/>
            <a:ext cx="86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45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04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802.11-14/0688r0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2014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802.11-14/0688r0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2014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802.11-14/0688r0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2014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7AEA4AA2-59FD-4F69-AD8D-DD7B32E16315}" type="slidenum">
              <a:rPr lang="en-GB" altLang="en-US"/>
              <a:pPr>
                <a:spcBef>
                  <a:spcPct val="0"/>
                </a:spcBef>
              </a:pPr>
              <a:t>18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3486CF1D-032E-4AD2-83A0-3F343CF4CE63}" type="slidenum">
              <a:rPr lang="en-GB" altLang="en-US"/>
              <a:pPr>
                <a:spcBef>
                  <a:spcPct val="0"/>
                </a:spcBef>
              </a:pPr>
              <a:t>19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802.11-06/0528r0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2006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Bruce Kraemer, Marvell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682FE07-470C-4031-9E56-D8466BE2566B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0083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E27D6D81-72F2-46F7-9799-C970E7A6B466}" type="slidenum">
              <a:rPr lang="en-GB" altLang="en-US"/>
              <a:pPr>
                <a:spcBef>
                  <a:spcPct val="0"/>
                </a:spcBef>
              </a:pPr>
              <a:t>20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</p:spPr>
        <p:txBody>
          <a:bodyPr lIns="95230" tIns="46028" rIns="95230" bIns="46028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802.11-09/0840r0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/>
          <a:p>
            <a:r>
              <a:rPr lang="en-US" smtClean="0"/>
              <a:t>July 2009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72981" y="9001125"/>
            <a:ext cx="27404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802.11-08/1455r0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682879" cy="215444"/>
          </a:xfrm>
          <a:noFill/>
        </p:spPr>
        <p:txBody>
          <a:bodyPr/>
          <a:lstStyle/>
          <a:p>
            <a:r>
              <a:rPr lang="en-US" smtClean="0"/>
              <a:t>Jan 2009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72981" y="9001125"/>
            <a:ext cx="27404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DA46D214-75BD-4AB5-B513-4DDEA98DA4CD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00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367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154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035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289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858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768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8AC30D68-B388-CC41-9257-1344FD822173}" type="slidenum">
              <a:rPr lang="en-US"/>
              <a:pPr/>
              <a:t>35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378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214C0BA8-5355-5B4E-9412-71DD676DB540}" type="slidenum">
              <a:rPr lang="en-US"/>
              <a:pPr/>
              <a:t>36</a:t>
            </a:fld>
            <a:endParaRPr 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250" rIns="95250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417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234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68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02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001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895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802.11-12/0455r0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85219" y="9001125"/>
            <a:ext cx="2528256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802.11-yy/xxxxr0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00717" y="9001125"/>
            <a:ext cx="2112758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C4F4DAE-E60C-4253-B0B9-199258B0A6AD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802.11-12/0455r0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85219" y="9001125"/>
            <a:ext cx="2528256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61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6725" y="96238"/>
            <a:ext cx="218598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802.11-11/0291r0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3257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July 2010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752" y="9000620"/>
            <a:ext cx="2555956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3" y="9000620"/>
            <a:ext cx="415177" cy="184666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D0EE1AA7-0722-4E0C-9CDD-5A5F94017733}" type="slidenum">
              <a:rPr lang="en-US" smtClean="0"/>
              <a:pPr>
                <a:defRPr/>
              </a:pPr>
              <a:t>44</a:t>
            </a:fld>
            <a:endParaRPr lang="en-US" smtClean="0"/>
          </a:p>
        </p:txBody>
      </p:sp>
      <p:sp>
        <p:nvSpPr>
          <p:cNvPr id="24582" name="Rectangle 2"/>
          <p:cNvSpPr txBox="1">
            <a:spLocks noGrp="1" noChangeArrowheads="1"/>
          </p:cNvSpPr>
          <p:nvPr/>
        </p:nvSpPr>
        <p:spPr bwMode="auto">
          <a:xfrm>
            <a:off x="4017618" y="95707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24583" name="Rectangle 3"/>
          <p:cNvSpPr txBox="1">
            <a:spLocks noGrp="1" noChangeArrowheads="1"/>
          </p:cNvSpPr>
          <p:nvPr/>
        </p:nvSpPr>
        <p:spPr bwMode="auto">
          <a:xfrm>
            <a:off x="646113" y="95707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24584" name="Rectangle 6"/>
          <p:cNvSpPr txBox="1">
            <a:spLocks noGrp="1" noChangeArrowheads="1"/>
          </p:cNvSpPr>
          <p:nvPr/>
        </p:nvSpPr>
        <p:spPr bwMode="auto">
          <a:xfrm>
            <a:off x="2961687" y="9001126"/>
            <a:ext cx="32517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24585" name="Rectangle 7"/>
          <p:cNvSpPr txBox="1">
            <a:spLocks noGrp="1" noChangeArrowheads="1"/>
          </p:cNvSpPr>
          <p:nvPr/>
        </p:nvSpPr>
        <p:spPr bwMode="auto">
          <a:xfrm>
            <a:off x="3261303" y="9001126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F270841F-99E5-4577-A15E-777FF994B9CC}" type="slidenum">
              <a:rPr lang="en-US" altLang="en-US"/>
              <a:pPr algn="r"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24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24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6"/>
            <a:ext cx="5486400" cy="418306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802.11-12/0455r0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85219" y="9001125"/>
            <a:ext cx="2528256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359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6725" y="96238"/>
            <a:ext cx="218598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802.11-11/0291r0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3257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July 2010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752" y="9000620"/>
            <a:ext cx="2555956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3" y="9000620"/>
            <a:ext cx="415177" cy="184666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55002EF3-9D60-4C9A-93BB-4FE7D1200C0C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6725" y="96238"/>
            <a:ext cx="218598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802.11-11/0291r0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3257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July 2010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752" y="9000620"/>
            <a:ext cx="2555956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3" y="9000620"/>
            <a:ext cx="415177" cy="184666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6FE8EFA4-E8E8-480C-A2D9-DEB3B5BE8A77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802.11-12/0455r0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85219" y="9001125"/>
            <a:ext cx="2528256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377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802.11-12/0455r0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85219" y="9001125"/>
            <a:ext cx="2528256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053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50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401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532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434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6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6725" y="96238"/>
            <a:ext cx="2185983" cy="21544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802.11-11/0291r0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32573" cy="21544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July 2010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752" y="9000620"/>
            <a:ext cx="2555956" cy="1846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3" y="9000620"/>
            <a:ext cx="415177" cy="1846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/>
              <a:t>Page </a:t>
            </a:r>
            <a:fld id="{246DB279-99DC-48BE-9D5D-D4BF4D44A32C}" type="slidenum">
              <a:rPr lang="en-US" altLang="ko-KR"/>
              <a:pPr/>
              <a:t>55</a:t>
            </a:fld>
            <a:endParaRPr lang="en-US" altLang="ko-KR"/>
          </a:p>
        </p:txBody>
      </p:sp>
      <p:sp>
        <p:nvSpPr>
          <p:cNvPr id="49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91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9B4F10BE-8640-3647-A390-79D9D5117F41}" type="slidenum">
              <a:rPr lang="en-US" altLang="ja-JP">
                <a:cs typeface="ＭＳ Ｐゴシック" charset="-128"/>
              </a:rPr>
              <a:pPr>
                <a:defRPr/>
              </a:pPr>
              <a:t>56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57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58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67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1864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6139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61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9156" name="ヘッダー プレースホルダ 3"/>
          <p:cNvSpPr>
            <a:spLocks noGrp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doc.: IEEE 802.19-09/xxxxr0</a:t>
            </a:r>
          </a:p>
        </p:txBody>
      </p:sp>
      <p:sp>
        <p:nvSpPr>
          <p:cNvPr id="49157" name="日付プレースホルダ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April 2009</a:t>
            </a:r>
          </a:p>
        </p:txBody>
      </p:sp>
      <p:sp>
        <p:nvSpPr>
          <p:cNvPr id="49158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Rich Kennedy, Research In Motion</a:t>
            </a:r>
          </a:p>
        </p:txBody>
      </p:sp>
      <p:sp>
        <p:nvSpPr>
          <p:cNvPr id="49159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Page </a:t>
            </a:r>
            <a:fld id="{DCE342CC-A869-8243-8F84-6087C7487882}" type="slidenum"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pPr>
                <a:defRPr/>
              </a:pPr>
              <a:t>62</a:t>
            </a:fld>
            <a:endParaRPr lang="en-US" altLang="ja-JP" smtClean="0">
              <a:latin typeface="Times New Roman" pitchFamily="-65" charset="0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6589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756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5658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802.11-14/0697r1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smtClean="0"/>
              <a:t>May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66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802.11-14/0697r1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smtClean="0"/>
              <a:t>May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67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802.11-14/0697r1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smtClean="0"/>
              <a:t>May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802.11-14/0697r1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smtClean="0"/>
              <a:t>May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5318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802.11-14/0697r1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smtClean="0"/>
              <a:t>May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802.11-14/0686r0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2014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71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802.11-14/0686r0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2014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72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802.11-14/0686r0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2014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73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76</a:t>
            </a:fld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7978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6559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36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448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80</a:t>
            </a:fld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81</a:t>
            </a:fld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C7B547E0-ABC6-0142-8C0C-BBB2D05AE544}" type="slidenum">
              <a:rPr lang="en-US"/>
              <a:pPr/>
              <a:t>82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8316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1171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0508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0612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86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992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802.11-06/0528r0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4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682879" cy="215444"/>
          </a:xfrm>
          <a:noFill/>
        </p:spPr>
        <p:txBody>
          <a:bodyPr/>
          <a:lstStyle/>
          <a:p>
            <a:r>
              <a:rPr lang="en-US" smtClean="0"/>
              <a:t>Jan 2014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554447F-A678-4ED9-8E54-D24F45F2B03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1071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FF75A2-6F5B-4D4B-A1CF-EDEEA4E4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EE1C41-13CA-4068-AF87-F2963A44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1EE72-AEBD-4C27-8447-805D14E1A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C10F9D-9D4C-4E46-A08D-B0355AB7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71AA584-A631-41C6-AA28-A674FF16B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0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9CDBFA-76A2-4597-AA38-8543ED03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81101DF-3CCF-4DBE-9F6F-C2C8287A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DB990D-5677-42C3-8409-B86316F6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E0127D-EA26-47D7-BEDD-43594B1C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C8A6EB5-1BF3-4B79-A25A-A80C2579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A3E2874-852B-40F2-A72B-30C3B22A2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B4D0AE-50A3-4374-B97B-94DD77DA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5BC343-D255-4229-A3C1-C2A82530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F5DBBF94-17B0-4983-A36A-09B6DE690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802.11-14/0474r0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420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jiamin.chen@mail01.huawei.com" TargetMode="External"/><Relationship Id="rId13" Type="http://schemas.openxmlformats.org/officeDocument/2006/relationships/hyperlink" Target="mailto:carlos.cordeiro@intel.com" TargetMode="External"/><Relationship Id="rId3" Type="http://schemas.openxmlformats.org/officeDocument/2006/relationships/hyperlink" Target="mailto:adrian.p.stephens@intel.com" TargetMode="External"/><Relationship Id="rId7" Type="http://schemas.openxmlformats.org/officeDocument/2006/relationships/hyperlink" Target="mailto:Ping.FANG@huawei.com" TargetMode="External"/><Relationship Id="rId12" Type="http://schemas.openxmlformats.org/officeDocument/2006/relationships/hyperlink" Target="mailto:robert.stacey@intel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RA@tiac.net" TargetMode="External"/><Relationship Id="rId11" Type="http://schemas.openxmlformats.org/officeDocument/2006/relationships/hyperlink" Target="mailto:alex.ashley@hotmail.co.uk" TargetMode="External"/><Relationship Id="rId5" Type="http://schemas.openxmlformats.org/officeDocument/2006/relationships/hyperlink" Target="mailto:aasterja@qti.qualcomm.com" TargetMode="External"/><Relationship Id="rId15" Type="http://schemas.openxmlformats.org/officeDocument/2006/relationships/hyperlink" Target="mailto:pecclesi@cisco.com" TargetMode="External"/><Relationship Id="rId10" Type="http://schemas.openxmlformats.org/officeDocument/2006/relationships/hyperlink" Target="mailto:ddrgal@gmail.com" TargetMode="External"/><Relationship Id="rId4" Type="http://schemas.openxmlformats.org/officeDocument/2006/relationships/hyperlink" Target="mailto:yongho.seok@lge.com" TargetMode="External"/><Relationship Id="rId9" Type="http://schemas.openxmlformats.org/officeDocument/2006/relationships/hyperlink" Target="mailto:d3e3e3@gmail.com" TargetMode="External"/><Relationship Id="rId14" Type="http://schemas.openxmlformats.org/officeDocument/2006/relationships/hyperlink" Target="mailto:henry@LOGOUT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standards.ieee.org/myproject/Public/mytools/draft/styleman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3.doc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4.doc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5.doc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doc/draft-ietf-opsawg-capwap-hybridmac/?include_text=1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avula-shwmp/?include_text=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0497-01-0arc-802-11-portal-and-802-1ac-convergence-function.ppt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6.doc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0552-00-0jtc-responses-on-802-11aa-ad-ae.pptx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7.doc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stakeholders.ofcom.org.uk/consultations/spectrum-management-strategy/" TargetMode="External"/><Relationship Id="rId3" Type="http://schemas.openxmlformats.org/officeDocument/2006/relationships/hyperlink" Target="http://transition.fcc.gov/Daily_Releases/Daily_Business/2013/db1126/FCC-13-147A1.pdf" TargetMode="External"/><Relationship Id="rId7" Type="http://schemas.openxmlformats.org/officeDocument/2006/relationships/hyperlink" Target="http://www.cept.org/Documents/fm-52/17474/FM52(14)17_Mandate-to-CEPT-on-2300-2400-MHz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keholders.ofcom.org.uk/binaries/consultations/pssr-2014/summary/pssr.pdf" TargetMode="External"/><Relationship Id="rId11" Type="http://schemas.openxmlformats.org/officeDocument/2006/relationships/hyperlink" Target="https://mentor.ieee.org/802.11/dcn/14/11-14-0675-00-0reg-dsrc-tt-activities-mar-may-2014.ppt" TargetMode="External"/><Relationship Id="rId5" Type="http://schemas.openxmlformats.org/officeDocument/2006/relationships/hyperlink" Target="http://transition.fcc.gov/Daily_Releases/Daily_Business/2014/db0425/FCC-14-49A1.pdf" TargetMode="External"/><Relationship Id="rId10" Type="http://schemas.openxmlformats.org/officeDocument/2006/relationships/hyperlink" Target="https://apps.fcc.gov/eas/comments/GetPublishedDocument.html?id=369&amp;tn=716718" TargetMode="External"/><Relationship Id="rId4" Type="http://schemas.openxmlformats.org/officeDocument/2006/relationships/hyperlink" Target="http://transition.fcc.gov/Daily_Releases/Daily_Business/2014/db0401/FCC-14-30A1.pdf" TargetMode="External"/><Relationship Id="rId9" Type="http://schemas.openxmlformats.org/officeDocument/2006/relationships/hyperlink" Target="http://stakeholders.ofcom.org.uk/consultations/spectrum-sharing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8.doc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0658-04-000m-liaison-response-to-3gpp-tsg-ran-wg2.docx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9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3/11-13-1336-15-00ah-tgah-lb200-comments-on-d1-0.xlsx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mano@koden-ti.com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iroshi@manosan.org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SponsorBallots.html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poll-vote?p=13400008&amp;t=13400008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poll-vote?p=13400008&amp;t=13400008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10.doc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11.doc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0478-05-00ax-tgax-may-2014-meeting-agenda.ppt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12.doc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8/dcn/14/18-14-0024-00-0000-rr-tag-charter-reaffirmed-2014.docx" TargetMode="Externa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13.doc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4/24-14-0007-02-0000-802-24-operations-manual.docx" TargetMode="Externa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Word_97_-_2003_Document2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A. Stephens, Intel, D. Stanley, Aruba</a:t>
            </a:r>
            <a:endParaRPr lang="en-US" sz="1200" b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C8F294A5-CC29-4CD0-9292-1798B8623704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May 2014 Closing Reports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2014-05-16</a:t>
            </a:r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725625"/>
              </p:ext>
            </p:extLst>
          </p:nvPr>
        </p:nvGraphicFramePr>
        <p:xfrm>
          <a:off x="523875" y="2274888"/>
          <a:ext cx="7750175" cy="259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" name="Document" r:id="rId4" imgW="8286716" imgH="2777437" progId="Word.Document.8">
                  <p:embed/>
                </p:oleObj>
              </mc:Choice>
              <mc:Fallback>
                <p:oleObj name="Document" r:id="rId4" imgW="8286716" imgH="2777437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274888"/>
                        <a:ext cx="7750175" cy="259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F256CC3-709F-4B73-B483-640656AD6A9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mtClean="0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  <a:noFill/>
        </p:spPr>
        <p:txBody>
          <a:bodyPr/>
          <a:lstStyle/>
          <a:p>
            <a:r>
              <a:rPr lang="en-US" sz="1600" dirty="0" err="1" smtClean="0"/>
              <a:t>TGmc</a:t>
            </a:r>
            <a:r>
              <a:rPr lang="en-US" sz="1600" dirty="0" smtClean="0"/>
              <a:t> – Adrian Stephens </a:t>
            </a:r>
            <a:r>
              <a:rPr lang="en-US" sz="1600" b="0" dirty="0" smtClean="0"/>
              <a:t>– </a:t>
            </a:r>
            <a:r>
              <a:rPr lang="en-US" sz="1600" b="0" dirty="0" smtClean="0">
                <a:hlinkClick r:id="rId3"/>
              </a:rPr>
              <a:t>adrian.p.stephens@intel.com</a:t>
            </a:r>
            <a:endParaRPr lang="en-US" sz="1600" b="0" dirty="0" smtClean="0"/>
          </a:p>
          <a:p>
            <a:r>
              <a:rPr lang="en-US" sz="1600" dirty="0" err="1" smtClean="0"/>
              <a:t>TGah</a:t>
            </a:r>
            <a:r>
              <a:rPr lang="en-US" sz="1600" dirty="0" smtClean="0"/>
              <a:t> – </a:t>
            </a:r>
            <a:r>
              <a:rPr lang="en-US" sz="1600" dirty="0" err="1" smtClean="0"/>
              <a:t>Yongho</a:t>
            </a:r>
            <a:r>
              <a:rPr lang="en-US" sz="1600" dirty="0" smtClean="0"/>
              <a:t> </a:t>
            </a:r>
            <a:r>
              <a:rPr lang="en-US" sz="1600" dirty="0" err="1" smtClean="0"/>
              <a:t>Seok</a:t>
            </a:r>
            <a:r>
              <a:rPr lang="en-US" sz="1600" dirty="0" smtClean="0"/>
              <a:t> </a:t>
            </a:r>
            <a:r>
              <a:rPr lang="en-US" sz="1600" b="0" dirty="0" smtClean="0">
                <a:hlinkClick r:id="rId4"/>
              </a:rPr>
              <a:t>yongho.seok@lge.com</a:t>
            </a:r>
            <a:r>
              <a:rPr lang="en-US" sz="1600" b="0" dirty="0" smtClean="0"/>
              <a:t>, </a:t>
            </a:r>
            <a:r>
              <a:rPr lang="en-US" sz="1600" dirty="0" smtClean="0"/>
              <a:t>Alfred </a:t>
            </a:r>
            <a:r>
              <a:rPr lang="en-US" sz="1600" dirty="0" err="1" smtClean="0"/>
              <a:t>Asterjadhi</a:t>
            </a:r>
            <a:r>
              <a:rPr lang="en-US" sz="1600" dirty="0" smtClean="0"/>
              <a:t> – </a:t>
            </a:r>
            <a:r>
              <a:rPr lang="en-US" sz="1600" b="0" dirty="0" smtClean="0">
                <a:hlinkClick r:id="rId5"/>
              </a:rPr>
              <a:t>aasterja@qti.qualcomm.com</a:t>
            </a:r>
            <a:r>
              <a:rPr lang="en-US" sz="1600" b="0" dirty="0" smtClean="0"/>
              <a:t>   </a:t>
            </a:r>
          </a:p>
          <a:p>
            <a:r>
              <a:rPr lang="en-US" sz="1600" dirty="0" err="1" smtClean="0"/>
              <a:t>TGai</a:t>
            </a:r>
            <a:r>
              <a:rPr lang="en-US" sz="1600" dirty="0" smtClean="0"/>
              <a:t> – Lee Armstrong – </a:t>
            </a:r>
            <a:r>
              <a:rPr lang="en-US" sz="1600" b="0" dirty="0" smtClean="0">
                <a:hlinkClick r:id="rId6"/>
              </a:rPr>
              <a:t>LRA@tiac.net</a:t>
            </a:r>
            <a:r>
              <a:rPr lang="en-US" sz="1600" b="0" dirty="0" smtClean="0"/>
              <a:t>, </a:t>
            </a:r>
            <a:r>
              <a:rPr lang="en-US" sz="1600" dirty="0" smtClean="0"/>
              <a:t>Ping FANG </a:t>
            </a:r>
            <a:r>
              <a:rPr lang="en-US" sz="1600" b="0" dirty="0" smtClean="0">
                <a:hlinkClick r:id="rId7"/>
              </a:rPr>
              <a:t>Ping.FANG@huawei.com</a:t>
            </a:r>
            <a:endParaRPr lang="en-US" sz="1600" b="0" dirty="0" smtClean="0"/>
          </a:p>
          <a:p>
            <a:r>
              <a:rPr lang="en-US" sz="1600" dirty="0" err="1" smtClean="0"/>
              <a:t>TGaj</a:t>
            </a:r>
            <a:r>
              <a:rPr lang="en-US" sz="1600" dirty="0" smtClean="0"/>
              <a:t> – </a:t>
            </a:r>
            <a:r>
              <a:rPr lang="en-US" sz="1600" dirty="0" err="1" smtClean="0"/>
              <a:t>Jiamin</a:t>
            </a:r>
            <a:r>
              <a:rPr lang="en-US" sz="1600" dirty="0" smtClean="0"/>
              <a:t> CHEN – </a:t>
            </a:r>
            <a:r>
              <a:rPr lang="en-US" sz="1600" b="0" dirty="0" smtClean="0">
                <a:hlinkClick r:id="rId8"/>
              </a:rPr>
              <a:t>jiamin.chen@mail01.huawei.com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Tgak</a:t>
            </a:r>
            <a:r>
              <a:rPr lang="en-US" sz="1600" dirty="0" smtClean="0"/>
              <a:t> – Donald Eastlake – </a:t>
            </a:r>
            <a:r>
              <a:rPr lang="en-US" sz="1600" b="0" dirty="0" smtClean="0">
                <a:hlinkClick r:id="rId9"/>
              </a:rPr>
              <a:t>d3e3e3@gmail.com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TGaq</a:t>
            </a:r>
            <a:r>
              <a:rPr lang="en-US" sz="1600" dirty="0" smtClean="0"/>
              <a:t> – Dan Gal – </a:t>
            </a:r>
            <a:r>
              <a:rPr lang="en-US" sz="1600" b="0" dirty="0" smtClean="0">
                <a:hlinkClick r:id="rId10"/>
              </a:rPr>
              <a:t>ddrgal@gmail.com</a:t>
            </a:r>
            <a:r>
              <a:rPr lang="en-US" sz="1600" b="0" dirty="0" smtClean="0"/>
              <a:t>   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Editors Emeritus:</a:t>
            </a:r>
          </a:p>
          <a:p>
            <a:pPr lvl="1"/>
            <a:r>
              <a:rPr lang="en-US" sz="1600" dirty="0" err="1"/>
              <a:t>TGaa</a:t>
            </a:r>
            <a:r>
              <a:rPr lang="en-US" sz="1600" dirty="0"/>
              <a:t> – Alex Ashley – </a:t>
            </a:r>
            <a:r>
              <a:rPr lang="en-US" sz="1600" dirty="0" smtClean="0">
                <a:hlinkClick r:id="rId11"/>
              </a:rPr>
              <a:t>alex.ashley@hotmail.co.uk</a:t>
            </a:r>
            <a:endParaRPr lang="en-US" sz="1600" dirty="0" smtClean="0"/>
          </a:p>
          <a:p>
            <a:pPr lvl="1"/>
            <a:r>
              <a:rPr lang="en-US" sz="1600" dirty="0" err="1" smtClean="0"/>
              <a:t>TGac</a:t>
            </a:r>
            <a:r>
              <a:rPr lang="en-US" sz="1600" dirty="0" smtClean="0"/>
              <a:t> – Robert Stacey – </a:t>
            </a:r>
            <a:r>
              <a:rPr lang="en-US" sz="1600" dirty="0" smtClean="0">
                <a:hlinkClick r:id="rId12"/>
              </a:rPr>
              <a:t>robert.stacey@intel.com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/>
              <a:t>TGad</a:t>
            </a:r>
            <a:r>
              <a:rPr lang="en-US" sz="1600" dirty="0"/>
              <a:t> – Carlos Cordeiro – </a:t>
            </a:r>
            <a:r>
              <a:rPr lang="en-US" sz="1600" dirty="0">
                <a:hlinkClick r:id="rId13"/>
              </a:rPr>
              <a:t>carlos.cordeiro@intel.com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TGae</a:t>
            </a:r>
            <a:r>
              <a:rPr lang="en-US" sz="1600" dirty="0" smtClean="0"/>
              <a:t> – Henry </a:t>
            </a:r>
            <a:r>
              <a:rPr lang="en-US" sz="1600" dirty="0" err="1" smtClean="0"/>
              <a:t>Ptasinski</a:t>
            </a:r>
            <a:r>
              <a:rPr lang="en-US" sz="1600" dirty="0" smtClean="0"/>
              <a:t> – </a:t>
            </a:r>
            <a:r>
              <a:rPr lang="en-US" sz="1600" dirty="0" smtClean="0">
                <a:hlinkClick r:id="rId14"/>
              </a:rPr>
              <a:t>henry@LOGOUT.COM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TGaf</a:t>
            </a:r>
            <a:r>
              <a:rPr lang="en-US" sz="1600" dirty="0" smtClean="0"/>
              <a:t> – Peter Ecclesine – </a:t>
            </a:r>
            <a:r>
              <a:rPr lang="en-US" sz="1600" dirty="0" smtClean="0">
                <a:hlinkClick r:id="rId15"/>
              </a:rPr>
              <a:t>pecclesi@cisco.com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  <a:endParaRPr lang="en-US" smtClean="0"/>
          </a:p>
        </p:txBody>
      </p:sp>
      <p:sp>
        <p:nvSpPr>
          <p:cNvPr id="19463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2014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11-14-0545 by Peter Ecclesine (Cisco Systems)</a:t>
            </a:r>
          </a:p>
        </p:txBody>
      </p:sp>
    </p:spTree>
    <p:extLst>
      <p:ext uri="{BB962C8B-B14F-4D97-AF65-F5344CB8AC3E}">
        <p14:creationId xmlns:p14="http://schemas.microsoft.com/office/powerpoint/2010/main" val="36037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802.11 Style Guide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GB" dirty="0" smtClean="0"/>
              <a:t>See 11-09-1034-09-0000-wg11-style-guide.doc</a:t>
            </a:r>
          </a:p>
          <a:p>
            <a:pPr lvl="1"/>
            <a:r>
              <a:rPr lang="en-US" dirty="0" smtClean="0"/>
              <a:t>We updated 802.11 </a:t>
            </a:r>
            <a:r>
              <a:rPr lang="en-US" dirty="0" err="1" smtClean="0"/>
              <a:t>WG</a:t>
            </a:r>
            <a:r>
              <a:rPr lang="en-US" dirty="0" smtClean="0"/>
              <a:t> Style Guide based on 2012 IEEE Standards Style Manual and consistency changes in final publication of the 802.11 standard</a:t>
            </a:r>
            <a:endParaRPr lang="en-GB" dirty="0" smtClean="0"/>
          </a:p>
          <a:p>
            <a:r>
              <a:rPr lang="en-US" b="0" dirty="0" smtClean="0"/>
              <a:t>Editor’s responsibility includes checking the </a:t>
            </a:r>
            <a:r>
              <a:rPr lang="en-US" dirty="0" smtClean="0"/>
              <a:t>2012 IEEE Standards Style Manual </a:t>
            </a:r>
            <a:r>
              <a:rPr lang="en-US" b="0" dirty="0" smtClean="0"/>
              <a:t>when creating or updating drafts. </a:t>
            </a:r>
            <a:r>
              <a:rPr lang="en-GB" u="sng" dirty="0" smtClean="0">
                <a:hlinkClick r:id="rId3"/>
              </a:rPr>
              <a:t>https://development.standards.ieee.org/myproject/Public/mytools/draft/styleman.pdf</a:t>
            </a:r>
            <a:endParaRPr lang="en-US" b="0" dirty="0" smtClean="0"/>
          </a:p>
          <a:p>
            <a:r>
              <a:rPr lang="en-US" b="0" dirty="0" smtClean="0"/>
              <a:t>Submissions with draft text should conform to both the </a:t>
            </a:r>
            <a:r>
              <a:rPr lang="en-US" b="0" dirty="0" err="1" smtClean="0"/>
              <a:t>WG11</a:t>
            </a:r>
            <a:r>
              <a:rPr lang="en-US" b="0" dirty="0" smtClean="0"/>
              <a:t> Style Guide and IEEE Standards Style Manual</a:t>
            </a:r>
          </a:p>
          <a:p>
            <a:r>
              <a:rPr lang="en-US" b="0" dirty="0" smtClean="0"/>
              <a:t>Note that the Style Guide evolves with our practice</a:t>
            </a:r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7D261DD-C19A-4D33-B792-98F42174A4B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11-14-0545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10981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267CEDAE-0893-43B3-92C5-6D110BF9235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smtClean="0"/>
              <a:t>Editor Amendment Ordering</a:t>
            </a:r>
          </a:p>
        </p:txBody>
      </p:sp>
      <p:graphicFrame>
        <p:nvGraphicFramePr>
          <p:cNvPr id="14461" name="Group 1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138594"/>
              </p:ext>
            </p:extLst>
          </p:nvPr>
        </p:nvGraphicFramePr>
        <p:xfrm>
          <a:off x="914400" y="2398816"/>
          <a:ext cx="7772400" cy="2880360"/>
        </p:xfrm>
        <a:graphic>
          <a:graphicData uri="http://schemas.openxmlformats.org/drawingml/2006/table">
            <a:tbl>
              <a:tblPr/>
              <a:tblGrid>
                <a:gridCol w="2894013"/>
                <a:gridCol w="2284412"/>
                <a:gridCol w="259397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REVCOM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Jun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Oct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802.11REVmc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802.11-2015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Nov 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802.11-2015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4" name="Rectangle 65"/>
          <p:cNvSpPr>
            <a:spLocks noChangeArrowheads="1"/>
          </p:cNvSpPr>
          <p:nvPr/>
        </p:nvSpPr>
        <p:spPr bwMode="auto">
          <a:xfrm>
            <a:off x="533400" y="1219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Data as of </a:t>
            </a:r>
            <a:r>
              <a:rPr lang="en-US" sz="1400" b="1" dirty="0" smtClean="0">
                <a:solidFill>
                  <a:srgbClr val="FF0000"/>
                </a:solidFill>
              </a:rPr>
              <a:t>May 2014</a:t>
            </a:r>
            <a:endParaRPr lang="en-US" sz="1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grouper.ieee.org/groups/802/11/Reports/802.11_Timelines.htm</a:t>
            </a:r>
            <a:endParaRPr lang="en-US" sz="14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/>
              <a:t>July 2013 Editors changed the running order and will revisit in July 2014, maintaining this order in the interim </a:t>
            </a:r>
            <a:endParaRPr lang="en-US" sz="1600" dirty="0"/>
          </a:p>
        </p:txBody>
      </p:sp>
      <p:sp>
        <p:nvSpPr>
          <p:cNvPr id="29755" name="Text Box 66"/>
          <p:cNvSpPr txBox="1">
            <a:spLocks noChangeArrowheads="1"/>
          </p:cNvSpPr>
          <p:nvPr/>
        </p:nvSpPr>
        <p:spPr bwMode="auto">
          <a:xfrm>
            <a:off x="1371600" y="5334000"/>
            <a:ext cx="70866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Amendment numbering is editorial! No need to make ballot comments on these dynamic numbers!</a:t>
            </a:r>
          </a:p>
        </p:txBody>
      </p:sp>
      <p:sp>
        <p:nvSpPr>
          <p:cNvPr id="2975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11-14-0545 by Peter Ecclesine (Cisco Systems)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3601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5867400" y="5048830"/>
            <a:ext cx="2514600" cy="830997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Most current doc shaded green.</a:t>
            </a:r>
            <a:endParaRPr lang="en-US" b="1" dirty="0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57642"/>
              </p:ext>
            </p:extLst>
          </p:nvPr>
        </p:nvGraphicFramePr>
        <p:xfrm>
          <a:off x="457200" y="1371600"/>
          <a:ext cx="8077200" cy="3185160"/>
        </p:xfrm>
        <a:graphic>
          <a:graphicData uri="http://schemas.openxmlformats.org/drawingml/2006/table">
            <a:tbl>
              <a:tblPr/>
              <a:tblGrid>
                <a:gridCol w="325603"/>
                <a:gridCol w="402976"/>
                <a:gridCol w="338221"/>
                <a:gridCol w="347579"/>
                <a:gridCol w="338221"/>
                <a:gridCol w="381000"/>
                <a:gridCol w="457200"/>
                <a:gridCol w="381000"/>
                <a:gridCol w="304800"/>
                <a:gridCol w="762000"/>
                <a:gridCol w="533400"/>
                <a:gridCol w="533400"/>
                <a:gridCol w="1524000"/>
                <a:gridCol w="1447800"/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 9.0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13-May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2.5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1.3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11.0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Alfred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Asterjadhi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28-Apr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Jiamin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Chen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2.4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0.01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Dan Gal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990600" y="5029200"/>
            <a:ext cx="41148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Changes from  last report shown in </a:t>
            </a:r>
            <a:r>
              <a:rPr lang="en-US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91116"/>
            <a:ext cx="7772400" cy="457200"/>
          </a:xfrm>
        </p:spPr>
        <p:txBody>
          <a:bodyPr/>
          <a:lstStyle/>
          <a:p>
            <a:r>
              <a:rPr lang="en-US" sz="2800" dirty="0" smtClean="0"/>
              <a:t>Draft Development Snapshot</a:t>
            </a:r>
            <a:endParaRPr lang="en-GB" sz="2800" dirty="0" smtClean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5EAAF8-1103-4F9A-8384-029AC986883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  <a:endParaRPr lang="en-US" smtClean="0"/>
          </a:p>
        </p:txBody>
      </p:sp>
      <p:sp>
        <p:nvSpPr>
          <p:cNvPr id="31977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2014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11-14-0545 by Peter Ecclesine (Cisco Systems)</a:t>
            </a:r>
          </a:p>
        </p:txBody>
      </p:sp>
    </p:spTree>
    <p:extLst>
      <p:ext uri="{BB962C8B-B14F-4D97-AF65-F5344CB8AC3E}">
        <p14:creationId xmlns:p14="http://schemas.microsoft.com/office/powerpoint/2010/main" val="19111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MIB style, Visio and Frame practices</a:t>
            </a:r>
            <a:br>
              <a:rPr lang="en-US" smtClean="0"/>
            </a:b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495800"/>
          </a:xfrm>
        </p:spPr>
        <p:txBody>
          <a:bodyPr/>
          <a:lstStyle/>
          <a:p>
            <a:r>
              <a:rPr lang="en-GB" dirty="0" smtClean="0"/>
              <a:t>I’m going to suggest going forward we use a single style with appropriately set tabs,  and use leading</a:t>
            </a:r>
            <a:r>
              <a:rPr lang="en-US" dirty="0" smtClean="0"/>
              <a:t> </a:t>
            </a:r>
            <a:r>
              <a:rPr lang="en-GB" dirty="0" smtClean="0"/>
              <a:t>Tabs to distinguish the syntax and description parts. (Adrian Stephens Feb 9, 2010)</a:t>
            </a:r>
          </a:p>
          <a:p>
            <a:r>
              <a:rPr lang="en-GB" dirty="0" smtClean="0"/>
              <a:t> Keep embedded figures using </a:t>
            </a:r>
            <a:r>
              <a:rPr lang="en-GB" dirty="0" err="1" smtClean="0"/>
              <a:t>visio</a:t>
            </a:r>
            <a:r>
              <a:rPr lang="en-GB" dirty="0" smtClean="0"/>
              <a:t> as long as possible</a:t>
            </a:r>
            <a:endParaRPr lang="en-US" dirty="0" smtClean="0"/>
          </a:p>
          <a:p>
            <a:pPr lvl="1"/>
            <a:r>
              <a:rPr lang="en-GB" dirty="0" smtClean="0"/>
              <a:t>Near the end of sponsor ballot,  turn these all into .</a:t>
            </a:r>
            <a:r>
              <a:rPr lang="en-GB" dirty="0" err="1" smtClean="0"/>
              <a:t>wmf</a:t>
            </a:r>
            <a:r>
              <a:rPr lang="en-GB" dirty="0" smtClean="0"/>
              <a:t> (windows meta file) format files (you can do this from </a:t>
            </a:r>
            <a:r>
              <a:rPr lang="en-GB" dirty="0" err="1" smtClean="0"/>
              <a:t>visio</a:t>
            </a:r>
            <a:r>
              <a:rPr lang="en-GB" dirty="0" smtClean="0"/>
              <a:t> using “save as”).   Keep separate files for the .</a:t>
            </a:r>
            <a:r>
              <a:rPr lang="en-GB" dirty="0" err="1" smtClean="0"/>
              <a:t>vsd</a:t>
            </a:r>
            <a:r>
              <a:rPr lang="en-GB" dirty="0" smtClean="0"/>
              <a:t> source and the .</a:t>
            </a:r>
            <a:r>
              <a:rPr lang="en-GB" dirty="0" err="1" smtClean="0"/>
              <a:t>wmf</a:t>
            </a:r>
            <a:r>
              <a:rPr lang="en-GB" dirty="0" smtClean="0"/>
              <a:t> file that is linked to from frame. There is likelihood we should use .</a:t>
            </a:r>
            <a:r>
              <a:rPr lang="en-GB" dirty="0" err="1" smtClean="0"/>
              <a:t>emf</a:t>
            </a:r>
            <a:endParaRPr lang="en-GB" dirty="0" smtClean="0"/>
          </a:p>
          <a:p>
            <a:r>
              <a:rPr lang="en-GB" dirty="0" smtClean="0"/>
              <a:t>Frame templates for </a:t>
            </a:r>
            <a:r>
              <a:rPr lang="en-GB" dirty="0" err="1" smtClean="0"/>
              <a:t>11aa</a:t>
            </a:r>
            <a:r>
              <a:rPr lang="en-GB" dirty="0" smtClean="0"/>
              <a:t>, </a:t>
            </a:r>
            <a:r>
              <a:rPr lang="en-GB" dirty="0" err="1" smtClean="0"/>
              <a:t>11ac</a:t>
            </a:r>
            <a:r>
              <a:rPr lang="en-GB" dirty="0" smtClean="0"/>
              <a:t>, </a:t>
            </a:r>
            <a:r>
              <a:rPr lang="en-GB" dirty="0" err="1" smtClean="0"/>
              <a:t>11af</a:t>
            </a:r>
            <a:r>
              <a:rPr lang="en-GB" dirty="0" smtClean="0"/>
              <a:t> </a:t>
            </a:r>
          </a:p>
          <a:p>
            <a:r>
              <a:rPr lang="en-GB" dirty="0" smtClean="0"/>
              <a:t>Text version of </a:t>
            </a:r>
            <a:r>
              <a:rPr lang="en-GB" dirty="0" err="1" smtClean="0"/>
              <a:t>MIB</a:t>
            </a:r>
            <a:r>
              <a:rPr lang="en-GB" dirty="0" smtClean="0"/>
              <a:t> is available (2012, </a:t>
            </a:r>
            <a:r>
              <a:rPr lang="en-GB" dirty="0" err="1" smtClean="0"/>
              <a:t>ae2012</a:t>
            </a:r>
            <a:r>
              <a:rPr lang="en-GB" dirty="0" smtClean="0"/>
              <a:t>, </a:t>
            </a:r>
            <a:r>
              <a:rPr lang="en-GB" dirty="0" err="1" smtClean="0"/>
              <a:t>aa2012</a:t>
            </a:r>
            <a:r>
              <a:rPr lang="en-GB" dirty="0" smtClean="0"/>
              <a:t>, </a:t>
            </a:r>
            <a:r>
              <a:rPr lang="en-GB" dirty="0" err="1" smtClean="0"/>
              <a:t>ad2012</a:t>
            </a:r>
            <a:r>
              <a:rPr lang="en-GB" dirty="0" smtClean="0"/>
              <a:t>, </a:t>
            </a:r>
            <a:r>
              <a:rPr lang="en-GB" dirty="0" err="1" smtClean="0"/>
              <a:t>acD5.0</a:t>
            </a:r>
            <a:r>
              <a:rPr lang="en-GB" dirty="0" smtClean="0"/>
              <a:t>, </a:t>
            </a:r>
            <a:r>
              <a:rPr lang="en-GB" dirty="0" err="1" smtClean="0"/>
              <a:t>afD5.0</a:t>
            </a:r>
            <a:r>
              <a:rPr lang="en-GB" dirty="0" smtClean="0"/>
              <a:t>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  <a:endParaRPr lang="en-US" smtClean="0"/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B6A5EF2C-B352-4DCD-8AF4-06278E96712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11-14-0545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1394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A. Stephens, Intel, D. Stanley, Aruba</a:t>
            </a:r>
            <a:endParaRPr lang="en-GB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Publicity SC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2014-05-15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141598"/>
              </p:ext>
            </p:extLst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ocument" r:id="rId4" imgW="8146441" imgH="2306477" progId="Word.Document.8">
                  <p:embed/>
                </p:oleObj>
              </mc:Choice>
              <mc:Fallback>
                <p:oleObj name="Document" r:id="rId4" imgW="8146441" imgH="23064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11-14-0688 by Stephen McCann,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0697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A. Stephens, Intel, D. Stanley, Aruba</a:t>
            </a:r>
            <a:endParaRPr lang="en-GB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Publicity SC for May 2014, Waikoloa, HI, USA.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11-14-0688 by Stephen McCann,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7508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A. Stephens, Intel, D. Stanley, Aruba</a:t>
            </a:r>
            <a:endParaRPr lang="en-GB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544715"/>
          </a:xfrm>
        </p:spPr>
        <p:txBody>
          <a:bodyPr/>
          <a:lstStyle/>
          <a:p>
            <a:r>
              <a:rPr lang="en-GB" dirty="0" smtClean="0"/>
              <a:t>Discussed extended scope of the Publicity SC</a:t>
            </a:r>
          </a:p>
          <a:p>
            <a:r>
              <a:rPr lang="en-GB" dirty="0" smtClean="0"/>
              <a:t>Agreed to produce IEEE 802.11 material for convention and educational purposes</a:t>
            </a:r>
          </a:p>
          <a:p>
            <a:r>
              <a:rPr lang="en-GB" dirty="0" smtClean="0"/>
              <a:t>Meeting was attended by IEEE-SA Education Officer</a:t>
            </a:r>
          </a:p>
          <a:p>
            <a:r>
              <a:rPr lang="en-GB" dirty="0" smtClean="0"/>
              <a:t>Covered what, how, why, when</a:t>
            </a:r>
          </a:p>
          <a:p>
            <a:r>
              <a:rPr lang="en-GB" dirty="0" smtClean="0"/>
              <a:t>Initial material will be a “What is IEEE 802.11 doing?” presentation.</a:t>
            </a:r>
          </a:p>
          <a:p>
            <a:pPr lvl="1"/>
            <a:r>
              <a:rPr lang="en-GB" dirty="0" smtClean="0"/>
              <a:t>2 – 3 slides for each project</a:t>
            </a:r>
          </a:p>
          <a:p>
            <a:pPr lvl="1"/>
            <a:r>
              <a:rPr lang="en-GB" dirty="0" smtClean="0"/>
              <a:t>Nominate a person from each project to generate input</a:t>
            </a:r>
          </a:p>
          <a:p>
            <a:pPr lvl="1"/>
            <a:r>
              <a:rPr lang="en-GB" dirty="0" smtClean="0"/>
              <a:t>Compiled into 1 hour presentation</a:t>
            </a:r>
          </a:p>
          <a:p>
            <a:r>
              <a:rPr lang="en-GB" dirty="0" smtClean="0"/>
              <a:t>Plans for July 2014</a:t>
            </a:r>
            <a:endParaRPr lang="en-GB" sz="2000" dirty="0" smtClean="0"/>
          </a:p>
          <a:p>
            <a:pPr lvl="1"/>
            <a:r>
              <a:rPr lang="en-GB" dirty="0" smtClean="0"/>
              <a:t>1 slot</a:t>
            </a:r>
          </a:p>
          <a:p>
            <a:pPr lvl="1"/>
            <a:r>
              <a:rPr lang="en-GB" dirty="0" smtClean="0"/>
              <a:t>Review initial material from each project and create draft presentation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11-14-0688 by Stephen McCann, Blackberry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8996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62725" y="6475413"/>
            <a:ext cx="1981200" cy="1841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A. Stephens, Intel, D. Stanley, Aruba</a:t>
            </a:r>
            <a:endParaRPr lang="en-GB" altLang="en-US" sz="1200" b="0" smtClean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DA227626-D33C-42BB-8B7E-B9B511DCA76F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smtClean="0"/>
              <a:t>Date:</a:t>
            </a:r>
            <a:r>
              <a:rPr lang="en-GB" altLang="en-US" sz="2000" b="0" smtClean="0"/>
              <a:t> 2014-05-16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/>
        </p:nvGraphicFramePr>
        <p:xfrm>
          <a:off x="541338" y="2281238"/>
          <a:ext cx="7629525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ocument" r:id="rId4" imgW="8114320" imgH="2306904" progId="Word.Document.8">
                  <p:embed/>
                </p:oleObj>
              </mc:Choice>
              <mc:Fallback>
                <p:oleObj name="Document" r:id="rId4" imgW="8114320" imgH="23069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2281238"/>
                        <a:ext cx="7629525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11-14-0663 by Clint Chaplin, Chair (Imagicon)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4201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62725" y="6475413"/>
            <a:ext cx="1981200" cy="1841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A. Stephens, Intel, D. Stanley, Aruba</a:t>
            </a:r>
            <a:endParaRPr lang="en-GB" altLang="en-US" sz="1200" b="0" smtClean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A9875AF6-729E-4477-A839-537BC64C7013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smtClean="0"/>
              <a:t> Closing report for WNG SC for May 2014, Waikola, Hawaii, Hawaii, USA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11-14-0663 by Clint Chaplin, Chair (Imagicon)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2628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A. Stephens, Intel, D. Stanley, Aruba</a:t>
            </a:r>
            <a:endParaRPr lang="en-US" sz="1200" b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1F1C73C8-2275-44E9-B341-5CDD5B9F6099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document is a digest of the closing reports of all 802.11 sub-groups for presentation at the May 2014 closing plenary meeting</a:t>
            </a:r>
            <a:r>
              <a:rPr lang="en-GB" dirty="0" smtClean="0"/>
              <a:t>. Attendance information is also included.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62725" y="6475413"/>
            <a:ext cx="1981200" cy="1841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A. Stephens, Intel, D. Stanley, Aruba</a:t>
            </a:r>
            <a:endParaRPr lang="en-GB" altLang="en-US" sz="1200" b="0" smtClean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E06EB762-D99D-4BD4-9883-1ED89A6A21E6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49592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smtClean="0"/>
              <a:t>Presentations at May 2014 meeting</a:t>
            </a:r>
          </a:p>
          <a:p>
            <a:pPr lvl="1" eaLnBrk="1" hangingPunct="1"/>
            <a:r>
              <a:rPr lang="en-US" altLang="en-US" smtClean="0"/>
              <a:t>Introducing Wireless Emulation for system evaluation of new technologies development (11-14-0588-00-0wng-wireless-emulation-for-system-evaluation.pptx) – Hiroshi Mano</a:t>
            </a:r>
          </a:p>
          <a:p>
            <a:pPr lvl="1" eaLnBrk="1" hangingPunct="1"/>
            <a:r>
              <a:rPr lang="en-US" altLang="en-US" smtClean="0"/>
              <a:t>Next Generation 802.11ad: 30+ Gbps WLAN (11-14-0606-00-0wng-next-generation-802-11ad.pptx) – Carlos Cordeiro</a:t>
            </a:r>
          </a:p>
          <a:p>
            <a:pPr lvl="1" eaLnBrk="1" hangingPunct="1"/>
            <a:r>
              <a:rPr lang="en-US" altLang="en-US" smtClean="0"/>
              <a:t>Next Generation 802.11ad (11-14-0652-00-0wng-wng-beyond-802-11ad-a-ultra-high-capacity-and-tpt-wlan-3rd.pptx) – Gal Basson</a:t>
            </a:r>
          </a:p>
          <a:p>
            <a:pPr lvl="1" eaLnBrk="1" hangingPunct="1"/>
            <a:r>
              <a:rPr lang="en-US" altLang="en-US" smtClean="0"/>
              <a:t>A Backhaul Use Case for NG 11ad (11-14-0579-00-0wng-a-backhaul-use-case-for-ng-11ad.pptx) - Joseph Levy</a:t>
            </a:r>
          </a:p>
          <a:p>
            <a:pPr marL="457200" indent="-457200">
              <a:lnSpc>
                <a:spcPct val="90000"/>
              </a:lnSpc>
            </a:pPr>
            <a:r>
              <a:rPr lang="en-GB" altLang="en-US" smtClean="0"/>
              <a:t>Minutes</a:t>
            </a:r>
          </a:p>
          <a:p>
            <a:pPr lvl="1">
              <a:lnSpc>
                <a:spcPct val="90000"/>
              </a:lnSpc>
            </a:pPr>
            <a:r>
              <a:rPr lang="en-GB" altLang="en-US" smtClean="0"/>
              <a:t>11-14-0654-01-0wng-may-2014-wng-meeting-minutes-waikoloa.doc</a:t>
            </a:r>
          </a:p>
          <a:p>
            <a:pPr marL="457200" indent="-457200">
              <a:lnSpc>
                <a:spcPct val="90000"/>
              </a:lnSpc>
            </a:pPr>
            <a:r>
              <a:rPr lang="en-GB" altLang="ko-KR" smtClean="0">
                <a:ea typeface="Gulim" pitchFamily="34" charset="-127"/>
              </a:rPr>
              <a:t>Plans for July 2014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1 2 hour session</a:t>
            </a:r>
            <a:endParaRPr lang="en-GB" alt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11-14-0663 by Clint Chaplin, Chair (Imagicon)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2871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5B9BDB0-C63C-4C25-8424-3805F41840B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2014-05-15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309110"/>
              </p:ext>
            </p:extLst>
          </p:nvPr>
        </p:nvGraphicFramePr>
        <p:xfrm>
          <a:off x="514350" y="2286000"/>
          <a:ext cx="7786688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Document" r:id="rId4" imgW="8257888" imgH="2760161" progId="Word.Document.8">
                  <p:embed/>
                </p:oleObj>
              </mc:Choice>
              <mc:Fallback>
                <p:oleObj name="Document" r:id="rId4" imgW="8257888" imgH="27601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286000"/>
                        <a:ext cx="7786688" cy="260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11-14-0689 by Mark Hamilton, Spectralink, Corp.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72217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May 2014, Waikoloa meeting</a:t>
            </a: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  <a:endParaRPr lang="en-US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1BA2747-D9B4-4253-BD2A-A397A70658F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11-14-0689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0661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924800" cy="49530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Officer elections held, reelected: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Chair: Mark Hamilton (Spectralink)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Vice Chair: Joseph Levy (</a:t>
            </a:r>
            <a:r>
              <a:rPr lang="en-US" dirty="0" err="1" smtClean="0">
                <a:ea typeface="ＭＳ Ｐゴシック" pitchFamily="34" charset="-128"/>
              </a:rPr>
              <a:t>InterDigital</a:t>
            </a:r>
            <a:r>
              <a:rPr lang="en-US" dirty="0" smtClean="0">
                <a:ea typeface="ＭＳ Ｐゴシック" pitchFamily="34" charset="-128"/>
              </a:rPr>
              <a:t>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IETF/802 </a:t>
            </a:r>
            <a:r>
              <a:rPr lang="en-US" dirty="0">
                <a:ea typeface="ＭＳ Ｐゴシック" pitchFamily="34" charset="-128"/>
              </a:rPr>
              <a:t>coordination update – Dorothy Stanley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CAPWAP:</a:t>
            </a:r>
          </a:p>
          <a:p>
            <a:pPr lvl="2"/>
            <a:r>
              <a:rPr lang="en-US" altLang="en-US" sz="2000" dirty="0" smtClean="0"/>
              <a:t>Hybrid </a:t>
            </a:r>
            <a:r>
              <a:rPr lang="en-US" altLang="en-US" sz="2000" dirty="0"/>
              <a:t>MAC </a:t>
            </a:r>
            <a:r>
              <a:rPr lang="en-US" altLang="en-US" sz="2000" dirty="0" smtClean="0"/>
              <a:t>structure draft reviewed, no comments: </a:t>
            </a:r>
            <a:r>
              <a:rPr lang="en-US" altLang="en-US" u="sng" dirty="0" smtClean="0">
                <a:hlinkClick r:id="rId3"/>
              </a:rPr>
              <a:t>http</a:t>
            </a:r>
            <a:r>
              <a:rPr lang="en-US" altLang="en-US" u="sng" dirty="0">
                <a:hlinkClick r:id="rId3"/>
              </a:rPr>
              <a:t>://datatracker.ietf.org/doc/draft-ietf-opsawg-capwap-hybridmac/?</a:t>
            </a:r>
            <a:r>
              <a:rPr lang="en-US" altLang="en-US" u="sng" dirty="0" smtClean="0">
                <a:hlinkClick r:id="rId3"/>
              </a:rPr>
              <a:t>include_text=1</a:t>
            </a:r>
            <a:endParaRPr lang="en-US" altLang="en-US" u="sng" dirty="0"/>
          </a:p>
          <a:p>
            <a:pPr lvl="2"/>
            <a:r>
              <a:rPr lang="en-US" altLang="en-US" dirty="0" smtClean="0"/>
              <a:t>Extensions for 802.11n will be discussed in July</a:t>
            </a:r>
            <a:endParaRPr lang="en-US" altLang="en-US" dirty="0"/>
          </a:p>
          <a:p>
            <a:pPr lvl="1"/>
            <a:r>
              <a:rPr lang="en-US" dirty="0" smtClean="0">
                <a:ea typeface="ＭＳ Ｐゴシック" pitchFamily="34" charset="-128"/>
              </a:rPr>
              <a:t>802.11 requested to comment on experimental draft </a:t>
            </a:r>
            <a:r>
              <a:rPr lang="en-US" dirty="0">
                <a:ea typeface="ＭＳ Ｐゴシック" pitchFamily="34" charset="-128"/>
              </a:rPr>
              <a:t>for </a:t>
            </a:r>
            <a:r>
              <a:rPr lang="en-US" altLang="en-US" dirty="0">
                <a:ea typeface="ＭＳ Ｐゴシック" pitchFamily="34" charset="-128"/>
              </a:rPr>
              <a:t>Secure Hybrid Wireless Mesh Protocol: </a:t>
            </a:r>
            <a:r>
              <a:rPr lang="en-US" altLang="en-US" sz="2200" u="sng" dirty="0" smtClean="0">
                <a:hlinkClick r:id="rId4"/>
              </a:rPr>
              <a:t>https</a:t>
            </a:r>
            <a:r>
              <a:rPr lang="en-US" altLang="en-US" sz="2200" u="sng" dirty="0">
                <a:hlinkClick r:id="rId4"/>
              </a:rPr>
              <a:t>://datatracker.ietf.org/doc/draft-avula-shwmp/?include_text=1</a:t>
            </a:r>
            <a:endParaRPr lang="en-US" altLang="en-US" sz="2200" dirty="0"/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Liaison letters prepared for WG approval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11-14-0689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4483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Work Completed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4953000"/>
          </a:xfrm>
        </p:spPr>
        <p:txBody>
          <a:bodyPr/>
          <a:lstStyle/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Update on 802 O&amp;A D2.0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Latest Sponsor Ballot recirc closed with only one comment (deemed invalid)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Submitted to </a:t>
            </a:r>
            <a:r>
              <a:rPr lang="en-US" dirty="0" err="1">
                <a:ea typeface="ＭＳ Ｐゴシック" pitchFamily="34" charset="-128"/>
              </a:rPr>
              <a:t>RevCom</a:t>
            </a:r>
            <a:r>
              <a:rPr lang="en-US" dirty="0">
                <a:ea typeface="ＭＳ Ｐゴシック" pitchFamily="34" charset="-128"/>
              </a:rPr>
              <a:t> for June agenda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Architecture </a:t>
            </a:r>
            <a:r>
              <a:rPr lang="en-US" dirty="0"/>
              <a:t>of APs/DS/Portals, and 802.1 concepts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Reviewed presentation on architectural model for DS </a:t>
            </a:r>
            <a:r>
              <a:rPr lang="en-US" dirty="0"/>
              <a:t>and Portal: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mentor.ieee.org/802.11/dcn/14/11-14-0497-01-0arc-802-11-portal-and-802-1ac-convergence-function.pptx</a:t>
            </a:r>
            <a:r>
              <a:rPr lang="en-US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Considerable discussion:</a:t>
            </a:r>
          </a:p>
          <a:p>
            <a:pPr lvl="2">
              <a:spcBef>
                <a:spcPts val="0"/>
              </a:spcBef>
            </a:pPr>
            <a:r>
              <a:rPr lang="en-US" dirty="0"/>
              <a:t>H</a:t>
            </a:r>
            <a:r>
              <a:rPr lang="en-US" dirty="0" smtClean="0"/>
              <a:t>ow specific to be in our architecture, and what adds the most value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Less specific can lead to loss of interoperability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More specific can restrict implementations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11-14-0689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0224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None expected, will schedule with 10 days notice</a:t>
            </a:r>
            <a:r>
              <a:rPr lang="en-US" sz="3200" dirty="0"/>
              <a:t> </a:t>
            </a:r>
            <a:r>
              <a:rPr lang="en-US" sz="3200" dirty="0" smtClean="0"/>
              <a:t>if topic arises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11-14-0689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693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2014 Goals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9248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One standalone meeting slot planned: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802.11 Architecture topics: AP/DS/Portal, 802.1AC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IETF/802: RFC 4441, CAPWAP, PAWS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CAPWAP 802.11n extensions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IEEE 1588, if needed.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One joint session with 802.1 proposed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Shared topics on “baseline” 802.11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AP/DS/Portal, 802.1AC convergence functions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One joint session with 802.1 and TGak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11ak architecture discussions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11-14-0689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5186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A. Stephens, Intel, D. Stanley, Aruba</a:t>
            </a:r>
            <a:endParaRPr lang="en-GB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IEEE 802 JTC1 SC closing report</a:t>
            </a:r>
            <a:br>
              <a:rPr lang="en-GB" dirty="0" smtClean="0"/>
            </a:br>
            <a:r>
              <a:rPr lang="en-GB" dirty="0" smtClean="0"/>
              <a:t>(May 2014)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700808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2014-05-16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932526"/>
              </p:ext>
            </p:extLst>
          </p:nvPr>
        </p:nvGraphicFramePr>
        <p:xfrm>
          <a:off x="663575" y="2860675"/>
          <a:ext cx="8185150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Document" r:id="rId4" imgW="8152815" imgH="2296922" progId="Word.Document.8">
                  <p:embed/>
                </p:oleObj>
              </mc:Choice>
              <mc:Fallback>
                <p:oleObj name="Document" r:id="rId4" imgW="8152815" imgH="229692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2860675"/>
                        <a:ext cx="8185150" cy="2301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1/8 of 11-14-0700 by Andrew Myles, Cisco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190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A. Stephens, Intel, D. Stanley, Aruba</a:t>
            </a:r>
            <a:endParaRPr lang="en-GB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827FA444-4315-4B21-90DB-70CB797C55B7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IEEE 802 JTC1 SC</a:t>
            </a:r>
            <a:br>
              <a:rPr lang="en-GB" sz="3200" dirty="0" smtClean="0"/>
            </a:br>
            <a:r>
              <a:rPr lang="en-GB" sz="3200" dirty="0" smtClean="0"/>
              <a:t>for May 2014 in Hawaii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2/8 of 11-14-0700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8028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 had a relatively light agenda focused on executing the PSDO process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Progressed various IEEE 802 standards through the PSDO process</a:t>
            </a:r>
          </a:p>
          <a:p>
            <a:pPr lvl="1"/>
            <a:r>
              <a:rPr lang="en-AU" dirty="0" smtClean="0"/>
              <a:t>Approved 802.11aa/ad/</a:t>
            </a:r>
            <a:r>
              <a:rPr lang="en-AU" dirty="0" err="1" smtClean="0"/>
              <a:t>ae</a:t>
            </a:r>
            <a:r>
              <a:rPr lang="en-AU" dirty="0" smtClean="0"/>
              <a:t> FDIS responses</a:t>
            </a:r>
          </a:p>
          <a:p>
            <a:pPr lvl="1"/>
            <a:r>
              <a:rPr lang="en-AU" dirty="0" smtClean="0"/>
              <a:t>Approved 802.22 60 day ballot response </a:t>
            </a:r>
          </a:p>
          <a:p>
            <a:r>
              <a:rPr lang="en-AU" dirty="0" smtClean="0"/>
              <a:t>Discussed plans for IEEE 802 WGs to make use of PSDO process in the future</a:t>
            </a:r>
          </a:p>
          <a:p>
            <a:pPr lvl="1"/>
            <a:r>
              <a:rPr lang="en-AU" dirty="0" smtClean="0"/>
              <a:t>Most WGs are planning to use PSDO </a:t>
            </a:r>
          </a:p>
          <a:p>
            <a:r>
              <a:rPr lang="en-AU" dirty="0" smtClean="0"/>
              <a:t>Discussed proposal in SC6/WG7 for a project to enable sharing of APs by multiple SPs</a:t>
            </a:r>
          </a:p>
          <a:p>
            <a:pPr lvl="1"/>
            <a:r>
              <a:rPr lang="en-AU" dirty="0" smtClean="0"/>
              <a:t>It is view of IEEE 802 that this can be done with existing standards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Stephens, Intel, D. Stanley, Aruba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3/8 of 11-14-0700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92807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2514600" cy="1600200"/>
          </a:xfrm>
        </p:spPr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523038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523038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838200"/>
            <a:ext cx="5832639" cy="555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It appears IEEE 802 participants can access SC6 documents as “experts”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It appears that ISO/IEC JTC1 is changing their policies for document access</a:t>
            </a:r>
          </a:p>
          <a:p>
            <a:r>
              <a:rPr lang="en-AU" dirty="0" smtClean="0"/>
              <a:t>Document access will be available to any experts appointed by IEEE 802 (as a liaison organisation)</a:t>
            </a:r>
          </a:p>
          <a:p>
            <a:r>
              <a:rPr lang="en-AU" dirty="0" smtClean="0"/>
              <a:t>If you would like access to the ISO/IEC JTC1/SC6 document repository as an “IEEE 802 expert” please send an e-mail to amyles@cisco.com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Stephens, Intel, D. Stanley, Aruba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4/8 of 11-14-0700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186576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IEEE 802 has pushed seven standards through the PSDO ratification process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003364"/>
              </p:ext>
            </p:extLst>
          </p:nvPr>
        </p:nvGraphicFramePr>
        <p:xfrm>
          <a:off x="107504" y="1981200"/>
          <a:ext cx="8856983" cy="30963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2525"/>
                <a:gridCol w="2451486"/>
                <a:gridCol w="2451486"/>
                <a:gridCol w="2451486"/>
              </a:tblGrid>
              <a:tr h="561571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day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</a:t>
                      </a:r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month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FDIS 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resolved by IEEE 802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(2012)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2012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Liaised in Nov 2013</a:t>
                      </a:r>
                      <a:endParaRPr lang="en-A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802.1X</a:t>
                      </a: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21 Oct 2013</a:t>
                      </a: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Liaised in Jan 2014</a:t>
                      </a:r>
                    </a:p>
                  </a:txBody>
                  <a:tcPr marL="101250" marR="101250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21 Oct 2013</a:t>
                      </a: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Liaised in Jan 2014</a:t>
                      </a:r>
                    </a:p>
                  </a:txBody>
                  <a:tcPr marL="101250" marR="101250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802.3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16 Feb 2014</a:t>
                      </a: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required</a:t>
                      </a:r>
                    </a:p>
                  </a:txBody>
                  <a:tcPr marL="101250" marR="101250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802.1AB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(18 Dec 2013)</a:t>
                      </a: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Liaised</a:t>
                      </a:r>
                      <a:r>
                        <a:rPr lang="en-A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May 2014</a:t>
                      </a:r>
                      <a:endParaRPr lang="en-AU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802.1AR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(18 Dec 2013)</a:t>
                      </a: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Liaised</a:t>
                      </a:r>
                      <a:r>
                        <a:rPr lang="en-A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May 2014</a:t>
                      </a:r>
                      <a:endParaRPr lang="en-AU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802.1AS</a:t>
                      </a: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(18 Dec 2013)</a:t>
                      </a: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Liaised</a:t>
                      </a:r>
                      <a:r>
                        <a:rPr lang="en-A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May 2014</a:t>
                      </a:r>
                      <a:endParaRPr lang="en-AU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4002E7-DB4D-4CC3-8382-1939D19420D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5/8 of 11-14-0700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09280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IEEE 802 has six standards in the pipeline for ratification under the PSDO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014665"/>
              </p:ext>
            </p:extLst>
          </p:nvPr>
        </p:nvGraphicFramePr>
        <p:xfrm>
          <a:off x="107505" y="1916832"/>
          <a:ext cx="8944328" cy="29685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7342"/>
                <a:gridCol w="2475662"/>
                <a:gridCol w="2475662"/>
                <a:gridCol w="2475662"/>
              </a:tblGrid>
              <a:tr h="561571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day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</a:t>
                      </a:r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month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FDIS 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  <a:r>
                        <a:rPr lang="en-A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resolved by IEEE 802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802.11aa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(28 Jan 2014)</a:t>
                      </a:r>
                    </a:p>
                  </a:txBody>
                  <a:tcPr marL="101250" marR="101250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approval by IEEE 802 EC in July 2014</a:t>
                      </a:r>
                      <a:endParaRPr lang="en-AU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(28 Jan 2014)</a:t>
                      </a:r>
                    </a:p>
                  </a:txBody>
                  <a:tcPr marL="101250" marR="101250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2013)</a:t>
                      </a:r>
                      <a:endParaRPr lang="en-AU" sz="1600" b="1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(28 Jan 2014)</a:t>
                      </a:r>
                    </a:p>
                  </a:txBody>
                  <a:tcPr marL="101250" marR="101250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802.1AEbw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(Jan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endParaRPr lang="en-A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Liaised</a:t>
                      </a:r>
                      <a:r>
                        <a:rPr lang="en-A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May 2014</a:t>
                      </a:r>
                      <a:endParaRPr lang="en-AU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802.1AEbn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(Jan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endParaRPr lang="en-A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Liaised</a:t>
                      </a:r>
                      <a:r>
                        <a:rPr lang="en-A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May 2014</a:t>
                      </a:r>
                      <a:endParaRPr lang="en-AU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802.22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approval by IEEE 802 EC in July 2014</a:t>
                      </a:r>
                      <a:endParaRPr lang="en-AU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250" marR="10125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1000" y="6477000"/>
            <a:ext cx="537098" cy="182562"/>
          </a:xfrm>
        </p:spPr>
        <p:txBody>
          <a:bodyPr/>
          <a:lstStyle/>
          <a:p>
            <a:r>
              <a:rPr lang="en-US" dirty="0" smtClean="0"/>
              <a:t>A. Stephens, Intel, D. Stanley, Aruba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67200" y="6474716"/>
            <a:ext cx="610172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EF4002E7-DB4D-4CC3-8382-1939D19420D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6/8 of 11-14-0700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7476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JTC1 </a:t>
            </a:r>
            <a:r>
              <a:rPr lang="en-AU" dirty="0" smtClean="0"/>
              <a:t>SC will continue work in San Diego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Prepare for SC6 meeting in Oct 2014 in London</a:t>
            </a:r>
          </a:p>
          <a:p>
            <a:r>
              <a:rPr lang="en-AU" dirty="0" smtClean="0"/>
              <a:t>Respond to any new documents on SC6 server</a:t>
            </a:r>
          </a:p>
          <a:p>
            <a:r>
              <a:rPr lang="en-AU" dirty="0" smtClean="0"/>
              <a:t>Start PSDO process </a:t>
            </a:r>
            <a:r>
              <a:rPr lang="en-AU" dirty="0"/>
              <a:t>for </a:t>
            </a:r>
            <a:r>
              <a:rPr lang="en-AU" dirty="0" smtClean="0"/>
              <a:t>802.11ac and 802.11af</a:t>
            </a:r>
            <a:endParaRPr lang="en-AU" dirty="0"/>
          </a:p>
          <a:p>
            <a:r>
              <a:rPr lang="en-AU" dirty="0" smtClean="0"/>
              <a:t>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Stephens, Intel, D. Stanley, Aruba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7/8 of 11-14-0700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217814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IEEE 802 JTC1 SC approved FDIS comment responses on </a:t>
            </a:r>
            <a:r>
              <a:rPr lang="en-AU" dirty="0" smtClean="0"/>
              <a:t>11aa/ad/</a:t>
            </a:r>
            <a:r>
              <a:rPr lang="en-AU" dirty="0" err="1" smtClean="0"/>
              <a:t>ae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Motion in IEEE 802 JTC1 SC</a:t>
            </a:r>
          </a:p>
          <a:p>
            <a:pPr lvl="1"/>
            <a:r>
              <a:rPr lang="en-AU" i="1" dirty="0" smtClean="0"/>
              <a:t>The IEEE 802 JTC1 SC recommends to the IEEE 802.11 WG that </a:t>
            </a:r>
            <a:r>
              <a:rPr lang="en-AU" i="1" dirty="0" smtClean="0">
                <a:hlinkClick r:id="rId3"/>
              </a:rPr>
              <a:t>11-14-0552-00</a:t>
            </a:r>
            <a:r>
              <a:rPr lang="en-AU" i="1" dirty="0" smtClean="0"/>
              <a:t> be liaised to SC6 as the IEEE 802.11 WG response to SC6 NB comments on the recent FDIS ballots on 802.11aa/ad/</a:t>
            </a:r>
            <a:r>
              <a:rPr lang="en-AU" i="1" dirty="0" err="1" smtClean="0"/>
              <a:t>ae</a:t>
            </a:r>
            <a:endParaRPr lang="en-AU" i="1" dirty="0" smtClean="0"/>
          </a:p>
          <a:p>
            <a:pPr lvl="1"/>
            <a:r>
              <a:rPr lang="en-AU" dirty="0" smtClean="0"/>
              <a:t>Passed  8/0/1</a:t>
            </a:r>
          </a:p>
          <a:p>
            <a:r>
              <a:rPr lang="en-AU" dirty="0" smtClean="0"/>
              <a:t>Motion for IEEE 802.11 WG (and then IEEE 802 EC)</a:t>
            </a:r>
          </a:p>
          <a:p>
            <a:pPr lvl="1"/>
            <a:r>
              <a:rPr lang="en-AU" i="1" dirty="0"/>
              <a:t>The I</a:t>
            </a:r>
            <a:r>
              <a:rPr lang="en-AU" i="1" dirty="0" smtClean="0"/>
              <a:t>EEE </a:t>
            </a:r>
            <a:r>
              <a:rPr lang="en-AU" i="1" dirty="0"/>
              <a:t>802.11 WG </a:t>
            </a:r>
            <a:r>
              <a:rPr lang="en-AU" i="1" dirty="0" smtClean="0"/>
              <a:t>approves the liaising of </a:t>
            </a:r>
            <a:r>
              <a:rPr lang="en-AU" i="1" dirty="0" smtClean="0">
                <a:hlinkClick r:id="rId3"/>
              </a:rPr>
              <a:t>11-14-0552-00</a:t>
            </a:r>
            <a:r>
              <a:rPr lang="en-AU" i="1" dirty="0" smtClean="0"/>
              <a:t>  </a:t>
            </a:r>
            <a:r>
              <a:rPr lang="en-AU" i="1" dirty="0"/>
              <a:t>to SC6 as the IEEE 802.11 WG response to SC6 NB comments on the recent FDIS ballots on </a:t>
            </a:r>
            <a:r>
              <a:rPr lang="en-AU" i="1" dirty="0" smtClean="0"/>
              <a:t>802.11aa/ad/</a:t>
            </a:r>
            <a:r>
              <a:rPr lang="en-AU" i="1" dirty="0" err="1" smtClean="0"/>
              <a:t>ae</a:t>
            </a:r>
            <a:endParaRPr lang="en-AU" dirty="0"/>
          </a:p>
          <a:p>
            <a:pPr lvl="1"/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Stephens, Intel, D. Stanley, Aruba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8/8 of 11-14-0700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319990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3D6CCAE5-06F5-C34A-A6FD-BC33E1D7FAF7}" type="slidenum">
              <a:rPr lang="en-US"/>
              <a:pPr/>
              <a:t>35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IEEE 802.11 Regulatory SC</a:t>
            </a:r>
            <a:br>
              <a:rPr lang="en-US" sz="2800" dirty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Waikoloa </a:t>
            </a:r>
            <a:r>
              <a:rPr lang="en-US" sz="2800" dirty="0">
                <a:latin typeface="Times New Roman" charset="0"/>
              </a:rPr>
              <a:t>Closing Report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Times New Roman" charset="0"/>
              </a:rPr>
              <a:t>Date:</a:t>
            </a:r>
            <a:r>
              <a:rPr lang="en-US" sz="2000" b="0" dirty="0">
                <a:latin typeface="Times New Roman" charset="0"/>
              </a:rPr>
              <a:t> </a:t>
            </a:r>
            <a:r>
              <a:rPr lang="en-US" sz="2000" b="0" dirty="0" smtClean="0">
                <a:latin typeface="Times New Roman" charset="0"/>
              </a:rPr>
              <a:t>2014-05-16</a:t>
            </a:r>
            <a:endParaRPr lang="en-US" sz="2000" b="0" dirty="0">
              <a:latin typeface="Times New Roman" charset="0"/>
            </a:endParaRPr>
          </a:p>
        </p:txBody>
      </p:sp>
      <p:graphicFrame>
        <p:nvGraphicFramePr>
          <p:cNvPr id="276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358156"/>
              </p:ext>
            </p:extLst>
          </p:nvPr>
        </p:nvGraphicFramePr>
        <p:xfrm>
          <a:off x="500063" y="3136900"/>
          <a:ext cx="7926387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Document" r:id="rId4" imgW="8369300" imgH="2514600" progId="Word.Document.8">
                  <p:embed/>
                </p:oleObj>
              </mc:Choice>
              <mc:Fallback>
                <p:oleObj name="Document" r:id="rId4" imgW="8369300" imgH="2514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136900"/>
                        <a:ext cx="7926387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11-14-0555 by Rich Kennedy, MediaTek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29792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E07EA4A3-4808-3447-87F1-A3E70ACE90F4}" type="slidenum">
              <a:rPr lang="en-US"/>
              <a:pPr/>
              <a:t>36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Abstract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Times New Roman" charset="0"/>
              </a:rPr>
              <a:t>This presentation is the closing report for the </a:t>
            </a:r>
            <a:r>
              <a:rPr lang="en-US" dirty="0" smtClean="0">
                <a:latin typeface="Times New Roman" charset="0"/>
              </a:rPr>
              <a:t>May 2014 </a:t>
            </a:r>
            <a:r>
              <a:rPr lang="en-US" dirty="0">
                <a:latin typeface="Times New Roman" charset="0"/>
              </a:rPr>
              <a:t>IEEE 802.11 Regulatory Standing Committee meeting in </a:t>
            </a:r>
            <a:r>
              <a:rPr lang="en-US" dirty="0" smtClean="0">
                <a:latin typeface="Times New Roman" charset="0"/>
              </a:rPr>
              <a:t>Waikoloa.</a:t>
            </a:r>
            <a:endParaRPr lang="en-US" dirty="0">
              <a:latin typeface="Times New Roman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11-14-0555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6645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Agenda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Administrative </a:t>
            </a:r>
            <a:r>
              <a:rPr lang="en-US" altLang="en-US" sz="2800" dirty="0"/>
              <a:t>items </a:t>
            </a:r>
          </a:p>
          <a:p>
            <a:pPr eaLnBrk="1" hangingPunct="1"/>
            <a:r>
              <a:rPr lang="en-US" altLang="en-US" sz="2800" dirty="0"/>
              <a:t>Introduction</a:t>
            </a:r>
          </a:p>
          <a:p>
            <a:pPr eaLnBrk="1" hangingPunct="1"/>
            <a:r>
              <a:rPr lang="en-US" altLang="en-US" sz="2800" dirty="0"/>
              <a:t>Officer Elections</a:t>
            </a:r>
          </a:p>
          <a:p>
            <a:pPr eaLnBrk="1" hangingPunct="1"/>
            <a:r>
              <a:rPr lang="en-US" altLang="en-US" sz="2800" dirty="0"/>
              <a:t>Regulatory summaries</a:t>
            </a:r>
          </a:p>
          <a:p>
            <a:pPr eaLnBrk="1" hangingPunct="1"/>
            <a:r>
              <a:rPr lang="en-US" altLang="en-US" sz="2800" dirty="0"/>
              <a:t>[Potential] Action items</a:t>
            </a:r>
          </a:p>
          <a:p>
            <a:pPr eaLnBrk="1" hangingPunct="1"/>
            <a:r>
              <a:rPr lang="en-US" altLang="en-US" sz="2800" dirty="0"/>
              <a:t>DSRC </a:t>
            </a:r>
            <a:r>
              <a:rPr lang="en-US" altLang="en-US" sz="2800" dirty="0" smtClean="0"/>
              <a:t>Coexistence</a:t>
            </a:r>
            <a:endParaRPr lang="en-US" altLang="en-US" sz="2800" dirty="0"/>
          </a:p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AOB 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latin typeface="Times New Roman" charset="0"/>
                <a:ea typeface="MS PGothic" charset="0"/>
              </a:rPr>
              <a:t>Adjourn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677C5467-0D41-8145-BB29-ACA5DBC6015E}" type="slidenum">
              <a:rPr lang="en-US"/>
              <a:pPr/>
              <a:t>37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11-14-0555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868709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Accomplishments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latin typeface="Times New Roman" charset="0"/>
              </a:rPr>
              <a:t>Re-elected Rich Kennedy as Chair</a:t>
            </a:r>
          </a:p>
          <a:p>
            <a:pPr eaLnBrk="1" hangingPunct="1"/>
            <a:r>
              <a:rPr lang="en-US" dirty="0">
                <a:latin typeface="Times New Roman" charset="0"/>
              </a:rPr>
              <a:t>Regulatory summaries</a:t>
            </a:r>
          </a:p>
          <a:p>
            <a:pPr lvl="1" eaLnBrk="1" hangingPunct="1"/>
            <a:r>
              <a:rPr lang="en-US" dirty="0" smtClean="0">
                <a:latin typeface="Times New Roman" charset="0"/>
              </a:rPr>
              <a:t>Asia </a:t>
            </a:r>
            <a:endParaRPr lang="en-US" dirty="0">
              <a:latin typeface="Times New Roman" charset="0"/>
            </a:endParaRPr>
          </a:p>
          <a:p>
            <a:pPr lvl="1" eaLnBrk="1" hangingPunct="1"/>
            <a:r>
              <a:rPr lang="en-US" dirty="0">
                <a:latin typeface="Times New Roman" charset="0"/>
              </a:rPr>
              <a:t>EU</a:t>
            </a:r>
          </a:p>
          <a:p>
            <a:pPr lvl="1" eaLnBrk="1" hangingPunct="1"/>
            <a:r>
              <a:rPr lang="en-US" dirty="0" smtClean="0">
                <a:latin typeface="Times New Roman" charset="0"/>
              </a:rPr>
              <a:t>North America</a:t>
            </a:r>
          </a:p>
          <a:p>
            <a:pPr eaLnBrk="1" hangingPunct="1"/>
            <a:r>
              <a:rPr lang="en-US" dirty="0" smtClean="0">
                <a:latin typeface="Times New Roman" charset="0"/>
              </a:rPr>
              <a:t>DSRC Coexistence Tiger Team update</a:t>
            </a:r>
          </a:p>
          <a:p>
            <a:pPr eaLnBrk="1" hangingPunct="1"/>
            <a:r>
              <a:rPr lang="en-US" dirty="0" smtClean="0">
                <a:latin typeface="Times New Roman" charset="0"/>
              </a:rPr>
              <a:t>May 15 FCC open meeting review</a:t>
            </a:r>
          </a:p>
          <a:p>
            <a:pPr eaLnBrk="1" hangingPunct="1"/>
            <a:r>
              <a:rPr lang="en-US" dirty="0" smtClean="0">
                <a:latin typeface="Times New Roman" charset="0"/>
              </a:rPr>
              <a:t>Other items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282F1470-F9B3-5847-96D0-F2997491E7EE}" type="slidenum">
              <a:rPr lang="en-US"/>
              <a:pPr/>
              <a:t>38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11-14-0555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390698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Teleconferences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 New Roman" charset="0"/>
              </a:rPr>
              <a:t>Regulatory SC</a:t>
            </a:r>
          </a:p>
          <a:p>
            <a:pPr lvl="1"/>
            <a:r>
              <a:rPr lang="en-US" sz="2400" dirty="0">
                <a:latin typeface="Times New Roman" charset="0"/>
              </a:rPr>
              <a:t>Bi-weekly on Thursdays, 12:30 to </a:t>
            </a:r>
            <a:r>
              <a:rPr lang="en-US" sz="2400" dirty="0" smtClean="0">
                <a:latin typeface="Times New Roman" charset="0"/>
              </a:rPr>
              <a:t>13:30 </a:t>
            </a:r>
            <a:r>
              <a:rPr lang="en-US" sz="2400" dirty="0">
                <a:latin typeface="Times New Roman" charset="0"/>
              </a:rPr>
              <a:t>ET</a:t>
            </a:r>
          </a:p>
          <a:p>
            <a:pPr lvl="1"/>
            <a:r>
              <a:rPr lang="en-US" sz="2400" dirty="0">
                <a:latin typeface="Times New Roman" charset="0"/>
              </a:rPr>
              <a:t>Through </a:t>
            </a:r>
            <a:r>
              <a:rPr lang="en-US" sz="2400" dirty="0" smtClean="0">
                <a:latin typeface="Times New Roman" charset="0"/>
              </a:rPr>
              <a:t>July </a:t>
            </a:r>
            <a:r>
              <a:rPr lang="en-US" sz="2400" dirty="0">
                <a:latin typeface="Times New Roman" charset="0"/>
              </a:rPr>
              <a:t>31</a:t>
            </a:r>
            <a:r>
              <a:rPr lang="en-US" sz="2400" baseline="30000" dirty="0">
                <a:latin typeface="Times New Roman" charset="0"/>
              </a:rPr>
              <a:t>st</a:t>
            </a:r>
            <a:r>
              <a:rPr lang="en-US" sz="2400" dirty="0">
                <a:latin typeface="Times New Roman" charset="0"/>
              </a:rPr>
              <a:t> </a:t>
            </a:r>
          </a:p>
          <a:p>
            <a:r>
              <a:rPr lang="en-US" sz="2800" dirty="0">
                <a:latin typeface="Times New Roman" charset="0"/>
              </a:rPr>
              <a:t>Weekly DSRC Coexistence Tiger Team</a:t>
            </a:r>
          </a:p>
          <a:p>
            <a:pPr lvl="1"/>
            <a:r>
              <a:rPr lang="en-US" sz="2400" dirty="0">
                <a:latin typeface="Times New Roman" charset="0"/>
              </a:rPr>
              <a:t>Weekly on Fridays, 13:00 to 14:00 ET</a:t>
            </a:r>
          </a:p>
          <a:p>
            <a:pPr lvl="1"/>
            <a:r>
              <a:rPr lang="en-US" sz="2400" dirty="0">
                <a:latin typeface="Times New Roman" charset="0"/>
              </a:rPr>
              <a:t>Through </a:t>
            </a:r>
            <a:r>
              <a:rPr lang="en-US" sz="2400" dirty="0" smtClean="0">
                <a:latin typeface="Times New Roman" charset="0"/>
              </a:rPr>
              <a:t>July </a:t>
            </a:r>
            <a:r>
              <a:rPr lang="en-US" sz="2400" dirty="0">
                <a:latin typeface="Times New Roman" charset="0"/>
              </a:rPr>
              <a:t>31</a:t>
            </a:r>
            <a:r>
              <a:rPr lang="en-US" sz="2400" baseline="30000" dirty="0">
                <a:latin typeface="Times New Roman" charset="0"/>
              </a:rPr>
              <a:t>st</a:t>
            </a:r>
            <a:r>
              <a:rPr lang="en-US" sz="2400" dirty="0">
                <a:latin typeface="Times New Roman" charset="0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9A8DFCE7-9E5A-DC48-B2C7-5C57F1A27ABB}" type="slidenum">
              <a:rPr lang="en-US"/>
              <a:pPr/>
              <a:t>39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11-14-0555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458347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066800"/>
            <a:ext cx="2592388" cy="762000"/>
          </a:xfrm>
        </p:spPr>
        <p:txBody>
          <a:bodyPr/>
          <a:lstStyle/>
          <a:p>
            <a:r>
              <a:rPr lang="en-GB" dirty="0" smtClean="0"/>
              <a:t>Attendance Total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259" y="762000"/>
            <a:ext cx="615566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References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594725" cy="4743450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US" altLang="en-US" sz="1400" b="1" dirty="0" smtClean="0"/>
              <a:t>Globalstar TLPS NPRM</a:t>
            </a:r>
          </a:p>
          <a:p>
            <a:pPr marL="685800" lvl="2" indent="-342900" eaLnBrk="1" hangingPunct="1"/>
            <a:r>
              <a:rPr lang="en-US" altLang="en-US" sz="1200" dirty="0" smtClean="0">
                <a:hlinkClick r:id="rId3"/>
              </a:rPr>
              <a:t>http://transition.fcc.gov/Daily_Releases/Daily_Business/2013/db1126/FCC-13-147A1.pdf</a:t>
            </a:r>
            <a:r>
              <a:rPr lang="en-US" altLang="en-US" sz="1200" dirty="0" smtClean="0"/>
              <a:t> 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altLang="en-US" sz="1400" b="1" dirty="0" smtClean="0"/>
              <a:t>5 GHz R&amp;O FCC 14-30</a:t>
            </a:r>
          </a:p>
          <a:p>
            <a:pPr marL="685800" lvl="2" indent="-342900" eaLnBrk="1" hangingPunct="1"/>
            <a:r>
              <a:rPr lang="en-US" altLang="en-US" sz="1200" dirty="0" smtClean="0">
                <a:hlinkClick r:id="rId4"/>
              </a:rPr>
              <a:t>http://transition.fcc.gov/Daily_Releases/Daily_Business/2014/db0401/FCC-14-30A1.pdf</a:t>
            </a:r>
            <a:endParaRPr lang="en-US" altLang="en-US" sz="1200" dirty="0" smtClean="0"/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400" b="1" dirty="0" smtClean="0"/>
              <a:t>FCC 3.5 GHz band FNPRM</a:t>
            </a:r>
            <a:r>
              <a:rPr lang="en-US" altLang="en-US" sz="1800" b="1" dirty="0" smtClean="0"/>
              <a:t> </a:t>
            </a:r>
          </a:p>
          <a:p>
            <a:pPr marL="685800" lvl="2" indent="-342900" eaLnBrk="1" hangingPunct="1"/>
            <a:r>
              <a:rPr lang="en-US" altLang="en-US" sz="1200" dirty="0" smtClean="0">
                <a:hlinkClick r:id="rId5"/>
              </a:rPr>
              <a:t>http://transition.fcc.gov/Daily_Releases/Daily_Business/2014/db0425/FCC-14-49A1.pdf</a:t>
            </a:r>
            <a:endParaRPr lang="en-US" altLang="en-US" sz="1200" dirty="0" smtClean="0"/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400" b="1" dirty="0" smtClean="0"/>
              <a:t>Ofcom Public Sector Spectrum Release consultation</a:t>
            </a:r>
          </a:p>
          <a:p>
            <a:pPr marL="685800" lvl="2" indent="-342900" eaLnBrk="1" hangingPunct="1"/>
            <a:r>
              <a:rPr lang="en-US" altLang="en-US" sz="1200" dirty="0" smtClean="0">
                <a:hlinkClick r:id="rId6"/>
              </a:rPr>
              <a:t>http://stakeholders.ofcom.org.uk/binaries/consultations/pssr-2014/summary/pssr.pdf</a:t>
            </a:r>
            <a:r>
              <a:rPr lang="en-US" altLang="en-US" sz="1200" dirty="0" smtClean="0"/>
              <a:t> 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400" b="1" dirty="0" smtClean="0"/>
              <a:t>EC Mandate on 2300 – 2400 MHz band </a:t>
            </a:r>
          </a:p>
          <a:p>
            <a:pPr marL="685800" lvl="2" indent="-342900" eaLnBrk="1" hangingPunct="1"/>
            <a:r>
              <a:rPr lang="en-US" altLang="en-US" sz="1200" dirty="0" smtClean="0">
                <a:hlinkClick r:id="rId7"/>
              </a:rPr>
              <a:t>http://www.cept.org/Documents/fm-52/17474/FM52(14)17_Mandate-to-CEPT-on-2300-2400-MHz</a:t>
            </a:r>
            <a:r>
              <a:rPr lang="en-US" altLang="en-US" sz="1200" dirty="0" smtClean="0"/>
              <a:t> 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400" b="1" dirty="0" smtClean="0"/>
              <a:t>Ofcom spectrum management strategy</a:t>
            </a:r>
          </a:p>
          <a:p>
            <a:pPr marL="685800" lvl="2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hlinkClick r:id="rId8"/>
              </a:rPr>
              <a:t>http://stakeholders.ofcom.org.uk/consultations/spectrum-management-strategy/</a:t>
            </a:r>
            <a:endParaRPr lang="en-US" altLang="en-US" sz="1200" dirty="0" smtClean="0"/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400" b="1" dirty="0" smtClean="0"/>
              <a:t>Ofcom spectrum sharing </a:t>
            </a:r>
          </a:p>
          <a:p>
            <a:pPr marL="685800" lvl="2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hlinkClick r:id="rId9"/>
              </a:rPr>
              <a:t>http://stakeholders.ofcom.org.uk/consultations/spectrum-sharing/</a:t>
            </a:r>
            <a:r>
              <a:rPr lang="en-US" altLang="en-US" sz="1200" dirty="0" smtClean="0"/>
              <a:t> 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400" b="1" dirty="0" smtClean="0"/>
              <a:t>FCC Electronic Labeling KDB</a:t>
            </a:r>
          </a:p>
          <a:p>
            <a:pPr marL="685800" lvl="2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hlinkClick r:id="rId10"/>
              </a:rPr>
              <a:t>https://apps.fcc.gov/eas/comments/GetPublishedDocument.html?id=369&amp;tn=716718</a:t>
            </a:r>
            <a:r>
              <a:rPr lang="en-US" altLang="en-US" sz="1200" dirty="0" smtClean="0"/>
              <a:t> 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400" b="1" dirty="0" smtClean="0"/>
              <a:t>DSRC Coexistence Tiger Team update</a:t>
            </a:r>
          </a:p>
          <a:p>
            <a:pPr marL="685800" lvl="2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hlinkClick r:id="rId11"/>
              </a:rPr>
              <a:t>https://mentor.ieee.org/802.11/dcn/14/11-14-0675-00-0reg-dsrc-tt-activities-mar-may-2014.ppt</a:t>
            </a:r>
            <a:r>
              <a:rPr lang="en-US" altLang="en-US" sz="1200" dirty="0" smtClean="0"/>
              <a:t> 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7460DC96-E733-4CD4-80FD-48F4A3C18114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 b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11-14-0555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8654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2014</a:t>
            </a:r>
            <a:endParaRPr lang="en-US" dirty="0" smtClean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Dorothy Stanley (Aruba Networks)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802.11mc Closing Report for</a:t>
            </a:r>
            <a:br>
              <a:rPr lang="en-US" dirty="0" smtClean="0"/>
            </a:br>
            <a:r>
              <a:rPr lang="en-US" dirty="0" smtClean="0"/>
              <a:t>May 2014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2014-05-15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715346"/>
              </p:ext>
            </p:extLst>
          </p:nvPr>
        </p:nvGraphicFramePr>
        <p:xfrm>
          <a:off x="534988" y="2327275"/>
          <a:ext cx="7683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Document" r:id="rId4" imgW="8696800" imgH="4136102" progId="Word.Document.8">
                  <p:embed/>
                </p:oleObj>
              </mc:Choice>
              <mc:Fallback>
                <p:oleObj name="Document" r:id="rId4" imgW="8696800" imgH="41361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27275"/>
                        <a:ext cx="76835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1/8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11-14-0690 by Dorothy Stanley (Aruba Networks)</a:t>
            </a:r>
          </a:p>
        </p:txBody>
      </p:sp>
    </p:spTree>
    <p:extLst>
      <p:ext uri="{BB962C8B-B14F-4D97-AF65-F5344CB8AC3E}">
        <p14:creationId xmlns:p14="http://schemas.microsoft.com/office/powerpoint/2010/main" val="14899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Dorothy Stanley (Aruba Networks)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605824A3-DD3E-4509-A2B7-293CB3A68F43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contains the </a:t>
            </a:r>
            <a:r>
              <a:rPr lang="en-US" dirty="0" err="1" smtClean="0"/>
              <a:t>TGmc</a:t>
            </a:r>
            <a:r>
              <a:rPr lang="en-US" dirty="0" smtClean="0"/>
              <a:t> closing report for May 2014.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2/8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11-14-0690 by Dorothy Stanley (Aruba Networks)</a:t>
            </a:r>
          </a:p>
        </p:txBody>
      </p:sp>
    </p:spTree>
    <p:extLst>
      <p:ext uri="{BB962C8B-B14F-4D97-AF65-F5344CB8AC3E}">
        <p14:creationId xmlns:p14="http://schemas.microsoft.com/office/powerpoint/2010/main" val="2899826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Status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382000" cy="4724400"/>
          </a:xfrm>
        </p:spPr>
        <p:txBody>
          <a:bodyPr/>
          <a:lstStyle/>
          <a:p>
            <a:r>
              <a:rPr lang="en-US" dirty="0" smtClean="0"/>
              <a:t>Completed processing comments received in LB 199 – First recirculation  (LB 497 comments)</a:t>
            </a:r>
            <a:r>
              <a:rPr lang="en-US" altLang="ja-JP" sz="2200" dirty="0" smtClean="0"/>
              <a:t> </a:t>
            </a:r>
          </a:p>
          <a:p>
            <a:r>
              <a:rPr lang="en-US" dirty="0" smtClean="0"/>
              <a:t>Developed 3GPP Liaison response</a:t>
            </a:r>
          </a:p>
          <a:p>
            <a:r>
              <a:rPr lang="en-US" dirty="0" smtClean="0"/>
              <a:t>Officer elections and editor appointments</a:t>
            </a:r>
          </a:p>
          <a:p>
            <a:pPr lvl="1"/>
            <a:r>
              <a:rPr lang="en-US" dirty="0" smtClean="0"/>
              <a:t>Chair: Dorothy Stanley</a:t>
            </a:r>
          </a:p>
          <a:p>
            <a:pPr lvl="1"/>
            <a:r>
              <a:rPr lang="en-US" dirty="0" smtClean="0"/>
              <a:t>Vice chairs: Mark Hamilton, Jon Rosdahl (Secretary)</a:t>
            </a:r>
          </a:p>
          <a:p>
            <a:pPr lvl="1"/>
            <a:r>
              <a:rPr lang="en-US" dirty="0" smtClean="0"/>
              <a:t>Editor: Adrian Stephens</a:t>
            </a:r>
            <a:br>
              <a:rPr lang="en-US" dirty="0" smtClean="0"/>
            </a:br>
            <a:r>
              <a:rPr lang="en-US" dirty="0" smtClean="0"/>
              <a:t>Sub editors: Emily Qi, Edward Au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Dorothy Stanley (Aruba Networks)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3/8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11-14-0690 by Dorothy Stanley (Aruba Networks)</a:t>
            </a:r>
          </a:p>
        </p:txBody>
      </p:sp>
    </p:spTree>
    <p:extLst>
      <p:ext uri="{BB962C8B-B14F-4D97-AF65-F5344CB8AC3E}">
        <p14:creationId xmlns:p14="http://schemas.microsoft.com/office/powerpoint/2010/main" val="23542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800" smtClean="0"/>
              <a:t>May 2014</a:t>
            </a:r>
          </a:p>
        </p:txBody>
      </p:sp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Dorothy Stanley (Aruba Networks)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E96F5CED-36D9-4044-8FED-956AC3FDF47C}" type="slidenum">
              <a:rPr lang="en-US" smtClean="0"/>
              <a:pPr>
                <a:defRPr/>
              </a:pPr>
              <a:t>44</a:t>
            </a:fld>
            <a:endParaRPr lang="en-US" smtClean="0"/>
          </a:p>
        </p:txBody>
      </p:sp>
      <p:sp>
        <p:nvSpPr>
          <p:cNvPr id="9221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72306BAF-C4E2-4C75-A8B2-F7971A6BCDA8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200" b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smtClean="0"/>
              <a:t>TGmc Plan of Record</a:t>
            </a:r>
            <a:endParaRPr lang="en-US" altLang="en-US" sz="2000" smtClean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20 July 2012 – 12 Sept 2012 – Call for Comment/Input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29-30 Aug 2012 – </a:t>
            </a:r>
            <a:r>
              <a:rPr lang="en-US" altLang="en-US" sz="2000" dirty="0" err="1" smtClean="0"/>
              <a:t>NesCom</a:t>
            </a:r>
            <a:r>
              <a:rPr lang="en-US" altLang="en-US" sz="2000" dirty="0" smtClean="0"/>
              <a:t>, SASB PAR Approval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Sept 2012 – Begin to process input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Sept 2012 – 11aa, 11ae integration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Jan – First WG Letter ballot  - without 11ad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Dec 2012 – March/May 2013  – 11ad integration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Sept 2013 – Letter ballot on D2.0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Dec 2013 – May 2014 – 11ac, 11af integration – </a:t>
            </a:r>
            <a:r>
              <a:rPr lang="en-US" altLang="en-US" sz="2000" dirty="0" smtClean="0">
                <a:solidFill>
                  <a:schemeClr val="accent2"/>
                </a:solidFill>
              </a:rPr>
              <a:t>D3.0 in May 2014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July 2014 – Mandatory Draft Review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Jul - Aug 2014 – Form Sponsor Pool (45 days)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Nov 14 – Initial Sponsor Ballot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July 2015– WG/EC Final Approval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 smtClean="0"/>
              <a:t>Dec 2015 – </a:t>
            </a:r>
            <a:r>
              <a:rPr lang="en-US" altLang="en-US" sz="2000" dirty="0" err="1" smtClean="0"/>
              <a:t>RevCom</a:t>
            </a:r>
            <a:r>
              <a:rPr lang="en-US" altLang="en-US" sz="2000" dirty="0" smtClean="0"/>
              <a:t>/SASB Approval</a:t>
            </a:r>
            <a:endParaRPr lang="en-US" altLang="en-US" sz="2000" dirty="0" smtClean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4/8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11-14-0690 by Dorothy Stanley (Aruba Networks)</a:t>
            </a:r>
          </a:p>
        </p:txBody>
      </p:sp>
    </p:spTree>
    <p:extLst>
      <p:ext uri="{BB962C8B-B14F-4D97-AF65-F5344CB8AC3E}">
        <p14:creationId xmlns:p14="http://schemas.microsoft.com/office/powerpoint/2010/main" val="21296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Conference Calls 10am </a:t>
            </a:r>
            <a:r>
              <a:rPr lang="en-US" dirty="0" smtClean="0"/>
              <a:t>Eastern (2 hours)  </a:t>
            </a:r>
            <a:endParaRPr lang="en-US" dirty="0"/>
          </a:p>
          <a:p>
            <a:pPr lvl="1"/>
            <a:r>
              <a:rPr lang="en-US" altLang="en-US" sz="2400" dirty="0" smtClean="0"/>
              <a:t>June 20, July 11</a:t>
            </a:r>
            <a:endParaRPr lang="en-US" alt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609600" indent="-6096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Dorothy Stanley (Aruba Networks)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5/8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11-14-0690 by Dorothy Stanley (Aruba Networks)</a:t>
            </a:r>
          </a:p>
        </p:txBody>
      </p:sp>
    </p:spTree>
    <p:extLst>
      <p:ext uri="{BB962C8B-B14F-4D97-AF65-F5344CB8AC3E}">
        <p14:creationId xmlns:p14="http://schemas.microsoft.com/office/powerpoint/2010/main" val="8165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800" smtClean="0"/>
              <a:t>May 2014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1839F739-FCC9-4E0E-9C68-0969B0FEB1F1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Motion for WGLB on P802.11mc D3.0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0"/>
          </a:xfrm>
        </p:spPr>
        <p:txBody>
          <a:bodyPr/>
          <a:lstStyle/>
          <a:p>
            <a:r>
              <a:rPr lang="en-US" altLang="en-US" dirty="0" smtClean="0"/>
              <a:t>Having approved comment resolutions for all of the comments received from LB199 on P802.11mc D2.0 </a:t>
            </a:r>
          </a:p>
          <a:p>
            <a:r>
              <a:rPr lang="en-US" altLang="en-US" dirty="0" smtClean="0"/>
              <a:t>Instruct the editor to prepare P802.11mc D3.0 incorporating these resolutions and</a:t>
            </a:r>
          </a:p>
          <a:p>
            <a:r>
              <a:rPr lang="en-US" altLang="en-US" dirty="0" smtClean="0"/>
              <a:t>Approve a 20 day Working Group Recirculation Ballot asking the question “Should P802.11mc D3.0 be forwarded to Sponsor Ballot?”  </a:t>
            </a:r>
          </a:p>
          <a:p>
            <a:r>
              <a:rPr lang="en-US" altLang="en-US" dirty="0" smtClean="0"/>
              <a:t>Moved: Adrian Stephens</a:t>
            </a:r>
          </a:p>
          <a:p>
            <a:r>
              <a:rPr lang="en-US" altLang="en-US" dirty="0" smtClean="0"/>
              <a:t>Seconded: David Hunter</a:t>
            </a:r>
          </a:p>
          <a:p>
            <a:r>
              <a:rPr lang="en-US" altLang="en-US" dirty="0" smtClean="0"/>
              <a:t>Result: 11-0-0 Motion passes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6/8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11-14-0690 by Dorothy Stanley (Aruba Networks)</a:t>
            </a:r>
          </a:p>
        </p:txBody>
      </p:sp>
    </p:spTree>
    <p:extLst>
      <p:ext uri="{BB962C8B-B14F-4D97-AF65-F5344CB8AC3E}">
        <p14:creationId xmlns:p14="http://schemas.microsoft.com/office/powerpoint/2010/main" val="135338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800" smtClean="0"/>
              <a:t>May 2014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B2A3BC8C-7772-46D6-B25E-B7349E21A87E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Motion – 3GPP Liaison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0"/>
          </a:xfrm>
        </p:spPr>
        <p:txBody>
          <a:bodyPr/>
          <a:lstStyle/>
          <a:p>
            <a:pPr marL="342900" lvl="1" indent="-342900"/>
            <a:r>
              <a:rPr lang="en-US" altLang="en-US" sz="2400" dirty="0" smtClean="0"/>
              <a:t>Move to approve the 3GPP liaison response in </a:t>
            </a:r>
            <a:r>
              <a:rPr lang="en-US" altLang="en-US" sz="2400" dirty="0" smtClean="0">
                <a:hlinkClick r:id="rId3"/>
              </a:rPr>
              <a:t>https://mentor.ieee.org/802.11/dcn/14/11-14-0658-04-000m-liaison-response-to-3gpp-tsg-ran-wg2.docx</a:t>
            </a:r>
            <a:r>
              <a:rPr lang="en-US" altLang="en-US" sz="2400" dirty="0" smtClean="0"/>
              <a:t>  .</a:t>
            </a:r>
          </a:p>
          <a:p>
            <a:pPr marL="685800" lvl="2" indent="-342900"/>
            <a:endParaRPr lang="en-US" altLang="en-US" sz="2000" dirty="0" smtClean="0"/>
          </a:p>
          <a:p>
            <a:r>
              <a:rPr lang="en-US" altLang="en-US" dirty="0" smtClean="0"/>
              <a:t>Moved: Mike Montemurro</a:t>
            </a:r>
          </a:p>
          <a:p>
            <a:r>
              <a:rPr lang="en-US" altLang="en-US" dirty="0" smtClean="0"/>
              <a:t>Seconded: George Calcev</a:t>
            </a:r>
          </a:p>
          <a:p>
            <a:r>
              <a:rPr lang="en-US" altLang="en-US" dirty="0" smtClean="0"/>
              <a:t>Result: 37-0-2</a:t>
            </a:r>
            <a:endParaRPr lang="en-US" altLang="en-US" sz="2800" dirty="0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7/8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11-14-0690 by Dorothy Stanley (Aruba Networks)</a:t>
            </a:r>
          </a:p>
        </p:txBody>
      </p:sp>
    </p:spTree>
    <p:extLst>
      <p:ext uri="{BB962C8B-B14F-4D97-AF65-F5344CB8AC3E}">
        <p14:creationId xmlns:p14="http://schemas.microsoft.com/office/powerpoint/2010/main" val="24306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Complete comment </a:t>
            </a:r>
            <a:r>
              <a:rPr lang="en-US" dirty="0"/>
              <a:t>r</a:t>
            </a:r>
            <a:r>
              <a:rPr lang="en-US" dirty="0" smtClean="0"/>
              <a:t>esolution of comments received from  WGLB on P802.11REVmc D3.0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Dorothy Stanley (Aruba Networks)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8/8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11-14-0690 by Dorothy Stanley (Aruba Networks)</a:t>
            </a:r>
          </a:p>
        </p:txBody>
      </p:sp>
    </p:spTree>
    <p:extLst>
      <p:ext uri="{BB962C8B-B14F-4D97-AF65-F5344CB8AC3E}">
        <p14:creationId xmlns:p14="http://schemas.microsoft.com/office/powerpoint/2010/main" val="369463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802.11ah Closing Report for</a:t>
            </a:r>
            <a:br>
              <a:rPr lang="en-US" dirty="0" smtClean="0"/>
            </a:br>
            <a:r>
              <a:rPr lang="en-US" dirty="0" smtClean="0"/>
              <a:t>May 2014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2014-05-15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811188"/>
              </p:ext>
            </p:extLst>
          </p:nvPr>
        </p:nvGraphicFramePr>
        <p:xfrm>
          <a:off x="533400" y="2657475"/>
          <a:ext cx="7639050" cy="363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Document" r:id="rId4" imgW="8687933" imgH="4145140" progId="Word.Document.8">
                  <p:embed/>
                </p:oleObj>
              </mc:Choice>
              <mc:Fallback>
                <p:oleObj name="Document" r:id="rId4" imgW="8687933" imgH="41451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57475"/>
                        <a:ext cx="7639050" cy="363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11-14-0696 by Yongho Seok (LG Electronics)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9864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682171"/>
            <a:ext cx="7772400" cy="838200"/>
          </a:xfrm>
        </p:spPr>
        <p:txBody>
          <a:bodyPr/>
          <a:lstStyle/>
          <a:p>
            <a:r>
              <a:rPr lang="en-GB" dirty="0" smtClean="0"/>
              <a:t>Attendance Histogram (Thu)</a:t>
            </a:r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6" y="1219200"/>
            <a:ext cx="8405467" cy="498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Waikoloa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TGah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altLang="ja-JP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50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A. Stephens, Intel, D. Stanley, Aruba</a:t>
            </a:r>
            <a:endParaRPr lang="en-US" altLang="ko-KR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11-14-0696 by Yongho Seok (LG Electronics)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3807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in </a:t>
            </a:r>
            <a:r>
              <a:rPr lang="en-US" dirty="0" err="1" smtClean="0"/>
              <a:t>TGah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Letter Ballot 200 for Draft 1.0 closed November 4</a:t>
            </a:r>
            <a:r>
              <a:rPr lang="en-US" baseline="30000" dirty="0" smtClean="0"/>
              <a:t>th</a:t>
            </a:r>
          </a:p>
          <a:p>
            <a:pPr lvl="1"/>
            <a:r>
              <a:rPr lang="en-US" dirty="0" smtClean="0"/>
              <a:t>1984 comments received</a:t>
            </a:r>
            <a:endParaRPr lang="en-US" altLang="ko-KR" dirty="0" smtClean="0"/>
          </a:p>
          <a:p>
            <a:r>
              <a:rPr lang="en-US" altLang="ko-KR" dirty="0" err="1" smtClean="0"/>
              <a:t>TGah</a:t>
            </a:r>
            <a:r>
              <a:rPr lang="en-US" altLang="ko-KR" dirty="0" smtClean="0"/>
              <a:t> </a:t>
            </a:r>
            <a:r>
              <a:rPr lang="en-US" altLang="ko-KR" dirty="0"/>
              <a:t>has completed all comment resolution of the Letter Ballot 200 for Draft 1.0</a:t>
            </a:r>
          </a:p>
          <a:p>
            <a:pPr lvl="1"/>
            <a:r>
              <a:rPr lang="en-US" altLang="ko-KR" dirty="0">
                <a:hlinkClick r:id="rId3"/>
              </a:rPr>
              <a:t>13/1336 LB200 Comment </a:t>
            </a:r>
            <a:r>
              <a:rPr lang="en-US" altLang="ko-KR" dirty="0" smtClean="0">
                <a:hlinkClick r:id="rId3"/>
              </a:rPr>
              <a:t>Spreadsheet</a:t>
            </a:r>
            <a:endParaRPr lang="en-US" altLang="ko-KR" dirty="0" smtClean="0"/>
          </a:p>
          <a:p>
            <a:r>
              <a:rPr lang="en-US" altLang="ko-KR" dirty="0" smtClean="0"/>
              <a:t>Approved </a:t>
            </a:r>
            <a:r>
              <a:rPr lang="en-US" altLang="ko-KR" dirty="0"/>
              <a:t>all of comment resolution and move to forward </a:t>
            </a:r>
            <a:r>
              <a:rPr lang="en-US" altLang="ko-KR" dirty="0" smtClean="0"/>
              <a:t>the WG Letter Ballot</a:t>
            </a:r>
          </a:p>
          <a:p>
            <a:r>
              <a:rPr lang="en-US" altLang="ko-KR" dirty="0" smtClean="0"/>
              <a:t>Approved the </a:t>
            </a:r>
            <a:r>
              <a:rPr lang="en-US" altLang="ko-KR" dirty="0" err="1" smtClean="0"/>
              <a:t>TGah</a:t>
            </a:r>
            <a:r>
              <a:rPr lang="en-US" altLang="ko-KR" dirty="0" smtClean="0"/>
              <a:t> PAR extension request and the revised CSD</a:t>
            </a:r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11-14-0696 by Yongho Seok (LG Electronics)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99112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Start second WG Letter </a:t>
            </a:r>
            <a:r>
              <a:rPr lang="en-US" altLang="ko-KR" dirty="0"/>
              <a:t>Ballot and </a:t>
            </a:r>
            <a:r>
              <a:rPr lang="en-US" altLang="ko-KR" dirty="0" smtClean="0"/>
              <a:t>address comments </a:t>
            </a:r>
            <a:r>
              <a:rPr lang="en-US" altLang="ko-KR" dirty="0"/>
              <a:t>in </a:t>
            </a:r>
            <a:r>
              <a:rPr lang="en-US" altLang="ko-KR" dirty="0" smtClean="0"/>
              <a:t>July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11-14-0696 by Yongho Seok (LG Electronics)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0853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altLang="ko-KR" dirty="0"/>
              <a:t>May 28 8PM ET for 2 hour</a:t>
            </a:r>
          </a:p>
          <a:p>
            <a:pPr marL="609600" indent="-609600"/>
            <a:r>
              <a:rPr lang="en-US" altLang="ko-KR" dirty="0"/>
              <a:t>June 4 8PM ET for 2 hour</a:t>
            </a:r>
          </a:p>
          <a:p>
            <a:pPr marL="609600" indent="-609600"/>
            <a:r>
              <a:rPr lang="en-US" altLang="ko-KR" dirty="0"/>
              <a:t>July 2, 8PM ET for 2 hour</a:t>
            </a:r>
          </a:p>
          <a:p>
            <a:pPr marL="609600" indent="-609600"/>
            <a:r>
              <a:rPr lang="en-US" altLang="ko-KR" dirty="0"/>
              <a:t>July 9, 8PM ET for 2 hour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11-14-0696 by Yongho Seok (LG Electronics)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3900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TGah</a:t>
            </a:r>
            <a:r>
              <a:rPr lang="en-US" dirty="0" smtClean="0"/>
              <a:t> Timeline – No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r>
              <a:rPr lang="en-US" altLang="ko-KR" dirty="0" smtClean="0"/>
              <a:t>Internal </a:t>
            </a:r>
            <a:r>
              <a:rPr lang="en-US" altLang="ko-KR" dirty="0"/>
              <a:t>Task Group Ballot : May 2013</a:t>
            </a:r>
          </a:p>
          <a:p>
            <a:r>
              <a:rPr lang="en-US" altLang="ko-KR" dirty="0"/>
              <a:t>Initial Letter Ballot : September 2013</a:t>
            </a:r>
          </a:p>
          <a:p>
            <a:r>
              <a:rPr lang="en-US" altLang="ko-KR" dirty="0"/>
              <a:t>Initial Recirculation Letter Ballot : </a:t>
            </a:r>
            <a:r>
              <a:rPr lang="en-US" altLang="ko-KR" dirty="0" smtClean="0"/>
              <a:t>September </a:t>
            </a:r>
            <a:r>
              <a:rPr lang="en-US" altLang="ko-KR" dirty="0"/>
              <a:t>2014 </a:t>
            </a:r>
          </a:p>
          <a:p>
            <a:r>
              <a:rPr lang="en-US" altLang="ko-KR" dirty="0"/>
              <a:t>Initial Sponsor Ballot : February 2015</a:t>
            </a:r>
          </a:p>
          <a:p>
            <a:r>
              <a:rPr lang="en-US" altLang="ko-KR" dirty="0"/>
              <a:t>Initial Recirculation Sponsor Ballot : November 2015</a:t>
            </a:r>
          </a:p>
          <a:p>
            <a:r>
              <a:rPr lang="en-US" altLang="ko-KR" dirty="0"/>
              <a:t>EC Approval : January 2016</a:t>
            </a:r>
          </a:p>
          <a:p>
            <a:r>
              <a:rPr lang="en-US" altLang="ko-KR" dirty="0" err="1"/>
              <a:t>Revcom</a:t>
            </a:r>
            <a:r>
              <a:rPr lang="en-US" altLang="ko-KR" dirty="0"/>
              <a:t> Approval : March </a:t>
            </a:r>
            <a:r>
              <a:rPr lang="en-US" altLang="ko-KR" dirty="0" smtClean="0"/>
              <a:t>2016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11-14-0696 by Yongho Seok (LG Electronics)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4753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3" y="6475413"/>
            <a:ext cx="1906612" cy="1846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ko-KR" smtClean="0"/>
              <a:t>A. Stephens, Intel, D. Stanley, Aruba</a:t>
            </a:r>
            <a:endParaRPr lang="en-US" altLang="ko-KR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/>
              <a:t>Slide </a:t>
            </a:r>
            <a:fld id="{B3235CB7-2FAB-4EE3-927D-3AB5717EB3ED}" type="slidenum">
              <a:rPr lang="en-US" altLang="ko-KR"/>
              <a:pPr/>
              <a:t>55</a:t>
            </a:fld>
            <a:endParaRPr lang="en-US" altLang="ko-KR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Motion 8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0"/>
          </a:xfrm>
        </p:spPr>
        <p:txBody>
          <a:bodyPr/>
          <a:lstStyle/>
          <a:p>
            <a:r>
              <a:rPr lang="en-US" altLang="en-US" dirty="0" smtClean="0"/>
              <a:t>Having approved comment resolutions for all of the comments received from LB200 on P802.11ah D1.0 </a:t>
            </a:r>
          </a:p>
          <a:p>
            <a:r>
              <a:rPr lang="en-US" altLang="en-US" dirty="0" smtClean="0"/>
              <a:t>Instruct the </a:t>
            </a:r>
            <a:r>
              <a:rPr lang="en-US" altLang="en-US" dirty="0" err="1" smtClean="0"/>
              <a:t>TGah</a:t>
            </a:r>
            <a:r>
              <a:rPr lang="en-US" altLang="en-US" dirty="0" smtClean="0"/>
              <a:t> editor to prepare P802.11ah D2.0 </a:t>
            </a:r>
            <a:r>
              <a:rPr lang="en-US" altLang="en-US" dirty="0"/>
              <a:t>from P802.11ah </a:t>
            </a:r>
            <a:r>
              <a:rPr lang="en-US" altLang="en-US" dirty="0" smtClean="0"/>
              <a:t>D1.3 incorporating these resolutions and changes approved by </a:t>
            </a:r>
            <a:r>
              <a:rPr lang="en-US" altLang="en-US" dirty="0" err="1" smtClean="0"/>
              <a:t>TGah</a:t>
            </a:r>
            <a:r>
              <a:rPr lang="en-US" altLang="en-US" dirty="0" smtClean="0"/>
              <a:t> at this session and</a:t>
            </a:r>
          </a:p>
          <a:p>
            <a:r>
              <a:rPr lang="en-US" altLang="en-US" dirty="0" smtClean="0"/>
              <a:t>Approve a 30 day Working Group Technical Letter  Ballot asking the question “Should P802.11ah D2.0 be forwarded to Sponsor Ballot?”  </a:t>
            </a:r>
          </a:p>
          <a:p>
            <a:r>
              <a:rPr lang="en-US" altLang="en-US" dirty="0" smtClean="0"/>
              <a:t>Moved: </a:t>
            </a:r>
            <a:r>
              <a:rPr lang="en-US" altLang="ko-KR" dirty="0"/>
              <a:t>Alfred </a:t>
            </a:r>
            <a:r>
              <a:rPr lang="en-US" altLang="ko-KR" dirty="0" err="1" smtClean="0"/>
              <a:t>Asterjadhi</a:t>
            </a:r>
            <a:endParaRPr lang="en-US" altLang="en-US" dirty="0" smtClean="0"/>
          </a:p>
          <a:p>
            <a:r>
              <a:rPr lang="en-US" altLang="en-US" dirty="0" smtClean="0"/>
              <a:t>Seconded: </a:t>
            </a:r>
            <a:r>
              <a:rPr lang="en-US" altLang="ko-KR" dirty="0" err="1"/>
              <a:t>Chittabrata</a:t>
            </a:r>
            <a:r>
              <a:rPr lang="en-US" altLang="ko-KR" dirty="0"/>
              <a:t> </a:t>
            </a:r>
            <a:r>
              <a:rPr lang="en-US" altLang="ko-KR" dirty="0" err="1"/>
              <a:t>Ghosh</a:t>
            </a:r>
            <a:r>
              <a:rPr lang="en-US" altLang="ko-KR" dirty="0"/>
              <a:t> </a:t>
            </a:r>
            <a:endParaRPr lang="en-US" altLang="en-US" dirty="0" smtClean="0"/>
          </a:p>
          <a:p>
            <a:r>
              <a:rPr lang="en-US" altLang="en-US" dirty="0" smtClean="0"/>
              <a:t>Result</a:t>
            </a:r>
            <a:r>
              <a:rPr lang="en-US" altLang="en-US" dirty="0"/>
              <a:t>: Motion passed (21 Y / 0 N / 0 A</a:t>
            </a:r>
            <a:r>
              <a:rPr lang="en-US" altLang="en-US" dirty="0" smtClean="0"/>
              <a:t>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11-14-0696 by Yongho Seok (LG Electronics)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3156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IEEE 802.11TGai</a:t>
            </a:r>
            <a:b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Date:</a:t>
            </a:r>
            <a:r>
              <a:rPr lang="en-US" altLang="ja-JP" sz="2000" b="0" dirty="0" smtClean="0">
                <a:ea typeface="ＭＳ Ｐゴシック" pitchFamily="-84" charset="-128"/>
                <a:cs typeface="ＭＳ Ｐゴシック" pitchFamily="-84" charset="-128"/>
              </a:rPr>
              <a:t> 2014-5-16</a:t>
            </a: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kumimoji="0" lang="en-US" altLang="ja-JP" sz="2000" b="1"/>
              <a:t>Authors:</a:t>
            </a:r>
            <a:endParaRPr kumimoji="0" lang="en-US" altLang="ja-JP" sz="2000"/>
          </a:p>
        </p:txBody>
      </p:sp>
      <p:graphicFrame>
        <p:nvGraphicFramePr>
          <p:cNvPr id="9" name="Group 80"/>
          <p:cNvGraphicFramePr>
            <a:graphicFrameLocks noGrp="1"/>
          </p:cNvGraphicFramePr>
          <p:nvPr/>
        </p:nvGraphicFramePr>
        <p:xfrm>
          <a:off x="533400" y="3429000"/>
          <a:ext cx="8085859" cy="968693"/>
        </p:xfrm>
        <a:graphic>
          <a:graphicData uri="http://schemas.openxmlformats.org/drawingml/2006/table">
            <a:tbl>
              <a:tblPr/>
              <a:tblGrid>
                <a:gridCol w="1616075"/>
                <a:gridCol w="1000125"/>
                <a:gridCol w="2306637"/>
                <a:gridCol w="1392959"/>
                <a:gridCol w="1770063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Name</a:t>
                      </a:r>
                      <a:endParaRPr kumimoji="1" 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Company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Address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Phone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email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Hiroshi MANO</a:t>
                      </a:r>
                      <a:endParaRPr kumimoji="1" lang="ja-JP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明朝" pitchFamily="-84" charset="-128"/>
                        <a:cs typeface="ＭＳ 明朝" pitchFamily="-8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Koden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 Techno Info K.K.</a:t>
                      </a:r>
                      <a:endParaRPr kumimoji="1" 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400" dirty="0" err="1" smtClean="0"/>
                        <a:t>Davinchi</a:t>
                      </a:r>
                      <a:r>
                        <a:rPr lang="en-US" altLang="ja-JP" sz="1400" dirty="0" smtClean="0"/>
                        <a:t> Shinjuku 6F </a:t>
                      </a:r>
                      <a:br>
                        <a:rPr lang="en-US" altLang="ja-JP" sz="1400" dirty="0" smtClean="0"/>
                      </a:br>
                      <a:r>
                        <a:rPr lang="en-US" altLang="ja-JP" sz="1400" dirty="0" smtClean="0"/>
                        <a:t>4-3-17 </a:t>
                      </a:r>
                      <a:r>
                        <a:rPr lang="en-US" altLang="ja-JP" sz="1400" dirty="0" err="1" smtClean="0"/>
                        <a:t>Shinjuku,Shinjuku-ku</a:t>
                      </a:r>
                      <a:r>
                        <a:rPr lang="en-US" altLang="ja-JP" sz="1400" dirty="0" smtClean="0"/>
                        <a:t>,</a:t>
                      </a:r>
                      <a:br>
                        <a:rPr lang="en-US" altLang="ja-JP" sz="1400" dirty="0" smtClean="0"/>
                      </a:br>
                      <a:r>
                        <a:rPr lang="en-US" altLang="ja-JP" sz="1400" dirty="0" smtClean="0"/>
                        <a:t>Tokyo 160-0022 Japan 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400" dirty="0" smtClean="0"/>
                        <a:t>+81-3-6867-1581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hlinkClick r:id="rId3"/>
                        </a:rPr>
                        <a:t>mano@koden-ti.com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hlinkClick r:id="rId4"/>
                        </a:rPr>
                        <a:t>hiroshi@manosan.org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1776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56</a:t>
            </a:fld>
            <a:endParaRPr lang="en-US" altLang="ja-JP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A. Stephens, Intel, D. Stanley, Aruba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1/10 of 11-14-0704 by Hiroshi Mano (KDTI)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May 2014</a:t>
            </a:r>
          </a:p>
        </p:txBody>
      </p:sp>
    </p:spTree>
    <p:extLst>
      <p:ext uri="{BB962C8B-B14F-4D97-AF65-F5344CB8AC3E}">
        <p14:creationId xmlns:p14="http://schemas.microsoft.com/office/powerpoint/2010/main" val="29552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Waikoloa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57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A. Stephens, Intel, D. Stanley, Aruba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2/10 of 11-14-0704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45537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IEEE 802.11 FILS </a:t>
            </a:r>
            <a:r>
              <a:rPr lang="en-US" altLang="ja-JP" sz="2900" dirty="0" err="1" smtClean="0">
                <a:ea typeface="ＭＳ Ｐゴシック" pitchFamily="-65" charset="-128"/>
                <a:cs typeface="ＭＳ Ｐゴシック" pitchFamily="-65" charset="-128"/>
              </a:rPr>
              <a:t>TGai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 – </a:t>
            </a:r>
            <a:b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</a:b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May 2014 Waikoloa</a:t>
            </a:r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 meeting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458200" cy="41910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Officer Election</a:t>
            </a:r>
          </a:p>
          <a:p>
            <a:pPr lvl="1"/>
            <a:r>
              <a:rPr lang="en-US" altLang="ja-JP" sz="2800" dirty="0" smtClean="0"/>
              <a:t>Comment resolution of WG LB for D2.0.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July</a:t>
            </a:r>
          </a:p>
          <a:p>
            <a:pPr lvl="1">
              <a:buNone/>
            </a:pPr>
            <a:endParaRPr lang="en-US" altLang="ja-JP" sz="2600" dirty="0" smtClean="0"/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A. Stephens, Intel, D. Stanley, Aruba</a:t>
            </a:r>
            <a:endParaRPr lang="en-US" altLang="ja-JP" smtClean="0">
              <a:latin typeface="Times New Roman" pitchFamily="-84" charset="0"/>
            </a:endParaRP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58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3/10 of 11-14-0704 by Hiroshi Mano (KDTI)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27016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altLang="ja-JP" dirty="0" smtClean="0"/>
              <a:t>Accomplishments 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 1/2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105400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7regular slots </a:t>
            </a:r>
          </a:p>
          <a:p>
            <a:r>
              <a:rPr lang="en-GB" altLang="ja-JP" dirty="0" smtClean="0">
                <a:ea typeface="ＭＳ Ｐゴシック" pitchFamily="-84" charset="-128"/>
                <a:cs typeface="ＭＳ Ｐゴシック" pitchFamily="-84" charset="-128"/>
              </a:rPr>
              <a:t>Approve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Meeting Minutes for the IEEE 802.11 Beijing meeting</a:t>
            </a:r>
            <a:r>
              <a:rPr lang="en-GB" altLang="ja-JP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lvl="1"/>
            <a:r>
              <a:rPr lang="en-GB" altLang="ja-JP" dirty="0" smtClean="0">
                <a:ea typeface="ＭＳ Ｐゴシック" pitchFamily="-84" charset="-128"/>
                <a:cs typeface="ＭＳ Ｐゴシック" pitchFamily="-84" charset="-128"/>
              </a:rPr>
              <a:t>11-14/0448r0</a:t>
            </a:r>
          </a:p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Approve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teleconference meeting minutes of  Beijing meeting to Waikoloa.</a:t>
            </a:r>
          </a:p>
          <a:p>
            <a:pPr lvl="1"/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11-14/0489r0</a:t>
            </a:r>
            <a:endParaRPr lang="ja-JP" alt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Officer Election</a:t>
            </a:r>
          </a:p>
          <a:p>
            <a:pPr lvl="1"/>
            <a:r>
              <a:rPr lang="en-US" altLang="ja-JP" dirty="0" err="1" smtClean="0"/>
              <a:t>TGai</a:t>
            </a:r>
            <a:r>
              <a:rPr lang="en-US" altLang="ja-JP" dirty="0" smtClean="0"/>
              <a:t> elected the following officers  by unanimous consent</a:t>
            </a:r>
            <a:endParaRPr lang="ja-JP" altLang="en-US" dirty="0" smtClean="0"/>
          </a:p>
          <a:p>
            <a:pPr lvl="2"/>
            <a:r>
              <a:rPr lang="en-US" altLang="ja-JP" dirty="0" smtClean="0"/>
              <a:t>Hiroshi </a:t>
            </a:r>
            <a:r>
              <a:rPr lang="en-US" altLang="ja-JP" dirty="0" err="1" smtClean="0"/>
              <a:t>Mano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Koden</a:t>
            </a:r>
            <a:r>
              <a:rPr lang="en-US" altLang="ja-JP" dirty="0" smtClean="0"/>
              <a:t> Techno Info K.K.) Chair </a:t>
            </a:r>
            <a:endParaRPr lang="ja-JP" altLang="en-US" dirty="0" smtClean="0"/>
          </a:p>
          <a:p>
            <a:pPr lvl="2"/>
            <a:r>
              <a:rPr lang="en-US" altLang="ja-JP" dirty="0" smtClean="0"/>
              <a:t>Marc </a:t>
            </a:r>
            <a:r>
              <a:rPr lang="en-US" altLang="ja-JP" dirty="0" err="1" smtClean="0"/>
              <a:t>Emmelman</a:t>
            </a:r>
            <a:r>
              <a:rPr lang="en-US" altLang="ja-JP" dirty="0" smtClean="0"/>
              <a:t> (self) Vice Chair</a:t>
            </a:r>
            <a:endParaRPr lang="ja-JP" altLang="en-US" dirty="0" smtClean="0"/>
          </a:p>
          <a:p>
            <a:pPr lvl="2"/>
            <a:r>
              <a:rPr lang="en-US" altLang="ja-JP" dirty="0" smtClean="0"/>
              <a:t> Lee Armstrong (US </a:t>
            </a:r>
            <a:r>
              <a:rPr lang="en-US" altLang="ja-JP" dirty="0" err="1" smtClean="0"/>
              <a:t>DoT</a:t>
            </a:r>
            <a:r>
              <a:rPr lang="en-US" altLang="ja-JP" dirty="0" smtClean="0"/>
              <a:t>) Technical editor </a:t>
            </a:r>
            <a:endParaRPr lang="ja-JP" altLang="en-US" dirty="0" smtClean="0"/>
          </a:p>
          <a:p>
            <a:pPr lvl="2"/>
            <a:r>
              <a:rPr lang="en-US" altLang="ja-JP" dirty="0" smtClean="0"/>
              <a:t>Hitoshi Morioka (ATRD) Secretary </a:t>
            </a:r>
            <a:endParaRPr lang="ja-JP" altLang="en-US" dirty="0" smtClean="0"/>
          </a:p>
          <a:p>
            <a:pPr lvl="2"/>
            <a:r>
              <a:rPr lang="en-US" altLang="ja-JP" dirty="0" smtClean="0"/>
              <a:t>Ping Fung (</a:t>
            </a:r>
            <a:r>
              <a:rPr lang="en-US" altLang="ja-JP" dirty="0" err="1" smtClean="0"/>
              <a:t>Huawei</a:t>
            </a:r>
            <a:r>
              <a:rPr lang="en-US" altLang="ja-JP" dirty="0" smtClean="0"/>
              <a:t>) Co-Technical</a:t>
            </a:r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59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A. Stephens, Intel, D. Stanley, Aruba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4/10 of 11-14-0704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4327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6629400" cy="533400"/>
          </a:xfrm>
        </p:spPr>
        <p:txBody>
          <a:bodyPr/>
          <a:lstStyle/>
          <a:p>
            <a:r>
              <a:rPr lang="en-GB" dirty="0" smtClean="0"/>
              <a:t>Attendance by Country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64" y="724305"/>
            <a:ext cx="7204236" cy="56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96200" cy="304800"/>
          </a:xfrm>
        </p:spPr>
        <p:txBody>
          <a:bodyPr/>
          <a:lstStyle/>
          <a:p>
            <a:r>
              <a:rPr lang="en-US" altLang="ja-JP" dirty="0" smtClean="0"/>
              <a:t>Accomplishments 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 2/2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838200" y="1143000"/>
            <a:ext cx="7848600" cy="5334000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Approved extension PAR &amp; 5C</a:t>
            </a:r>
          </a:p>
          <a:p>
            <a:pPr lvl="1"/>
            <a:r>
              <a:rPr lang="en-GB" dirty="0" smtClean="0"/>
              <a:t>11-10/1153r0 5C</a:t>
            </a:r>
          </a:p>
          <a:p>
            <a:pPr lvl="1"/>
            <a:r>
              <a:rPr lang="en-GB" dirty="0" smtClean="0"/>
              <a:t>11-14/0653r2 extension PAR</a:t>
            </a:r>
          </a:p>
          <a:p>
            <a:r>
              <a:rPr lang="en-GB" altLang="ja-JP" dirty="0" smtClean="0"/>
              <a:t>Approved to forward </a:t>
            </a:r>
            <a:r>
              <a:rPr lang="en-US" altLang="ja-JP" dirty="0" smtClean="0"/>
              <a:t>P802.11ai-D2.0 to IEEE store.</a:t>
            </a:r>
          </a:p>
          <a:p>
            <a:r>
              <a:rPr lang="en-US" altLang="ja-JP" dirty="0" smtClean="0"/>
              <a:t>1186 comments were received by WG LB201</a:t>
            </a:r>
          </a:p>
          <a:p>
            <a:pPr lvl="1"/>
            <a:r>
              <a:rPr lang="en-US" altLang="ja-JP" dirty="0" smtClean="0"/>
              <a:t>176 resolved</a:t>
            </a:r>
          </a:p>
          <a:p>
            <a:pPr lvl="2"/>
            <a:r>
              <a:rPr lang="en-US" altLang="ja-JP" dirty="0" smtClean="0"/>
              <a:t>140 Editorial</a:t>
            </a:r>
          </a:p>
          <a:p>
            <a:pPr lvl="2"/>
            <a:r>
              <a:rPr lang="en-US" altLang="ja-JP" dirty="0" smtClean="0"/>
              <a:t>36 Technical</a:t>
            </a:r>
          </a:p>
          <a:p>
            <a:pPr lvl="1"/>
            <a:r>
              <a:rPr lang="en-US" altLang="ja-JP" dirty="0" smtClean="0"/>
              <a:t>956 without resolution (all CIDs were assigned to champions )</a:t>
            </a:r>
          </a:p>
          <a:p>
            <a:pPr lvl="2"/>
            <a:r>
              <a:rPr lang="en-US" altLang="ja-JP" dirty="0" smtClean="0"/>
              <a:t>467 editorial </a:t>
            </a:r>
          </a:p>
          <a:p>
            <a:pPr lvl="2"/>
            <a:r>
              <a:rPr lang="en-US" altLang="ja-JP" dirty="0" smtClean="0"/>
              <a:t>489 Technical</a:t>
            </a:r>
          </a:p>
          <a:p>
            <a:r>
              <a:rPr lang="en-US" altLang="ja-JP" dirty="0" smtClean="0"/>
              <a:t>Approved Plan for July</a:t>
            </a:r>
          </a:p>
          <a:p>
            <a:r>
              <a:rPr lang="en-US" altLang="ja-JP" dirty="0" smtClean="0"/>
              <a:t>Approved Time line</a:t>
            </a:r>
          </a:p>
          <a:p>
            <a:r>
              <a:rPr lang="en-US" altLang="ja-JP" dirty="0" smtClean="0"/>
              <a:t>Approved Teleconference Schedule</a:t>
            </a:r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A. Stephens, Intel, D. Stanley, Aruba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60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5/10 of 11-14-0704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39016612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Plan for July (</a:t>
            </a:r>
            <a:r>
              <a:rPr lang="en-US" altLang="ja-JP" sz="2900" dirty="0" err="1" smtClean="0">
                <a:ea typeface="ＭＳ Ｐゴシック" pitchFamily="-84" charset="-128"/>
                <a:cs typeface="ＭＳ Ｐゴシック" pitchFamily="-84" charset="-128"/>
              </a:rPr>
              <a:t>Adhoc</a:t>
            </a:r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 and F2F)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of WG.</a:t>
            </a:r>
          </a:p>
          <a:p>
            <a:pPr lvl="1"/>
            <a:r>
              <a:rPr lang="en-US" altLang="ja-JP" sz="2800" dirty="0" smtClean="0"/>
              <a:t>Comment resolution.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Sep</a:t>
            </a:r>
          </a:p>
          <a:p>
            <a:pPr lvl="1"/>
            <a:endParaRPr lang="en-US" altLang="ja-JP" sz="2600" dirty="0" smtClean="0"/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A. Stephens, Intel, D. Stanley, Aruba</a:t>
            </a:r>
            <a:endParaRPr lang="en-US" altLang="ja-JP" smtClean="0">
              <a:latin typeface="Times New Roman" pitchFamily="-84" charset="0"/>
            </a:endParaRP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61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6/10 of 11-14-0704 by Hiroshi Mano (KDTI)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78458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Time line of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changed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24400"/>
          </a:xfrm>
        </p:spPr>
        <p:txBody>
          <a:bodyPr/>
          <a:lstStyle/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buFontTx/>
              <a:buNone/>
            </a:pPr>
            <a:r>
              <a:rPr lang="en-US" altLang="ja-JP" dirty="0" smtClean="0"/>
              <a:t>PAR Approved, Modified, or Extended 		2010-12-08</a:t>
            </a:r>
          </a:p>
          <a:p>
            <a:pPr lvl="1"/>
            <a:r>
              <a:rPr lang="en-US" altLang="ja-JP" dirty="0" smtClean="0"/>
              <a:t>WG Letter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		Mar14/Sep14/Jan15</a:t>
            </a:r>
          </a:p>
          <a:p>
            <a:pPr lvl="1"/>
            <a:r>
              <a:rPr lang="en-US" altLang="ja-JP" dirty="0" smtClean="0"/>
              <a:t>MEC Done				Nov14		</a:t>
            </a:r>
          </a:p>
          <a:p>
            <a:pPr lvl="1"/>
            <a:r>
              <a:rPr lang="en-US" altLang="ja-JP" dirty="0" smtClean="0"/>
              <a:t>Form Sponsor Ballot Pool / Reform	            	Mar15</a:t>
            </a:r>
          </a:p>
          <a:p>
            <a:pPr lvl="1"/>
            <a:r>
              <a:rPr lang="en-US" altLang="ja-JP" dirty="0" smtClean="0"/>
              <a:t>IEEE-SA Sponsor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         Jul15/ Sep 15		</a:t>
            </a:r>
          </a:p>
          <a:p>
            <a:pPr lvl="1"/>
            <a:r>
              <a:rPr lang="en-US" altLang="ja-JP" dirty="0" smtClean="0"/>
              <a:t>Final 802.11 WG Approval	                             Nov 15</a:t>
            </a:r>
          </a:p>
          <a:p>
            <a:pPr lvl="1"/>
            <a:r>
              <a:rPr lang="en-US" altLang="ja-JP" dirty="0" smtClean="0"/>
              <a:t>final or Conditional 802 EC Approval           	Nov 15</a:t>
            </a:r>
          </a:p>
          <a:p>
            <a:pPr lvl="1"/>
            <a:r>
              <a:rPr lang="en-US" altLang="ja-JP" dirty="0" err="1" smtClean="0"/>
              <a:t>RevCom</a:t>
            </a:r>
            <a:r>
              <a:rPr lang="en-US" altLang="ja-JP" dirty="0" smtClean="0"/>
              <a:t> &amp; Standards Board Final or</a:t>
            </a:r>
            <a:br>
              <a:rPr lang="en-US" altLang="ja-JP" dirty="0" smtClean="0"/>
            </a:br>
            <a:r>
              <a:rPr lang="en-US" altLang="ja-JP" dirty="0" smtClean="0"/>
              <a:t> Continuous Process Approval 		</a:t>
            </a:r>
            <a:r>
              <a:rPr lang="en-US" altLang="ja-JP" dirty="0" smtClean="0">
                <a:solidFill>
                  <a:srgbClr val="FF0000"/>
                </a:solidFill>
              </a:rPr>
              <a:t>Mar 16</a:t>
            </a:r>
          </a:p>
          <a:p>
            <a:pPr lvl="1"/>
            <a:r>
              <a:rPr lang="en-US" altLang="ja-JP" dirty="0" smtClean="0"/>
              <a:t>ANSI Approved				N/A</a:t>
            </a:r>
            <a:endParaRPr lang="en-US" altLang="ja-JP" dirty="0" smtClean="0">
              <a:hlinkClick r:id="rId3"/>
            </a:endParaRPr>
          </a:p>
        </p:txBody>
      </p:sp>
      <p:sp>
        <p:nvSpPr>
          <p:cNvPr id="481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A. Stephens, Intel, D. Stanley, Aruba</a:t>
            </a:r>
            <a:endParaRPr lang="en-US" altLang="ja-JP">
              <a:latin typeface="Times New Roman" pitchFamily="-65" charset="0"/>
            </a:endParaRPr>
          </a:p>
        </p:txBody>
      </p:sp>
      <p:sp>
        <p:nvSpPr>
          <p:cNvPr id="481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Slide </a:t>
            </a:r>
            <a:fld id="{D8ED85B9-6057-E848-AA14-8586BCE1CDB6}" type="slidenum">
              <a:rPr lang="en-US" altLang="ja-JP" smtClean="0">
                <a:latin typeface="Times New Roman" pitchFamily="-65" charset="0"/>
              </a:rPr>
              <a:pPr>
                <a:defRPr/>
              </a:pPr>
              <a:t>62</a:t>
            </a:fld>
            <a:endParaRPr lang="en-US" altLang="ja-JP" smtClean="0">
              <a:latin typeface="Times New Roman" pitchFamily="-65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7/10 of 11-14-0704 by Hiroshi Mano (KDTI)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3976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-100" charset="0"/>
              </a:rPr>
              <a:t>May 2014</a:t>
            </a:r>
            <a:endParaRPr lang="en-US">
              <a:latin typeface="Times New Roman" pitchFamily="-100" charset="0"/>
            </a:endParaRPr>
          </a:p>
        </p:txBody>
      </p:sp>
      <p:sp>
        <p:nvSpPr>
          <p:cNvPr id="2560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100" charset="0"/>
              </a:rPr>
              <a:t>A. Stephens, Intel, D. Stanley, Aruba</a:t>
            </a:r>
            <a:endParaRPr lang="en-US">
              <a:latin typeface="Times New Roman" pitchFamily="-100" charset="0"/>
            </a:endParaRPr>
          </a:p>
        </p:txBody>
      </p:sp>
      <p:sp>
        <p:nvSpPr>
          <p:cNvPr id="2560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-100" charset="0"/>
              </a:rPr>
              <a:t>Slide </a:t>
            </a:r>
            <a:fld id="{AD497C4E-A0FB-2049-A4D3-63A44F350376}" type="slidenum">
              <a:rPr lang="en-US" smtClean="0">
                <a:latin typeface="Times New Roman" pitchFamily="-100" charset="0"/>
              </a:rPr>
              <a:pPr/>
              <a:t>63</a:t>
            </a:fld>
            <a:endParaRPr lang="en-US" smtClean="0">
              <a:latin typeface="Times New Roman" pitchFamily="-100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>
                <a:ea typeface="ＭＳ Ｐゴシック" pitchFamily="-100" charset="-128"/>
                <a:cs typeface="ＭＳ Ｐゴシック" pitchFamily="-100" charset="-128"/>
              </a:rPr>
              <a:t>San Diego </a:t>
            </a:r>
            <a:r>
              <a:rPr lang="en-US" dirty="0" err="1" smtClean="0">
                <a:ea typeface="ＭＳ Ｐゴシック" pitchFamily="-100" charset="-128"/>
                <a:cs typeface="ＭＳ Ｐゴシック" pitchFamily="-100" charset="-128"/>
              </a:rPr>
              <a:t>Adhoc</a:t>
            </a:r>
            <a:r>
              <a:rPr lang="en-US" dirty="0" smtClean="0">
                <a:ea typeface="ＭＳ Ｐゴシック" pitchFamily="-100" charset="-128"/>
                <a:cs typeface="ＭＳ Ｐゴシック" pitchFamily="-100" charset="-128"/>
              </a:rPr>
              <a:t> (Date &amp; Location)</a:t>
            </a:r>
            <a:endParaRPr lang="en-US" dirty="0"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01000" cy="53340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-100" charset="-128"/>
                <a:cs typeface="ＭＳ Ｐゴシック" pitchFamily="-100" charset="-128"/>
              </a:rPr>
              <a:t>Date</a:t>
            </a:r>
          </a:p>
          <a:p>
            <a:pPr lvl="1"/>
            <a:r>
              <a:rPr lang="en-US" sz="1800" dirty="0" smtClean="0">
                <a:ea typeface="ＭＳ Ｐゴシック" pitchFamily="-100" charset="-128"/>
                <a:cs typeface="ＭＳ Ｐゴシック" pitchFamily="-100" charset="-128"/>
              </a:rPr>
              <a:t>Start:  	2014-07-10	9.00AM</a:t>
            </a:r>
          </a:p>
          <a:p>
            <a:pPr lvl="1"/>
            <a:r>
              <a:rPr lang="en-US" sz="1800" dirty="0" smtClean="0">
                <a:ea typeface="ＭＳ Ｐゴシック" pitchFamily="-100" charset="-128"/>
                <a:cs typeface="ＭＳ Ｐゴシック" pitchFamily="-100" charset="-128"/>
              </a:rPr>
              <a:t>End:	2014-07-11	5.00PM</a:t>
            </a:r>
          </a:p>
          <a:p>
            <a:r>
              <a:rPr lang="en-US" sz="2000" dirty="0" smtClean="0">
                <a:ea typeface="ＭＳ Ｐゴシック" pitchFamily="-100" charset="-128"/>
                <a:cs typeface="ＭＳ Ｐゴシック" pitchFamily="-100" charset="-128"/>
              </a:rPr>
              <a:t>Location</a:t>
            </a:r>
          </a:p>
          <a:p>
            <a:pPr lvl="2">
              <a:buNone/>
            </a:pPr>
            <a:r>
              <a:rPr lang="en-US" sz="1600" dirty="0" smtClean="0"/>
              <a:t>Qualcomm Morehouse Campus</a:t>
            </a:r>
          </a:p>
          <a:p>
            <a:pPr lvl="2">
              <a:buNone/>
            </a:pPr>
            <a:r>
              <a:rPr lang="en-US" sz="1600" dirty="0" smtClean="0"/>
              <a:t>Building QRC</a:t>
            </a:r>
          </a:p>
          <a:p>
            <a:pPr lvl="2">
              <a:buNone/>
            </a:pPr>
            <a:r>
              <a:rPr lang="en-US" sz="1600" dirty="0" smtClean="0"/>
              <a:t>5665 Morehouse Dr, San Diego, CA 92121</a:t>
            </a:r>
          </a:p>
          <a:p>
            <a:pPr lvl="2">
              <a:buNone/>
            </a:pPr>
            <a:r>
              <a:rPr lang="en-US" sz="1600" dirty="0" smtClean="0"/>
              <a:t>Note: There is a parking structure on the right side as you enter into the Morehouse campus. Security folks will be able to help you out. There are enough parking spots there.</a:t>
            </a:r>
          </a:p>
          <a:p>
            <a:r>
              <a:rPr lang="en-US" sz="2000" dirty="0" smtClean="0">
                <a:ea typeface="ＭＳ Ｐゴシック" pitchFamily="-100" charset="-128"/>
                <a:cs typeface="ＭＳ Ｐゴシック" pitchFamily="-100" charset="-128"/>
              </a:rPr>
              <a:t>Registration</a:t>
            </a:r>
          </a:p>
          <a:p>
            <a:pPr lvl="1"/>
            <a:r>
              <a:rPr lang="en-US" altLang="ja-JP" sz="1800" dirty="0" smtClean="0"/>
              <a:t>lease indicate if you are (or are not) participating in the </a:t>
            </a:r>
            <a:r>
              <a:rPr lang="en-US" altLang="ja-JP" sz="1800" dirty="0" err="1" smtClean="0"/>
              <a:t>TGai</a:t>
            </a:r>
            <a:r>
              <a:rPr lang="en-US" altLang="ja-JP" sz="1800" dirty="0" smtClean="0"/>
              <a:t> </a:t>
            </a:r>
            <a:r>
              <a:rPr lang="en-US" altLang="ja-JP" sz="1800" dirty="0" err="1" smtClean="0"/>
              <a:t>AdHoc</a:t>
            </a:r>
            <a:r>
              <a:rPr lang="en-US" altLang="ja-JP" sz="1800" dirty="0" smtClean="0"/>
              <a:t> in July by responding to the following </a:t>
            </a:r>
            <a:r>
              <a:rPr lang="en-US" altLang="ja-JP" sz="1800" dirty="0" err="1" smtClean="0"/>
              <a:t>e</a:t>
            </a:r>
            <a:r>
              <a:rPr lang="en-US" altLang="ja-JP" sz="1800" dirty="0" smtClean="0"/>
              <a:t>-poll.</a:t>
            </a:r>
          </a:p>
          <a:p>
            <a:pPr lvl="1"/>
            <a:r>
              <a:rPr lang="en-US" altLang="ja-JP" sz="1800" dirty="0" smtClean="0"/>
              <a:t> </a:t>
            </a:r>
            <a:r>
              <a:rPr lang="en-US" altLang="ja-JP" sz="1800" dirty="0" smtClean="0">
                <a:hlinkClick r:id="rId3"/>
              </a:rPr>
              <a:t>https://mentor.ieee.org/802.11/poll-vote?p=13400008&amp;t=13400008</a:t>
            </a:r>
            <a:endParaRPr lang="en-US" altLang="ja-JP" sz="1800" dirty="0" smtClean="0"/>
          </a:p>
          <a:p>
            <a:pPr lvl="1"/>
            <a:r>
              <a:rPr lang="ja-JP" altLang="en-US" sz="1800" dirty="0" smtClean="0"/>
              <a:t> </a:t>
            </a:r>
            <a:r>
              <a:rPr lang="en-US" altLang="ja-JP" sz="1800" dirty="0" smtClean="0"/>
              <a:t>Please vote "approve" if you are coming, "disapprove" if your will not be joining. </a:t>
            </a:r>
            <a:endParaRPr lang="en-US" sz="1800" dirty="0" smtClean="0"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8/10 of 11-14-0704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169172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Reference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altLang="ja-JP" dirty="0" smtClean="0"/>
              <a:t>Motions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14-1186r4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-Motion-deck</a:t>
            </a:r>
          </a:p>
          <a:p>
            <a:r>
              <a:rPr lang="en-US" altLang="ja-JP" dirty="0" err="1" smtClean="0"/>
              <a:t>TGai</a:t>
            </a:r>
            <a:r>
              <a:rPr lang="en-US" altLang="ja-JP" dirty="0" smtClean="0"/>
              <a:t> LB201 comments for Draft 2.0</a:t>
            </a:r>
          </a:p>
          <a:p>
            <a:pPr lvl="1"/>
            <a:r>
              <a:rPr lang="en-US" altLang="ja-JP" dirty="0" smtClean="0"/>
              <a:t>14-0565r7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LB201 comments for Draft 2.0</a:t>
            </a:r>
          </a:p>
          <a:p>
            <a:r>
              <a:rPr lang="en-US" altLang="ja-JP" dirty="0" err="1" smtClean="0"/>
              <a:t>TGai</a:t>
            </a:r>
            <a:r>
              <a:rPr lang="en-US" altLang="ja-JP" dirty="0" smtClean="0"/>
              <a:t> July Ad-Hoc Information	</a:t>
            </a:r>
          </a:p>
          <a:p>
            <a:pPr lvl="1"/>
            <a:r>
              <a:rPr lang="en-US" altLang="ja-JP" dirty="0" smtClean="0"/>
              <a:t>14-0693r0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July Ad-Hoc Information</a:t>
            </a:r>
          </a:p>
          <a:p>
            <a:pPr lvl="1"/>
            <a:r>
              <a:rPr lang="en-US" altLang="ja-JP" dirty="0" smtClean="0">
                <a:hlinkClick r:id="rId3"/>
              </a:rPr>
              <a:t>https://mentor.ieee.org/802.11/poll-vote?p=13400008&amp;t=13400008</a:t>
            </a:r>
            <a:endParaRPr lang="en-US" altLang="ja-JP" dirty="0" smtClean="0"/>
          </a:p>
          <a:p>
            <a:pPr lvl="1">
              <a:buNone/>
            </a:pPr>
            <a:r>
              <a:rPr lang="en-US" altLang="ja-JP" dirty="0" smtClean="0"/>
              <a:t>	</a:t>
            </a:r>
          </a:p>
          <a:p>
            <a:pPr lvl="1">
              <a:buNone/>
            </a:pPr>
            <a:r>
              <a:rPr lang="en-US" altLang="ja-JP" dirty="0" smtClean="0"/>
              <a:t>	</a:t>
            </a:r>
          </a:p>
          <a:p>
            <a:pPr lvl="1"/>
            <a:endParaRPr lang="en-US" altLang="ja-JP" dirty="0" smtClean="0"/>
          </a:p>
          <a:p>
            <a:pPr>
              <a:buNone/>
            </a:pP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A. Stephens, Intel, D. Stanley, Aruba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64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9/10 of 11-14-0704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378616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Thanks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to all who participated!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2014</a:t>
            </a:r>
            <a:endParaRPr lang="en-US" dirty="0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A. Stephens, Intel, D. Stanley, Aruba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7ADBB542-38F7-9C45-BCDD-DCC7B8231002}" type="slidenum">
              <a:rPr lang="en-US" altLang="ja-JP" smtClean="0"/>
              <a:pPr>
                <a:defRPr/>
              </a:pPr>
              <a:t>65</a:t>
            </a:fld>
            <a:endParaRPr lang="en-US" altLang="ja-JP"/>
          </a:p>
        </p:txBody>
      </p:sp>
      <p:pic>
        <p:nvPicPr>
          <p:cNvPr id="10" name="図 9" descr="Unknown-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057399"/>
            <a:ext cx="5791200" cy="35638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10/10 of 11-14-0704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368865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A. Stephens, Intel, D. Stanley, Aruba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66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 smtClean="0"/>
              <a:t>TGak</a:t>
            </a:r>
            <a:r>
              <a:rPr lang="en-GB" sz="3600" dirty="0" smtClean="0"/>
              <a:t> May Closing Report</a:t>
            </a:r>
            <a:endParaRPr lang="en-GB" sz="36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2014-05-15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Group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661488"/>
              </p:ext>
            </p:extLst>
          </p:nvPr>
        </p:nvGraphicFramePr>
        <p:xfrm>
          <a:off x="685800" y="2438400"/>
          <a:ext cx="7772400" cy="1066801"/>
        </p:xfrm>
        <a:graphic>
          <a:graphicData uri="http://schemas.openxmlformats.org/drawingml/2006/table">
            <a:tbl>
              <a:tblPr/>
              <a:tblGrid>
                <a:gridCol w="1797968"/>
                <a:gridCol w="1224136"/>
                <a:gridCol w="1473696"/>
                <a:gridCol w="1600200"/>
                <a:gridCol w="1676400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Affiliations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Donald 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Times New Roman"/>
                        </a:rPr>
                        <a:t>Eastlake, 3</a:t>
                      </a:r>
                      <a:r>
                        <a:rPr lang="en-US" sz="1600" b="0" baseline="30000" dirty="0" smtClean="0">
                          <a:effectLst/>
                          <a:latin typeface="Times New Roman"/>
                          <a:ea typeface="Times New Roman"/>
                        </a:rPr>
                        <a:t>rd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Huawei Technologies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>
                          <a:effectLst/>
                          <a:latin typeface="Times New Roman"/>
                          <a:ea typeface="Times New Roman"/>
                        </a:rPr>
                        <a:t>155 Beaver Street, Milford, MA 01757 USA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>
                          <a:effectLst/>
                          <a:latin typeface="Times New Roman"/>
                          <a:ea typeface="Times New Roman"/>
                        </a:rPr>
                        <a:t>+1-508-333-2270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 dirty="0">
                          <a:effectLst/>
                          <a:latin typeface="Times New Roman"/>
                          <a:ea typeface="Times New Roman"/>
                        </a:rPr>
                        <a:t>d3e3e3@gmail.com</a:t>
                      </a: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11-14-0697 by Donald Eastlake, Huawei Technologies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4150860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A. Stephens, Intel, D. Stanley, Aruba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67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lnSpc>
                <a:spcPct val="12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Closing Report of IEEE 802.11 Task Group AK at the IEEE 802.11 Meeting, May 2014, held in Waikoloa, Hawai‘i.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11-14-0697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739936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80112" y="6475413"/>
            <a:ext cx="2962226" cy="26595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A. Stephens, Intel, D. Stanley, Aruba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68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72136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000" dirty="0"/>
              <a:t>Accomplishments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 smtClean="0"/>
              <a:t>Selected Officers (including a new Secretary as Yan </a:t>
            </a:r>
            <a:r>
              <a:rPr lang="en-US" dirty="0" err="1" smtClean="0"/>
              <a:t>Zhuang</a:t>
            </a:r>
            <a:r>
              <a:rPr lang="en-US" dirty="0" smtClean="0"/>
              <a:t> is unable to continue to serve):</a:t>
            </a:r>
          </a:p>
          <a:p>
            <a:pPr lvl="2">
              <a:buFont typeface="Times New Roman" pitchFamily="16" charset="0"/>
              <a:buChar char="•"/>
            </a:pPr>
            <a:r>
              <a:rPr lang="en-US" dirty="0" smtClean="0"/>
              <a:t>Chair and Editor: Donald E. Eastlake, III (Huawei)</a:t>
            </a:r>
          </a:p>
          <a:p>
            <a:pPr lvl="2">
              <a:buFont typeface="Times New Roman" pitchFamily="16" charset="0"/>
              <a:buChar char="•"/>
            </a:pPr>
            <a:r>
              <a:rPr lang="en-US" dirty="0" smtClean="0"/>
              <a:t>Vice-Chair: Mark Hamilton (</a:t>
            </a:r>
            <a:r>
              <a:rPr lang="en-US" dirty="0" err="1" smtClean="0"/>
              <a:t>Spectralink</a:t>
            </a:r>
            <a:r>
              <a:rPr lang="en-US" dirty="0" smtClean="0"/>
              <a:t>)</a:t>
            </a:r>
          </a:p>
          <a:p>
            <a:pPr lvl="2">
              <a:buFont typeface="Times New Roman" pitchFamily="16" charset="0"/>
              <a:buChar char="•"/>
            </a:pPr>
            <a:r>
              <a:rPr lang="en-US" dirty="0" smtClean="0"/>
              <a:t>Vice-Editor: Norm Finn (Cisco)</a:t>
            </a:r>
          </a:p>
          <a:p>
            <a:pPr lvl="2">
              <a:buFont typeface="Times New Roman" pitchFamily="16" charset="0"/>
              <a:buChar char="•"/>
            </a:pPr>
            <a:r>
              <a:rPr lang="en-US" dirty="0" smtClean="0"/>
              <a:t>Secretary: </a:t>
            </a:r>
            <a:r>
              <a:rPr lang="en-US" dirty="0" err="1" smtClean="0"/>
              <a:t>Filip</a:t>
            </a:r>
            <a:r>
              <a:rPr lang="en-US" dirty="0" smtClean="0"/>
              <a:t> </a:t>
            </a:r>
            <a:r>
              <a:rPr lang="en-US" dirty="0" err="1" smtClean="0"/>
              <a:t>Mestanov</a:t>
            </a:r>
            <a:r>
              <a:rPr lang="en-US" dirty="0" smtClean="0"/>
              <a:t> (Ericsson)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Met jointly with ARC SC Thursday morning.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 smtClean="0"/>
              <a:t>Resolved 65% of the comments from CC17 and directed Editor to produce a D0.02 incorporating those resolutions.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Received and discussed the </a:t>
            </a:r>
            <a:r>
              <a:rPr lang="en-GB" dirty="0"/>
              <a:t>submissions </a:t>
            </a:r>
            <a:r>
              <a:rPr lang="en-GB" dirty="0" smtClean="0"/>
              <a:t>listed on next page.</a:t>
            </a:r>
            <a:endParaRPr lang="en-GB" dirty="0"/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minutes of this </a:t>
            </a:r>
            <a:r>
              <a:rPr lang="en-GB" dirty="0" err="1"/>
              <a:t>TGak</a:t>
            </a:r>
            <a:r>
              <a:rPr lang="en-GB" dirty="0"/>
              <a:t> meeting will be in 11-</a:t>
            </a:r>
            <a:r>
              <a:rPr lang="en-GB" dirty="0" smtClean="0"/>
              <a:t>14/0698 </a:t>
            </a:r>
            <a:r>
              <a:rPr lang="en-GB" dirty="0"/>
              <a:t>and an annotated agenda is in 11-</a:t>
            </a:r>
            <a:r>
              <a:rPr lang="en-GB" dirty="0" smtClean="0"/>
              <a:t>14/0697.</a:t>
            </a:r>
            <a:endParaRPr lang="en-GB" sz="1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11-14-0697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1481724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A. Stephens, Intel, D. Stanley, Aruba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69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Submissions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11</a:t>
            </a:r>
            <a:r>
              <a:rPr lang="en-US" sz="2400" dirty="0"/>
              <a:t>-14/0562r0, Mark Hamilton (</a:t>
            </a:r>
            <a:r>
              <a:rPr lang="en-US" sz="2400" dirty="0" err="1"/>
              <a:t>Spectralink</a:t>
            </a:r>
            <a:r>
              <a:rPr lang="en-US" sz="2400" dirty="0"/>
              <a:t>), “802.11ak and 802.1AC Convergence Function”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11-14/0599r0, Mark Hamilton (</a:t>
            </a:r>
            <a:r>
              <a:rPr lang="en-US" sz="2400" dirty="0" err="1"/>
              <a:t>Spectralink</a:t>
            </a:r>
            <a:r>
              <a:rPr lang="en-US" sz="2400" dirty="0"/>
              <a:t>), “</a:t>
            </a:r>
            <a:r>
              <a:rPr lang="en-US" altLang="zh-TW" sz="2400" dirty="0">
                <a:ea typeface="ＭＳ Ｐゴシック" pitchFamily="34" charset="-128"/>
              </a:rPr>
              <a:t>802.11ak Figures</a:t>
            </a:r>
            <a:r>
              <a:rPr lang="en-US" altLang="zh-TW" sz="2400" dirty="0" smtClean="0">
                <a:ea typeface="ＭＳ Ｐゴシック" pitchFamily="34" charset="-128"/>
              </a:rPr>
              <a:t>”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ea typeface="ＭＳ Ｐゴシック" pitchFamily="34" charset="-128"/>
              </a:rPr>
              <a:t>11-14/0496r1, </a:t>
            </a:r>
            <a:r>
              <a:rPr lang="en-US" sz="2400" dirty="0" smtClean="0">
                <a:ea typeface="ＭＳ Ｐゴシック" pitchFamily="34" charset="-128"/>
              </a:rPr>
              <a:t>David </a:t>
            </a:r>
            <a:r>
              <a:rPr lang="en-US" sz="2400" dirty="0" err="1" smtClean="0">
                <a:ea typeface="ＭＳ Ｐゴシック" pitchFamily="34" charset="-128"/>
              </a:rPr>
              <a:t>Kloper</a:t>
            </a:r>
            <a:r>
              <a:rPr lang="en-US" sz="2400" dirty="0" smtClean="0">
                <a:ea typeface="ＭＳ Ｐゴシック" pitchFamily="34" charset="-128"/>
              </a:rPr>
              <a:t> (Cisco), “</a:t>
            </a:r>
            <a:r>
              <a:rPr lang="en-GB" sz="2400" dirty="0"/>
              <a:t>A Vastly Simpler Alternative for P802.11ak</a:t>
            </a:r>
            <a:r>
              <a:rPr lang="en-US" sz="2400" dirty="0">
                <a:ea typeface="ＭＳ Ｐゴシック" pitchFamily="34" charset="-128"/>
              </a:rPr>
              <a:t>”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endParaRPr lang="en-GB" dirty="0"/>
          </a:p>
          <a:p>
            <a:pPr marL="457200" lvl="1" indent="0"/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11-14-0697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5726725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of Groups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632548"/>
              </p:ext>
            </p:extLst>
          </p:nvPr>
        </p:nvGraphicFramePr>
        <p:xfrm>
          <a:off x="1600200" y="2133600"/>
          <a:ext cx="6096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Type of Group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Description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Working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SC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Standing Committee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Task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Study Group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6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868144" y="6475413"/>
            <a:ext cx="2674194" cy="19394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A. Stephens, Intel, D. Stanley, Aruba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70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TGak</a:t>
            </a:r>
            <a:r>
              <a:rPr lang="en-US" sz="3600" dirty="0" smtClean="0">
                <a:solidFill>
                  <a:schemeClr val="tx1"/>
                </a:solidFill>
              </a:rPr>
              <a:t> Closing Report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/>
              <a:t>Teleconferences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200" dirty="0"/>
              <a:t>Decided to hold </a:t>
            </a:r>
            <a:r>
              <a:rPr lang="en-GB" sz="2200" dirty="0" smtClean="0"/>
              <a:t>1 ½ </a:t>
            </a:r>
            <a:r>
              <a:rPr lang="en-GB" sz="2200" dirty="0"/>
              <a:t>hour teleconferences, to be joint with </a:t>
            </a:r>
            <a:r>
              <a:rPr lang="en-GB" sz="2200" dirty="0" smtClean="0"/>
              <a:t>802.1Qbz, </a:t>
            </a:r>
            <a:r>
              <a:rPr lang="en-GB" sz="2200" dirty="0"/>
              <a:t>on </a:t>
            </a:r>
            <a:r>
              <a:rPr lang="en-US" sz="2200" dirty="0"/>
              <a:t>Monday, </a:t>
            </a:r>
            <a:r>
              <a:rPr lang="en-US" sz="2200" dirty="0" smtClean="0"/>
              <a:t>June 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, </a:t>
            </a:r>
            <a:r>
              <a:rPr lang="en-US" sz="2400" dirty="0" smtClean="0"/>
              <a:t>June 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and June 30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all </a:t>
            </a:r>
            <a:r>
              <a:rPr lang="en-US" sz="2200" dirty="0" smtClean="0"/>
              <a:t>at </a:t>
            </a:r>
            <a:r>
              <a:rPr lang="en-US" sz="2200" dirty="0"/>
              <a:t>5pm Eastern US time</a:t>
            </a:r>
            <a:r>
              <a:rPr lang="en-GB" sz="2200" dirty="0"/>
              <a:t>.</a:t>
            </a:r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July 2014 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Complete comment resolution on CC17.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Receive and discuss technical presentations.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Produce a D1.0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Joint meeting with 802.1.</a:t>
            </a:r>
          </a:p>
          <a:p>
            <a:pPr marL="457200" lvl="1" indent="0"/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11-14-0697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5836576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A. Stephens, Intel, D. Stanley, Aruba</a:t>
            </a:r>
            <a:endParaRPr lang="en-GB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71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TGaq</a:t>
            </a:r>
            <a:r>
              <a:rPr lang="en-GB" dirty="0" smtClean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2014-05-15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108551"/>
              </p:ext>
            </p:extLst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Document" r:id="rId4" imgW="8146441" imgH="2306477" progId="Word.Document.8">
                  <p:embed/>
                </p:oleObj>
              </mc:Choice>
              <mc:Fallback>
                <p:oleObj name="Document" r:id="rId4" imgW="8146441" imgH="23064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11-14-0686 by Stephen McCann,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018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A. Stephens, Intel, D. Stanley, Aruba</a:t>
            </a:r>
            <a:endParaRPr lang="en-GB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72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</a:t>
            </a:r>
            <a:r>
              <a:rPr lang="en-GB" sz="3200" dirty="0" err="1" smtClean="0"/>
              <a:t>TGaq</a:t>
            </a:r>
            <a:r>
              <a:rPr lang="en-GB" sz="3200" dirty="0" smtClean="0"/>
              <a:t> (Pre-Association Discovery) for May 2014, Waikoloa, HI, USA.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11-14-0686 by Stephen McCann,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3912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A. Stephens, Intel, D. Stanley, Aruba</a:t>
            </a:r>
            <a:endParaRPr lang="en-GB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73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544715"/>
          </a:xfrm>
        </p:spPr>
        <p:txBody>
          <a:bodyPr/>
          <a:lstStyle/>
          <a:p>
            <a:r>
              <a:rPr lang="en-GB" dirty="0" smtClean="0"/>
              <a:t>Approved initial text and instructed editor to create D0.01 prior to the July 2014 meeting</a:t>
            </a:r>
          </a:p>
          <a:p>
            <a:r>
              <a:rPr lang="en-GB" dirty="0" smtClean="0"/>
              <a:t>Technical presentations</a:t>
            </a:r>
          </a:p>
          <a:p>
            <a:pPr lvl="2"/>
            <a:r>
              <a:rPr lang="en-GB" dirty="0"/>
              <a:t>11-14-0643r0	Message flows for local network service discovery</a:t>
            </a:r>
          </a:p>
          <a:p>
            <a:pPr lvl="2"/>
            <a:r>
              <a:rPr lang="en-GB" dirty="0"/>
              <a:t>11-14-0618r1	</a:t>
            </a:r>
            <a:r>
              <a:rPr lang="en-GB" dirty="0" err="1"/>
              <a:t>TGaq</a:t>
            </a:r>
            <a:r>
              <a:rPr lang="en-GB" dirty="0"/>
              <a:t> CAG Number </a:t>
            </a:r>
            <a:r>
              <a:rPr lang="en-GB" dirty="0" smtClean="0"/>
              <a:t>IE</a:t>
            </a:r>
          </a:p>
          <a:p>
            <a:pPr lvl="2"/>
            <a:r>
              <a:rPr lang="en-GB" dirty="0" smtClean="0"/>
              <a:t>11-14-0667r0	Service </a:t>
            </a:r>
            <a:r>
              <a:rPr lang="en-GB" dirty="0"/>
              <a:t>Indication Consideration of 802.11aq</a:t>
            </a:r>
          </a:p>
          <a:p>
            <a:pPr lvl="2"/>
            <a:r>
              <a:rPr lang="en-GB" dirty="0"/>
              <a:t>11-14-0668r0	</a:t>
            </a:r>
            <a:r>
              <a:rPr lang="en-GB" dirty="0" smtClean="0"/>
              <a:t>Security </a:t>
            </a:r>
            <a:r>
              <a:rPr lang="en-GB" dirty="0"/>
              <a:t>and Privacy Consideration of 802.11aq</a:t>
            </a:r>
          </a:p>
          <a:p>
            <a:pPr lvl="2"/>
            <a:r>
              <a:rPr lang="en-GB" dirty="0"/>
              <a:t>11-14-0657r0	</a:t>
            </a:r>
            <a:r>
              <a:rPr lang="en-GB" dirty="0" smtClean="0"/>
              <a:t>Pre-Association </a:t>
            </a:r>
            <a:r>
              <a:rPr lang="en-GB" dirty="0"/>
              <a:t>Discovery Protocol</a:t>
            </a:r>
          </a:p>
          <a:p>
            <a:pPr lvl="2"/>
            <a:r>
              <a:rPr lang="en-GB" dirty="0"/>
              <a:t>11-14-0685r0	ANNEX-Text-PAD-Protocol-for-ANDSF</a:t>
            </a:r>
          </a:p>
          <a:p>
            <a:pPr lvl="2"/>
            <a:r>
              <a:rPr lang="en-GB" dirty="0"/>
              <a:t>11-14-0158r2	</a:t>
            </a:r>
            <a:r>
              <a:rPr lang="en-GB" dirty="0" smtClean="0"/>
              <a:t>Service-Transaction-Protocol-for-ANDSF</a:t>
            </a:r>
            <a:endParaRPr lang="en-GB" dirty="0"/>
          </a:p>
          <a:p>
            <a:r>
              <a:rPr lang="en-GB" dirty="0" smtClean="0"/>
              <a:t>Teleconference: </a:t>
            </a:r>
            <a:r>
              <a:rPr lang="en-GB" dirty="0"/>
              <a:t>8</a:t>
            </a:r>
            <a:r>
              <a:rPr lang="en-GB" baseline="30000" dirty="0" smtClean="0"/>
              <a:t>th</a:t>
            </a:r>
            <a:r>
              <a:rPr lang="en-GB" dirty="0" smtClean="0"/>
              <a:t> July 2014 , 10:00 ET</a:t>
            </a:r>
          </a:p>
          <a:p>
            <a:r>
              <a:rPr lang="en-GB" dirty="0" smtClean="0"/>
              <a:t>Plans for July 2014</a:t>
            </a:r>
            <a:endParaRPr lang="en-GB" sz="2000" dirty="0" smtClean="0"/>
          </a:p>
          <a:p>
            <a:pPr lvl="1"/>
            <a:r>
              <a:rPr lang="en-GB" sz="1800" dirty="0" smtClean="0"/>
              <a:t>Addition of text to Draft 0.01 to form D0.02</a:t>
            </a:r>
          </a:p>
          <a:p>
            <a:pPr lvl="1"/>
            <a:r>
              <a:rPr lang="en-GB" sz="1800" dirty="0" smtClean="0"/>
              <a:t>Start of comment collection on Draft 0.02</a:t>
            </a:r>
            <a:endParaRPr lang="en-GB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11-14-0686 by Stephen McCann, Blackberry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05143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  <a:endParaRPr 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TGax</a:t>
            </a:r>
            <a:r>
              <a:rPr lang="en-US" dirty="0" smtClean="0"/>
              <a:t> May 2014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2014-05-15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20700" y="2590800"/>
          <a:ext cx="75358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Document" r:id="rId4" imgW="8610834" imgH="2617202" progId="Word.Document.8">
                  <p:embed/>
                </p:oleObj>
              </mc:Choice>
              <mc:Fallback>
                <p:oleObj name="Document" r:id="rId4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590800"/>
                        <a:ext cx="75358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1/8 of 11-14-0702 by Osama Aboul-Magd (Huawei Technologies)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98359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  <a:endParaRPr lang="en-US" smtClean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</a:t>
            </a:r>
            <a:r>
              <a:rPr lang="en-US" dirty="0" err="1" smtClean="0"/>
              <a:t>TGax</a:t>
            </a:r>
            <a:r>
              <a:rPr lang="en-US" dirty="0" smtClean="0"/>
              <a:t> for the May 2014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2/8 of 11-14-0702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39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dirty="0" smtClean="0"/>
              <a:t>Work Completed- TG Elections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1447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dirty="0" smtClean="0"/>
              <a:t>The TG elected a TG chair and a Secretary</a:t>
            </a:r>
          </a:p>
          <a:p>
            <a:pPr lvl="1">
              <a:lnSpc>
                <a:spcPct val="90000"/>
              </a:lnSpc>
              <a:defRPr/>
            </a:pPr>
            <a:r>
              <a:rPr lang="en-CA" dirty="0" smtClean="0"/>
              <a:t>TG Chair: Osama Aboul-Magd</a:t>
            </a:r>
          </a:p>
          <a:p>
            <a:pPr lvl="1">
              <a:lnSpc>
                <a:spcPct val="90000"/>
              </a:lnSpc>
              <a:defRPr/>
            </a:pPr>
            <a:r>
              <a:rPr lang="en-CA" dirty="0" smtClean="0"/>
              <a:t>TG Secretary: Yasuhiko Inoue</a:t>
            </a: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sz="2800" dirty="0" smtClean="0">
              <a:sym typeface="Wingdings" pitchFamily="2" charset="2"/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  <a:endParaRPr lang="en-US" smtClean="0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3/8 of 11-14-0702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6003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Completed – TG Documents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CA" dirty="0" smtClean="0"/>
              <a:t>Approved initial revisions of the TG Simulation Scenarios (11-14/0612r4) and Evaluation Methodology (11-14/0571r2) documents.</a:t>
            </a:r>
          </a:p>
          <a:p>
            <a:r>
              <a:rPr lang="en-CA" dirty="0" smtClean="0"/>
              <a:t>Started the discussion related to Functional Requirements document. Expectation is to approve the initial revision of the document in July.</a:t>
            </a:r>
          </a:p>
          <a:p>
            <a:r>
              <a:rPr lang="en-CA" dirty="0" smtClean="0"/>
              <a:t>Discussion related to Channel Model document is expected to start in July.</a:t>
            </a:r>
          </a:p>
          <a:p>
            <a:r>
              <a:rPr lang="en-CA" dirty="0" smtClean="0"/>
              <a:t>The TG had a brief discussion related to TG structure. More discussion on the process and TG structure is expected in July.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4/8 of 11-14-0702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6342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Completed – Technical Presentation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40 submissions were covered during the week.</a:t>
            </a:r>
          </a:p>
          <a:p>
            <a:r>
              <a:rPr lang="en-CA" dirty="0" smtClean="0"/>
              <a:t>A list of the submissions is available in the agenda document available at: </a:t>
            </a:r>
          </a:p>
          <a:p>
            <a:pPr lvl="1"/>
            <a:r>
              <a:rPr lang="en-CA" dirty="0" smtClean="0">
                <a:hlinkClick r:id="rId3"/>
              </a:rPr>
              <a:t>https://mentor.ieee.org/802.11/dcn/14/11-14-0478-05-00ax-tgax-may-2014-meeting-agenda.ppt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5/8 of 11-14-0702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38848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Completed - Timeline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 flipH="1">
            <a:off x="6226989" y="2169871"/>
            <a:ext cx="2810" cy="298088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 lIns="91434" tIns="45716" rIns="91434" bIns="4571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flipH="1">
            <a:off x="7343879" y="2202679"/>
            <a:ext cx="0" cy="2948071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 lIns="91434" tIns="45716" rIns="91434" bIns="4571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H="1">
            <a:off x="3967373" y="1979852"/>
            <a:ext cx="7159" cy="3170897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 lIns="91434" tIns="45716" rIns="91434" bIns="4571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666195" y="1962785"/>
            <a:ext cx="0" cy="3187966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 lIns="91434" tIns="45716" rIns="91434" bIns="4571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836199" y="1961211"/>
            <a:ext cx="0" cy="3189538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 lIns="91434" tIns="45716" rIns="91434" bIns="4571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233109" y="1931717"/>
            <a:ext cx="1163743" cy="26698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91423" tIns="45711" rIns="91423" bIns="45711"/>
          <a:lstStyle/>
          <a:p>
            <a:pPr algn="ctr">
              <a:spcBef>
                <a:spcPct val="25000"/>
              </a:spcBef>
              <a:buClr>
                <a:schemeClr val="bg1"/>
              </a:buClr>
              <a:buFont typeface="Times"/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103744" y="1940131"/>
            <a:ext cx="1129366" cy="25856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91423" tIns="45711" rIns="91423" bIns="45711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839711" y="1939598"/>
            <a:ext cx="1134821" cy="25910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91423" tIns="45711" rIns="91423" bIns="45711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66195" y="1927620"/>
            <a:ext cx="1173515" cy="271079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91423" tIns="45711" rIns="91423" bIns="45711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2453" y="1927620"/>
            <a:ext cx="1133741" cy="271079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91423" tIns="45711" rIns="91423" bIns="45711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967373" y="1927620"/>
            <a:ext cx="1149360" cy="271079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91423" tIns="45711" rIns="91423" bIns="45711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5116731" y="2198700"/>
            <a:ext cx="1" cy="295205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 lIns="91434" tIns="45716" rIns="91434" bIns="4571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532453" y="1927620"/>
            <a:ext cx="7925747" cy="322313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294457" y="1941380"/>
            <a:ext cx="1163743" cy="25732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91423" tIns="45711" rIns="91423" bIns="45711"/>
          <a:lstStyle/>
          <a:p>
            <a:pPr algn="ctr">
              <a:spcBef>
                <a:spcPct val="25000"/>
              </a:spcBef>
              <a:buClr>
                <a:schemeClr val="bg1"/>
              </a:buClr>
              <a:buFont typeface="Times"/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Isosceles Triangle 20"/>
          <p:cNvSpPr>
            <a:spLocks noChangeArrowheads="1"/>
          </p:cNvSpPr>
          <p:nvPr/>
        </p:nvSpPr>
        <p:spPr bwMode="auto">
          <a:xfrm>
            <a:off x="1794983" y="4733412"/>
            <a:ext cx="219423" cy="228600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1650036" y="4975636"/>
            <a:ext cx="561649" cy="20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Sept ‘08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1605458" y="4360714"/>
            <a:ext cx="659432" cy="3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11ac PAR </a:t>
            </a:r>
            <a:br>
              <a:rPr lang="en-US" sz="800" dirty="0" smtClean="0">
                <a:latin typeface="Arial" pitchFamily="34" charset="0"/>
                <a:cs typeface="Arial" pitchFamily="34" charset="0"/>
              </a:rPr>
            </a:br>
            <a:r>
              <a:rPr lang="en-US" sz="800" dirty="0" smtClean="0">
                <a:latin typeface="Arial" pitchFamily="34" charset="0"/>
                <a:cs typeface="Arial" pitchFamily="34" charset="0"/>
              </a:rPr>
              <a:t>Approved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754989" y="4407038"/>
            <a:ext cx="819733" cy="45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11ac SFD R0 </a:t>
            </a:r>
            <a:br>
              <a:rPr lang="en-US" sz="800" dirty="0" smtClean="0">
                <a:latin typeface="Arial" pitchFamily="34" charset="0"/>
                <a:cs typeface="Arial" pitchFamily="34" charset="0"/>
              </a:rPr>
            </a:br>
            <a:r>
              <a:rPr lang="en-US" sz="800" dirty="0" smtClean="0">
                <a:latin typeface="Arial" pitchFamily="34" charset="0"/>
                <a:cs typeface="Arial" pitchFamily="34" charset="0"/>
              </a:rPr>
              <a:t>(Mar)</a:t>
            </a:r>
            <a:br>
              <a:rPr lang="en-US" sz="800" dirty="0" smtClean="0">
                <a:latin typeface="Arial" pitchFamily="34" charset="0"/>
                <a:cs typeface="Arial" pitchFamily="34" charset="0"/>
              </a:rPr>
            </a:br>
            <a:endParaRPr lang="en-US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2875144" y="4975636"/>
            <a:ext cx="561649" cy="20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Sept ‘09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24430" y="4696036"/>
            <a:ext cx="1517623" cy="2659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11ac SFD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3965686" y="4407038"/>
            <a:ext cx="980032" cy="45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SFD R21, D 0.1   </a:t>
            </a:r>
            <a:br>
              <a:rPr lang="en-US" sz="800" dirty="0" smtClean="0">
                <a:latin typeface="Arial" pitchFamily="34" charset="0"/>
                <a:cs typeface="Arial" pitchFamily="34" charset="0"/>
              </a:rPr>
            </a:br>
            <a:r>
              <a:rPr lang="en-US" sz="800" dirty="0" smtClean="0">
                <a:latin typeface="Arial" pitchFamily="34" charset="0"/>
                <a:cs typeface="Arial" pitchFamily="34" charset="0"/>
              </a:rPr>
              <a:t>(July )</a:t>
            </a:r>
            <a:br>
              <a:rPr lang="en-US" sz="800" dirty="0" smtClean="0">
                <a:latin typeface="Arial" pitchFamily="34" charset="0"/>
                <a:cs typeface="Arial" pitchFamily="34" charset="0"/>
              </a:rPr>
            </a:br>
            <a:endParaRPr lang="en-US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236590" y="4975636"/>
            <a:ext cx="527986" cy="20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Jan  ‘11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4929565" y="4240271"/>
            <a:ext cx="606533" cy="3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.11ac </a:t>
            </a:r>
            <a:br>
              <a:rPr lang="en-US" sz="800" dirty="0" smtClean="0">
                <a:latin typeface="Arial" pitchFamily="34" charset="0"/>
                <a:cs typeface="Arial" pitchFamily="34" charset="0"/>
              </a:rPr>
            </a:br>
            <a:r>
              <a:rPr lang="en-US" sz="800" dirty="0" smtClean="0">
                <a:latin typeface="Arial" pitchFamily="34" charset="0"/>
                <a:cs typeface="Arial" pitchFamily="34" charset="0"/>
              </a:rPr>
              <a:t>Draft  1.0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5066623" y="4530148"/>
            <a:ext cx="332419" cy="20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Jan</a:t>
            </a:r>
          </a:p>
        </p:txBody>
      </p:sp>
      <p:sp>
        <p:nvSpPr>
          <p:cNvPr id="31" name="Isosceles Triangle 30"/>
          <p:cNvSpPr>
            <a:spLocks noChangeArrowheads="1"/>
          </p:cNvSpPr>
          <p:nvPr/>
        </p:nvSpPr>
        <p:spPr bwMode="auto">
          <a:xfrm>
            <a:off x="5103745" y="4765965"/>
            <a:ext cx="226322" cy="196047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5036968" y="4975636"/>
            <a:ext cx="544015" cy="20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July  ‘11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5580983" y="4242500"/>
            <a:ext cx="606533" cy="3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.11ac</a:t>
            </a:r>
            <a:br>
              <a:rPr lang="en-US" sz="800" dirty="0" smtClean="0">
                <a:latin typeface="Arial" pitchFamily="34" charset="0"/>
                <a:cs typeface="Arial" pitchFamily="34" charset="0"/>
              </a:rPr>
            </a:br>
            <a:r>
              <a:rPr lang="en-US" sz="800" dirty="0" smtClean="0">
                <a:latin typeface="Arial" pitchFamily="34" charset="0"/>
                <a:cs typeface="Arial" pitchFamily="34" charset="0"/>
              </a:rPr>
              <a:t>Draft  2.0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5714198" y="4530148"/>
            <a:ext cx="407761" cy="20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Sept </a:t>
            </a:r>
          </a:p>
        </p:txBody>
      </p:sp>
      <p:sp>
        <p:nvSpPr>
          <p:cNvPr id="35" name="Isosceles Triangle 34"/>
          <p:cNvSpPr>
            <a:spLocks noChangeArrowheads="1"/>
          </p:cNvSpPr>
          <p:nvPr/>
        </p:nvSpPr>
        <p:spPr bwMode="auto">
          <a:xfrm>
            <a:off x="5767649" y="4765965"/>
            <a:ext cx="242469" cy="196047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5643722" y="4975636"/>
            <a:ext cx="521574" cy="20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Feb ‘12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7639403" y="4240271"/>
            <a:ext cx="425394" cy="3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.11ac</a:t>
            </a:r>
            <a:br>
              <a:rPr lang="en-US" sz="800" dirty="0" smtClean="0">
                <a:latin typeface="Arial" pitchFamily="34" charset="0"/>
                <a:cs typeface="Arial" pitchFamily="34" charset="0"/>
              </a:rPr>
            </a:br>
            <a:r>
              <a:rPr lang="en-US" sz="800" dirty="0" smtClean="0">
                <a:latin typeface="Arial" pitchFamily="34" charset="0"/>
                <a:cs typeface="Arial" pitchFamily="34" charset="0"/>
              </a:rPr>
              <a:t>Final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7663449" y="4571575"/>
            <a:ext cx="377303" cy="20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July </a:t>
            </a: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7612335" y="4975636"/>
            <a:ext cx="527986" cy="20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Dec ‘13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Isosceles Triangle 39"/>
          <p:cNvSpPr>
            <a:spLocks noChangeArrowheads="1"/>
          </p:cNvSpPr>
          <p:nvPr/>
        </p:nvSpPr>
        <p:spPr bwMode="auto">
          <a:xfrm>
            <a:off x="7709237" y="4765965"/>
            <a:ext cx="242469" cy="196047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 flipH="1">
            <a:off x="5082824" y="2937472"/>
            <a:ext cx="702940" cy="45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.11ax</a:t>
            </a:r>
            <a:br>
              <a:rPr lang="en-US" sz="800" b="1" dirty="0" smtClean="0">
                <a:latin typeface="Arial" pitchFamily="34" charset="0"/>
                <a:cs typeface="Arial" pitchFamily="34" charset="0"/>
              </a:rPr>
            </a:br>
            <a:r>
              <a:rPr lang="en-US" sz="800" b="1" dirty="0" smtClean="0">
                <a:latin typeface="Arial" pitchFamily="34" charset="0"/>
                <a:cs typeface="Arial" pitchFamily="34" charset="0"/>
              </a:rPr>
              <a:t>Draft 2.0</a:t>
            </a:r>
            <a:br>
              <a:rPr lang="en-US" sz="800" b="1" dirty="0" smtClean="0">
                <a:latin typeface="Arial" pitchFamily="34" charset="0"/>
                <a:cs typeface="Arial" pitchFamily="34" charset="0"/>
              </a:rPr>
            </a:br>
            <a:r>
              <a:rPr lang="en-US" sz="800" b="1" dirty="0" smtClean="0">
                <a:latin typeface="Arial" pitchFamily="34" charset="0"/>
                <a:cs typeface="Arial" pitchFamily="34" charset="0"/>
              </a:rPr>
              <a:t>(Mar 2017)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 flipH="1">
            <a:off x="7301307" y="2937472"/>
            <a:ext cx="782738" cy="35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900" b="1" dirty="0" smtClean="0">
                <a:latin typeface="Arial" pitchFamily="34" charset="0"/>
                <a:cs typeface="Arial" pitchFamily="34" charset="0"/>
              </a:rPr>
              <a:t>.11ax</a:t>
            </a:r>
            <a:br>
              <a:rPr lang="en-US" sz="900" b="1" dirty="0" smtClean="0">
                <a:latin typeface="Arial" pitchFamily="34" charset="0"/>
                <a:cs typeface="Arial" pitchFamily="34" charset="0"/>
              </a:rPr>
            </a:br>
            <a:r>
              <a:rPr lang="en-US" sz="900" b="1" dirty="0" smtClean="0">
                <a:latin typeface="Arial" pitchFamily="34" charset="0"/>
                <a:cs typeface="Arial" pitchFamily="34" charset="0"/>
              </a:rPr>
              <a:t> Final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1595791" y="2217803"/>
            <a:ext cx="670141" cy="44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PAR </a:t>
            </a:r>
            <a:r>
              <a:rPr lang="en-US" sz="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800" b="1" dirty="0" smtClean="0">
                <a:latin typeface="Arial" pitchFamily="34" charset="0"/>
                <a:cs typeface="Arial" pitchFamily="34" charset="0"/>
              </a:rPr>
            </a:br>
            <a:r>
              <a:rPr lang="en-US" sz="800" b="1" dirty="0" smtClean="0">
                <a:latin typeface="Arial" pitchFamily="34" charset="0"/>
                <a:cs typeface="Arial" pitchFamily="34" charset="0"/>
              </a:rPr>
              <a:t>Approved</a:t>
            </a:r>
          </a:p>
          <a:p>
            <a:pPr algn="ctr" eaLnBrk="0" hangingPunct="0">
              <a:defRPr/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(Mar 2014)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Isosceles Triangle 43"/>
          <p:cNvSpPr>
            <a:spLocks noChangeArrowheads="1"/>
          </p:cNvSpPr>
          <p:nvPr/>
        </p:nvSpPr>
        <p:spPr bwMode="auto">
          <a:xfrm>
            <a:off x="1829730" y="2664226"/>
            <a:ext cx="202264" cy="2269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Isosceles Triangle 44"/>
          <p:cNvSpPr>
            <a:spLocks noChangeArrowheads="1"/>
          </p:cNvSpPr>
          <p:nvPr/>
        </p:nvSpPr>
        <p:spPr bwMode="auto">
          <a:xfrm flipH="1">
            <a:off x="5311001" y="2694106"/>
            <a:ext cx="190050" cy="217339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4192298" y="2937472"/>
            <a:ext cx="699507" cy="45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.11ax</a:t>
            </a:r>
            <a:br>
              <a:rPr lang="en-US" sz="800" b="1" dirty="0" smtClean="0">
                <a:latin typeface="Arial" pitchFamily="34" charset="0"/>
                <a:cs typeface="Arial" pitchFamily="34" charset="0"/>
              </a:rPr>
            </a:br>
            <a:r>
              <a:rPr lang="en-US" sz="800" b="1" dirty="0" smtClean="0">
                <a:latin typeface="Arial" pitchFamily="34" charset="0"/>
                <a:cs typeface="Arial" pitchFamily="34" charset="0"/>
              </a:rPr>
              <a:t>Draft 1.0</a:t>
            </a:r>
            <a:br>
              <a:rPr lang="en-US" sz="800" b="1" dirty="0" smtClean="0">
                <a:latin typeface="Arial" pitchFamily="34" charset="0"/>
                <a:cs typeface="Arial" pitchFamily="34" charset="0"/>
              </a:rPr>
            </a:br>
            <a:r>
              <a:rPr lang="en-US" sz="800" b="1" dirty="0" smtClean="0">
                <a:latin typeface="Arial" pitchFamily="34" charset="0"/>
                <a:cs typeface="Arial" pitchFamily="34" charset="0"/>
              </a:rPr>
              <a:t>(July 2016)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Isosceles Triangle 46"/>
          <p:cNvSpPr>
            <a:spLocks noChangeArrowheads="1"/>
          </p:cNvSpPr>
          <p:nvPr/>
        </p:nvSpPr>
        <p:spPr bwMode="auto">
          <a:xfrm>
            <a:off x="4487532" y="2689966"/>
            <a:ext cx="202264" cy="22695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Isosceles Triangle 47"/>
          <p:cNvSpPr>
            <a:spLocks noChangeArrowheads="1"/>
          </p:cNvSpPr>
          <p:nvPr/>
        </p:nvSpPr>
        <p:spPr bwMode="auto">
          <a:xfrm>
            <a:off x="800754" y="2664226"/>
            <a:ext cx="202264" cy="2269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544563" y="2937472"/>
            <a:ext cx="771793" cy="69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Study Group</a:t>
            </a:r>
          </a:p>
          <a:p>
            <a:pPr algn="ctr" eaLnBrk="0" hangingPunct="0">
              <a:defRPr/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Launch</a:t>
            </a:r>
          </a:p>
          <a:p>
            <a:pPr algn="ctr" eaLnBrk="0" hangingPunct="0">
              <a:defRPr/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(March 2013)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2824932" y="2937472"/>
            <a:ext cx="1470896" cy="45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Spec Framework</a:t>
            </a:r>
          </a:p>
          <a:p>
            <a:pPr algn="ctr" eaLnBrk="0" hangingPunct="0">
              <a:defRPr/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Document </a:t>
            </a:r>
          </a:p>
          <a:p>
            <a:pPr algn="ctr" eaLnBrk="0" hangingPunct="0">
              <a:defRPr/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 (Nov 14 - </a:t>
            </a:r>
            <a:r>
              <a:rPr lang="en-US" sz="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" b="1" dirty="0" smtClean="0">
                <a:latin typeface="Arial" pitchFamily="34" charset="0"/>
                <a:cs typeface="Arial" pitchFamily="34" charset="0"/>
              </a:rPr>
              <a:t>Jan  2016)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Isosceles Triangle 50"/>
          <p:cNvSpPr>
            <a:spLocks noChangeArrowheads="1"/>
          </p:cNvSpPr>
          <p:nvPr/>
        </p:nvSpPr>
        <p:spPr bwMode="auto">
          <a:xfrm>
            <a:off x="7612335" y="2668207"/>
            <a:ext cx="156007" cy="222969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692247" y="2656731"/>
            <a:ext cx="1374981" cy="2659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11ax SFD</a:t>
            </a:r>
            <a:endParaRPr lang="en-US" sz="1400" dirty="0"/>
          </a:p>
        </p:txBody>
      </p:sp>
      <p:sp>
        <p:nvSpPr>
          <p:cNvPr id="53" name="Text Box 24"/>
          <p:cNvSpPr txBox="1">
            <a:spLocks noChangeArrowheads="1"/>
          </p:cNvSpPr>
          <p:nvPr/>
        </p:nvSpPr>
        <p:spPr bwMode="auto">
          <a:xfrm>
            <a:off x="1743711" y="2937472"/>
            <a:ext cx="792731" cy="36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2" tIns="41026" rIns="82052" bIns="4102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TG Kick Off</a:t>
            </a:r>
          </a:p>
          <a:p>
            <a:pPr algn="ctr" eaLnBrk="0" hangingPunct="0">
              <a:defRPr/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(May 2014)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Isosceles Triangle 53"/>
          <p:cNvSpPr>
            <a:spLocks noChangeArrowheads="1"/>
          </p:cNvSpPr>
          <p:nvPr/>
        </p:nvSpPr>
        <p:spPr bwMode="auto">
          <a:xfrm>
            <a:off x="2014406" y="2664226"/>
            <a:ext cx="202264" cy="2269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6/8 of 11-14-0702 by Osama Aboul-Magd (Huawei Technologies)</a:t>
            </a:r>
          </a:p>
        </p:txBody>
      </p:sp>
      <p:sp>
        <p:nvSpPr>
          <p:cNvPr id="5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7240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txBody>
          <a:bodyPr/>
          <a:lstStyle/>
          <a:p>
            <a:r>
              <a:rPr lang="en-GB" dirty="0" smtClean="0"/>
              <a:t>Groups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7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00438"/>
              </p:ext>
            </p:extLst>
          </p:nvPr>
        </p:nvGraphicFramePr>
        <p:xfrm>
          <a:off x="228600" y="950942"/>
          <a:ext cx="8763000" cy="5145058"/>
        </p:xfrm>
        <a:graphic>
          <a:graphicData uri="http://schemas.openxmlformats.org/drawingml/2006/table">
            <a:tbl>
              <a:tblPr/>
              <a:tblGrid>
                <a:gridCol w="842597"/>
                <a:gridCol w="1179634"/>
                <a:gridCol w="4212980"/>
                <a:gridCol w="2527789"/>
              </a:tblGrid>
              <a:tr h="3048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Description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Chair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 IEEE 802.11 Working 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PUB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Publicity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Wireless Next Generation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Clint Chaplin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Architecture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 Hamilton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JTC1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ISO/IEC/JTC1/SC6 shadow committee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Andrew Myles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Regulatory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Maintenance (Revision C)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Dorothy Stanley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 in 900 MHz bands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Dave Halasz 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Fast Initial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Hiroshi Mano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China Millimeter Wave (CMMW)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Xiaoming Peng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General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 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Pre-association Discovery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Efficiency Wireless LAN (HEW)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Aboul-Magd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6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  <a:endParaRPr lang="en-US" smtClean="0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2014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CA" sz="2800" dirty="0" smtClean="0"/>
              <a:t>Continue to advance simulation scenarios (11-14/0621) and Evaluation Methodologies (11-14/0571) documents.</a:t>
            </a:r>
          </a:p>
          <a:p>
            <a:r>
              <a:rPr lang="en-CA" sz="2800" dirty="0" smtClean="0"/>
              <a:t>Approve an initial Functional Requirements documents</a:t>
            </a:r>
          </a:p>
          <a:p>
            <a:r>
              <a:rPr lang="en-CA" sz="2800" dirty="0" smtClean="0"/>
              <a:t>Approve an initial Channel Model document.</a:t>
            </a:r>
          </a:p>
          <a:p>
            <a:r>
              <a:rPr lang="en-CA" sz="2800" dirty="0" smtClean="0"/>
              <a:t>Discuss and approve TG structure and process.</a:t>
            </a:r>
          </a:p>
          <a:p>
            <a:r>
              <a:rPr lang="en-CA" sz="2800" dirty="0" smtClean="0"/>
              <a:t>Technical Presentations.</a:t>
            </a:r>
            <a:endParaRPr lang="en-CA" sz="2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7/8 of 11-14-0702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0162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  <a:endParaRPr lang="en-US" smtClean="0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Wednesday June 4 – 10:00 -12:00 ET</a:t>
            </a:r>
          </a:p>
          <a:p>
            <a:r>
              <a:rPr lang="en-US" dirty="0" smtClean="0"/>
              <a:t>Wednesday June 18 – 20:00 – 22:00 ET</a:t>
            </a:r>
          </a:p>
          <a:p>
            <a:r>
              <a:rPr lang="en-US" dirty="0" smtClean="0"/>
              <a:t>Wednesday July 2 – 10:00 – 12:00 ET</a:t>
            </a:r>
          </a:p>
          <a:p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8/8 of 11-14-0702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0452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4086E2E2-9AC9-FB47-8CDA-7FC00B1E705C}" type="slidenum">
              <a:rPr lang="en-US"/>
              <a:pPr/>
              <a:t>82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>
                <a:latin typeface="Times New Roman" charset="0"/>
              </a:rPr>
              <a:t>RR-TAG (802.18) to 802.11 Liaison Report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Times New Roman" charset="0"/>
              </a:rPr>
              <a:t>Date:</a:t>
            </a:r>
            <a:r>
              <a:rPr lang="en-US" sz="2000" b="0" dirty="0">
                <a:latin typeface="Times New Roman" charset="0"/>
              </a:rPr>
              <a:t> </a:t>
            </a:r>
            <a:r>
              <a:rPr lang="en-US" sz="2000" b="0" dirty="0" smtClean="0">
                <a:latin typeface="Times New Roman" charset="0"/>
              </a:rPr>
              <a:t>2014-05-16</a:t>
            </a:r>
            <a:endParaRPr lang="en-US" sz="2000" b="0" dirty="0">
              <a:latin typeface="Times New Roman" charset="0"/>
            </a:endParaRPr>
          </a:p>
        </p:txBody>
      </p:sp>
      <p:graphicFrame>
        <p:nvGraphicFramePr>
          <p:cNvPr id="276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838651"/>
              </p:ext>
            </p:extLst>
          </p:nvPr>
        </p:nvGraphicFramePr>
        <p:xfrm>
          <a:off x="500063" y="3136900"/>
          <a:ext cx="7926387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Document" r:id="rId4" imgW="8369300" imgH="2514600" progId="Word.Document.8">
                  <p:embed/>
                </p:oleObj>
              </mc:Choice>
              <mc:Fallback>
                <p:oleObj name="Document" r:id="rId4" imgW="8369300" imgH="2514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136900"/>
                        <a:ext cx="7926387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11-14-0557 by Rich Kennedy, MediaTek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1327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>
                <a:latin typeface="Times New Roman" charset="0"/>
              </a:rPr>
              <a:t>Overview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b="0" dirty="0">
                <a:latin typeface="Times New Roman" charset="0"/>
              </a:rPr>
              <a:t>This document summarizes the activities of the IEEE 802.18 Radio Regulatory Technical Advisory Group (RR-TAG) during the IEEE 802 </a:t>
            </a:r>
            <a:r>
              <a:rPr lang="en-US" b="0" dirty="0" smtClean="0">
                <a:latin typeface="Times New Roman" charset="0"/>
              </a:rPr>
              <a:t>May 2014 Wireless Interim </a:t>
            </a:r>
            <a:r>
              <a:rPr lang="en-US" b="0" dirty="0">
                <a:latin typeface="Times New Roman" charset="0"/>
              </a:rPr>
              <a:t>Meeting </a:t>
            </a:r>
            <a:r>
              <a:rPr lang="en-US" b="0" dirty="0" smtClean="0">
                <a:latin typeface="Times New Roman" charset="0"/>
              </a:rPr>
              <a:t>in Waikoloa.</a:t>
            </a:r>
            <a:endParaRPr lang="en-US" b="0" dirty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9134C468-29D4-5F4D-9F48-17557DAD461D}" type="slidenum">
              <a:rPr lang="en-US"/>
              <a:pPr/>
              <a:t>83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11-14-0557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7074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E4B5A044-8809-DE48-BB59-E9695C000692}" type="slidenum">
              <a:rPr lang="en-US"/>
              <a:pPr/>
              <a:t>84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GB" sz="2800" dirty="0" smtClean="0">
                <a:latin typeface="Times New Roman" charset="0"/>
              </a:rPr>
              <a:t>RR-TAG Documents</a:t>
            </a:r>
            <a:endParaRPr lang="en-GB" sz="2800" dirty="0">
              <a:latin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01000" cy="4114800"/>
          </a:xfrm>
        </p:spPr>
        <p:txBody>
          <a:bodyPr/>
          <a:lstStyle/>
          <a:p>
            <a:pPr marL="342900" lvl="1" indent="-342900"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400" dirty="0" smtClean="0"/>
              <a:t>The Charter was reaffirmed in </a:t>
            </a:r>
            <a:r>
              <a:rPr lang="en-US" sz="2400" dirty="0"/>
              <a:t>document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mentor.ieee.org/802.18/dcn/14/18-14-0024-00-0000-rr-tag-charter-reaffirmed-2014.docx</a:t>
            </a:r>
            <a:r>
              <a:rPr lang="en-US" sz="2400" dirty="0" smtClean="0"/>
              <a:t> 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400" dirty="0" smtClean="0"/>
              <a:t>The new Operations Manual was started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11-14-0557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8008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50B44E6A-9CD3-2148-9087-BF38FB166480}" type="slidenum">
              <a:rPr lang="en-US"/>
              <a:pPr/>
              <a:t>85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GB" sz="2800" dirty="0" smtClean="0">
                <a:latin typeface="Times New Roman" charset="0"/>
              </a:rPr>
              <a:t>Regulatory Summaries</a:t>
            </a:r>
            <a:endParaRPr lang="en-GB" sz="2800" dirty="0">
              <a:latin typeface="Times New Roman" charset="0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924800" cy="4114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latin typeface="Times New Roman" charset="0"/>
              </a:rPr>
              <a:t>The Vice-chair presented a series of regulatory updates:</a:t>
            </a:r>
          </a:p>
          <a:p>
            <a:pPr lvl="1"/>
            <a:r>
              <a:rPr lang="en-US" altLang="en-US" sz="1800" b="1" dirty="0"/>
              <a:t>European Union</a:t>
            </a:r>
          </a:p>
          <a:p>
            <a:pPr lvl="2"/>
            <a:r>
              <a:rPr lang="en-US" altLang="en-US" dirty="0"/>
              <a:t>Ofcom LTE in 2.3 and 3.4 GHz consultation</a:t>
            </a:r>
          </a:p>
          <a:p>
            <a:pPr lvl="2"/>
            <a:r>
              <a:rPr lang="en-US" altLang="en-US" dirty="0"/>
              <a:t>EC Mandate on LTE in 2.3 GHz</a:t>
            </a:r>
          </a:p>
          <a:p>
            <a:pPr lvl="2"/>
            <a:r>
              <a:rPr lang="en-US" altLang="en-US" dirty="0"/>
              <a:t>Ofcom spectrum “statements”</a:t>
            </a:r>
          </a:p>
          <a:p>
            <a:pPr lvl="3"/>
            <a:r>
              <a:rPr lang="en-US" altLang="en-US" dirty="0"/>
              <a:t>10-year spectrum plan</a:t>
            </a:r>
          </a:p>
          <a:p>
            <a:pPr lvl="3"/>
            <a:r>
              <a:rPr lang="en-US" altLang="en-US" dirty="0"/>
              <a:t>Spectrum sharing with dynamic spectrum access</a:t>
            </a:r>
          </a:p>
          <a:p>
            <a:pPr lvl="1"/>
            <a:r>
              <a:rPr lang="en-US" altLang="en-US" sz="1800" b="1" dirty="0"/>
              <a:t>North America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dirty="0"/>
              <a:t>Globalstar NPRM Reply Comments [due June 4]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dirty="0"/>
              <a:t>NPRM 13-22 – R&amp;O (FCC 14-49)</a:t>
            </a:r>
          </a:p>
          <a:p>
            <a:pPr lvl="3" eaLnBrk="1" hangingPunct="1">
              <a:spcBef>
                <a:spcPct val="0"/>
              </a:spcBef>
            </a:pPr>
            <a:r>
              <a:rPr lang="en-US" altLang="en-US" dirty="0"/>
              <a:t>Petition for reconsideration on DFS rule change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dirty="0"/>
              <a:t>FCC 3.5 GHz FNPRM [Comments due 40 days after publication]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dirty="0"/>
              <a:t>TV band spectrum auction planning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dirty="0" smtClean="0"/>
              <a:t>New </a:t>
            </a:r>
            <a:r>
              <a:rPr lang="en-US" altLang="en-US" dirty="0"/>
              <a:t>KDB for electronic labeling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endParaRPr lang="en-US" sz="2000" dirty="0">
              <a:latin typeface="Times New Roman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11-14-0557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599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22040"/>
            <a:ext cx="7772400" cy="1066800"/>
          </a:xfrm>
          <a:noFill/>
        </p:spPr>
        <p:txBody>
          <a:bodyPr/>
          <a:lstStyle/>
          <a:p>
            <a:r>
              <a:rPr lang="en-GB" dirty="0" smtClean="0"/>
              <a:t>802.24 </a:t>
            </a:r>
            <a:br>
              <a:rPr lang="en-GB" dirty="0" smtClean="0"/>
            </a:br>
            <a:r>
              <a:rPr lang="en-GB" dirty="0" smtClean="0"/>
              <a:t>Smart Grid Technical </a:t>
            </a:r>
            <a:r>
              <a:rPr lang="en-GB" smtClean="0"/>
              <a:t>Advisory Group</a:t>
            </a:r>
            <a:br>
              <a:rPr lang="en-GB" smtClean="0"/>
            </a:br>
            <a:r>
              <a:rPr lang="en-GB" smtClean="0"/>
              <a:t>Liaison </a:t>
            </a:r>
            <a:r>
              <a:rPr lang="en-GB" dirty="0" smtClean="0"/>
              <a:t>Report (January 2014)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2708920"/>
            <a:ext cx="7772400" cy="338708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2014-05-15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86</a:t>
            </a:fld>
            <a:endParaRPr lang="en-GB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896804"/>
              </p:ext>
            </p:extLst>
          </p:nvPr>
        </p:nvGraphicFramePr>
        <p:xfrm>
          <a:off x="658813" y="3985220"/>
          <a:ext cx="8237537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Document" r:id="rId4" imgW="8152664" imgH="2297815" progId="Word.Document.8">
                  <p:embed/>
                </p:oleObj>
              </mc:Choice>
              <mc:Fallback>
                <p:oleObj name="Document" r:id="rId4" imgW="8152664" imgH="22978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3985220"/>
                        <a:ext cx="8237537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755576" y="3573016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 smtClean="0"/>
              <a:t>Author: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11-14-0703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Stephens, Intel, D. Stanley, Aruba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802.24 Introduction and Meeting Plan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114800"/>
          </a:xfrm>
        </p:spPr>
        <p:txBody>
          <a:bodyPr/>
          <a:lstStyle/>
          <a:p>
            <a:r>
              <a:rPr lang="en-US" smtClean="0"/>
              <a:t>802.24 is the Smart Grid Technical Advisory Group</a:t>
            </a:r>
          </a:p>
          <a:p>
            <a:endParaRPr lang="en-US" smtClean="0"/>
          </a:p>
          <a:p>
            <a:r>
              <a:rPr lang="en-US" smtClean="0"/>
              <a:t>Formed Nov 2012 to coordinate internal to and external to IEEE 802 in matters related to Smart Grid standards</a:t>
            </a:r>
          </a:p>
          <a:p>
            <a:endParaRPr lang="en-US" smtClean="0"/>
          </a:p>
          <a:p>
            <a:r>
              <a:rPr lang="en-US" smtClean="0"/>
              <a:t>Established meeting plan is 3 slots: PM2 on Monday, Tuesday and Wednesday</a:t>
            </a:r>
          </a:p>
          <a:p>
            <a:endParaRPr lang="en-US" smtClean="0"/>
          </a:p>
          <a:p>
            <a:r>
              <a:rPr lang="en-US" smtClean="0"/>
              <a:t>Participation from all 802 working groups is invited</a:t>
            </a:r>
          </a:p>
          <a:p>
            <a:pPr lvl="1"/>
            <a:r>
              <a:rPr lang="en-US" smtClean="0"/>
              <a:t>Reciprocal attendance credit is available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Stephens, Intel, D. Stanley, Aruba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87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11-14-0703 by Tim Godfrey, EPRI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6817354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7808"/>
            <a:ext cx="7772400" cy="51095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May 2014 activities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971256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n-US" dirty="0" smtClean="0"/>
              <a:t>Update to NIST Framework (v3) published without IEEE802 standards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802.24 will follow up with Bill Ash at IEEE regarding our previous response</a:t>
            </a:r>
          </a:p>
          <a:p>
            <a:r>
              <a:rPr lang="en-US" dirty="0" smtClean="0"/>
              <a:t>Planning for scope expansion of 802.24</a:t>
            </a:r>
          </a:p>
          <a:p>
            <a:pPr lvl="1"/>
            <a:r>
              <a:rPr lang="en-US" dirty="0" smtClean="0"/>
              <a:t>The TAG will create Task Groups to address application areas that involve at least two IEEE 802 WG</a:t>
            </a:r>
          </a:p>
          <a:p>
            <a:pPr lvl="1"/>
            <a:r>
              <a:rPr lang="en-US" dirty="0" smtClean="0"/>
              <a:t>The TAG will adopt a new name: The leading candidate is “Vertical Applications TAG”  (alternate suggestions are requested)</a:t>
            </a:r>
          </a:p>
          <a:p>
            <a:pPr lvl="1"/>
            <a:r>
              <a:rPr lang="en-US" dirty="0" smtClean="0"/>
              <a:t>New areas such as IoT will be assigned to Task Groups</a:t>
            </a:r>
          </a:p>
          <a:p>
            <a:pPr lvl="1"/>
            <a:r>
              <a:rPr lang="en-US" dirty="0" smtClean="0"/>
              <a:t>Motion to approve </a:t>
            </a:r>
            <a:r>
              <a:rPr lang="en-US" smtClean="0"/>
              <a:t>scope change to </a:t>
            </a:r>
            <a:r>
              <a:rPr lang="en-US" dirty="0" smtClean="0"/>
              <a:t>be submitted to </a:t>
            </a:r>
            <a:r>
              <a:rPr lang="en-US" dirty="0" err="1" smtClean="0"/>
              <a:t>ExCom</a:t>
            </a:r>
            <a:r>
              <a:rPr lang="en-US" dirty="0" smtClean="0"/>
              <a:t> in July</a:t>
            </a:r>
          </a:p>
          <a:p>
            <a:r>
              <a:rPr lang="en-US" dirty="0" smtClean="0"/>
              <a:t>The TAG developed an operating manual</a:t>
            </a:r>
          </a:p>
          <a:p>
            <a:pPr lvl="1"/>
            <a:r>
              <a:rPr lang="en-US" dirty="0" smtClean="0"/>
              <a:t>Including procedures for starting Task Groups. Doc </a:t>
            </a:r>
            <a:r>
              <a:rPr lang="en-US" dirty="0" smtClean="0">
                <a:hlinkClick r:id="rId3"/>
              </a:rPr>
              <a:t>24-14-0007r2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Stephens, Intel, D. Stanley, Aruba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88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11-14-0703 by Tim Godfrey, EPRI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690055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645108C-F4BD-42F7-A73B-AA473E24AA0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 smtClean="0"/>
              <a:t>802.11 WG Editor’s Meeting (May ‘14)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2014-05-01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077228"/>
              </p:ext>
            </p:extLst>
          </p:nvPr>
        </p:nvGraphicFramePr>
        <p:xfrm>
          <a:off x="534988" y="2505075"/>
          <a:ext cx="7920037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cument" r:id="rId4" imgW="8606510" imgH="2806597" progId="Word.Document.8">
                  <p:embed/>
                </p:oleObj>
              </mc:Choice>
              <mc:Fallback>
                <p:oleObj name="Document" r:id="rId4" imgW="8606510" imgH="28065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505075"/>
                        <a:ext cx="7920037" cy="2579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A. Stephens, Intel, D. Stanley, Aruba</a:t>
            </a:r>
            <a:endParaRPr lang="en-US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11-14-0545 by Peter Ecclesine (Cisco Systems)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3084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73971</TotalTime>
  <Words>6800</Words>
  <Application>Microsoft Office PowerPoint</Application>
  <PresentationFormat>On-screen Show (4:3)</PresentationFormat>
  <Paragraphs>1465</Paragraphs>
  <Slides>88</Slides>
  <Notes>88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88</vt:i4>
      </vt:variant>
    </vt:vector>
  </HeadingPairs>
  <TitlesOfParts>
    <vt:vector size="91" baseType="lpstr">
      <vt:lpstr>Default Design</vt:lpstr>
      <vt:lpstr>Microsoft Word 97 - 2003 Document</vt:lpstr>
      <vt:lpstr>Document</vt:lpstr>
      <vt:lpstr>802.11 May 2014 Closing Reports</vt:lpstr>
      <vt:lpstr>Abstract</vt:lpstr>
      <vt:lpstr>Attendance</vt:lpstr>
      <vt:lpstr>Attendance Total</vt:lpstr>
      <vt:lpstr>Attendance Histogram (Thu) </vt:lpstr>
      <vt:lpstr>Attendance by Country</vt:lpstr>
      <vt:lpstr>Type of Groups</vt:lpstr>
      <vt:lpstr>Groups</vt:lpstr>
      <vt:lpstr>802.11 WG Editor’s Meeting (May ‘14)</vt:lpstr>
      <vt:lpstr>Volunteer Editor Contacts</vt:lpstr>
      <vt:lpstr>802.11 Style Guide</vt:lpstr>
      <vt:lpstr>Editor Amendment Ordering</vt:lpstr>
      <vt:lpstr>Draft Development Snapshot</vt:lpstr>
      <vt:lpstr>MIB style, Visio and Frame practices </vt:lpstr>
      <vt:lpstr>Publicity SC Closing Report</vt:lpstr>
      <vt:lpstr>Abstract</vt:lpstr>
      <vt:lpstr>PowerPoint Presentation</vt:lpstr>
      <vt:lpstr>Closing Report</vt:lpstr>
      <vt:lpstr>Abstract</vt:lpstr>
      <vt:lpstr>PowerPoint Presentation</vt:lpstr>
      <vt:lpstr>ARC Closing Report </vt:lpstr>
      <vt:lpstr>Abstract</vt:lpstr>
      <vt:lpstr>Work Completed</vt:lpstr>
      <vt:lpstr>Work Completed (con’t)</vt:lpstr>
      <vt:lpstr>Teleconference(s)</vt:lpstr>
      <vt:lpstr>July 2014 Goals</vt:lpstr>
      <vt:lpstr>IEEE 802 JTC1 SC closing report (May 2014)</vt:lpstr>
      <vt:lpstr>Abstract</vt:lpstr>
      <vt:lpstr>The SC had a relatively light agenda focused on executing the PSDO process</vt:lpstr>
      <vt:lpstr>It appears IEEE 802 participants can access SC6 documents as “experts”</vt:lpstr>
      <vt:lpstr>IEEE 802 has pushed seven standards through the PSDO ratification process</vt:lpstr>
      <vt:lpstr>IEEE 802 has six standards in the pipeline for ratification under the PSDO</vt:lpstr>
      <vt:lpstr>JTC1 SC will continue work in San Diego</vt:lpstr>
      <vt:lpstr>The IEEE 802 JTC1 SC approved FDIS comment responses on 11aa/ad/ae</vt:lpstr>
      <vt:lpstr>IEEE 802.11 Regulatory SC Waikoloa Closing Report</vt:lpstr>
      <vt:lpstr>Abstract</vt:lpstr>
      <vt:lpstr>Agenda</vt:lpstr>
      <vt:lpstr>Accomplishments</vt:lpstr>
      <vt:lpstr>Teleconferences</vt:lpstr>
      <vt:lpstr>References</vt:lpstr>
      <vt:lpstr>IEEE 802.11mc Closing Report for May 2014</vt:lpstr>
      <vt:lpstr>Abstract</vt:lpstr>
      <vt:lpstr>Status </vt:lpstr>
      <vt:lpstr>TGmc Plan of Record</vt:lpstr>
      <vt:lpstr>Teleconferences</vt:lpstr>
      <vt:lpstr>Motion for WGLB on P802.11mc D3.0</vt:lpstr>
      <vt:lpstr>Motion – 3GPP Liaison</vt:lpstr>
      <vt:lpstr>Next Steps</vt:lpstr>
      <vt:lpstr>IEEE 802.11ah Closing Report for May 2014</vt:lpstr>
      <vt:lpstr>Abstract</vt:lpstr>
      <vt:lpstr>Activity in TGah</vt:lpstr>
      <vt:lpstr>Going forward</vt:lpstr>
      <vt:lpstr>Teleconference</vt:lpstr>
      <vt:lpstr>TGah Timeline – No change</vt:lpstr>
      <vt:lpstr>Motion 8</vt:lpstr>
      <vt:lpstr>IEEE 802.11TGai Closing Report</vt:lpstr>
      <vt:lpstr>Abstract</vt:lpstr>
      <vt:lpstr>IEEE 802.11 FILS TGai –  May 2014 Waikoloa meeting</vt:lpstr>
      <vt:lpstr>Accomplishments  TGai  1/2</vt:lpstr>
      <vt:lpstr>Accomplishments  TGai  2/2</vt:lpstr>
      <vt:lpstr>Plan for July (Adhoc and F2F)</vt:lpstr>
      <vt:lpstr>Time line of TGai (changed)</vt:lpstr>
      <vt:lpstr>San Diego Adhoc (Date &amp; Location)</vt:lpstr>
      <vt:lpstr>Reference</vt:lpstr>
      <vt:lpstr>Thanks to all who participated!</vt:lpstr>
      <vt:lpstr>TGak May Closing Report</vt:lpstr>
      <vt:lpstr>Abstract</vt:lpstr>
      <vt:lpstr>TGak Closing Report</vt:lpstr>
      <vt:lpstr>TGak Closing Report</vt:lpstr>
      <vt:lpstr>TGak Closing Report</vt:lpstr>
      <vt:lpstr>TGaq Closing Report</vt:lpstr>
      <vt:lpstr>Abstract</vt:lpstr>
      <vt:lpstr>PowerPoint Presentation</vt:lpstr>
      <vt:lpstr>TGax May 2014 Closing Report</vt:lpstr>
      <vt:lpstr>Abstract</vt:lpstr>
      <vt:lpstr>Work Completed- TG Elections </vt:lpstr>
      <vt:lpstr>Work Completed – TG Documents</vt:lpstr>
      <vt:lpstr>Work Completed – Technical Presentation</vt:lpstr>
      <vt:lpstr>Work Completed - Timeline</vt:lpstr>
      <vt:lpstr>July 2014 Goals</vt:lpstr>
      <vt:lpstr>Conference Call Times</vt:lpstr>
      <vt:lpstr>RR-TAG (802.18) to 802.11 Liaison Report</vt:lpstr>
      <vt:lpstr>Overview</vt:lpstr>
      <vt:lpstr>RR-TAG Documents</vt:lpstr>
      <vt:lpstr>Regulatory Summaries</vt:lpstr>
      <vt:lpstr>802.24  Smart Grid Technical Advisory Group Liaison Report (January 2014)</vt:lpstr>
      <vt:lpstr>802.24 Introduction and Meeting Plan</vt:lpstr>
      <vt:lpstr>May 2014 activities</vt:lpstr>
    </vt:vector>
  </TitlesOfParts>
  <Company>Aruba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Plenary Reports</dc:title>
  <dc:creator>dstanley@arubanetworks.com</dc:creator>
  <cp:lastModifiedBy>Dorothy Stanley</cp:lastModifiedBy>
  <cp:revision>1249</cp:revision>
  <cp:lastPrinted>1998-02-10T13:28:06Z</cp:lastPrinted>
  <dcterms:created xsi:type="dcterms:W3CDTF">1998-02-10T13:07:52Z</dcterms:created>
  <dcterms:modified xsi:type="dcterms:W3CDTF">2014-05-16T07:34:47Z</dcterms:modified>
</cp:coreProperties>
</file>