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31" r:id="rId2"/>
    <p:sldId id="332" r:id="rId3"/>
    <p:sldId id="345" r:id="rId4"/>
    <p:sldId id="347" r:id="rId5"/>
    <p:sldId id="346" r:id="rId6"/>
    <p:sldId id="342" r:id="rId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1" hangingPunct="1">
      <a:defRPr sz="1200" kern="1200">
        <a:solidFill>
          <a:schemeClr val="tx1"/>
        </a:solidFill>
        <a:latin typeface="Times New Roman" panose="02020603050405020304" pitchFamily="18" charset="0"/>
        <a:ea typeface="+mn-ea"/>
        <a:cs typeface="+mn-cs"/>
      </a:defRPr>
    </a:lvl6pPr>
    <a:lvl7pPr marL="2743200" algn="l" defTabSz="914400" rtl="0" eaLnBrk="1" latinLnBrk="1" hangingPunct="1">
      <a:defRPr sz="1200" kern="1200">
        <a:solidFill>
          <a:schemeClr val="tx1"/>
        </a:solidFill>
        <a:latin typeface="Times New Roman" panose="02020603050405020304" pitchFamily="18" charset="0"/>
        <a:ea typeface="+mn-ea"/>
        <a:cs typeface="+mn-cs"/>
      </a:defRPr>
    </a:lvl7pPr>
    <a:lvl8pPr marL="3200400" algn="l" defTabSz="914400" rtl="0" eaLnBrk="1" latinLnBrk="1" hangingPunct="1">
      <a:defRPr sz="1200" kern="1200">
        <a:solidFill>
          <a:schemeClr val="tx1"/>
        </a:solidFill>
        <a:latin typeface="Times New Roman" panose="02020603050405020304" pitchFamily="18" charset="0"/>
        <a:ea typeface="+mn-ea"/>
        <a:cs typeface="+mn-cs"/>
      </a:defRPr>
    </a:lvl8pPr>
    <a:lvl9pPr marL="3657600" algn="l" defTabSz="914400" rtl="0" eaLnBrk="1" latinLnBrk="1"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88576" autoAdjust="0"/>
  </p:normalViewPr>
  <p:slideViewPr>
    <p:cSldViewPr showGuides="1">
      <p:cViewPr varScale="1">
        <p:scale>
          <a:sx n="92" d="100"/>
          <a:sy n="92" d="100"/>
        </p:scale>
        <p:origin x="-96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1596"/>
    </p:cViewPr>
  </p:sorterViewPr>
  <p:notesViewPr>
    <p:cSldViewPr showGuides="1">
      <p:cViewPr>
        <p:scale>
          <a:sx n="100" d="100"/>
          <a:sy n="100" d="100"/>
        </p:scale>
        <p:origin x="1651" y="130"/>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2625" y="20320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ko-KR"/>
              <a:t>April 2013</a:t>
            </a:r>
            <a:endParaRPr lang="en-GB" altLang="ko-KR">
              <a:ea typeface="굴림" charset="-127"/>
            </a:endParaRPr>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RYU Cheol. ETRI</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ea typeface="굴림" panose="020B0600000101010101" pitchFamily="50" charset="-127"/>
              </a:defRPr>
            </a:lvl1pPr>
          </a:lstStyle>
          <a:p>
            <a:pPr>
              <a:defRPr/>
            </a:pPr>
            <a:r>
              <a:rPr lang="en-GB" altLang="ko-KR"/>
              <a:t>Page </a:t>
            </a:r>
            <a:fld id="{57BAD394-DEF6-4C1D-9EA4-9418A5C03F3C}" type="slidenum">
              <a:rPr lang="en-GB" altLang="ko-KR"/>
              <a:pPr>
                <a:defRPr/>
              </a:pPr>
              <a:t>‹#›</a:t>
            </a:fld>
            <a:endParaRPr lang="en-GB" altLang="ko-KR"/>
          </a:p>
        </p:txBody>
      </p:sp>
      <p:sp>
        <p:nvSpPr>
          <p:cNvPr id="4102"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0487" name="Rectangle 7"/>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ko-KR" smtClean="0">
                <a:ea typeface="굴림" panose="020B0600000101010101" pitchFamily="50" charset="-127"/>
              </a:rPr>
              <a:t>Submission</a:t>
            </a:r>
          </a:p>
        </p:txBody>
      </p:sp>
      <p:sp>
        <p:nvSpPr>
          <p:cNvPr id="4104"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308839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181350" y="117475"/>
            <a:ext cx="27368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dirty="0" smtClean="0"/>
            </a:lvl1pPr>
          </a:lstStyle>
          <a:p>
            <a:pPr>
              <a:defRPr/>
            </a:pPr>
            <a:r>
              <a:rPr lang="en-GB" dirty="0"/>
              <a:t>doc.: IEEE 802.11-13/1130r1</a:t>
            </a:r>
          </a:p>
        </p:txBody>
      </p:sp>
      <p:sp>
        <p:nvSpPr>
          <p:cNvPr id="3075"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RYU Cheol. ETRI</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ea typeface="굴림" panose="020B0600000101010101" pitchFamily="50" charset="-127"/>
              </a:defRPr>
            </a:lvl1pPr>
          </a:lstStyle>
          <a:p>
            <a:pPr>
              <a:defRPr/>
            </a:pPr>
            <a:r>
              <a:rPr lang="en-GB" altLang="ko-KR"/>
              <a:t>Page </a:t>
            </a:r>
            <a:fld id="{76E5758F-360A-4B24-8EAD-4E8B4B160DF7}" type="slidenum">
              <a:rPr lang="en-GB" altLang="ko-KR"/>
              <a:pPr>
                <a:defRPr/>
              </a:pPr>
              <a:t>‹#›</a:t>
            </a:fld>
            <a:endParaRPr lang="en-GB" altLang="ko-KR"/>
          </a:p>
        </p:txBody>
      </p:sp>
      <p:sp>
        <p:nvSpPr>
          <p:cNvPr id="12296" name="Rectangle 8"/>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ko-KR" smtClean="0">
                <a:ea typeface="굴림" panose="020B0600000101010101" pitchFamily="50" charset="-127"/>
              </a:rPr>
              <a:t>Submission</a:t>
            </a:r>
          </a:p>
        </p:txBody>
      </p:sp>
      <p:sp>
        <p:nvSpPr>
          <p:cNvPr id="3080"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3081"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349393919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dt" sz="quarter" idx="4294967295"/>
          </p:nvPr>
        </p:nvSpPr>
        <p:spPr bwMode="auto">
          <a:xfrm>
            <a:off x="641350" y="117475"/>
            <a:ext cx="10414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a:t>April 2013</a:t>
            </a:r>
            <a:endParaRPr lang="en-GB" altLang="ko-KR" sz="1400">
              <a:ea typeface="굴림" panose="020B0600000101010101" pitchFamily="50" charset="-127"/>
            </a:endParaRPr>
          </a:p>
        </p:txBody>
      </p:sp>
      <p:sp>
        <p:nvSpPr>
          <p:cNvPr id="614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ko-KR" smtClean="0">
                <a:ea typeface="굴림" panose="020B0600000101010101" pitchFamily="50" charset="-127"/>
              </a:rPr>
              <a:t>RYU Cheol. ETRI</a:t>
            </a:r>
          </a:p>
        </p:txBody>
      </p:sp>
      <p:sp>
        <p:nvSpPr>
          <p:cNvPr id="614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ko-KR"/>
              <a:t>Page </a:t>
            </a:r>
            <a:fld id="{F8FEA51D-3A66-41EA-BA8B-7EB5704939B8}" type="slidenum">
              <a:rPr lang="en-GB" altLang="ko-KR"/>
              <a:pPr>
                <a:spcBef>
                  <a:spcPct val="0"/>
                </a:spcBef>
              </a:pPr>
              <a:t>1</a:t>
            </a:fld>
            <a:endParaRPr lang="en-GB" altLang="ko-KR"/>
          </a:p>
        </p:txBody>
      </p:sp>
      <p:sp>
        <p:nvSpPr>
          <p:cNvPr id="6149" name="Rectangle 2"/>
          <p:cNvSpPr>
            <a:spLocks noGrp="1" noRot="1" noChangeAspect="1" noChangeArrowheads="1" noTextEdit="1"/>
          </p:cNvSpPr>
          <p:nvPr>
            <p:ph type="sldImg"/>
          </p:nvPr>
        </p:nvSpPr>
        <p:spPr>
          <a:xfrm>
            <a:off x="922338" y="750888"/>
            <a:ext cx="4949825" cy="3711575"/>
          </a:xfrm>
          <a:ln/>
        </p:spPr>
      </p:sp>
      <p:sp>
        <p:nvSpPr>
          <p:cNvPr id="615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Tree>
    <p:extLst>
      <p:ext uri="{BB962C8B-B14F-4D97-AF65-F5344CB8AC3E}">
        <p14:creationId xmlns:p14="http://schemas.microsoft.com/office/powerpoint/2010/main" val="1747858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4294967295"/>
          </p:nvPr>
        </p:nvSpPr>
        <p:spPr bwMode="auto">
          <a:xfrm>
            <a:off x="641350" y="117475"/>
            <a:ext cx="1041400" cy="215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a:t>April 2013</a:t>
            </a:r>
            <a:endParaRPr lang="en-GB" altLang="ko-KR" sz="1400">
              <a:ea typeface="굴림" panose="020B0600000101010101" pitchFamily="50" charset="-127"/>
            </a:endParaRPr>
          </a:p>
        </p:txBody>
      </p:sp>
      <p:sp>
        <p:nvSpPr>
          <p:cNvPr id="819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ko-KR" smtClean="0">
                <a:ea typeface="굴림" panose="020B0600000101010101" pitchFamily="50" charset="-127"/>
              </a:rPr>
              <a:t>RYU Cheol. ETRI</a:t>
            </a:r>
          </a:p>
        </p:txBody>
      </p:sp>
      <p:sp>
        <p:nvSpPr>
          <p:cNvPr id="819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ko-KR"/>
              <a:t>Page </a:t>
            </a:r>
            <a:fld id="{FE1A3FFE-A170-426A-B876-B1856D717EDD}" type="slidenum">
              <a:rPr lang="en-GB" altLang="ko-KR"/>
              <a:pPr>
                <a:spcBef>
                  <a:spcPct val="0"/>
                </a:spcBef>
              </a:pPr>
              <a:t>2</a:t>
            </a:fld>
            <a:endParaRPr lang="en-GB" altLang="ko-KR"/>
          </a:p>
        </p:txBody>
      </p:sp>
      <p:sp>
        <p:nvSpPr>
          <p:cNvPr id="8197" name="Rectangle 2"/>
          <p:cNvSpPr>
            <a:spLocks noGrp="1" noRot="1" noChangeAspect="1" noChangeArrowheads="1" noTextEdit="1"/>
          </p:cNvSpPr>
          <p:nvPr>
            <p:ph type="sldImg"/>
          </p:nvPr>
        </p:nvSpPr>
        <p:spPr>
          <a:xfrm>
            <a:off x="922338" y="750888"/>
            <a:ext cx="4949825" cy="3711575"/>
          </a:xfrm>
          <a:ln cap="flat"/>
        </p:spPr>
      </p:sp>
      <p:sp>
        <p:nvSpPr>
          <p:cNvPr id="819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ko-KR" smtClean="0">
              <a:ea typeface="굴림" panose="020B0600000101010101" pitchFamily="50" charset="-127"/>
            </a:endParaRPr>
          </a:p>
        </p:txBody>
      </p:sp>
    </p:spTree>
    <p:extLst>
      <p:ext uri="{BB962C8B-B14F-4D97-AF65-F5344CB8AC3E}">
        <p14:creationId xmlns:p14="http://schemas.microsoft.com/office/powerpoint/2010/main" val="3703706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altLang="ko-KR" smtClean="0"/>
              <a:t>March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B4F03161-F059-4501-92CF-208CEFFE8B8A}" type="slidenum">
              <a:rPr lang="en-GB" altLang="ko-KR"/>
              <a:pPr>
                <a:defRPr/>
              </a:pPr>
              <a:t>‹#›</a:t>
            </a:fld>
            <a:endParaRPr lang="en-GB" altLang="ko-KR"/>
          </a:p>
        </p:txBody>
      </p:sp>
    </p:spTree>
    <p:extLst>
      <p:ext uri="{BB962C8B-B14F-4D97-AF65-F5344CB8AC3E}">
        <p14:creationId xmlns:p14="http://schemas.microsoft.com/office/powerpoint/2010/main" val="422941177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26BD3DB2-6454-4C42-B921-CD662FCA1CBC}" type="slidenum">
              <a:rPr lang="en-GB" altLang="ko-KR"/>
              <a:pPr>
                <a:defRPr/>
              </a:pPr>
              <a:t>‹#›</a:t>
            </a:fld>
            <a:endParaRPr lang="en-GB" altLang="ko-KR"/>
          </a:p>
        </p:txBody>
      </p:sp>
    </p:spTree>
    <p:extLst>
      <p:ext uri="{BB962C8B-B14F-4D97-AF65-F5344CB8AC3E}">
        <p14:creationId xmlns:p14="http://schemas.microsoft.com/office/powerpoint/2010/main" val="3846585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98310A40-9CCD-40D3-A799-1653D2970DA1}" type="slidenum">
              <a:rPr lang="en-GB" altLang="ko-KR"/>
              <a:pPr>
                <a:defRPr/>
              </a:pPr>
              <a:t>‹#›</a:t>
            </a:fld>
            <a:endParaRPr lang="en-GB" altLang="ko-KR"/>
          </a:p>
        </p:txBody>
      </p:sp>
    </p:spTree>
    <p:extLst>
      <p:ext uri="{BB962C8B-B14F-4D97-AF65-F5344CB8AC3E}">
        <p14:creationId xmlns:p14="http://schemas.microsoft.com/office/powerpoint/2010/main" val="2203560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15" name="제목 14"/>
          <p:cNvSpPr>
            <a:spLocks noGrp="1"/>
          </p:cNvSpPr>
          <p:nvPr>
            <p:ph type="title"/>
          </p:nvPr>
        </p:nvSpPr>
        <p:spPr/>
        <p:txBody>
          <a:bodyPr/>
          <a:lstStyle/>
          <a:p>
            <a:r>
              <a:rPr lang="ko-KR" altLang="en-US" smtClean="0"/>
              <a:t>마스터 제목 스타일 편집</a:t>
            </a:r>
            <a:endParaRPr lang="ko-KR" altLang="en-US"/>
          </a:p>
        </p:txBody>
      </p:sp>
      <p:sp>
        <p:nvSpPr>
          <p:cNvPr id="4" name="날짜 개체 틀 11"/>
          <p:cNvSpPr>
            <a:spLocks noGrp="1"/>
          </p:cNvSpPr>
          <p:nvPr>
            <p:ph type="dt" sz="half" idx="10"/>
          </p:nvPr>
        </p:nvSpPr>
        <p:spPr>
          <a:xfrm>
            <a:off x="696913" y="332601"/>
            <a:ext cx="1182055" cy="276999"/>
          </a:xfrm>
        </p:spPr>
        <p:txBody>
          <a:bodyPr/>
          <a:lstStyle>
            <a:lvl1pPr>
              <a:defRPr/>
            </a:lvl1pPr>
          </a:lstStyle>
          <a:p>
            <a:pPr>
              <a:defRPr/>
            </a:pPr>
            <a:r>
              <a:rPr lang="en-US" altLang="ko-KR" smtClean="0"/>
              <a:t>March 2014</a:t>
            </a:r>
            <a:endParaRPr lang="en-GB" altLang="ko-KR" dirty="0">
              <a:ea typeface="굴림" charset="-127"/>
            </a:endParaRPr>
          </a:p>
        </p:txBody>
      </p:sp>
      <p:sp>
        <p:nvSpPr>
          <p:cNvPr id="5" name="바닥글 개체 틀 12"/>
          <p:cNvSpPr>
            <a:spLocks noGrp="1"/>
          </p:cNvSpPr>
          <p:nvPr>
            <p:ph type="ftr" sz="quarter" idx="11"/>
          </p:nvPr>
        </p:nvSpPr>
        <p:spPr/>
        <p:txBody>
          <a:bodyPr/>
          <a:lstStyle>
            <a:lvl1pPr>
              <a:defRPr smtClean="0"/>
            </a:lvl1pPr>
          </a:lstStyle>
          <a:p>
            <a:pPr>
              <a:defRPr/>
            </a:pPr>
            <a:r>
              <a:rPr lang="en-GB" dirty="0"/>
              <a:t>RYU Cheol, ETRI</a:t>
            </a:r>
          </a:p>
        </p:txBody>
      </p:sp>
      <p:sp>
        <p:nvSpPr>
          <p:cNvPr id="6" name="슬라이드 번호 개체 틀 13"/>
          <p:cNvSpPr>
            <a:spLocks noGrp="1"/>
          </p:cNvSpPr>
          <p:nvPr>
            <p:ph type="sldNum" sz="quarter" idx="12"/>
          </p:nvPr>
        </p:nvSpPr>
        <p:spPr/>
        <p:txBody>
          <a:bodyPr/>
          <a:lstStyle>
            <a:lvl1pPr>
              <a:defRPr/>
            </a:lvl1pPr>
          </a:lstStyle>
          <a:p>
            <a:pPr>
              <a:defRPr/>
            </a:pPr>
            <a:r>
              <a:rPr lang="en-GB" altLang="ko-KR"/>
              <a:t>Slide </a:t>
            </a:r>
            <a:fld id="{0A8B2118-B3F1-457C-AD3F-F2BF46784517}" type="slidenum">
              <a:rPr lang="en-GB" altLang="ko-KR"/>
              <a:pPr>
                <a:defRPr/>
              </a:pPr>
              <a:t>‹#›</a:t>
            </a:fld>
            <a:endParaRPr lang="en-GB" altLang="ko-KR"/>
          </a:p>
        </p:txBody>
      </p:sp>
    </p:spTree>
    <p:extLst>
      <p:ext uri="{BB962C8B-B14F-4D97-AF65-F5344CB8AC3E}">
        <p14:creationId xmlns:p14="http://schemas.microsoft.com/office/powerpoint/2010/main" val="23807311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ltLang="ko-KR"/>
              <a:t>Slide </a:t>
            </a:r>
            <a:fld id="{A0780BB0-6B73-47E3-8A39-55965745FE4F}" type="slidenum">
              <a:rPr lang="en-GB" altLang="ko-KR"/>
              <a:pPr>
                <a:defRPr/>
              </a:pPr>
              <a:t>‹#›</a:t>
            </a:fld>
            <a:endParaRPr lang="en-GB" altLang="ko-KR"/>
          </a:p>
        </p:txBody>
      </p:sp>
    </p:spTree>
    <p:extLst>
      <p:ext uri="{BB962C8B-B14F-4D97-AF65-F5344CB8AC3E}">
        <p14:creationId xmlns:p14="http://schemas.microsoft.com/office/powerpoint/2010/main" val="4105799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ko-KR"/>
              <a:t>Slide </a:t>
            </a:r>
            <a:fld id="{B0444B8F-FB78-4194-8382-1BF82FF5FAEC}" type="slidenum">
              <a:rPr lang="en-GB" altLang="ko-KR"/>
              <a:pPr>
                <a:defRPr/>
              </a:pPr>
              <a:t>‹#›</a:t>
            </a:fld>
            <a:endParaRPr lang="en-GB" altLang="ko-KR"/>
          </a:p>
        </p:txBody>
      </p:sp>
    </p:spTree>
    <p:extLst>
      <p:ext uri="{BB962C8B-B14F-4D97-AF65-F5344CB8AC3E}">
        <p14:creationId xmlns:p14="http://schemas.microsoft.com/office/powerpoint/2010/main" val="95343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ltLang="ko-KR"/>
              <a:t>Slide </a:t>
            </a:r>
            <a:fld id="{2B0880A7-BE38-46DF-AFFE-24BB5C3F25B1}" type="slidenum">
              <a:rPr lang="en-GB" altLang="ko-KR"/>
              <a:pPr>
                <a:defRPr/>
              </a:pPr>
              <a:t>‹#›</a:t>
            </a:fld>
            <a:endParaRPr lang="en-GB" altLang="ko-KR"/>
          </a:p>
        </p:txBody>
      </p:sp>
    </p:spTree>
    <p:extLst>
      <p:ext uri="{BB962C8B-B14F-4D97-AF65-F5344CB8AC3E}">
        <p14:creationId xmlns:p14="http://schemas.microsoft.com/office/powerpoint/2010/main" val="2188615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smtClean="0"/>
              <a:t>마스터 제목 스타일 편집</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ltLang="ko-KR"/>
              <a:t>Slide </a:t>
            </a:r>
            <a:fld id="{C51F1A6B-0183-425D-9657-FAB5C4D4783D}" type="slidenum">
              <a:rPr lang="en-GB" altLang="ko-KR"/>
              <a:pPr>
                <a:defRPr/>
              </a:pPr>
              <a:t>‹#›</a:t>
            </a:fld>
            <a:endParaRPr lang="en-GB" altLang="ko-KR"/>
          </a:p>
        </p:txBody>
      </p:sp>
    </p:spTree>
    <p:extLst>
      <p:ext uri="{BB962C8B-B14F-4D97-AF65-F5344CB8AC3E}">
        <p14:creationId xmlns:p14="http://schemas.microsoft.com/office/powerpoint/2010/main" val="82220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ltLang="ko-KR"/>
              <a:t>Slide </a:t>
            </a:r>
            <a:fld id="{FB438D2C-6805-4735-AE3E-45C262938DFC}" type="slidenum">
              <a:rPr lang="en-GB" altLang="ko-KR"/>
              <a:pPr>
                <a:defRPr/>
              </a:pPr>
              <a:t>‹#›</a:t>
            </a:fld>
            <a:endParaRPr lang="en-GB" altLang="ko-KR"/>
          </a:p>
        </p:txBody>
      </p:sp>
    </p:spTree>
    <p:extLst>
      <p:ext uri="{BB962C8B-B14F-4D97-AF65-F5344CB8AC3E}">
        <p14:creationId xmlns:p14="http://schemas.microsoft.com/office/powerpoint/2010/main" val="37445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ko-KR"/>
              <a:t>Slide </a:t>
            </a:r>
            <a:fld id="{E72DADFB-A548-4446-BADE-FA232B37D094}" type="slidenum">
              <a:rPr lang="en-GB" altLang="ko-KR"/>
              <a:pPr>
                <a:defRPr/>
              </a:pPr>
              <a:t>‹#›</a:t>
            </a:fld>
            <a:endParaRPr lang="en-GB" altLang="ko-KR"/>
          </a:p>
        </p:txBody>
      </p:sp>
    </p:spTree>
    <p:extLst>
      <p:ext uri="{BB962C8B-B14F-4D97-AF65-F5344CB8AC3E}">
        <p14:creationId xmlns:p14="http://schemas.microsoft.com/office/powerpoint/2010/main" val="26565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ko-KR" altLang="en-US" noProof="0" smtClean="0"/>
              <a:t>그림을 추가하려면 아이콘을 클릭하십시오</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March 2014</a:t>
            </a:r>
            <a:endParaRPr lang="en-GB" altLang="ko-KR" dirty="0">
              <a:ea typeface="굴림" charset="-127"/>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GB"/>
              <a:t>RYU Cheol, ETRI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ltLang="ko-KR"/>
              <a:t>Slide </a:t>
            </a:r>
            <a:fld id="{1C724B7A-5A99-4175-8F1C-244C48B3151D}" type="slidenum">
              <a:rPr lang="en-GB" altLang="ko-KR"/>
              <a:pPr>
                <a:defRPr/>
              </a:pPr>
              <a:t>‹#›</a:t>
            </a:fld>
            <a:endParaRPr lang="en-GB" altLang="ko-KR"/>
          </a:p>
        </p:txBody>
      </p:sp>
    </p:spTree>
    <p:extLst>
      <p:ext uri="{BB962C8B-B14F-4D97-AF65-F5344CB8AC3E}">
        <p14:creationId xmlns:p14="http://schemas.microsoft.com/office/powerpoint/2010/main" val="227896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GB" altLang="ko-KR"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altLang="ko-KR" dirty="0" smtClean="0"/>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altLang="ko-KR" smtClean="0"/>
              <a:t>March 2014</a:t>
            </a:r>
            <a:endParaRPr lang="en-GB" altLang="ko-KR" dirty="0">
              <a:ea typeface="굴림" charset="-127"/>
            </a:endParaRPr>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RYU Cheol, ETRI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ea typeface="굴림" panose="020B0600000101010101" pitchFamily="50" charset="-127"/>
              </a:defRPr>
            </a:lvl1pPr>
          </a:lstStyle>
          <a:p>
            <a:pPr>
              <a:defRPr/>
            </a:pPr>
            <a:r>
              <a:rPr lang="en-GB" altLang="ko-KR"/>
              <a:t>Slide </a:t>
            </a:r>
            <a:fld id="{ADF312FF-BF07-4035-BCB5-429D24D775A9}" type="slidenum">
              <a:rPr lang="en-GB" altLang="ko-KR"/>
              <a:pPr>
                <a:defRPr/>
              </a:pPr>
              <a:t>‹#›</a:t>
            </a:fld>
            <a:endParaRPr lang="en-GB" altLang="ko-K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defRPr/>
            </a:pPr>
            <a:r>
              <a:rPr lang="en-GB" altLang="ko-KR" smtClean="0">
                <a:ea typeface="굴림" panose="020B0600000101010101"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extBox 1"/>
          <p:cNvSpPr txBox="1"/>
          <p:nvPr userDrawn="1"/>
        </p:nvSpPr>
        <p:spPr>
          <a:xfrm>
            <a:off x="5508104" y="262389"/>
            <a:ext cx="3563888" cy="646331"/>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GB" altLang="ko-KR" sz="1800" b="1" kern="1200" dirty="0" smtClean="0">
                <a:solidFill>
                  <a:schemeClr val="tx1"/>
                </a:solidFill>
                <a:latin typeface="Times New Roman" panose="02020603050405020304" pitchFamily="18" charset="0"/>
                <a:ea typeface="+mn-ea"/>
                <a:cs typeface="+mn-cs"/>
              </a:rPr>
              <a:t>doc.: IEEE </a:t>
            </a:r>
            <a:r>
              <a:rPr lang="en-GB" altLang="ko-KR" sz="1800" b="1" kern="1200" dirty="0" smtClean="0">
                <a:solidFill>
                  <a:schemeClr val="tx1"/>
                </a:solidFill>
                <a:latin typeface="Times New Roman" panose="02020603050405020304" pitchFamily="18" charset="0"/>
                <a:ea typeface="+mn-ea"/>
                <a:cs typeface="+mn-cs"/>
              </a:rPr>
              <a:t>802.11-14/446r0</a:t>
            </a:r>
            <a:endParaRPr lang="en-GB" altLang="ko-KR" sz="1800" b="1" kern="1200" dirty="0" smtClean="0">
              <a:solidFill>
                <a:schemeClr val="tx1"/>
              </a:solidFill>
              <a:latin typeface="Times New Roman" panose="02020603050405020304" pitchFamily="18" charset="0"/>
              <a:ea typeface="+mn-ea"/>
              <a:cs typeface="+mn-cs"/>
            </a:endParaRPr>
          </a:p>
          <a:p>
            <a:endParaRPr lang="ko-KR" altLang="en-US" sz="1800" b="1" kern="1200" dirty="0" smtClean="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200" b="1">
          <a:solidFill>
            <a:schemeClr val="tx2"/>
          </a:solidFill>
          <a:latin typeface="+mj-lt"/>
          <a:ea typeface="+mj-ea"/>
          <a:cs typeface="+mj-cs"/>
        </a:defRPr>
      </a:lvl1pPr>
      <a:lvl2pPr algn="ctr" rtl="0" eaLnBrk="1" fontAlgn="base" latinLnBrk="1" hangingPunct="1">
        <a:spcBef>
          <a:spcPct val="0"/>
        </a:spcBef>
        <a:spcAft>
          <a:spcPct val="0"/>
        </a:spcAft>
        <a:defRPr sz="3200" b="1">
          <a:solidFill>
            <a:schemeClr val="tx2"/>
          </a:solidFill>
          <a:latin typeface="Times New Roman" pitchFamily="18" charset="0"/>
        </a:defRPr>
      </a:lvl2pPr>
      <a:lvl3pPr algn="ctr" rtl="0" eaLnBrk="1" fontAlgn="base" latinLnBrk="1" hangingPunct="1">
        <a:spcBef>
          <a:spcPct val="0"/>
        </a:spcBef>
        <a:spcAft>
          <a:spcPct val="0"/>
        </a:spcAft>
        <a:defRPr sz="3200" b="1">
          <a:solidFill>
            <a:schemeClr val="tx2"/>
          </a:solidFill>
          <a:latin typeface="Times New Roman" pitchFamily="18" charset="0"/>
        </a:defRPr>
      </a:lvl3pPr>
      <a:lvl4pPr algn="ctr" rtl="0" eaLnBrk="1" fontAlgn="base" latinLnBrk="1" hangingPunct="1">
        <a:spcBef>
          <a:spcPct val="0"/>
        </a:spcBef>
        <a:spcAft>
          <a:spcPct val="0"/>
        </a:spcAft>
        <a:defRPr sz="3200" b="1">
          <a:solidFill>
            <a:schemeClr val="tx2"/>
          </a:solidFill>
          <a:latin typeface="Times New Roman" pitchFamily="18" charset="0"/>
        </a:defRPr>
      </a:lvl4pPr>
      <a:lvl5pPr algn="ctr" rtl="0" eaLnBrk="1" fontAlgn="base" latinLnBrk="1" hangingPunct="1">
        <a:spcBef>
          <a:spcPct val="0"/>
        </a:spcBef>
        <a:spcAft>
          <a:spcPct val="0"/>
        </a:spcAft>
        <a:defRPr sz="3200" b="1">
          <a:solidFill>
            <a:schemeClr val="tx2"/>
          </a:solidFill>
          <a:latin typeface="Times New Roman" pitchFamily="18" charset="0"/>
        </a:defRPr>
      </a:lvl5pPr>
      <a:lvl6pPr marL="457200" algn="ctr" rtl="0" eaLnBrk="1" fontAlgn="base" latinLnBrk="1" hangingPunct="1">
        <a:spcBef>
          <a:spcPct val="0"/>
        </a:spcBef>
        <a:spcAft>
          <a:spcPct val="0"/>
        </a:spcAft>
        <a:defRPr sz="3200" b="1">
          <a:solidFill>
            <a:schemeClr val="tx2"/>
          </a:solidFill>
          <a:latin typeface="Times New Roman" pitchFamily="18" charset="0"/>
        </a:defRPr>
      </a:lvl6pPr>
      <a:lvl7pPr marL="914400" algn="ctr" rtl="0" eaLnBrk="1" fontAlgn="base" latinLnBrk="1" hangingPunct="1">
        <a:spcBef>
          <a:spcPct val="0"/>
        </a:spcBef>
        <a:spcAft>
          <a:spcPct val="0"/>
        </a:spcAft>
        <a:defRPr sz="3200" b="1">
          <a:solidFill>
            <a:schemeClr val="tx2"/>
          </a:solidFill>
          <a:latin typeface="Times New Roman" pitchFamily="18" charset="0"/>
        </a:defRPr>
      </a:lvl7pPr>
      <a:lvl8pPr marL="1371600" algn="ctr" rtl="0" eaLnBrk="1" fontAlgn="base" latinLnBrk="1" hangingPunct="1">
        <a:spcBef>
          <a:spcPct val="0"/>
        </a:spcBef>
        <a:spcAft>
          <a:spcPct val="0"/>
        </a:spcAft>
        <a:defRPr sz="3200" b="1">
          <a:solidFill>
            <a:schemeClr val="tx2"/>
          </a:solidFill>
          <a:latin typeface="Times New Roman" pitchFamily="18" charset="0"/>
        </a:defRPr>
      </a:lvl8pPr>
      <a:lvl9pPr marL="1828800" algn="ctr" rtl="0" eaLnBrk="1" fontAlgn="base" latinLnBrk="1"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000">
          <a:solidFill>
            <a:schemeClr val="tx1"/>
          </a:solidFill>
          <a:latin typeface="+mn-lt"/>
        </a:defRPr>
      </a:lvl2pPr>
      <a:lvl3pPr marL="1085850" indent="-228600" algn="l" rtl="0" eaLnBrk="1" fontAlgn="base" latinLnBrk="1" hangingPunct="1">
        <a:spcBef>
          <a:spcPct val="20000"/>
        </a:spcBef>
        <a:spcAft>
          <a:spcPct val="0"/>
        </a:spcAft>
        <a:buChar char="•"/>
        <a:defRPr>
          <a:solidFill>
            <a:schemeClr val="tx1"/>
          </a:solidFill>
          <a:latin typeface="+mn-lt"/>
        </a:defRPr>
      </a:lvl3pPr>
      <a:lvl4pPr marL="1428750" indent="-228600" algn="l" rtl="0" eaLnBrk="1" fontAlgn="base" latinLnBrk="1" hangingPunct="1">
        <a:spcBef>
          <a:spcPct val="20000"/>
        </a:spcBef>
        <a:spcAft>
          <a:spcPct val="0"/>
        </a:spcAft>
        <a:buChar char="–"/>
        <a:defRPr sz="1600">
          <a:solidFill>
            <a:schemeClr val="tx1"/>
          </a:solidFill>
          <a:latin typeface="+mn-lt"/>
        </a:defRPr>
      </a:lvl4pPr>
      <a:lvl5pPr marL="1771650" indent="-228600" algn="l" rtl="0" eaLnBrk="1" fontAlgn="base" latinLnBrk="1" hangingPunct="1">
        <a:spcBef>
          <a:spcPct val="20000"/>
        </a:spcBef>
        <a:spcAft>
          <a:spcPct val="0"/>
        </a:spcAft>
        <a:buChar char="•"/>
        <a:defRPr sz="1600">
          <a:solidFill>
            <a:schemeClr val="tx1"/>
          </a:solidFill>
          <a:latin typeface="+mn-lt"/>
        </a:defRPr>
      </a:lvl5pPr>
      <a:lvl6pPr marL="2228850" indent="-228600" algn="l" rtl="0" eaLnBrk="1" fontAlgn="base" latinLnBrk="1" hangingPunct="1">
        <a:spcBef>
          <a:spcPct val="20000"/>
        </a:spcBef>
        <a:spcAft>
          <a:spcPct val="0"/>
        </a:spcAft>
        <a:buChar char="•"/>
        <a:defRPr sz="1600">
          <a:solidFill>
            <a:schemeClr val="tx1"/>
          </a:solidFill>
          <a:latin typeface="+mn-lt"/>
        </a:defRPr>
      </a:lvl6pPr>
      <a:lvl7pPr marL="2686050" indent="-228600" algn="l" rtl="0" eaLnBrk="1" fontAlgn="base" latinLnBrk="1" hangingPunct="1">
        <a:spcBef>
          <a:spcPct val="20000"/>
        </a:spcBef>
        <a:spcAft>
          <a:spcPct val="0"/>
        </a:spcAft>
        <a:buChar char="•"/>
        <a:defRPr sz="1600">
          <a:solidFill>
            <a:schemeClr val="tx1"/>
          </a:solidFill>
          <a:latin typeface="+mn-lt"/>
        </a:defRPr>
      </a:lvl7pPr>
      <a:lvl8pPr marL="3143250" indent="-228600" algn="l" rtl="0" eaLnBrk="1" fontAlgn="base" latinLnBrk="1" hangingPunct="1">
        <a:spcBef>
          <a:spcPct val="20000"/>
        </a:spcBef>
        <a:spcAft>
          <a:spcPct val="0"/>
        </a:spcAft>
        <a:buChar char="•"/>
        <a:defRPr sz="1600">
          <a:solidFill>
            <a:schemeClr val="tx1"/>
          </a:solidFill>
          <a:latin typeface="+mn-lt"/>
        </a:defRPr>
      </a:lvl8pPr>
      <a:lvl9pPr marL="3600450" indent="-228600" algn="l" rtl="0" eaLnBrk="1" fontAlgn="base" latinLnBrk="1"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tools.ietf.org/id/draft-cheshire-dnssd-hybrid-01.txt" TargetMode="External"/><Relationship Id="rId2" Type="http://schemas.openxmlformats.org/officeDocument/2006/relationships/hyperlink" Target="http://www.ietf.org/id/draft-ietf-dnssd-requirements-01.tx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96913" y="403225"/>
            <a:ext cx="1787525" cy="204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800" smtClean="0">
                <a:ea typeface="굴림" panose="020B0600000101010101" pitchFamily="50" charset="-127"/>
              </a:rPr>
              <a:t>March 2014</a:t>
            </a:r>
            <a:endParaRPr lang="en-GB" altLang="ko-KR" sz="1800" dirty="0">
              <a:ea typeface="굴림" panose="020B0600000101010101" pitchFamily="50" charset="-127"/>
            </a:endParaRP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ea typeface="굴림" panose="020B0600000101010101" pitchFamily="50" charset="-127"/>
              </a:rPr>
              <a:t>RYU Cheol, ETRI</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t>Slide </a:t>
            </a:r>
            <a:fld id="{14BA36E2-FCC1-422B-8EC7-77F31C42173D}" type="slidenum">
              <a:rPr lang="en-GB" altLang="ko-KR" sz="1200" b="0"/>
              <a:pPr>
                <a:spcBef>
                  <a:spcPct val="0"/>
                </a:spcBef>
                <a:buFontTx/>
                <a:buNone/>
              </a:pPr>
              <a:t>1</a:t>
            </a:fld>
            <a:endParaRPr lang="en-GB" altLang="ko-KR" sz="1200" b="0"/>
          </a:p>
        </p:txBody>
      </p:sp>
      <p:sp>
        <p:nvSpPr>
          <p:cNvPr id="5125" name="Rectangle 2"/>
          <p:cNvSpPr>
            <a:spLocks noGrp="1" noChangeArrowheads="1"/>
          </p:cNvSpPr>
          <p:nvPr>
            <p:ph type="title"/>
          </p:nvPr>
        </p:nvSpPr>
        <p:spPr>
          <a:xfrm>
            <a:off x="685800" y="1641475"/>
            <a:ext cx="7772400" cy="1066800"/>
          </a:xfrm>
          <a:noFill/>
        </p:spPr>
        <p:txBody>
          <a:bodyPr/>
          <a:lstStyle/>
          <a:p>
            <a:r>
              <a:rPr lang="en-US" altLang="ko-KR" dirty="0" smtClean="0">
                <a:ea typeface="굴림" panose="020B0600000101010101" pitchFamily="50" charset="-127"/>
              </a:rPr>
              <a:t>DNSSD Activities</a:t>
            </a:r>
            <a:r>
              <a:rPr lang="en-US" altLang="ko-KR" dirty="0" smtClean="0">
                <a:ea typeface="굴림" panose="020B0600000101010101" pitchFamily="50" charset="-127"/>
              </a:rPr>
              <a:t> of IETF</a:t>
            </a:r>
            <a:endParaRPr lang="en-GB" altLang="ko-KR" dirty="0" smtClean="0">
              <a:ea typeface="굴림" panose="020B0600000101010101" pitchFamily="50" charset="-127"/>
            </a:endParaRPr>
          </a:p>
        </p:txBody>
      </p:sp>
      <p:sp>
        <p:nvSpPr>
          <p:cNvPr id="5126" name="Rectangle 4"/>
          <p:cNvSpPr>
            <a:spLocks noGrp="1" noChangeArrowheads="1"/>
          </p:cNvSpPr>
          <p:nvPr>
            <p:ph type="body" idx="1"/>
          </p:nvPr>
        </p:nvSpPr>
        <p:spPr>
          <a:xfrm>
            <a:off x="685800" y="3443288"/>
            <a:ext cx="7772400" cy="381000"/>
          </a:xfrm>
          <a:noFill/>
        </p:spPr>
        <p:txBody>
          <a:bodyPr/>
          <a:lstStyle/>
          <a:p>
            <a:pPr algn="ctr">
              <a:buFontTx/>
              <a:buNone/>
            </a:pPr>
            <a:r>
              <a:rPr lang="en-GB" altLang="ko-KR" sz="2000" dirty="0" smtClean="0">
                <a:ea typeface="굴림" panose="020B0600000101010101" pitchFamily="50" charset="-127"/>
              </a:rPr>
              <a:t>Date:</a:t>
            </a:r>
            <a:r>
              <a:rPr lang="en-GB" altLang="ko-KR" sz="2000" b="0" dirty="0" smtClean="0">
                <a:ea typeface="굴림" panose="020B0600000101010101" pitchFamily="50" charset="-127"/>
              </a:rPr>
              <a:t> </a:t>
            </a:r>
            <a:r>
              <a:rPr lang="en-GB" altLang="ko-KR" sz="2000" b="0" dirty="0" smtClean="0">
                <a:ea typeface="굴림" panose="020B0600000101010101" pitchFamily="50" charset="-127"/>
              </a:rPr>
              <a:t>2014-3-20</a:t>
            </a:r>
            <a:endParaRPr lang="en-GB" altLang="ko-KR" sz="2000" b="0" dirty="0" smtClean="0">
              <a:ea typeface="굴림" panose="020B0600000101010101" pitchFamily="50" charset="-127"/>
            </a:endParaRPr>
          </a:p>
        </p:txBody>
      </p:sp>
      <p:graphicFrame>
        <p:nvGraphicFramePr>
          <p:cNvPr id="5127" name="Object 5"/>
          <p:cNvGraphicFramePr>
            <a:graphicFrameLocks noChangeAspect="1"/>
          </p:cNvGraphicFramePr>
          <p:nvPr/>
        </p:nvGraphicFramePr>
        <p:xfrm>
          <a:off x="533400" y="4387850"/>
          <a:ext cx="7810500" cy="2209800"/>
        </p:xfrm>
        <a:graphic>
          <a:graphicData uri="http://schemas.openxmlformats.org/presentationml/2006/ole">
            <mc:AlternateContent xmlns:mc="http://schemas.openxmlformats.org/markup-compatibility/2006">
              <mc:Choice xmlns:v="urn:schemas-microsoft-com:vml" Requires="v">
                <p:oleObj spid="_x0000_s5152" name="Document" r:id="rId4" imgW="8127187" imgH="2304062" progId="Word.Document.8">
                  <p:embed/>
                </p:oleObj>
              </mc:Choice>
              <mc:Fallback>
                <p:oleObj name="Document" r:id="rId4" imgW="8127187" imgH="2304062"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387850"/>
                        <a:ext cx="78105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28" name="Rectangle 6"/>
          <p:cNvSpPr>
            <a:spLocks noChangeArrowheads="1"/>
          </p:cNvSpPr>
          <p:nvPr/>
        </p:nvSpPr>
        <p:spPr bwMode="auto">
          <a:xfrm>
            <a:off x="533400" y="38020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ko-KR" sz="2000">
                <a:ea typeface="굴림" panose="020B0600000101010101" pitchFamily="50" charset="-127"/>
              </a:rPr>
              <a:t>Authors:</a:t>
            </a:r>
            <a:endParaRPr lang="en-GB" altLang="ko-KR" sz="2000" b="0">
              <a:ea typeface="굴림" panose="020B0600000101010101" pitchFamily="50"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xfrm>
            <a:off x="696913" y="332601"/>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800" smtClean="0">
                <a:ea typeface="굴림" panose="020B0600000101010101" pitchFamily="50" charset="-127"/>
              </a:rPr>
              <a:t>March 2014</a:t>
            </a:r>
            <a:endParaRPr lang="en-GB" altLang="ko-KR" sz="1800" dirty="0">
              <a:ea typeface="굴림" panose="020B0600000101010101" pitchFamily="50" charset="-127"/>
            </a:endParaRP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ea typeface="굴림" panose="020B0600000101010101" pitchFamily="50" charset="-127"/>
              </a:rPr>
              <a:t>RYU Cheol, ETRI</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ko-KR" sz="1200" b="0"/>
              <a:t>Slide </a:t>
            </a:r>
            <a:fld id="{8C8CCDA6-B0E3-437C-9CBF-DC78D587D131}" type="slidenum">
              <a:rPr lang="en-GB" altLang="ko-KR" sz="1200" b="0"/>
              <a:pPr>
                <a:spcBef>
                  <a:spcPct val="0"/>
                </a:spcBef>
                <a:buFontTx/>
                <a:buNone/>
              </a:pPr>
              <a:t>2</a:t>
            </a:fld>
            <a:endParaRPr lang="en-GB" altLang="ko-KR" sz="1200" b="0"/>
          </a:p>
        </p:txBody>
      </p:sp>
      <p:sp>
        <p:nvSpPr>
          <p:cNvPr id="7173" name="Rectangle 2"/>
          <p:cNvSpPr>
            <a:spLocks noGrp="1" noChangeArrowheads="1"/>
          </p:cNvSpPr>
          <p:nvPr>
            <p:ph type="title"/>
          </p:nvPr>
        </p:nvSpPr>
        <p:spPr>
          <a:noFill/>
        </p:spPr>
        <p:txBody>
          <a:bodyPr/>
          <a:lstStyle/>
          <a:p>
            <a:r>
              <a:rPr lang="en-GB" altLang="ko-KR" smtClean="0">
                <a:ea typeface="굴림" panose="020B0600000101010101" pitchFamily="50" charset="-127"/>
              </a:rPr>
              <a:t>Abstract</a:t>
            </a:r>
          </a:p>
        </p:txBody>
      </p:sp>
      <p:sp>
        <p:nvSpPr>
          <p:cNvPr id="7174" name="Rectangle 3"/>
          <p:cNvSpPr>
            <a:spLocks noGrp="1" noChangeArrowheads="1"/>
          </p:cNvSpPr>
          <p:nvPr>
            <p:ph type="body" idx="1"/>
          </p:nvPr>
        </p:nvSpPr>
        <p:spPr>
          <a:noFill/>
        </p:spPr>
        <p:txBody>
          <a:bodyPr/>
          <a:lstStyle/>
          <a:p>
            <a:pPr marL="0" indent="0">
              <a:buFontTx/>
              <a:buNone/>
            </a:pPr>
            <a:r>
              <a:rPr lang="en-GB" altLang="ko-KR" b="0" dirty="0" smtClean="0">
                <a:ea typeface="굴림" panose="020B0600000101010101" pitchFamily="50" charset="-127"/>
              </a:rPr>
              <a:t>For your eyes, this presentation shows the activities of DNSSD(DNS-SD/</a:t>
            </a:r>
            <a:r>
              <a:rPr lang="en-GB" altLang="ko-KR" b="0" dirty="0" err="1" smtClean="0">
                <a:ea typeface="굴림" panose="020B0600000101010101" pitchFamily="50" charset="-127"/>
              </a:rPr>
              <a:t>mDNS</a:t>
            </a:r>
            <a:r>
              <a:rPr lang="en-GB" altLang="ko-KR" b="0" dirty="0" smtClean="0">
                <a:ea typeface="굴림" panose="020B0600000101010101" pitchFamily="50" charset="-127"/>
              </a:rPr>
              <a:t> </a:t>
            </a:r>
            <a:r>
              <a:rPr lang="en-GB" altLang="ko-KR" b="0" dirty="0">
                <a:ea typeface="굴림" panose="020B0600000101010101" pitchFamily="50" charset="-127"/>
              </a:rPr>
              <a:t>Extensions) </a:t>
            </a:r>
            <a:r>
              <a:rPr lang="en-GB" altLang="ko-KR" b="0" dirty="0" smtClean="0">
                <a:ea typeface="굴림" panose="020B0600000101010101" pitchFamily="50" charset="-127"/>
              </a:rPr>
              <a:t>WG of IETF which seem to be related to </a:t>
            </a:r>
            <a:r>
              <a:rPr lang="en-GB" altLang="ko-KR" b="0" dirty="0" err="1" smtClean="0">
                <a:ea typeface="굴림" panose="020B0600000101010101" pitchFamily="50" charset="-127"/>
              </a:rPr>
              <a:t>TGaq</a:t>
            </a:r>
            <a:r>
              <a:rPr lang="en-GB" altLang="ko-KR" b="0" dirty="0" smtClean="0">
                <a:ea typeface="굴림" panose="020B0600000101010101" pitchFamily="50" charset="-127"/>
              </a:rPr>
              <a:t>. </a:t>
            </a:r>
            <a:r>
              <a:rPr lang="en-GB" altLang="ko-KR" b="0" dirty="0" err="1" smtClean="0">
                <a:ea typeface="굴림" panose="020B0600000101010101" pitchFamily="50" charset="-127"/>
              </a:rPr>
              <a:t>TGaq</a:t>
            </a:r>
            <a:r>
              <a:rPr lang="en-GB" altLang="ko-KR" b="0" dirty="0" smtClean="0">
                <a:ea typeface="굴림" panose="020B0600000101010101" pitchFamily="50" charset="-127"/>
              </a:rPr>
              <a:t> might need to look around what are happening in the domain of service discovery standards for our own work. The below might be relevant to </a:t>
            </a:r>
            <a:r>
              <a:rPr lang="en-GB" altLang="ko-KR" b="0" dirty="0" err="1" smtClean="0">
                <a:ea typeface="굴림" panose="020B0600000101010101" pitchFamily="50" charset="-127"/>
              </a:rPr>
              <a:t>Tgaq’s</a:t>
            </a:r>
            <a:r>
              <a:rPr lang="en-GB" altLang="ko-KR" b="0" dirty="0" smtClean="0">
                <a:ea typeface="굴림" panose="020B0600000101010101" pitchFamily="50" charset="-127"/>
              </a:rPr>
              <a:t> work.</a:t>
            </a:r>
          </a:p>
          <a:p>
            <a:pPr>
              <a:buFont typeface="Arial" panose="020B0604020202020204" pitchFamily="34" charset="0"/>
              <a:buChar char="•"/>
            </a:pPr>
            <a:r>
              <a:rPr lang="en-GB" altLang="ko-KR" b="0" dirty="0" smtClean="0">
                <a:ea typeface="굴림" panose="020B0600000101010101" pitchFamily="50" charset="-127"/>
              </a:rPr>
              <a:t>The requirement of DNSSD[1] assumes an issue is related to 802.11. </a:t>
            </a:r>
          </a:p>
          <a:p>
            <a:pPr>
              <a:buFont typeface="Arial" panose="020B0604020202020204" pitchFamily="34" charset="0"/>
              <a:buChar char="•"/>
            </a:pPr>
            <a:r>
              <a:rPr lang="en-GB" altLang="ko-KR" b="0" dirty="0" smtClean="0">
                <a:ea typeface="굴림" panose="020B0600000101010101" pitchFamily="50" charset="-127"/>
              </a:rPr>
              <a:t>A proposed amendment suggests a proxy hybrids multicast and unicast for the clients on different subnets.</a:t>
            </a:r>
            <a:endParaRPr lang="en-GB" altLang="ko-KR" b="0" dirty="0" smtClean="0">
              <a:ea typeface="굴림" panose="020B0600000101010101" pitchFamily="50"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p:cNvSpPr>
            <a:spLocks noGrp="1"/>
          </p:cNvSpPr>
          <p:nvPr>
            <p:ph type="title"/>
          </p:nvPr>
        </p:nvSpPr>
        <p:spPr/>
        <p:txBody>
          <a:bodyPr/>
          <a:lstStyle/>
          <a:p>
            <a:r>
              <a:rPr lang="en-US" altLang="ko-KR" dirty="0" smtClean="0"/>
              <a:t>The Requirements of IETF DNSSD (1/2)</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March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3</a:t>
            </a:fld>
            <a:endParaRPr lang="en-GB" altLang="ko-KR"/>
          </a:p>
        </p:txBody>
      </p:sp>
      <p:sp>
        <p:nvSpPr>
          <p:cNvPr id="2" name="내용 개체 틀 1"/>
          <p:cNvSpPr>
            <a:spLocks noGrp="1"/>
          </p:cNvSpPr>
          <p:nvPr>
            <p:ph idx="1"/>
          </p:nvPr>
        </p:nvSpPr>
        <p:spPr/>
        <p:txBody>
          <a:bodyPr/>
          <a:lstStyle/>
          <a:p>
            <a:pPr marL="0" indent="0">
              <a:buNone/>
            </a:pPr>
            <a:r>
              <a:rPr lang="en-US" altLang="ko-KR" dirty="0" smtClean="0"/>
              <a:t>1. Introduction</a:t>
            </a:r>
          </a:p>
          <a:p>
            <a:pPr marL="457200" lvl="1" indent="0">
              <a:buNone/>
            </a:pPr>
            <a:r>
              <a:rPr lang="en-US" altLang="ko-KR" dirty="0" smtClean="0"/>
              <a:t>…</a:t>
            </a:r>
          </a:p>
          <a:p>
            <a:pPr marL="457200" lvl="1" indent="0">
              <a:buNone/>
            </a:pPr>
            <a:r>
              <a:rPr lang="en-US" altLang="ko-KR" dirty="0" smtClean="0"/>
              <a:t>DNS-SD/</a:t>
            </a:r>
            <a:r>
              <a:rPr lang="en-US" altLang="ko-KR" dirty="0" err="1" smtClean="0"/>
              <a:t>mDNS</a:t>
            </a:r>
            <a:r>
              <a:rPr lang="en-US" altLang="ko-KR" dirty="0" smtClean="0"/>
              <a:t> </a:t>
            </a:r>
            <a:r>
              <a:rPr lang="en-US" altLang="ko-KR" dirty="0"/>
              <a:t>in its present form is also not optimized for network technologies where multicast transmissions are relatively expensive. Wireless networks such as [IEEE.802.11] may be adversely affected by excessive </a:t>
            </a:r>
            <a:r>
              <a:rPr lang="en-US" altLang="ko-KR" dirty="0" err="1"/>
              <a:t>mDNS</a:t>
            </a:r>
            <a:r>
              <a:rPr lang="en-US" altLang="ko-KR" dirty="0"/>
              <a:t> traffic due to the higher network overhead of multicast transmissions</a:t>
            </a:r>
            <a:r>
              <a:rPr lang="en-US" altLang="ko-KR" dirty="0" smtClean="0"/>
              <a:t>.</a:t>
            </a:r>
          </a:p>
          <a:p>
            <a:pPr marL="457200" lvl="1" indent="0">
              <a:buNone/>
            </a:pPr>
            <a:r>
              <a:rPr lang="en-US" altLang="ko-KR" dirty="0" smtClean="0"/>
              <a:t>…</a:t>
            </a:r>
            <a:endParaRPr lang="ko-KR" altLang="en-US" dirty="0"/>
          </a:p>
        </p:txBody>
      </p:sp>
    </p:spTree>
    <p:extLst>
      <p:ext uri="{BB962C8B-B14F-4D97-AF65-F5344CB8AC3E}">
        <p14:creationId xmlns:p14="http://schemas.microsoft.com/office/powerpoint/2010/main" val="763650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p:cNvSpPr>
            <a:spLocks noGrp="1"/>
          </p:cNvSpPr>
          <p:nvPr>
            <p:ph type="title"/>
          </p:nvPr>
        </p:nvSpPr>
        <p:spPr/>
        <p:txBody>
          <a:bodyPr/>
          <a:lstStyle/>
          <a:p>
            <a:r>
              <a:rPr lang="en-US" altLang="ko-KR" dirty="0" smtClean="0"/>
              <a:t>The Requirements of IETF DNSSD (2/2)</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March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4</a:t>
            </a:fld>
            <a:endParaRPr lang="en-GB" altLang="ko-KR"/>
          </a:p>
        </p:txBody>
      </p:sp>
      <p:sp>
        <p:nvSpPr>
          <p:cNvPr id="2" name="내용 개체 틀 1"/>
          <p:cNvSpPr>
            <a:spLocks noGrp="1"/>
          </p:cNvSpPr>
          <p:nvPr>
            <p:ph idx="1"/>
          </p:nvPr>
        </p:nvSpPr>
        <p:spPr/>
        <p:txBody>
          <a:bodyPr/>
          <a:lstStyle/>
          <a:p>
            <a:pPr marL="0" indent="0">
              <a:buNone/>
            </a:pPr>
            <a:r>
              <a:rPr lang="en-US" altLang="ko-KR" dirty="0" smtClean="0"/>
              <a:t>2.2</a:t>
            </a:r>
            <a:r>
              <a:rPr lang="en-US" altLang="ko-KR" dirty="0"/>
              <a:t>. IEEE 802.11 Wireless </a:t>
            </a:r>
            <a:r>
              <a:rPr lang="en-US" altLang="ko-KR" dirty="0" smtClean="0"/>
              <a:t>LANs</a:t>
            </a:r>
          </a:p>
          <a:p>
            <a:pPr marL="457200" lvl="1" indent="0">
              <a:buNone/>
            </a:pPr>
            <a:r>
              <a:rPr lang="en-US" altLang="ko-KR" sz="1600" dirty="0"/>
              <a:t>Multicast DNS was originally designed to run on Ethernet - the dominant link-layer at the time. In shared Ethernet networks, multicast frames place little additional demand on the shared network medium compared to unicast frames. In IEEE 802.11 networks however, multicast frames are transmitted at a low data rate supported by all receivers. In practice, this data rate leads to a larger fraction of airtime being devoted to multicast transmission. Some network administrators block multicast traffic or convert it to a series of link-layer unicast frames. Wireless links may be orders of magnitude less reliable than their wired counterparts. To improve transmission reliability, the IEEE 802.11 MAC requires positive acknowledgement of unicast frames. It does not, however, support positive acknowledgement of multicast frames. As a result, it is common to observe much higher loss of multicast frames on wireless as compared to wired network technologies. </a:t>
            </a:r>
            <a:r>
              <a:rPr lang="en-US" altLang="ko-KR" sz="1600" u="sng" dirty="0"/>
              <a:t>Enabling service discovery on IEEE 802.11 networks requires that the number of multicast frames be restricted to a suitably low value</a:t>
            </a:r>
            <a:r>
              <a:rPr lang="en-US" altLang="ko-KR" sz="1600" dirty="0"/>
              <a:t>, or replaced with unicast frames to use the MAC's reliability features.</a:t>
            </a:r>
            <a:endParaRPr lang="ko-KR" altLang="en-US" dirty="0"/>
          </a:p>
        </p:txBody>
      </p:sp>
    </p:spTree>
    <p:extLst>
      <p:ext uri="{BB962C8B-B14F-4D97-AF65-F5344CB8AC3E}">
        <p14:creationId xmlns:p14="http://schemas.microsoft.com/office/powerpoint/2010/main" val="4001799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타원 19"/>
          <p:cNvSpPr/>
          <p:nvPr/>
        </p:nvSpPr>
        <p:spPr bwMode="auto">
          <a:xfrm>
            <a:off x="3059832" y="4581128"/>
            <a:ext cx="4968552" cy="1728192"/>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 name="제목 2"/>
          <p:cNvSpPr>
            <a:spLocks noGrp="1"/>
          </p:cNvSpPr>
          <p:nvPr>
            <p:ph type="title"/>
          </p:nvPr>
        </p:nvSpPr>
        <p:spPr/>
        <p:txBody>
          <a:bodyPr/>
          <a:lstStyle/>
          <a:p>
            <a:r>
              <a:rPr lang="en-US" altLang="ko-KR" sz="2800" dirty="0" smtClean="0"/>
              <a:t>Service Discovery Proxy in a Proposed Extension</a:t>
            </a:r>
            <a:endParaRPr lang="ko-KR" altLang="en-US" sz="2800" dirty="0"/>
          </a:p>
        </p:txBody>
      </p:sp>
      <p:sp>
        <p:nvSpPr>
          <p:cNvPr id="4" name="날짜 개체 틀 3"/>
          <p:cNvSpPr>
            <a:spLocks noGrp="1"/>
          </p:cNvSpPr>
          <p:nvPr>
            <p:ph type="dt" sz="half" idx="10"/>
          </p:nvPr>
        </p:nvSpPr>
        <p:spPr/>
        <p:txBody>
          <a:bodyPr/>
          <a:lstStyle/>
          <a:p>
            <a:pPr>
              <a:defRPr/>
            </a:pPr>
            <a:r>
              <a:rPr lang="en-US" altLang="ko-KR" smtClean="0"/>
              <a:t>March 2014</a:t>
            </a:r>
            <a:endParaRPr lang="en-GB" altLang="ko-KR" dirty="0">
              <a:ea typeface="굴림" charset="-127"/>
            </a:endParaRPr>
          </a:p>
        </p:txBody>
      </p:sp>
      <p:sp>
        <p:nvSpPr>
          <p:cNvPr id="5" name="바닥글 개체 틀 4"/>
          <p:cNvSpPr>
            <a:spLocks noGrp="1"/>
          </p:cNvSpPr>
          <p:nvPr>
            <p:ph type="ftr" sz="quarter" idx="11"/>
          </p:nvPr>
        </p:nvSpPr>
        <p:spPr/>
        <p:txBody>
          <a:bodyPr/>
          <a:lstStyle/>
          <a:p>
            <a:pPr>
              <a:defRPr/>
            </a:pPr>
            <a:r>
              <a:rPr lang="en-GB" smtClean="0"/>
              <a:t>RYU Cheol, ETRI</a:t>
            </a:r>
            <a:endParaRPr lang="en-GB" dirty="0"/>
          </a:p>
        </p:txBody>
      </p:sp>
      <p:sp>
        <p:nvSpPr>
          <p:cNvPr id="6" name="슬라이드 번호 개체 틀 5"/>
          <p:cNvSpPr>
            <a:spLocks noGrp="1"/>
          </p:cNvSpPr>
          <p:nvPr>
            <p:ph type="sldNum" sz="quarter" idx="12"/>
          </p:nvPr>
        </p:nvSpPr>
        <p:spPr/>
        <p:txBody>
          <a:bodyPr/>
          <a:lstStyle/>
          <a:p>
            <a:pPr>
              <a:defRPr/>
            </a:pPr>
            <a:r>
              <a:rPr lang="en-GB" altLang="ko-KR" smtClean="0"/>
              <a:t>Slide </a:t>
            </a:r>
            <a:fld id="{0A8B2118-B3F1-457C-AD3F-F2BF46784517}" type="slidenum">
              <a:rPr lang="en-GB" altLang="ko-KR" smtClean="0"/>
              <a:pPr>
                <a:defRPr/>
              </a:pPr>
              <a:t>5</a:t>
            </a:fld>
            <a:endParaRPr lang="en-GB" altLang="ko-KR"/>
          </a:p>
        </p:txBody>
      </p:sp>
      <p:sp>
        <p:nvSpPr>
          <p:cNvPr id="2" name="내용 개체 틀 1"/>
          <p:cNvSpPr>
            <a:spLocks noGrp="1"/>
          </p:cNvSpPr>
          <p:nvPr>
            <p:ph idx="1"/>
          </p:nvPr>
        </p:nvSpPr>
        <p:spPr/>
        <p:txBody>
          <a:bodyPr/>
          <a:lstStyle/>
          <a:p>
            <a:r>
              <a:rPr lang="en-US" altLang="ko-KR" sz="2000" dirty="0" smtClean="0"/>
              <a:t>DNS-SD[2] specifies the unicast query and response. </a:t>
            </a:r>
          </a:p>
          <a:p>
            <a:r>
              <a:rPr lang="en-US" altLang="ko-KR" sz="2000" dirty="0" smtClean="0"/>
              <a:t>A proposal, Hybrid </a:t>
            </a:r>
            <a:r>
              <a:rPr lang="en-US" altLang="ko-KR" sz="2000" dirty="0"/>
              <a:t>Unicast/Multicast DNS-Based Service </a:t>
            </a:r>
            <a:r>
              <a:rPr lang="en-US" altLang="ko-KR" sz="2000" dirty="0" smtClean="0"/>
              <a:t>Discovery[3], describes </a:t>
            </a:r>
            <a:r>
              <a:rPr lang="en-US" altLang="ko-KR" sz="2000" dirty="0"/>
              <a:t>a way to provide wide-area service discovery for devices that only advertise their services using link-local Multicast </a:t>
            </a:r>
            <a:r>
              <a:rPr lang="en-US" altLang="ko-KR" sz="2000" dirty="0" smtClean="0"/>
              <a:t>DNS</a:t>
            </a:r>
            <a:r>
              <a:rPr lang="en-US" altLang="ko-KR" sz="2000" dirty="0"/>
              <a:t> </a:t>
            </a:r>
            <a:r>
              <a:rPr lang="en-US" altLang="ko-KR" sz="2000" dirty="0" smtClean="0"/>
              <a:t>and it mentions a service discovery proxy.</a:t>
            </a:r>
          </a:p>
          <a:p>
            <a:r>
              <a:rPr lang="en-US" altLang="ko-KR" sz="2000" dirty="0" smtClean="0"/>
              <a:t>The proxy might be related to PADP proxy. The topology of the blow could be an example.</a:t>
            </a:r>
          </a:p>
          <a:p>
            <a:pPr marL="0" indent="0">
              <a:buNone/>
            </a:pPr>
            <a:endParaRPr lang="en-US" altLang="ko-KR" sz="2000" dirty="0" smtClean="0"/>
          </a:p>
          <a:p>
            <a:endParaRPr lang="ko-KR" altLang="en-US" sz="2000" dirty="0"/>
          </a:p>
        </p:txBody>
      </p:sp>
      <p:sp>
        <p:nvSpPr>
          <p:cNvPr id="9" name="타원 8"/>
          <p:cNvSpPr/>
          <p:nvPr/>
        </p:nvSpPr>
        <p:spPr bwMode="auto">
          <a:xfrm>
            <a:off x="3707904" y="4840707"/>
            <a:ext cx="1296144" cy="1252589"/>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AP</a:t>
            </a:r>
          </a:p>
        </p:txBody>
      </p:sp>
      <p:sp>
        <p:nvSpPr>
          <p:cNvPr id="10" name="직사각형 9"/>
          <p:cNvSpPr/>
          <p:nvPr/>
        </p:nvSpPr>
        <p:spPr bwMode="auto">
          <a:xfrm>
            <a:off x="6516216" y="5128739"/>
            <a:ext cx="720080" cy="64807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Printer</a:t>
            </a:r>
            <a:endParaRPr kumimoji="0" lang="ko-KR" altLang="en-US" sz="1200" b="0" i="0" u="none" strike="noStrike" cap="none" normalizeH="0" baseline="0" dirty="0" smtClean="0">
              <a:ln>
                <a:noFill/>
              </a:ln>
              <a:solidFill>
                <a:schemeClr val="tx1"/>
              </a:solidFill>
              <a:effectLst/>
              <a:latin typeface="Times New Roman" pitchFamily="18" charset="0"/>
            </a:endParaRPr>
          </a:p>
        </p:txBody>
      </p:sp>
      <p:sp>
        <p:nvSpPr>
          <p:cNvPr id="11" name="직사각형 10"/>
          <p:cNvSpPr/>
          <p:nvPr/>
        </p:nvSpPr>
        <p:spPr bwMode="auto">
          <a:xfrm>
            <a:off x="3995936" y="5344763"/>
            <a:ext cx="720080" cy="57606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altLang="ko-KR" sz="1100" dirty="0"/>
              <a:t>Hybrid </a:t>
            </a:r>
            <a:r>
              <a:rPr lang="en-US" altLang="ko-KR" sz="1100" dirty="0" smtClean="0"/>
              <a:t>DNS-SD</a:t>
            </a:r>
          </a:p>
          <a:p>
            <a:pPr algn="ctr"/>
            <a:r>
              <a:rPr lang="en-US" altLang="ko-KR" sz="1100" dirty="0" smtClean="0"/>
              <a:t>Proxy</a:t>
            </a:r>
            <a:endParaRPr lang="ko-KR" altLang="en-US" sz="1100" dirty="0"/>
          </a:p>
        </p:txBody>
      </p:sp>
      <p:sp>
        <p:nvSpPr>
          <p:cNvPr id="12" name="타원 11"/>
          <p:cNvSpPr/>
          <p:nvPr/>
        </p:nvSpPr>
        <p:spPr bwMode="auto">
          <a:xfrm>
            <a:off x="1475656" y="5056731"/>
            <a:ext cx="864096" cy="864096"/>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dirty="0" smtClean="0"/>
              <a:t>STA</a:t>
            </a:r>
            <a:endParaRPr kumimoji="0" lang="en-US" altLang="ko-KR" sz="1200" b="0" i="0" u="none" strike="noStrike" cap="none" normalizeH="0" baseline="0" dirty="0" smtClean="0">
              <a:ln>
                <a:noFill/>
              </a:ln>
              <a:solidFill>
                <a:schemeClr val="tx1"/>
              </a:solidFill>
              <a:effectLst/>
              <a:latin typeface="Times New Roman" pitchFamily="18" charset="0"/>
            </a:endParaRPr>
          </a:p>
        </p:txBody>
      </p:sp>
      <p:cxnSp>
        <p:nvCxnSpPr>
          <p:cNvPr id="14" name="직선 연결선 13"/>
          <p:cNvCxnSpPr>
            <a:stCxn id="9" idx="6"/>
            <a:endCxn id="10" idx="1"/>
          </p:cNvCxnSpPr>
          <p:nvPr/>
        </p:nvCxnSpPr>
        <p:spPr bwMode="auto">
          <a:xfrm flipV="1">
            <a:off x="5004048" y="5452775"/>
            <a:ext cx="1512168" cy="14227"/>
          </a:xfrm>
          <a:prstGeom prst="line">
            <a:avLst/>
          </a:prstGeom>
          <a:solidFill>
            <a:schemeClr val="accent1"/>
          </a:solidFill>
          <a:ln w="12700" cap="flat" cmpd="sng" algn="ctr">
            <a:solidFill>
              <a:schemeClr val="tx1"/>
            </a:solidFill>
            <a:prstDash val="solid"/>
            <a:round/>
            <a:headEnd type="arrow" w="sm" len="sm"/>
            <a:tailEnd type="arrow" w="sm" len="sm"/>
          </a:ln>
          <a:effectLst/>
        </p:spPr>
      </p:cxnSp>
      <p:cxnSp>
        <p:nvCxnSpPr>
          <p:cNvPr id="16" name="직선 연결선 15"/>
          <p:cNvCxnSpPr>
            <a:stCxn id="9" idx="2"/>
            <a:endCxn id="12" idx="6"/>
          </p:cNvCxnSpPr>
          <p:nvPr/>
        </p:nvCxnSpPr>
        <p:spPr bwMode="auto">
          <a:xfrm flipH="1">
            <a:off x="2339752" y="5467002"/>
            <a:ext cx="1368152" cy="21777"/>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7" name="TextBox 16"/>
          <p:cNvSpPr txBox="1"/>
          <p:nvPr/>
        </p:nvSpPr>
        <p:spPr>
          <a:xfrm>
            <a:off x="5364088" y="5157192"/>
            <a:ext cx="811441" cy="276999"/>
          </a:xfrm>
          <a:prstGeom prst="rect">
            <a:avLst/>
          </a:prstGeom>
          <a:solidFill>
            <a:schemeClr val="bg1"/>
          </a:solidFill>
        </p:spPr>
        <p:txBody>
          <a:bodyPr wrap="none" rtlCol="0">
            <a:spAutoFit/>
          </a:bodyPr>
          <a:lstStyle/>
          <a:p>
            <a:r>
              <a:rPr lang="en-US" altLang="ko-KR" dirty="0" smtClean="0"/>
              <a:t>multicasts</a:t>
            </a:r>
            <a:endParaRPr lang="ko-KR" altLang="en-US" dirty="0"/>
          </a:p>
        </p:txBody>
      </p:sp>
    </p:spTree>
    <p:extLst>
      <p:ext uri="{BB962C8B-B14F-4D97-AF65-F5344CB8AC3E}">
        <p14:creationId xmlns:p14="http://schemas.microsoft.com/office/powerpoint/2010/main" val="765439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내용 개체 틀 1"/>
          <p:cNvSpPr>
            <a:spLocks noGrp="1"/>
          </p:cNvSpPr>
          <p:nvPr>
            <p:ph idx="1"/>
          </p:nvPr>
        </p:nvSpPr>
        <p:spPr/>
        <p:txBody>
          <a:bodyPr/>
          <a:lstStyle/>
          <a:p>
            <a:pPr marL="0" indent="0">
              <a:buNone/>
            </a:pPr>
            <a:r>
              <a:rPr lang="en-US" altLang="ko-KR" sz="2000" dirty="0" smtClean="0"/>
              <a:t>[1] Requirements </a:t>
            </a:r>
            <a:r>
              <a:rPr lang="en-US" altLang="ko-KR" sz="2000" dirty="0"/>
              <a:t>for Scalable DNS-SD/</a:t>
            </a:r>
            <a:r>
              <a:rPr lang="en-US" altLang="ko-KR" sz="2000" dirty="0" err="1"/>
              <a:t>mDNS</a:t>
            </a:r>
            <a:r>
              <a:rPr lang="en-US" altLang="ko-KR" sz="2000" dirty="0"/>
              <a:t> </a:t>
            </a:r>
            <a:r>
              <a:rPr lang="en-US" altLang="ko-KR" sz="2000" dirty="0" smtClean="0"/>
              <a:t>Extensions</a:t>
            </a:r>
          </a:p>
          <a:p>
            <a:pPr lvl="1">
              <a:buFont typeface="Arial" panose="020B0604020202020204" pitchFamily="34" charset="0"/>
              <a:buChar char="•"/>
            </a:pPr>
            <a:r>
              <a:rPr lang="en-US" altLang="ko-KR" sz="1400" dirty="0" smtClean="0">
                <a:ea typeface="굴림" panose="020B0600000101010101" pitchFamily="50" charset="-127"/>
                <a:hlinkClick r:id="rId2"/>
              </a:rPr>
              <a:t>http</a:t>
            </a:r>
            <a:r>
              <a:rPr lang="en-US" altLang="ko-KR" sz="1400" dirty="0">
                <a:ea typeface="굴림" panose="020B0600000101010101" pitchFamily="50" charset="-127"/>
                <a:hlinkClick r:id="rId2"/>
              </a:rPr>
              <a:t>://</a:t>
            </a:r>
            <a:r>
              <a:rPr lang="en-US" altLang="ko-KR" sz="1400" dirty="0" smtClean="0">
                <a:ea typeface="굴림" panose="020B0600000101010101" pitchFamily="50" charset="-127"/>
                <a:hlinkClick r:id="rId2"/>
              </a:rPr>
              <a:t>www.ietf.org/id/draft-ietf-dnssd-requirements-01.txt</a:t>
            </a:r>
            <a:endParaRPr lang="en-US" altLang="ko-KR" sz="1800" dirty="0" smtClean="0">
              <a:ea typeface="굴림" panose="020B0600000101010101" pitchFamily="50" charset="-127"/>
            </a:endParaRPr>
          </a:p>
          <a:p>
            <a:pPr marL="0" indent="0">
              <a:buNone/>
            </a:pPr>
            <a:r>
              <a:rPr lang="en-US" altLang="ko-KR" sz="2000" dirty="0" smtClean="0">
                <a:ea typeface="굴림" panose="020B0600000101010101" pitchFamily="50" charset="-127"/>
              </a:rPr>
              <a:t>[2] </a:t>
            </a:r>
            <a:r>
              <a:rPr lang="en-US" altLang="ko-KR" sz="2000" dirty="0"/>
              <a:t>DNS-Based Service </a:t>
            </a:r>
            <a:r>
              <a:rPr lang="en-US" altLang="ko-KR" sz="2000" dirty="0" smtClean="0"/>
              <a:t>Discovery</a:t>
            </a:r>
          </a:p>
          <a:p>
            <a:pPr marL="685800" lvl="1">
              <a:buFont typeface="Arial" panose="020B0604020202020204" pitchFamily="34" charset="0"/>
              <a:buChar char="•"/>
            </a:pPr>
            <a:r>
              <a:rPr lang="en-US" altLang="ko-KR" sz="1600" dirty="0" smtClean="0"/>
              <a:t>IETF RFC 6763</a:t>
            </a:r>
          </a:p>
          <a:p>
            <a:pPr marL="0" indent="0">
              <a:buNone/>
            </a:pPr>
            <a:r>
              <a:rPr lang="en-US" altLang="ko-KR" sz="2000" dirty="0"/>
              <a:t>[3] Hybrid Unicast/Multicast DNS-Based Service Discovery</a:t>
            </a:r>
          </a:p>
          <a:p>
            <a:pPr lvl="1">
              <a:buFont typeface="Arial" panose="020B0604020202020204" pitchFamily="34" charset="0"/>
              <a:buChar char="•"/>
            </a:pPr>
            <a:r>
              <a:rPr lang="en-US" altLang="ko-KR" sz="1400" dirty="0">
                <a:ea typeface="굴림" panose="020B0600000101010101" pitchFamily="50" charset="-127"/>
                <a:hlinkClick r:id="rId3"/>
              </a:rPr>
              <a:t>http://</a:t>
            </a:r>
            <a:r>
              <a:rPr lang="en-US" altLang="ko-KR" sz="1400" dirty="0" smtClean="0">
                <a:ea typeface="굴림" panose="020B0600000101010101" pitchFamily="50" charset="-127"/>
                <a:hlinkClick r:id="rId3"/>
              </a:rPr>
              <a:t>tools.ietf.org/id/draft-cheshire-dnssd-hybrid-01.txt</a:t>
            </a:r>
            <a:endParaRPr lang="en-US" altLang="ko-KR" sz="1400" dirty="0">
              <a:ea typeface="굴림" panose="020B0600000101010101" pitchFamily="50" charset="-127"/>
            </a:endParaRPr>
          </a:p>
        </p:txBody>
      </p:sp>
      <p:sp>
        <p:nvSpPr>
          <p:cNvPr id="16387" name="날짜 개체 틀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ko-KR" sz="1800" smtClean="0">
                <a:ea typeface="굴림" panose="020B0600000101010101" pitchFamily="50" charset="-127"/>
              </a:rPr>
              <a:t>March 2014</a:t>
            </a:r>
            <a:endParaRPr lang="en-GB" altLang="ko-KR" sz="1800">
              <a:ea typeface="굴림" panose="020B0600000101010101" pitchFamily="50" charset="-127"/>
            </a:endParaRPr>
          </a:p>
        </p:txBody>
      </p:sp>
      <p:sp>
        <p:nvSpPr>
          <p:cNvPr id="16388" name="바닥글 개체 틀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ko-KR">
                <a:ea typeface="굴림" panose="020B0600000101010101" pitchFamily="50" charset="-127"/>
              </a:rPr>
              <a:t>RYU Cheol, ETRI</a:t>
            </a:r>
          </a:p>
        </p:txBody>
      </p:sp>
      <p:sp>
        <p:nvSpPr>
          <p:cNvPr id="16389" name="슬라이드 번호 개체 틀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ko-KR"/>
              <a:t>Slide </a:t>
            </a:r>
            <a:fld id="{2DAFB22D-2887-4C03-A44A-BAFF93689C99}" type="slidenum">
              <a:rPr lang="en-GB" altLang="ko-KR"/>
              <a:pPr/>
              <a:t>6</a:t>
            </a:fld>
            <a:endParaRPr lang="en-GB" altLang="ko-KR"/>
          </a:p>
        </p:txBody>
      </p:sp>
      <p:sp>
        <p:nvSpPr>
          <p:cNvPr id="16390" name="제목 5"/>
          <p:cNvSpPr>
            <a:spLocks noGrp="1"/>
          </p:cNvSpPr>
          <p:nvPr>
            <p:ph type="title"/>
          </p:nvPr>
        </p:nvSpPr>
        <p:spPr/>
        <p:txBody>
          <a:bodyPr/>
          <a:lstStyle/>
          <a:p>
            <a:r>
              <a:rPr lang="en-US" altLang="ko-KR" dirty="0" smtClean="0">
                <a:ea typeface="굴림" panose="020B0600000101010101" pitchFamily="50" charset="-127"/>
              </a:rPr>
              <a:t>References</a:t>
            </a:r>
            <a:endParaRPr lang="ko-KR" altLang="en-US" dirty="0" smtClean="0">
              <a:ea typeface="굴림" panose="020B0600000101010101" pitchFamily="50"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IEEE slides.potx" id="{8EDCDAE7-483F-4C0B-BA27-C7F571E132D8}" vid="{7E9CDD56-A1B9-41E2-A073-B35894CAE64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 slides</Template>
  <TotalTime>1542</TotalTime>
  <Words>534</Words>
  <Application>Microsoft Office PowerPoint</Application>
  <PresentationFormat>화면 슬라이드 쇼(4:3)</PresentationFormat>
  <Paragraphs>56</Paragraphs>
  <Slides>6</Slides>
  <Notes>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6</vt:i4>
      </vt:variant>
    </vt:vector>
  </HeadingPairs>
  <TitlesOfParts>
    <vt:vector size="8" baseType="lpstr">
      <vt:lpstr>802-11-Submission</vt:lpstr>
      <vt:lpstr>Document</vt:lpstr>
      <vt:lpstr>DNSSD Activities of IETF</vt:lpstr>
      <vt:lpstr>Abstract</vt:lpstr>
      <vt:lpstr>The Requirements of IETF DNSSD (1/2)</vt:lpstr>
      <vt:lpstr>The Requirements of IETF DNSSD (2/2)</vt:lpstr>
      <vt:lpstr>Service Discovery Proxy in a Proposed Extension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Cheol Ryu</dc:creator>
  <cp:keywords>IEEE</cp:keywords>
  <cp:lastModifiedBy>RyuCheol</cp:lastModifiedBy>
  <cp:revision>38</cp:revision>
  <cp:lastPrinted>1998-02-10T13:28:06Z</cp:lastPrinted>
  <dcterms:created xsi:type="dcterms:W3CDTF">2013-11-11T16:53:38Z</dcterms:created>
  <dcterms:modified xsi:type="dcterms:W3CDTF">2014-03-20T01:10:38Z</dcterms:modified>
</cp:coreProperties>
</file>