
<file path=[Content_Types].xml><?xml version="1.0" encoding="utf-8"?>
<Types xmlns="http://schemas.openxmlformats.org/package/2006/content-types">
  <Default Extension="xml" ContentType="application/xml"/>
  <Default Extension="doc" ContentType="application/msword"/>
  <Default Extension="png" ContentType="image/png"/>
  <Default Extension="jpeg" ContentType="image/jpeg"/>
  <Default Extension="rels" ContentType="application/vnd.openxmlformats-package.relationships+xml"/>
  <Default Extension="emf" ContentType="image/x-emf"/>
  <Default Extension="vml" ContentType="application/vnd.openxmlformats-officedocument.vmlDrawing"/>
  <Default Extension="wdp" ContentType="image/vnd.ms-photo"/>
  <Default Extension="wmf" ContentType="image/x-wmf"/>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20" y="-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2014-03-17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6812559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79071135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en-GB"/>
          </a:p>
        </p:txBody>
      </p:sp>
      <p:sp>
        <p:nvSpPr>
          <p:cNvPr id="3" name="Content Placeholder 2"/>
          <p:cNvSpPr>
            <a:spLocks noGrp="1"/>
          </p:cNvSpPr>
          <p:nvPr>
            <p:ph idx="1"/>
          </p:nvPr>
        </p:nvSpPr>
        <p:spPr/>
        <p:txBody>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Max Riegel (NSN)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3265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11-14-0398-00-0arc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7133580" y="76200"/>
            <a:ext cx="1781820" cy="307777"/>
          </a:xfrm>
          <a:prstGeom prst="rect">
            <a:avLst/>
          </a:prstGeom>
        </p:spPr>
        <p:txBody>
          <a:bodyPr wrap="none">
            <a:spAutoFit/>
          </a:bodyPr>
          <a:lstStyle/>
          <a:p>
            <a:pPr algn="r" defTabSz="914400">
              <a:buClrTx/>
              <a:buSzTx/>
              <a:buFontTx/>
              <a:buNone/>
            </a:pPr>
            <a:r>
              <a:rPr lang="en-US" sz="1400" b="1" dirty="0" smtClean="0">
                <a:solidFill>
                  <a:prstClr val="black"/>
                </a:solidFill>
                <a:latin typeface="Arial"/>
                <a:ea typeface="+mn-ea"/>
              </a:rPr>
              <a:t>11-14-0398-00-0arc</a:t>
            </a:r>
            <a:endParaRPr lang="en-US" sz="1400" b="1" dirty="0">
              <a:solidFill>
                <a:prstClr val="black"/>
              </a:solidFill>
              <a:latin typeface="Arial"/>
              <a:ea typeface="+mn-ea"/>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defTabSz="914400">
              <a:buClrTx/>
              <a:buSzTx/>
              <a:buFontTx/>
              <a:buNone/>
            </a:pPr>
            <a:fld id="{3A4FC69D-D438-4AD9-846B-37793AD4330F}" type="slidenum">
              <a:rPr lang="en-US" sz="1400" smtClean="0">
                <a:solidFill>
                  <a:prstClr val="black"/>
                </a:solidFill>
                <a:latin typeface="Times New Roman" pitchFamily="1" charset="0"/>
                <a:ea typeface="+mn-ea"/>
              </a:rPr>
              <a:pPr algn="r" defTabSz="914400">
                <a:buClrTx/>
                <a:buSzTx/>
                <a:buFontTx/>
                <a:buNone/>
              </a:pPr>
              <a:t>‹#›</a:t>
            </a:fld>
            <a:endParaRPr lang="en-US" sz="1400" dirty="0">
              <a:solidFill>
                <a:prstClr val="black"/>
              </a:solidFill>
              <a:latin typeface="Times New Roman" pitchFamily="1" charset="0"/>
              <a:ea typeface="+mn-ea"/>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3.png"/><Relationship Id="rId3"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oleObject" Target="../embeddings/oleObject1.bin"/><Relationship Id="rId5" Type="http://schemas.openxmlformats.org/officeDocument/2006/relationships/image" Target="../media/image5.wmf"/><Relationship Id="rId6" Type="http://schemas.openxmlformats.org/officeDocument/2006/relationships/image" Target="../media/image3.png"/><Relationship Id="rId7" Type="http://schemas.openxmlformats.org/officeDocument/2006/relationships/oleObject" Target="../embeddings/oleObject2.bin"/><Relationship Id="rId8" Type="http://schemas.openxmlformats.org/officeDocument/2006/relationships/image" Target="../media/image6.png"/><Relationship Id="rId1" Type="http://schemas.openxmlformats.org/officeDocument/2006/relationships/vmlDrawing" Target="../drawings/vmlDrawing2.vml"/><Relationship Id="rId2"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emf"/><Relationship Id="rId1" Type="http://schemas.openxmlformats.org/officeDocument/2006/relationships/slideLayout" Target="../slideLayouts/slideLayout15.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11.wmf"/><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wmf"/><Relationship Id="rId7" Type="http://schemas.openxmlformats.org/officeDocument/2006/relationships/image" Target="../media/image15.wmf"/><Relationship Id="rId8" Type="http://schemas.openxmlformats.org/officeDocument/2006/relationships/image" Target="../media/image16.png"/><Relationship Id="rId9" Type="http://schemas.microsoft.com/office/2007/relationships/hdphoto" Target="../media/hdphoto1.wdp"/><Relationship Id="rId1" Type="http://schemas.openxmlformats.org/officeDocument/2006/relationships/slideLayout" Target="../slideLayouts/slideLayout11.xml"/><Relationship Id="rId2"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Max Riegel (NSN)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67544" y="685800"/>
            <a:ext cx="8352928" cy="1231032"/>
          </a:xfrm>
          <a:ln/>
        </p:spPr>
        <p:txBody>
          <a:bodyPr>
            <a:normAutofit fontScale="90000"/>
          </a:bodyPr>
          <a:lstStyle/>
          <a:p>
            <a:r>
              <a:rPr lang="en-US" dirty="0"/>
              <a:t>Cross-WG cooperation on OmniRAN P802.1CF</a:t>
            </a:r>
            <a:r>
              <a:rPr lang="en-US" dirty="0"/>
              <a:t/>
            </a:r>
            <a:br>
              <a:rPr lang="en-US" dirty="0"/>
            </a:br>
            <a:r>
              <a:rPr lang="en-US" dirty="0"/>
              <a:t>E.g.: Network Discovery and Selection</a:t>
            </a:r>
            <a:endParaRPr lang="en-US" dirty="0">
              <a:solidFill>
                <a:schemeClr val="tx2"/>
              </a:solidFill>
            </a:endParaRPr>
          </a:p>
        </p:txBody>
      </p:sp>
      <p:sp>
        <p:nvSpPr>
          <p:cNvPr id="3074" name="Rectangle 2"/>
          <p:cNvSpPr>
            <a:spLocks noGrp="1" noChangeArrowheads="1"/>
          </p:cNvSpPr>
          <p:nvPr>
            <p:ph type="body" idx="1"/>
          </p:nvPr>
        </p:nvSpPr>
        <p:spPr>
          <a:xfrm>
            <a:off x="685800" y="209602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2014-03-17</a:t>
            </a:r>
          </a:p>
        </p:txBody>
      </p:sp>
      <p:graphicFrame>
        <p:nvGraphicFramePr>
          <p:cNvPr id="3075" name="Object 3"/>
          <p:cNvGraphicFramePr>
            <a:graphicFrameLocks noChangeAspect="1"/>
          </p:cNvGraphicFramePr>
          <p:nvPr>
            <p:extLst>
              <p:ext uri="{D42A27DB-BD31-4B8C-83A1-F6EECF244321}">
                <p14:modId xmlns:p14="http://schemas.microsoft.com/office/powerpoint/2010/main" val="68040464"/>
              </p:ext>
            </p:extLst>
          </p:nvPr>
        </p:nvGraphicFramePr>
        <p:xfrm>
          <a:off x="508000" y="2730922"/>
          <a:ext cx="8156575" cy="2354262"/>
        </p:xfrm>
        <a:graphic>
          <a:graphicData uri="http://schemas.openxmlformats.org/presentationml/2006/ole">
            <mc:AlternateContent xmlns:mc="http://schemas.openxmlformats.org/markup-compatibility/2006">
              <mc:Choice xmlns:v="urn:schemas-microsoft-com:vml" Requires="v">
                <p:oleObj spid="_x0000_s3079"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730922"/>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279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NDS Roles and Identifiers</a:t>
            </a:r>
          </a:p>
        </p:txBody>
      </p:sp>
      <p:sp>
        <p:nvSpPr>
          <p:cNvPr id="6" name="Content Placeholder 5"/>
          <p:cNvSpPr>
            <a:spLocks noGrp="1"/>
          </p:cNvSpPr>
          <p:nvPr>
            <p:ph idx="1"/>
          </p:nvPr>
        </p:nvSpPr>
        <p:spPr>
          <a:xfrm>
            <a:off x="457200" y="1178749"/>
            <a:ext cx="8229600" cy="5175575"/>
          </a:xfrm>
        </p:spPr>
        <p:txBody>
          <a:bodyPr>
            <a:normAutofit fontScale="55000" lnSpcReduction="20000"/>
          </a:bodyPr>
          <a:lstStyle/>
          <a:p>
            <a:r>
              <a:rPr lang="en-US" dirty="0"/>
              <a:t>User</a:t>
            </a:r>
          </a:p>
          <a:p>
            <a:pPr lvl="1"/>
            <a:r>
              <a:rPr lang="en-US" dirty="0"/>
              <a:t>One or more Subscriptions</a:t>
            </a:r>
          </a:p>
          <a:p>
            <a:pPr lvl="2"/>
            <a:r>
              <a:rPr lang="en-US" dirty="0"/>
              <a:t>Subscription Identifier {NAI} + Subscription Name {String}</a:t>
            </a:r>
          </a:p>
          <a:p>
            <a:r>
              <a:rPr lang="en-US" dirty="0"/>
              <a:t>Terminal</a:t>
            </a:r>
          </a:p>
          <a:p>
            <a:pPr lvl="1"/>
            <a:r>
              <a:rPr lang="en-US" dirty="0"/>
              <a:t>Station</a:t>
            </a:r>
          </a:p>
          <a:p>
            <a:pPr lvl="2"/>
            <a:r>
              <a:rPr lang="en-US" dirty="0"/>
              <a:t>STA {EUI-48}</a:t>
            </a:r>
          </a:p>
          <a:p>
            <a:r>
              <a:rPr lang="en-US" dirty="0"/>
              <a:t>Access Network</a:t>
            </a:r>
          </a:p>
          <a:p>
            <a:pPr lvl="1"/>
            <a:r>
              <a:rPr lang="en-US" dirty="0"/>
              <a:t>One or more Access Network Interfaces</a:t>
            </a:r>
          </a:p>
          <a:p>
            <a:pPr lvl="2"/>
            <a:r>
              <a:rPr lang="en-US" dirty="0"/>
              <a:t>ANI {EUI-48}</a:t>
            </a:r>
          </a:p>
          <a:p>
            <a:pPr lvl="1"/>
            <a:r>
              <a:rPr lang="en-US" dirty="0"/>
              <a:t>Access Network</a:t>
            </a:r>
          </a:p>
          <a:p>
            <a:pPr lvl="2"/>
            <a:r>
              <a:rPr lang="en-US" dirty="0"/>
              <a:t>AN Identifier {EUI-48} + AN Name {String}</a:t>
            </a:r>
          </a:p>
          <a:p>
            <a:pPr lvl="1"/>
            <a:r>
              <a:rPr lang="en-US" dirty="0"/>
              <a:t>Supported Subscription Services</a:t>
            </a:r>
          </a:p>
          <a:p>
            <a:pPr lvl="1"/>
            <a:r>
              <a:rPr lang="en-US" dirty="0"/>
              <a:t>Supported User Services</a:t>
            </a:r>
          </a:p>
          <a:p>
            <a:pPr lvl="1"/>
            <a:r>
              <a:rPr lang="en-US" dirty="0"/>
              <a:t>Access Network Capabilities</a:t>
            </a:r>
          </a:p>
          <a:p>
            <a:pPr lvl="2"/>
            <a:r>
              <a:rPr lang="en-US" dirty="0"/>
              <a:t>Record of capabilities {t.b.d. (ANQP???}</a:t>
            </a:r>
          </a:p>
          <a:p>
            <a:r>
              <a:rPr lang="en-US" dirty="0"/>
              <a:t>CORE</a:t>
            </a:r>
          </a:p>
          <a:p>
            <a:pPr lvl="1"/>
            <a:r>
              <a:rPr lang="en-US" dirty="0"/>
              <a:t>Subscription Service – ‘Termination point of AAA’</a:t>
            </a:r>
          </a:p>
          <a:p>
            <a:pPr lvl="2"/>
            <a:r>
              <a:rPr lang="en-US" dirty="0"/>
              <a:t>SSP Identifier {FQDN} + SSP Name {String}</a:t>
            </a:r>
          </a:p>
          <a:p>
            <a:pPr lvl="1"/>
            <a:r>
              <a:rPr lang="en-US" dirty="0"/>
              <a:t>User Service – ‘Termination point of IEEE 802 user plane’</a:t>
            </a:r>
          </a:p>
          <a:p>
            <a:pPr lvl="2"/>
            <a:r>
              <a:rPr lang="en-US" dirty="0"/>
              <a:t>USP Identifier {???} + USP Name {String}</a:t>
            </a:r>
          </a:p>
          <a:p>
            <a:pPr marL="0" indent="0">
              <a:buNone/>
            </a:pPr>
            <a:r>
              <a:rPr lang="en-US" i="1" dirty="0">
                <a:solidFill>
                  <a:schemeClr val="tx2"/>
                </a:solidFill>
              </a:rPr>
              <a:t>FFS: 	Is model sufficient for complex roaming scenarios? </a:t>
            </a:r>
            <a:br>
              <a:rPr lang="en-US" i="1" dirty="0">
                <a:solidFill>
                  <a:schemeClr val="tx2"/>
                </a:solidFill>
              </a:rPr>
            </a:br>
            <a:r>
              <a:rPr lang="en-US" i="1" dirty="0">
                <a:solidFill>
                  <a:schemeClr val="tx2"/>
                </a:solidFill>
              </a:rPr>
              <a:t>	Split of CORE into SSP and USP (control- &amp; user plane functions)?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Discovery and Selection</a:t>
            </a:r>
            <a:br>
              <a:rPr lang="en-US" dirty="0"/>
            </a:br>
            <a:r>
              <a:rPr lang="en-US" dirty="0"/>
              <a:t>Functions</a:t>
            </a:r>
          </a:p>
        </p:txBody>
      </p:sp>
      <p:sp>
        <p:nvSpPr>
          <p:cNvPr id="6" name="Content Placeholder 5"/>
          <p:cNvSpPr>
            <a:spLocks noGrp="1"/>
          </p:cNvSpPr>
          <p:nvPr>
            <p:ph idx="1"/>
          </p:nvPr>
        </p:nvSpPr>
        <p:spPr/>
        <p:txBody>
          <a:bodyPr>
            <a:normAutofit fontScale="77500" lnSpcReduction="20000"/>
          </a:bodyPr>
          <a:lstStyle/>
          <a:p>
            <a:r>
              <a:rPr lang="en-US" dirty="0"/>
              <a:t>A</a:t>
            </a:r>
            <a:r>
              <a:rPr lang="en-US" dirty="0" smtClean="0"/>
              <a:t> process which allows a station to retrieve the list of all access network interfaces in reach by</a:t>
            </a:r>
          </a:p>
          <a:p>
            <a:pPr lvl="1"/>
            <a:r>
              <a:rPr lang="en-US" dirty="0"/>
              <a:t>Passive scanning</a:t>
            </a:r>
          </a:p>
          <a:p>
            <a:pPr lvl="1"/>
            <a:r>
              <a:rPr lang="en-US" dirty="0"/>
              <a:t>Active scanning</a:t>
            </a:r>
          </a:p>
          <a:p>
            <a:pPr lvl="1"/>
            <a:r>
              <a:rPr lang="en-US" dirty="0" smtClean="0"/>
              <a:t>Data base query</a:t>
            </a:r>
          </a:p>
          <a:p>
            <a:r>
              <a:rPr lang="en-US" dirty="0"/>
              <a:t>Retrieving s</a:t>
            </a:r>
            <a:r>
              <a:rPr lang="en-US" dirty="0" smtClean="0"/>
              <a:t>upplementory information for each of the access network interfaces to learn about</a:t>
            </a:r>
          </a:p>
          <a:p>
            <a:pPr lvl="1"/>
            <a:r>
              <a:rPr lang="en-US" dirty="0"/>
              <a:t>Identity</a:t>
            </a:r>
            <a:r>
              <a:rPr lang="en-US" dirty="0" smtClean="0"/>
              <a:t> of the access network</a:t>
            </a:r>
          </a:p>
          <a:p>
            <a:pPr lvl="1"/>
            <a:r>
              <a:rPr lang="en-US" dirty="0" smtClean="0"/>
              <a:t>Supported Subscriptions</a:t>
            </a:r>
          </a:p>
          <a:p>
            <a:pPr lvl="1"/>
            <a:r>
              <a:rPr lang="en-US" dirty="0" smtClean="0"/>
              <a:t>Supported Services</a:t>
            </a:r>
          </a:p>
          <a:p>
            <a:r>
              <a:rPr lang="en-US" dirty="0"/>
              <a:t>Some</a:t>
            </a:r>
            <a:r>
              <a:rPr lang="en-US" dirty="0" smtClean="0"/>
              <a:t> algorithm in the station, which processes all the retrieved information, for determination of the ‘best’ access network interface to connect to.</a:t>
            </a:r>
            <a:endParaRPr lang="en-US" dirty="0"/>
          </a:p>
        </p:txBody>
      </p:sp>
    </p:spTree>
    <p:extLst>
      <p:ext uri="{BB962C8B-B14F-4D97-AF65-F5344CB8AC3E}">
        <p14:creationId xmlns:p14="http://schemas.microsoft.com/office/powerpoint/2010/main" val="3634525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Technology Specific Design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504883360"/>
              </p:ext>
            </p:extLst>
          </p:nvPr>
        </p:nvGraphicFramePr>
        <p:xfrm>
          <a:off x="457200" y="1043735"/>
          <a:ext cx="8255261" cy="3235960"/>
        </p:xfrm>
        <a:graphic>
          <a:graphicData uri="http://schemas.openxmlformats.org/drawingml/2006/table">
            <a:tbl>
              <a:tblPr firstRow="1" bandRow="1">
                <a:tableStyleId>{5940675A-B579-460E-94D1-54222C63F5DA}</a:tableStyleId>
              </a:tblPr>
              <a:tblGrid>
                <a:gridCol w="1193184"/>
                <a:gridCol w="1165462"/>
                <a:gridCol w="1179323"/>
                <a:gridCol w="1179323"/>
                <a:gridCol w="1179323"/>
                <a:gridCol w="1179323"/>
                <a:gridCol w="1179323"/>
              </a:tblGrid>
              <a:tr h="370840">
                <a:tc gridSpan="2">
                  <a:txBody>
                    <a:bodyPr/>
                    <a:lstStyle/>
                    <a:p>
                      <a:pPr algn="ctr"/>
                      <a:endParaRPr lang="en-US"/>
                    </a:p>
                  </a:txBody>
                  <a:tcPr marL="44873" marR="44873"/>
                </a:tc>
                <a:tc hMerge="1">
                  <a:txBody>
                    <a:bodyPr/>
                    <a:lstStyle/>
                    <a:p>
                      <a:endParaRPr lang="en-US"/>
                    </a:p>
                  </a:txBody>
                  <a:tcPr/>
                </a:tc>
                <a:tc>
                  <a:txBody>
                    <a:bodyPr/>
                    <a:lstStyle/>
                    <a:p>
                      <a:pPr algn="ctr"/>
                      <a:r>
                        <a:rPr lang="en-US"/>
                        <a:t>802.3</a:t>
                      </a:r>
                    </a:p>
                  </a:txBody>
                  <a:tcPr marL="44873" marR="44873"/>
                </a:tc>
                <a:tc>
                  <a:txBody>
                    <a:bodyPr/>
                    <a:lstStyle/>
                    <a:p>
                      <a:pPr algn="ctr"/>
                      <a:r>
                        <a:rPr lang="en-US"/>
                        <a:t>802.11</a:t>
                      </a:r>
                    </a:p>
                  </a:txBody>
                  <a:tcPr marL="44873" marR="44873"/>
                </a:tc>
                <a:tc>
                  <a:txBody>
                    <a:bodyPr/>
                    <a:lstStyle/>
                    <a:p>
                      <a:pPr algn="ctr"/>
                      <a:r>
                        <a:rPr lang="en-US"/>
                        <a:t>802.15</a:t>
                      </a:r>
                    </a:p>
                  </a:txBody>
                  <a:tcPr marL="44873" marR="44873"/>
                </a:tc>
                <a:tc>
                  <a:txBody>
                    <a:bodyPr/>
                    <a:lstStyle/>
                    <a:p>
                      <a:pPr algn="ctr"/>
                      <a:r>
                        <a:rPr lang="en-US"/>
                        <a:t>802.16</a:t>
                      </a:r>
                    </a:p>
                  </a:txBody>
                  <a:tcPr marL="44873" marR="44873"/>
                </a:tc>
                <a:tc>
                  <a:txBody>
                    <a:bodyPr/>
                    <a:lstStyle/>
                    <a:p>
                      <a:pPr algn="ctr"/>
                      <a:r>
                        <a:rPr lang="en-US"/>
                        <a:t>802.22</a:t>
                      </a:r>
                    </a:p>
                  </a:txBody>
                  <a:tcPr marL="44873" marR="44873"/>
                </a:tc>
              </a:tr>
              <a:tr h="370840">
                <a:tc rowSpan="4">
                  <a:txBody>
                    <a:bodyPr/>
                    <a:lstStyle/>
                    <a:p>
                      <a:r>
                        <a:rPr lang="en-US"/>
                        <a:t>Identifiers</a:t>
                      </a:r>
                    </a:p>
                  </a:txBody>
                  <a:tcPr marL="44873" marR="44873"/>
                </a:tc>
                <a:tc>
                  <a:txBody>
                    <a:bodyPr/>
                    <a:lstStyle/>
                    <a:p>
                      <a:r>
                        <a:rPr lang="en-US"/>
                        <a:t>STA</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AN-id</a:t>
                      </a:r>
                    </a:p>
                  </a:txBody>
                  <a:tcPr marL="44873" marR="44873"/>
                </a:tc>
                <a:tc>
                  <a:txBody>
                    <a:bodyPr/>
                    <a:lstStyle/>
                    <a:p>
                      <a:r>
                        <a:rPr lang="en-US"/>
                        <a:t>???</a:t>
                      </a:r>
                    </a:p>
                  </a:txBody>
                  <a:tcPr marL="44873" marR="44873"/>
                </a:tc>
                <a:tc>
                  <a:txBody>
                    <a:bodyPr/>
                    <a:lstStyle/>
                    <a:p>
                      <a:r>
                        <a:rPr lang="en-US"/>
                        <a:t>EUI-48</a:t>
                      </a:r>
                    </a:p>
                  </a:txBody>
                  <a:tcPr marL="44873" marR="44873"/>
                </a:tc>
                <a:tc>
                  <a:txBody>
                    <a:bodyPr/>
                    <a:lstStyle/>
                    <a:p>
                      <a:r>
                        <a:rPr lang="en-US"/>
                        <a:t>???</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r>
              <a:tr h="370840">
                <a:tc vMerge="1">
                  <a:txBody>
                    <a:bodyPr/>
                    <a:lstStyle/>
                    <a:p>
                      <a:endParaRPr lang="en-US"/>
                    </a:p>
                  </a:txBody>
                  <a:tcPr/>
                </a:tc>
                <a:tc>
                  <a:txBody>
                    <a:bodyPr/>
                    <a:lstStyle/>
                    <a:p>
                      <a:r>
                        <a:rPr lang="en-US"/>
                        <a:t>AN-name</a:t>
                      </a:r>
                    </a:p>
                  </a:txBody>
                  <a:tcPr marL="44873" marR="44873"/>
                </a:tc>
                <a:tc>
                  <a:txBody>
                    <a:bodyPr/>
                    <a:lstStyle/>
                    <a:p>
                      <a:r>
                        <a:rPr lang="en-US"/>
                        <a:t>256 Char</a:t>
                      </a:r>
                    </a:p>
                  </a:txBody>
                  <a:tcPr marL="44873" marR="44873"/>
                </a:tc>
                <a:tc>
                  <a:txBody>
                    <a:bodyPr/>
                    <a:lstStyle/>
                    <a:p>
                      <a:r>
                        <a:rPr lang="en-US"/>
                        <a:t>30</a:t>
                      </a:r>
                      <a:r>
                        <a:rPr lang="en-US" baseline="0"/>
                        <a:t> Char</a:t>
                      </a:r>
                      <a:endParaRPr lang="en-US"/>
                    </a:p>
                  </a:txBody>
                  <a:tcPr marL="44873" marR="44873"/>
                </a:tc>
                <a:tc>
                  <a:txBody>
                    <a:bodyPr/>
                    <a:lstStyle/>
                    <a:p>
                      <a:r>
                        <a:rPr lang="en-US"/>
                        <a:t>???</a:t>
                      </a:r>
                    </a:p>
                  </a:txBody>
                  <a:tcPr marL="44873" marR="44873"/>
                </a:tc>
                <a:tc>
                  <a:txBody>
                    <a:bodyPr/>
                    <a:lstStyle/>
                    <a:p>
                      <a:endParaRPr lang="en-US"/>
                    </a:p>
                  </a:txBody>
                  <a:tcPr marL="44873" marR="44873"/>
                </a:tc>
                <a:tc>
                  <a:txBody>
                    <a:bodyPr/>
                    <a:lstStyle/>
                    <a:p>
                      <a:endParaRPr lang="en-US"/>
                    </a:p>
                  </a:txBody>
                  <a:tcPr marL="44873" marR="44873"/>
                </a:tc>
              </a:tr>
              <a:tr h="370840">
                <a:tc gridSpan="2">
                  <a:txBody>
                    <a:bodyPr/>
                    <a:lstStyle/>
                    <a:p>
                      <a:r>
                        <a:rPr lang="en-US"/>
                        <a:t>Subscriptions</a:t>
                      </a:r>
                    </a:p>
                  </a:txBody>
                  <a:tcPr marL="44873" marR="44873"/>
                </a:tc>
                <a:tc hMerge="1">
                  <a:txBody>
                    <a:bodyPr/>
                    <a:lstStyle/>
                    <a:p>
                      <a:endParaRPr lang="en-US"/>
                    </a:p>
                  </a:txBody>
                  <a:tcPr/>
                </a:tc>
                <a:tc>
                  <a:txBody>
                    <a:bodyPr/>
                    <a:lstStyle/>
                    <a:p>
                      <a:r>
                        <a:rPr lang="en-US"/>
                        <a:t>NAI</a:t>
                      </a:r>
                    </a:p>
                  </a:txBody>
                  <a:tcPr marL="44873" marR="44873"/>
                </a:tc>
                <a:tc>
                  <a:txBody>
                    <a:bodyPr/>
                    <a:lstStyle/>
                    <a:p>
                      <a:r>
                        <a:rPr lang="en-US"/>
                        <a:t>NAI/PSK</a:t>
                      </a:r>
                    </a:p>
                  </a:txBody>
                  <a:tcPr marL="44873" marR="44873"/>
                </a:tc>
                <a:tc>
                  <a:txBody>
                    <a:bodyPr/>
                    <a:lstStyle/>
                    <a:p>
                      <a:r>
                        <a:rPr lang="en-US"/>
                        <a:t>???/PSK</a:t>
                      </a:r>
                    </a:p>
                  </a:txBody>
                  <a:tcPr marL="44873" marR="44873"/>
                </a:tc>
                <a:tc>
                  <a:txBody>
                    <a:bodyPr/>
                    <a:lstStyle/>
                    <a:p>
                      <a:r>
                        <a:rPr lang="en-US"/>
                        <a:t>NAI</a:t>
                      </a:r>
                    </a:p>
                  </a:txBody>
                  <a:tcPr marL="44873" marR="44873"/>
                </a:tc>
                <a:tc>
                  <a:txBody>
                    <a:bodyPr/>
                    <a:lstStyle/>
                    <a:p>
                      <a:r>
                        <a:rPr lang="en-US"/>
                        <a:t>NAI</a:t>
                      </a:r>
                    </a:p>
                  </a:txBody>
                  <a:tcPr marL="44873" marR="44873"/>
                </a:tc>
              </a:tr>
              <a:tr h="370840">
                <a:tc gridSpan="2">
                  <a:txBody>
                    <a:bodyPr/>
                    <a:lstStyle/>
                    <a:p>
                      <a:r>
                        <a:rPr lang="en-US"/>
                        <a:t>Multiple COREs</a:t>
                      </a:r>
                    </a:p>
                  </a:txBody>
                  <a:tcPr marL="44873" marR="44873"/>
                </a:tc>
                <a:tc hMerge="1">
                  <a:txBody>
                    <a:bodyPr/>
                    <a:lstStyle/>
                    <a:p>
                      <a:endParaRPr lang="en-US"/>
                    </a:p>
                  </a:txBody>
                  <a:tcPr/>
                </a:tc>
                <a:tc>
                  <a:txBody>
                    <a:bodyPr/>
                    <a:lstStyle/>
                    <a:p>
                      <a:r>
                        <a:rPr lang="en-US"/>
                        <a:t>Info</a:t>
                      </a:r>
                    </a:p>
                  </a:txBody>
                  <a:tcPr marL="44873" marR="44873"/>
                </a:tc>
                <a:tc>
                  <a:txBody>
                    <a:bodyPr/>
                    <a:lstStyle/>
                    <a:p>
                      <a:r>
                        <a:rPr lang="en-US"/>
                        <a:t>ANQP</a:t>
                      </a:r>
                    </a:p>
                  </a:txBody>
                  <a:tcPr marL="44873" marR="44873"/>
                </a:tc>
                <a:tc>
                  <a:txBody>
                    <a:bodyPr/>
                    <a:lstStyle/>
                    <a:p>
                      <a:r>
                        <a:rPr lang="en-US"/>
                        <a:t>-</a:t>
                      </a:r>
                    </a:p>
                  </a:txBody>
                  <a:tcPr marL="44873" marR="44873"/>
                </a:tc>
                <a:tc>
                  <a:txBody>
                    <a:bodyPr/>
                    <a:lstStyle/>
                    <a:p>
                      <a:r>
                        <a:rPr lang="en-US"/>
                        <a:t>?</a:t>
                      </a:r>
                    </a:p>
                  </a:txBody>
                  <a:tcPr marL="44873" marR="44873"/>
                </a:tc>
                <a:tc>
                  <a:txBody>
                    <a:bodyPr/>
                    <a:lstStyle/>
                    <a:p>
                      <a:r>
                        <a:rPr lang="en-US"/>
                        <a:t>-</a:t>
                      </a:r>
                    </a:p>
                  </a:txBody>
                  <a:tcPr marL="44873" marR="44873"/>
                </a:tc>
              </a:tr>
              <a:tr h="370840">
                <a:tc gridSpan="2">
                  <a:txBody>
                    <a:bodyPr/>
                    <a:lstStyle/>
                    <a:p>
                      <a:r>
                        <a:rPr lang="en-US"/>
                        <a:t>Discovery process</a:t>
                      </a:r>
                    </a:p>
                  </a:txBody>
                  <a:tcPr marL="44873" marR="44873"/>
                </a:tc>
                <a:tc hMerge="1">
                  <a:txBody>
                    <a:bodyPr/>
                    <a:lstStyle/>
                    <a:p>
                      <a:endParaRPr lang="en-US"/>
                    </a:p>
                  </a:txBody>
                  <a:tcPr/>
                </a:tc>
                <a:tc>
                  <a:txBody>
                    <a:bodyPr/>
                    <a:lstStyle/>
                    <a:p>
                      <a:r>
                        <a:rPr lang="en-US"/>
                        <a:t>manual</a:t>
                      </a:r>
                    </a:p>
                  </a:txBody>
                  <a:tcPr marL="44873" marR="44873"/>
                </a:tc>
                <a:tc>
                  <a:txBody>
                    <a:bodyPr/>
                    <a:lstStyle/>
                    <a:p>
                      <a:r>
                        <a:rPr lang="en-US"/>
                        <a:t>passive, active</a:t>
                      </a:r>
                    </a:p>
                  </a:txBody>
                  <a:tcPr marL="44873" marR="44873"/>
                </a:tc>
                <a:tc>
                  <a:txBody>
                    <a:bodyPr/>
                    <a:lstStyle/>
                    <a:p>
                      <a:r>
                        <a:rPr lang="en-US"/>
                        <a:t>passive, active</a:t>
                      </a:r>
                    </a:p>
                  </a:txBody>
                  <a:tcPr marL="44873" marR="44873"/>
                </a:tc>
                <a:tc>
                  <a:txBody>
                    <a:bodyPr/>
                    <a:lstStyle/>
                    <a:p>
                      <a:r>
                        <a:rPr lang="en-US"/>
                        <a:t>passive</a:t>
                      </a:r>
                    </a:p>
                  </a:txBody>
                  <a:tcPr marL="44873" marR="44873"/>
                </a:tc>
                <a:tc>
                  <a:txBody>
                    <a:bodyPr/>
                    <a:lstStyle/>
                    <a:p>
                      <a:r>
                        <a:rPr lang="en-US"/>
                        <a:t>passive</a:t>
                      </a:r>
                    </a:p>
                  </a:txBody>
                  <a:tcPr marL="44873" marR="44873"/>
                </a:tc>
              </a:tr>
            </a:tbl>
          </a:graphicData>
        </a:graphic>
      </p:graphicFrame>
      <p:sp>
        <p:nvSpPr>
          <p:cNvPr id="6" name="Content Placeholder 5"/>
          <p:cNvSpPr>
            <a:spLocks noGrp="1"/>
          </p:cNvSpPr>
          <p:nvPr>
            <p:ph sz="half" idx="2"/>
          </p:nvPr>
        </p:nvSpPr>
        <p:spPr>
          <a:xfrm>
            <a:off x="431540" y="4329099"/>
            <a:ext cx="8255260" cy="2025226"/>
          </a:xfrm>
        </p:spPr>
        <p:txBody>
          <a:bodyPr>
            <a:normAutofit fontScale="62500" lnSpcReduction="20000"/>
          </a:bodyPr>
          <a:lstStyle/>
          <a:p>
            <a:r>
              <a:rPr lang="en-US"/>
              <a:t>A specific section for each of the IEEE 802 access technologies should explain, how the generic requirements are supported and realized.</a:t>
            </a:r>
          </a:p>
          <a:p>
            <a:pPr lvl="1"/>
            <a:r>
              <a:rPr lang="en-US"/>
              <a:t>It would be great, if references into the specifications would be provided.</a:t>
            </a:r>
          </a:p>
          <a:p>
            <a:r>
              <a:rPr lang="en-US"/>
              <a:t>OmniRAN would like to engage subject matter experts of the 802 WGs for creating the contributions on the particular access technologies.</a:t>
            </a:r>
          </a:p>
          <a:p>
            <a:pPr lvl="1"/>
            <a:r>
              <a:rPr lang="en-US"/>
              <a:t>Necessary effort should be managable once a kind of template is established.</a:t>
            </a:r>
          </a:p>
          <a:p>
            <a:r>
              <a:rPr lang="en-US"/>
              <a:t>A thorough review should be performed by the WGs to ensure that the access technology specific content of P802.1CF is correct.</a:t>
            </a:r>
          </a:p>
        </p:txBody>
      </p:sp>
    </p:spTree>
    <p:extLst>
      <p:ext uri="{BB962C8B-B14F-4D97-AF65-F5344CB8AC3E}">
        <p14:creationId xmlns:p14="http://schemas.microsoft.com/office/powerpoint/2010/main" val="1719502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313766"/>
            <a:ext cx="8229600" cy="4995554"/>
          </a:xfrm>
        </p:spPr>
        <p:txBody>
          <a:bodyPr>
            <a:normAutofit fontScale="77500" lnSpcReduction="20000"/>
          </a:bodyPr>
          <a:lstStyle/>
          <a:p>
            <a:r>
              <a:rPr lang="en-US" dirty="0"/>
              <a:t>The P802.1CF specification provides a kind of functional framework across all IEEE 802 access technologies.</a:t>
            </a:r>
          </a:p>
          <a:p>
            <a:r>
              <a:rPr lang="en-US" dirty="0"/>
              <a:t>The creation of the OmniRAN P802.1CF specification requires close cooperation with most of the IEEE 802 WGs.</a:t>
            </a:r>
          </a:p>
          <a:p>
            <a:r>
              <a:rPr lang="en-US" dirty="0"/>
              <a:t>The Network Discovery and Selection section may be a good candidate to establish and evaluate the procedures for cooperation.</a:t>
            </a:r>
          </a:p>
          <a:p>
            <a:r>
              <a:rPr lang="en-US" dirty="0"/>
              <a:t>Subject matter experts of the individual WGs should create technology specific input for P802.1CF</a:t>
            </a:r>
          </a:p>
          <a:p>
            <a:pPr lvl="1"/>
            <a:r>
              <a:rPr lang="en-US" dirty="0"/>
              <a:t>A kind of template for each kind of contribution may reduce the necessary effort.</a:t>
            </a:r>
          </a:p>
          <a:p>
            <a:pPr marL="457200" lvl="1" indent="0">
              <a:buNone/>
            </a:pPr>
            <a:endParaRPr lang="en-US" dirty="0"/>
          </a:p>
          <a:p>
            <a:r>
              <a:rPr lang="en-US" dirty="0"/>
              <a:t>Would 802.11 ARC support the presented approach?</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March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Max Riegel (NSN)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dirty="0"/>
              <a:t>	The presentation provides an introduction into the structure and scope of the P802.1CF specification and outlines the cooperation with the IEEE 802 WGs based on the example of the Network Discovery and Selection section.</a:t>
            </a: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pPr defTabSz="914400">
              <a:buClrTx/>
              <a:buSzTx/>
              <a:buFontTx/>
              <a:buNone/>
            </a:pPr>
            <a:r>
              <a:rPr lang="en-US" sz="2000" dirty="0">
                <a:solidFill>
                  <a:prstClr val="black"/>
                </a:solidFill>
                <a:latin typeface="Arial"/>
                <a:ea typeface="+mn-ea"/>
              </a:rPr>
              <a:t>‘External’ requirements from the </a:t>
            </a:r>
            <a:br>
              <a:rPr lang="en-US" sz="2000" dirty="0">
                <a:solidFill>
                  <a:prstClr val="black"/>
                </a:solidFill>
                <a:latin typeface="Arial"/>
                <a:ea typeface="+mn-ea"/>
              </a:rPr>
            </a:br>
            <a:r>
              <a:rPr lang="en-US" sz="2000" dirty="0">
                <a:solidFill>
                  <a:prstClr val="black"/>
                </a:solidFill>
                <a:latin typeface="Arial"/>
                <a:ea typeface="+mn-ea"/>
              </a:rPr>
              <a:t>service/deployment perspective</a:t>
            </a:r>
          </a:p>
          <a:p>
            <a:pPr defTabSz="914400">
              <a:buClrTx/>
              <a:buSzTx/>
              <a:buFontTx/>
              <a:buNone/>
            </a:pPr>
            <a:r>
              <a:rPr lang="en-US" sz="2800" dirty="0">
                <a:solidFill>
                  <a:prstClr val="black"/>
                </a:solidFill>
                <a:latin typeface="Arial"/>
                <a:ea typeface="+mn-ea"/>
              </a:rPr>
              <a:t> </a:t>
            </a:r>
          </a:p>
          <a:p>
            <a:pPr defTabSz="914400">
              <a:buClrTx/>
              <a:buSzTx/>
              <a:buFontTx/>
              <a:buNone/>
            </a:pPr>
            <a:r>
              <a:rPr lang="en-US" sz="2000" dirty="0">
                <a:solidFill>
                  <a:prstClr val="black"/>
                </a:solidFill>
                <a:latin typeface="Arial"/>
                <a:ea typeface="+mn-ea"/>
              </a:rPr>
              <a:t>Develop a logical/functional model </a:t>
            </a:r>
            <a:br>
              <a:rPr lang="en-US" sz="2000" dirty="0">
                <a:solidFill>
                  <a:prstClr val="black"/>
                </a:solidFill>
                <a:latin typeface="Arial"/>
                <a:ea typeface="+mn-ea"/>
              </a:rPr>
            </a:br>
            <a:r>
              <a:rPr lang="en-US" sz="2000" dirty="0">
                <a:solidFill>
                  <a:prstClr val="black"/>
                </a:solidFill>
                <a:latin typeface="Arial"/>
                <a:ea typeface="+mn-ea"/>
              </a:rPr>
              <a:t>for evaluation of those requirements</a:t>
            </a:r>
          </a:p>
          <a:p>
            <a:pPr defTabSz="914400">
              <a:buClrTx/>
              <a:buSzTx/>
              <a:buFontTx/>
              <a:buNone/>
            </a:pPr>
            <a:r>
              <a:rPr lang="en-US" sz="2800" dirty="0">
                <a:solidFill>
                  <a:prstClr val="black"/>
                </a:solidFill>
                <a:latin typeface="Arial"/>
                <a:ea typeface="+mn-ea"/>
              </a:rPr>
              <a:t> </a:t>
            </a:r>
          </a:p>
          <a:p>
            <a:pPr defTabSz="914400">
              <a:buClrTx/>
              <a:buSzTx/>
              <a:buFontTx/>
              <a:buNone/>
            </a:pPr>
            <a:r>
              <a:rPr lang="en-US" sz="2000" dirty="0">
                <a:solidFill>
                  <a:prstClr val="black"/>
                </a:solidFill>
                <a:latin typeface="Arial"/>
                <a:ea typeface="+mn-ea"/>
              </a:rPr>
              <a:t>Available IEEE 802 specifications </a:t>
            </a:r>
            <a:br>
              <a:rPr lang="en-US" sz="2000" dirty="0">
                <a:solidFill>
                  <a:prstClr val="black"/>
                </a:solidFill>
                <a:latin typeface="Arial"/>
                <a:ea typeface="+mn-ea"/>
              </a:rPr>
            </a:br>
            <a:r>
              <a:rPr lang="en-US" sz="2000" dirty="0">
                <a:solidFill>
                  <a:prstClr val="black"/>
                </a:solidFill>
                <a:latin typeface="Arial"/>
                <a:ea typeface="+mn-ea"/>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defTabSz="914400">
              <a:buClrTx/>
              <a:buSzTx/>
              <a:buFontTx/>
              <a:buNone/>
            </a:pPr>
            <a:r>
              <a:rPr lang="en-US" sz="2000" b="1">
                <a:solidFill>
                  <a:prstClr val="white"/>
                </a:solidFill>
                <a:latin typeface="Arial"/>
                <a:ea typeface="+mn-ea"/>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bwMode="auto">
          <a:xfrm>
            <a:off x="656565" y="3068929"/>
            <a:ext cx="7875876" cy="1080151"/>
          </a:xfrm>
          <a:prstGeom prst="rect">
            <a:avLst/>
          </a:prstGeom>
          <a:solidFill>
            <a:schemeClr val="accent1">
              <a:lumMod val="40000"/>
              <a:lumOff val="6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defTabSz="914400">
              <a:buClrTx/>
              <a:buSzTx/>
              <a:buFontTx/>
              <a:buNone/>
            </a:pPr>
            <a:r>
              <a:rPr lang="en-US" sz="1200" dirty="0">
                <a:solidFill>
                  <a:prstClr val="black"/>
                </a:solidFill>
                <a:latin typeface="Arial"/>
                <a:ea typeface="+mn-ea"/>
              </a:rPr>
              <a:t>S</a:t>
            </a:r>
            <a:r>
              <a:rPr lang="en-US" sz="1200" dirty="0" smtClean="0">
                <a:solidFill>
                  <a:prstClr val="black"/>
                </a:solidFill>
                <a:latin typeface="Arial"/>
                <a:ea typeface="+mn-ea"/>
              </a:rPr>
              <a:t>cope of IEEE 802</a:t>
            </a:r>
            <a:endParaRPr lang="en-US" sz="1200" dirty="0">
              <a:solidFill>
                <a:prstClr val="black"/>
              </a:solidFill>
              <a:latin typeface="Arial"/>
              <a:ea typeface="+mn-ea"/>
            </a:endParaRPr>
          </a:p>
        </p:txBody>
      </p:sp>
      <p:sp>
        <p:nvSpPr>
          <p:cNvPr id="9" name="Rectangle 8"/>
          <p:cNvSpPr/>
          <p:nvPr/>
        </p:nvSpPr>
        <p:spPr bwMode="auto">
          <a:xfrm>
            <a:off x="2231742" y="3068960"/>
            <a:ext cx="5850650" cy="855095"/>
          </a:xfrm>
          <a:prstGeom prst="rect">
            <a:avLst/>
          </a:prstGeom>
          <a:solidFill>
            <a:srgbClr val="B7DEE8"/>
          </a:solidFill>
          <a:ln w="12700" cap="flat" cmpd="sng" algn="ctr">
            <a:solidFill>
              <a:schemeClr val="accent5"/>
            </a:solidFill>
            <a:prstDash val="solid"/>
            <a:round/>
            <a:headEnd type="none" w="sm" len="sm"/>
            <a:tailEnd type="none" w="sm" len="sm"/>
          </a:ln>
          <a:effectLst/>
        </p:spPr>
        <p:txBody>
          <a:bodyPr vert="horz" wrap="square" lIns="91440" tIns="45720" rIns="91440" bIns="0" numCol="1" rtlCol="0" anchor="b" anchorCtr="1" compatLnSpc="1">
            <a:prstTxWarp prst="textNoShape">
              <a:avLst/>
            </a:prstTxWarp>
          </a:bodyPr>
          <a:lstStyle/>
          <a:p>
            <a:pPr defTabSz="914400">
              <a:buClrTx/>
              <a:buSzTx/>
              <a:buFontTx/>
              <a:buNone/>
            </a:pPr>
            <a:r>
              <a:rPr lang="en-US" sz="1200" b="1">
                <a:solidFill>
                  <a:prstClr val="black"/>
                </a:solidFill>
                <a:latin typeface="Arial"/>
                <a:ea typeface="+mn-ea"/>
              </a:rPr>
              <a:t>Access Network</a:t>
            </a:r>
          </a:p>
        </p:txBody>
      </p:sp>
      <p:sp>
        <p:nvSpPr>
          <p:cNvPr id="37" name="Rectangle 36"/>
          <p:cNvSpPr/>
          <p:nvPr/>
        </p:nvSpPr>
        <p:spPr bwMode="auto">
          <a:xfrm>
            <a:off x="701572" y="3616364"/>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defTabSz="914400">
              <a:buClrTx/>
              <a:buSzTx/>
              <a:buFontTx/>
              <a:buNone/>
            </a:pPr>
            <a:r>
              <a:rPr lang="en-US" sz="700" dirty="0" smtClean="0">
                <a:solidFill>
                  <a:prstClr val="black"/>
                </a:solidFill>
                <a:latin typeface="Arial"/>
                <a:ea typeface="+mn-ea"/>
              </a:rPr>
              <a:t>Medium</a:t>
            </a:r>
            <a:endParaRPr lang="en-US" sz="700" dirty="0">
              <a:solidFill>
                <a:prstClr val="black"/>
              </a:solidFill>
              <a:latin typeface="Arial"/>
              <a:ea typeface="+mn-ea"/>
            </a:endParaRPr>
          </a:p>
        </p:txBody>
      </p:sp>
      <p:sp>
        <p:nvSpPr>
          <p:cNvPr id="38" name="Rectangle 37"/>
          <p:cNvSpPr/>
          <p:nvPr/>
        </p:nvSpPr>
        <p:spPr bwMode="auto">
          <a:xfrm>
            <a:off x="3131841" y="3616364"/>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defTabSz="914400">
              <a:buClrTx/>
              <a:buSzTx/>
              <a:buFontTx/>
              <a:buNone/>
            </a:pPr>
            <a:r>
              <a:rPr lang="en-US" sz="700" dirty="0" smtClean="0">
                <a:solidFill>
                  <a:prstClr val="black"/>
                </a:solidFill>
                <a:latin typeface="Arial"/>
                <a:ea typeface="+mn-ea"/>
              </a:rPr>
              <a:t>Medium</a:t>
            </a:r>
            <a:endParaRPr lang="en-US" sz="700" dirty="0">
              <a:solidFill>
                <a:prstClr val="black"/>
              </a:solidFill>
              <a:latin typeface="Arial"/>
              <a:ea typeface="+mn-ea"/>
            </a:endParaRPr>
          </a:p>
        </p:txBody>
      </p:sp>
      <p:sp>
        <p:nvSpPr>
          <p:cNvPr id="39" name="Rectangle 38"/>
          <p:cNvSpPr/>
          <p:nvPr/>
        </p:nvSpPr>
        <p:spPr bwMode="auto">
          <a:xfrm>
            <a:off x="5697126" y="3616364"/>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defTabSz="914400">
              <a:buClrTx/>
              <a:buSzTx/>
              <a:buFontTx/>
              <a:buNone/>
            </a:pPr>
            <a:r>
              <a:rPr lang="en-US" sz="700" dirty="0" smtClean="0">
                <a:solidFill>
                  <a:prstClr val="black"/>
                </a:solidFill>
                <a:latin typeface="Arial"/>
                <a:ea typeface="+mn-ea"/>
              </a:rPr>
              <a:t>Medium</a:t>
            </a:r>
            <a:endParaRPr lang="en-US" sz="700" dirty="0">
              <a:solidFill>
                <a:prstClr val="black"/>
              </a:solidFill>
              <a:latin typeface="Arial"/>
              <a:ea typeface="+mn-ea"/>
            </a:endParaRPr>
          </a:p>
        </p:txBody>
      </p:sp>
      <p:sp>
        <p:nvSpPr>
          <p:cNvPr id="2" name="Title 1"/>
          <p:cNvSpPr>
            <a:spLocks noGrp="1"/>
          </p:cNvSpPr>
          <p:nvPr>
            <p:ph type="title"/>
          </p:nvPr>
        </p:nvSpPr>
        <p:spPr/>
        <p:txBody>
          <a:bodyPr/>
          <a:lstStyle/>
          <a:p>
            <a:r>
              <a:rPr lang="en-US" dirty="0"/>
              <a:t>Scope</a:t>
            </a:r>
            <a:r>
              <a:rPr lang="en-US" dirty="0" smtClean="0"/>
              <a:t> of OmniRAN P802.1CF mapped to the IEEE 802 Reference Model</a:t>
            </a:r>
            <a:endParaRPr lang="en-US" dirty="0"/>
          </a:p>
        </p:txBody>
      </p:sp>
      <p:sp>
        <p:nvSpPr>
          <p:cNvPr id="140" name="Content Placeholder 139"/>
          <p:cNvSpPr>
            <a:spLocks noGrp="1"/>
          </p:cNvSpPr>
          <p:nvPr>
            <p:ph idx="1"/>
          </p:nvPr>
        </p:nvSpPr>
        <p:spPr>
          <a:xfrm>
            <a:off x="457200" y="4374105"/>
            <a:ext cx="8229600" cy="2115235"/>
          </a:xfrm>
        </p:spPr>
        <p:txBody>
          <a:bodyPr>
            <a:normAutofit fontScale="47500" lnSpcReduction="20000"/>
          </a:bodyPr>
          <a:lstStyle/>
          <a:p>
            <a:pPr>
              <a:lnSpc>
                <a:spcPct val="120000"/>
              </a:lnSpc>
            </a:pPr>
            <a:r>
              <a:rPr lang="en-US" dirty="0" smtClean="0"/>
              <a:t>P802.1CF will define an abstraction of an access network based on IEEE 802 technologies</a:t>
            </a:r>
          </a:p>
          <a:p>
            <a:pPr lvl="1">
              <a:lnSpc>
                <a:spcPct val="120000"/>
              </a:lnSpc>
            </a:pPr>
            <a:r>
              <a:rPr lang="en-US" dirty="0" smtClean="0"/>
              <a:t>The access network provides the link between a station (IP host) and the first hop router</a:t>
            </a:r>
          </a:p>
          <a:p>
            <a:pPr>
              <a:lnSpc>
                <a:spcPct val="120000"/>
              </a:lnSpc>
            </a:pPr>
            <a:r>
              <a:rPr lang="en-US" dirty="0"/>
              <a:t>The abstraction leads to very few generic interfaces for all kind of implementations</a:t>
            </a:r>
            <a:endParaRPr lang="en-US" dirty="0" smtClean="0"/>
          </a:p>
          <a:p>
            <a:pPr lvl="1">
              <a:lnSpc>
                <a:spcPct val="120000"/>
              </a:lnSpc>
            </a:pPr>
            <a:r>
              <a:rPr lang="en-US" dirty="0"/>
              <a:t>R1 </a:t>
            </a:r>
            <a:r>
              <a:rPr lang="en-US" dirty="0" smtClean="0"/>
              <a:t>represents the PHY and MAC layer functions between terminal and base station, which are completely covered by the IEEE 802 specifications</a:t>
            </a:r>
          </a:p>
          <a:p>
            <a:pPr lvl="1">
              <a:lnSpc>
                <a:spcPct val="120000"/>
              </a:lnSpc>
            </a:pPr>
            <a:r>
              <a:rPr lang="en-US" dirty="0" smtClean="0"/>
              <a:t>R2 represents a control interface between terminal and central control entity, e.g. for authentication</a:t>
            </a:r>
          </a:p>
          <a:p>
            <a:pPr lvl="1">
              <a:lnSpc>
                <a:spcPct val="120000"/>
              </a:lnSpc>
            </a:pPr>
            <a:r>
              <a:rPr lang="en-US" dirty="0" smtClean="0"/>
              <a:t>R3 represents a control interface between the access network and a central control entity and the</a:t>
            </a:r>
            <a:r>
              <a:rPr lang="en-US" dirty="0"/>
              <a:t> data path interface towards the first hop router, which is defined by the IEEE 802 Data Link SAP.</a:t>
            </a:r>
          </a:p>
        </p:txBody>
      </p:sp>
      <p:sp>
        <p:nvSpPr>
          <p:cNvPr id="3" name="Rectangle 2"/>
          <p:cNvSpPr/>
          <p:nvPr/>
        </p:nvSpPr>
        <p:spPr bwMode="auto">
          <a:xfrm>
            <a:off x="65656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defTabSz="914400">
              <a:buClrTx/>
              <a:buSzTx/>
              <a:buFontTx/>
              <a:buNone/>
            </a:pPr>
            <a:r>
              <a:rPr lang="en-US" sz="1200" dirty="0" smtClean="0">
                <a:solidFill>
                  <a:prstClr val="black"/>
                </a:solidFill>
                <a:latin typeface="Arial"/>
                <a:ea typeface="+mn-ea"/>
              </a:rPr>
              <a:t>Data Link</a:t>
            </a:r>
            <a:endParaRPr lang="en-US" sz="1200" dirty="0">
              <a:solidFill>
                <a:prstClr val="black"/>
              </a:solidFill>
              <a:latin typeface="Arial"/>
              <a:ea typeface="+mn-ea"/>
            </a:endParaRPr>
          </a:p>
        </p:txBody>
      </p:sp>
      <p:sp>
        <p:nvSpPr>
          <p:cNvPr id="4" name="Rectangle 3"/>
          <p:cNvSpPr/>
          <p:nvPr/>
        </p:nvSpPr>
        <p:spPr bwMode="auto">
          <a:xfrm>
            <a:off x="65656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defTabSz="914400">
              <a:buClrTx/>
              <a:buSzTx/>
              <a:buFontTx/>
              <a:buNone/>
            </a:pPr>
            <a:r>
              <a:rPr lang="en-US" sz="1200" dirty="0" smtClean="0">
                <a:solidFill>
                  <a:prstClr val="black"/>
                </a:solidFill>
                <a:latin typeface="Arial"/>
                <a:ea typeface="+mn-ea"/>
              </a:rPr>
              <a:t>Physical</a:t>
            </a:r>
            <a:endParaRPr lang="en-US" sz="1200" dirty="0">
              <a:solidFill>
                <a:prstClr val="black"/>
              </a:solidFill>
              <a:latin typeface="Arial"/>
              <a:ea typeface="+mn-ea"/>
            </a:endParaRPr>
          </a:p>
        </p:txBody>
      </p:sp>
      <p:sp>
        <p:nvSpPr>
          <p:cNvPr id="5" name="Rectangle 4"/>
          <p:cNvSpPr/>
          <p:nvPr/>
        </p:nvSpPr>
        <p:spPr bwMode="auto">
          <a:xfrm>
            <a:off x="656567"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defTabSz="914400">
              <a:buClrTx/>
              <a:buSzTx/>
              <a:buFontTx/>
              <a:buNone/>
            </a:pPr>
            <a:r>
              <a:rPr lang="en-US" sz="900" dirty="0" smtClean="0">
                <a:solidFill>
                  <a:prstClr val="black"/>
                </a:solidFill>
                <a:latin typeface="Arial"/>
                <a:ea typeface="+mn-ea"/>
              </a:rPr>
              <a:t>Higher Layers</a:t>
            </a:r>
            <a:endParaRPr lang="en-US" sz="900" dirty="0">
              <a:solidFill>
                <a:prstClr val="black"/>
              </a:solidFill>
              <a:latin typeface="Arial"/>
              <a:ea typeface="+mn-ea"/>
            </a:endParaRPr>
          </a:p>
        </p:txBody>
      </p:sp>
      <p:sp>
        <p:nvSpPr>
          <p:cNvPr id="12" name="Rectangle 11"/>
          <p:cNvSpPr/>
          <p:nvPr/>
        </p:nvSpPr>
        <p:spPr bwMode="auto">
          <a:xfrm>
            <a:off x="722729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defTabSz="914400">
              <a:buClrTx/>
              <a:buSzTx/>
              <a:buFontTx/>
              <a:buNone/>
            </a:pPr>
            <a:r>
              <a:rPr lang="en-US" sz="1200" dirty="0" smtClean="0">
                <a:solidFill>
                  <a:prstClr val="black"/>
                </a:solidFill>
                <a:latin typeface="Arial"/>
                <a:ea typeface="+mn-ea"/>
              </a:rPr>
              <a:t>Data Link</a:t>
            </a:r>
            <a:endParaRPr lang="en-US" sz="1200" dirty="0">
              <a:solidFill>
                <a:prstClr val="black"/>
              </a:solidFill>
              <a:latin typeface="Arial"/>
              <a:ea typeface="+mn-ea"/>
            </a:endParaRPr>
          </a:p>
        </p:txBody>
      </p:sp>
      <p:sp>
        <p:nvSpPr>
          <p:cNvPr id="13" name="Rectangle 12"/>
          <p:cNvSpPr/>
          <p:nvPr/>
        </p:nvSpPr>
        <p:spPr bwMode="auto">
          <a:xfrm>
            <a:off x="722729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defTabSz="914400">
              <a:buClrTx/>
              <a:buSzTx/>
              <a:buFontTx/>
              <a:buNone/>
            </a:pPr>
            <a:r>
              <a:rPr lang="en-US" sz="1200" dirty="0" smtClean="0">
                <a:solidFill>
                  <a:prstClr val="black"/>
                </a:solidFill>
                <a:latin typeface="Arial"/>
                <a:ea typeface="+mn-ea"/>
              </a:rPr>
              <a:t>Physical</a:t>
            </a:r>
            <a:endParaRPr lang="en-US" sz="1200" dirty="0">
              <a:solidFill>
                <a:prstClr val="black"/>
              </a:solidFill>
              <a:latin typeface="Arial"/>
              <a:ea typeface="+mn-ea"/>
            </a:endParaRPr>
          </a:p>
        </p:txBody>
      </p:sp>
      <p:sp>
        <p:nvSpPr>
          <p:cNvPr id="20" name="Rectangle 19"/>
          <p:cNvSpPr/>
          <p:nvPr/>
        </p:nvSpPr>
        <p:spPr bwMode="auto">
          <a:xfrm>
            <a:off x="560711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algn="ctr" defTabSz="914400">
              <a:buClrTx/>
              <a:buSzTx/>
              <a:buFontTx/>
              <a:buNone/>
            </a:pPr>
            <a:r>
              <a:rPr lang="en-US" sz="1200" dirty="0" smtClean="0">
                <a:solidFill>
                  <a:prstClr val="black"/>
                </a:solidFill>
                <a:latin typeface="Arial"/>
                <a:ea typeface="+mn-ea"/>
              </a:rPr>
              <a:t>Data Link</a:t>
            </a:r>
            <a:endParaRPr lang="en-US" sz="1200" dirty="0">
              <a:solidFill>
                <a:prstClr val="black"/>
              </a:solidFill>
              <a:latin typeface="Arial"/>
              <a:ea typeface="+mn-ea"/>
            </a:endParaRPr>
          </a:p>
        </p:txBody>
      </p:sp>
      <p:sp>
        <p:nvSpPr>
          <p:cNvPr id="21" name="Rectangle 20"/>
          <p:cNvSpPr/>
          <p:nvPr/>
        </p:nvSpPr>
        <p:spPr bwMode="auto">
          <a:xfrm>
            <a:off x="560711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defTabSz="914400">
              <a:buClrTx/>
              <a:buSzTx/>
              <a:buFontTx/>
              <a:buNone/>
            </a:pPr>
            <a:r>
              <a:rPr lang="en-US" sz="1200" dirty="0" smtClean="0">
                <a:solidFill>
                  <a:prstClr val="black"/>
                </a:solidFill>
                <a:latin typeface="Arial"/>
                <a:ea typeface="+mn-ea"/>
              </a:rPr>
              <a:t>Physical</a:t>
            </a:r>
            <a:endParaRPr lang="en-US" sz="1200" dirty="0">
              <a:solidFill>
                <a:prstClr val="black"/>
              </a:solidFill>
              <a:latin typeface="Arial"/>
              <a:ea typeface="+mn-ea"/>
            </a:endParaRPr>
          </a:p>
        </p:txBody>
      </p:sp>
      <p:sp>
        <p:nvSpPr>
          <p:cNvPr id="27" name="Rectangle 26"/>
          <p:cNvSpPr/>
          <p:nvPr/>
        </p:nvSpPr>
        <p:spPr bwMode="auto">
          <a:xfrm>
            <a:off x="475202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algn="ctr" defTabSz="914400">
              <a:buClrTx/>
              <a:buSzTx/>
              <a:buFontTx/>
              <a:buNone/>
            </a:pPr>
            <a:r>
              <a:rPr lang="en-US" sz="1200" dirty="0" smtClean="0">
                <a:solidFill>
                  <a:prstClr val="black"/>
                </a:solidFill>
                <a:latin typeface="Arial"/>
                <a:ea typeface="+mn-ea"/>
              </a:rPr>
              <a:t>Data Link</a:t>
            </a:r>
            <a:endParaRPr lang="en-US" sz="1200" dirty="0">
              <a:solidFill>
                <a:prstClr val="black"/>
              </a:solidFill>
              <a:latin typeface="Arial"/>
              <a:ea typeface="+mn-ea"/>
            </a:endParaRPr>
          </a:p>
        </p:txBody>
      </p:sp>
      <p:sp>
        <p:nvSpPr>
          <p:cNvPr id="28" name="Rectangle 27"/>
          <p:cNvSpPr/>
          <p:nvPr/>
        </p:nvSpPr>
        <p:spPr bwMode="auto">
          <a:xfrm>
            <a:off x="475202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defTabSz="914400">
              <a:buClrTx/>
              <a:buSzTx/>
              <a:buFontTx/>
              <a:buNone/>
            </a:pPr>
            <a:r>
              <a:rPr lang="en-US" sz="1200" dirty="0" smtClean="0">
                <a:solidFill>
                  <a:prstClr val="black"/>
                </a:solidFill>
                <a:latin typeface="Arial"/>
                <a:ea typeface="+mn-ea"/>
              </a:rPr>
              <a:t>Physical</a:t>
            </a:r>
            <a:endParaRPr lang="en-US" sz="1200" dirty="0">
              <a:solidFill>
                <a:prstClr val="black"/>
              </a:solidFill>
              <a:latin typeface="Arial"/>
              <a:ea typeface="+mn-ea"/>
            </a:endParaRPr>
          </a:p>
        </p:txBody>
      </p:sp>
      <p:sp>
        <p:nvSpPr>
          <p:cNvPr id="29" name="Isosceles Triangle 28"/>
          <p:cNvSpPr/>
          <p:nvPr/>
        </p:nvSpPr>
        <p:spPr bwMode="auto">
          <a:xfrm flipV="1">
            <a:off x="475202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30" name="Rectangle 29"/>
          <p:cNvSpPr/>
          <p:nvPr/>
        </p:nvSpPr>
        <p:spPr bwMode="auto">
          <a:xfrm>
            <a:off x="308683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defTabSz="914400">
              <a:buClrTx/>
              <a:buSzTx/>
              <a:buFontTx/>
              <a:buNone/>
            </a:pPr>
            <a:r>
              <a:rPr lang="en-US" sz="1200" dirty="0" smtClean="0">
                <a:solidFill>
                  <a:prstClr val="black"/>
                </a:solidFill>
                <a:latin typeface="Arial"/>
                <a:ea typeface="+mn-ea"/>
              </a:rPr>
              <a:t>Data Link</a:t>
            </a:r>
            <a:endParaRPr lang="en-US" sz="1200" dirty="0">
              <a:solidFill>
                <a:prstClr val="black"/>
              </a:solidFill>
              <a:latin typeface="Arial"/>
              <a:ea typeface="+mn-ea"/>
            </a:endParaRPr>
          </a:p>
        </p:txBody>
      </p:sp>
      <p:sp>
        <p:nvSpPr>
          <p:cNvPr id="31" name="Rectangle 30"/>
          <p:cNvSpPr/>
          <p:nvPr/>
        </p:nvSpPr>
        <p:spPr bwMode="auto">
          <a:xfrm>
            <a:off x="308683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defTabSz="914400">
              <a:buClrTx/>
              <a:buSzTx/>
              <a:buFontTx/>
              <a:buNone/>
            </a:pPr>
            <a:r>
              <a:rPr lang="en-US" sz="1200" dirty="0" smtClean="0">
                <a:solidFill>
                  <a:prstClr val="black"/>
                </a:solidFill>
                <a:latin typeface="Arial"/>
                <a:ea typeface="+mn-ea"/>
              </a:rPr>
              <a:t>Physical</a:t>
            </a:r>
            <a:endParaRPr lang="en-US" sz="1200" dirty="0">
              <a:solidFill>
                <a:prstClr val="black"/>
              </a:solidFill>
              <a:latin typeface="Arial"/>
              <a:ea typeface="+mn-ea"/>
            </a:endParaRPr>
          </a:p>
        </p:txBody>
      </p:sp>
      <p:sp>
        <p:nvSpPr>
          <p:cNvPr id="32" name="Rectangle 31"/>
          <p:cNvSpPr/>
          <p:nvPr/>
        </p:nvSpPr>
        <p:spPr bwMode="auto">
          <a:xfrm>
            <a:off x="223174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defTabSz="914400">
              <a:buClrTx/>
              <a:buSzTx/>
              <a:buFontTx/>
              <a:buNone/>
            </a:pPr>
            <a:r>
              <a:rPr lang="en-US" sz="1200" dirty="0" smtClean="0">
                <a:solidFill>
                  <a:prstClr val="black"/>
                </a:solidFill>
                <a:latin typeface="Arial"/>
                <a:ea typeface="+mn-ea"/>
              </a:rPr>
              <a:t>Data Link</a:t>
            </a:r>
            <a:endParaRPr lang="en-US" sz="1200" dirty="0">
              <a:solidFill>
                <a:prstClr val="black"/>
              </a:solidFill>
              <a:latin typeface="Arial"/>
              <a:ea typeface="+mn-ea"/>
            </a:endParaRPr>
          </a:p>
        </p:txBody>
      </p:sp>
      <p:sp>
        <p:nvSpPr>
          <p:cNvPr id="33" name="Rectangle 32"/>
          <p:cNvSpPr/>
          <p:nvPr/>
        </p:nvSpPr>
        <p:spPr bwMode="auto">
          <a:xfrm>
            <a:off x="223174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defTabSz="914400">
              <a:buClrTx/>
              <a:buSzTx/>
              <a:buFontTx/>
              <a:buNone/>
            </a:pPr>
            <a:r>
              <a:rPr lang="en-US" sz="1200" dirty="0" smtClean="0">
                <a:solidFill>
                  <a:prstClr val="black"/>
                </a:solidFill>
                <a:latin typeface="Arial"/>
                <a:ea typeface="+mn-ea"/>
              </a:rPr>
              <a:t>Physical</a:t>
            </a:r>
            <a:endParaRPr lang="en-US" sz="1200" dirty="0">
              <a:solidFill>
                <a:prstClr val="black"/>
              </a:solidFill>
              <a:latin typeface="Arial"/>
              <a:ea typeface="+mn-ea"/>
            </a:endParaRPr>
          </a:p>
        </p:txBody>
      </p:sp>
      <p:sp>
        <p:nvSpPr>
          <p:cNvPr id="34" name="Isosceles Triangle 33"/>
          <p:cNvSpPr/>
          <p:nvPr/>
        </p:nvSpPr>
        <p:spPr bwMode="auto">
          <a:xfrm flipV="1">
            <a:off x="223174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pic>
        <p:nvPicPr>
          <p:cNvPr id="68" name="Picture 67" descr="MC900439836.PNG"/>
          <p:cNvPicPr>
            <a:picLocks noChangeAspect="1"/>
          </p:cNvPicPr>
          <p:nvPr/>
        </p:nvPicPr>
        <p:blipFill>
          <a:blip r:embed="rId2"/>
          <a:stretch>
            <a:fillRect/>
          </a:stretch>
        </p:blipFill>
        <p:spPr>
          <a:xfrm>
            <a:off x="791581" y="2221209"/>
            <a:ext cx="533400" cy="533400"/>
          </a:xfrm>
          <a:prstGeom prst="rect">
            <a:avLst/>
          </a:prstGeom>
        </p:spPr>
      </p:pic>
      <p:sp>
        <p:nvSpPr>
          <p:cNvPr id="102" name="Rectangle 101"/>
          <p:cNvSpPr/>
          <p:nvPr/>
        </p:nvSpPr>
        <p:spPr bwMode="auto">
          <a:xfrm>
            <a:off x="272679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algn="ctr" defTabSz="914400">
              <a:buClrTx/>
              <a:buSzTx/>
              <a:buFontTx/>
              <a:buNone/>
            </a:pPr>
            <a:r>
              <a:rPr lang="en-US" sz="900" dirty="0" smtClean="0">
                <a:solidFill>
                  <a:prstClr val="black"/>
                </a:solidFill>
                <a:latin typeface="Arial"/>
                <a:ea typeface="+mn-ea"/>
              </a:rPr>
              <a:t>Higher Layers Control I/f</a:t>
            </a:r>
            <a:endParaRPr lang="en-US" sz="900" dirty="0">
              <a:solidFill>
                <a:prstClr val="black"/>
              </a:solidFill>
              <a:latin typeface="Arial"/>
              <a:ea typeface="+mn-ea"/>
            </a:endParaRPr>
          </a:p>
        </p:txBody>
      </p:sp>
      <p:sp>
        <p:nvSpPr>
          <p:cNvPr id="104" name="Rectangle 103"/>
          <p:cNvSpPr/>
          <p:nvPr/>
        </p:nvSpPr>
        <p:spPr bwMode="auto">
          <a:xfrm>
            <a:off x="524707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algn="ctr" defTabSz="914400">
              <a:buClrTx/>
              <a:buSzTx/>
              <a:buFontTx/>
              <a:buNone/>
            </a:pPr>
            <a:r>
              <a:rPr lang="en-US" sz="900" dirty="0" smtClean="0">
                <a:solidFill>
                  <a:prstClr val="black"/>
                </a:solidFill>
                <a:latin typeface="Arial"/>
                <a:ea typeface="+mn-ea"/>
              </a:rPr>
              <a:t>Higher Layers Control I/f</a:t>
            </a:r>
            <a:endParaRPr lang="en-US" sz="900" dirty="0">
              <a:solidFill>
                <a:prstClr val="black"/>
              </a:solidFill>
              <a:latin typeface="Arial"/>
              <a:ea typeface="+mn-ea"/>
            </a:endParaRPr>
          </a:p>
        </p:txBody>
      </p:sp>
      <p:sp>
        <p:nvSpPr>
          <p:cNvPr id="105" name="Rectangle 104"/>
          <p:cNvSpPr/>
          <p:nvPr/>
        </p:nvSpPr>
        <p:spPr bwMode="auto">
          <a:xfrm>
            <a:off x="7227296"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defTabSz="914400">
              <a:buClrTx/>
              <a:buSzTx/>
              <a:buFontTx/>
              <a:buNone/>
            </a:pPr>
            <a:r>
              <a:rPr lang="en-US" sz="900" dirty="0" smtClean="0">
                <a:solidFill>
                  <a:prstClr val="black"/>
                </a:solidFill>
                <a:latin typeface="Arial"/>
                <a:ea typeface="+mn-ea"/>
              </a:rPr>
              <a:t>Higher Layers</a:t>
            </a:r>
            <a:endParaRPr lang="en-US" sz="900" dirty="0">
              <a:solidFill>
                <a:prstClr val="black"/>
              </a:solidFill>
              <a:latin typeface="Arial"/>
              <a:ea typeface="+mn-ea"/>
            </a:endParaRPr>
          </a:p>
        </p:txBody>
      </p:sp>
      <p:pic>
        <p:nvPicPr>
          <p:cNvPr id="82" name="Picture 29"/>
          <p:cNvPicPr>
            <a:picLocks noChangeArrowheads="1"/>
          </p:cNvPicPr>
          <p:nvPr/>
        </p:nvPicPr>
        <p:blipFill>
          <a:blip r:embed="rId3"/>
          <a:srcRect/>
          <a:stretch>
            <a:fillRect/>
          </a:stretch>
        </p:blipFill>
        <p:spPr bwMode="auto">
          <a:xfrm>
            <a:off x="7452321" y="2765919"/>
            <a:ext cx="405045" cy="258117"/>
          </a:xfrm>
          <a:prstGeom prst="rect">
            <a:avLst/>
          </a:prstGeom>
          <a:noFill/>
          <a:ln w="12700">
            <a:noFill/>
            <a:miter lim="800000"/>
            <a:headEnd/>
            <a:tailEnd/>
          </a:ln>
          <a:effectLst/>
        </p:spPr>
      </p:pic>
      <p:grpSp>
        <p:nvGrpSpPr>
          <p:cNvPr id="6" name="Group 122"/>
          <p:cNvGrpSpPr>
            <a:grpSpLocks/>
          </p:cNvGrpSpPr>
          <p:nvPr/>
        </p:nvGrpSpPr>
        <p:grpSpPr bwMode="auto">
          <a:xfrm>
            <a:off x="7542331" y="2450884"/>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nvGrpSpPr>
            <p:cNvPr id="8"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sp>
        <p:nvSpPr>
          <p:cNvPr id="69" name="AutoShape 22"/>
          <p:cNvSpPr>
            <a:spLocks noChangeArrowheads="1"/>
          </p:cNvSpPr>
          <p:nvPr/>
        </p:nvSpPr>
        <p:spPr bwMode="auto">
          <a:xfrm>
            <a:off x="7452321" y="2090844"/>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defTabSz="914400">
              <a:buClrTx/>
              <a:buSzTx/>
              <a:buFontTx/>
              <a:buNone/>
            </a:pPr>
            <a:endParaRPr lang="en-US" sz="1600" dirty="0">
              <a:solidFill>
                <a:prstClr val="black"/>
              </a:solidFill>
              <a:latin typeface="Times New Roman" pitchFamily="1" charset="0"/>
              <a:ea typeface="ＭＳ Ｐゴシック" pitchFamily="34" charset="-128"/>
            </a:endParaRPr>
          </a:p>
        </p:txBody>
      </p:sp>
      <p:cxnSp>
        <p:nvCxnSpPr>
          <p:cNvPr id="114" name="Straight Arrow Connector 113"/>
          <p:cNvCxnSpPr/>
          <p:nvPr/>
        </p:nvCxnSpPr>
        <p:spPr bwMode="auto">
          <a:xfrm>
            <a:off x="551710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69712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041831" y="2978920"/>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13184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6" name="Freeform 135"/>
          <p:cNvSpPr/>
          <p:nvPr/>
        </p:nvSpPr>
        <p:spPr bwMode="auto">
          <a:xfrm>
            <a:off x="1403752" y="2978951"/>
            <a:ext cx="1413054" cy="14451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55" name="Left-Right Arrow 54"/>
          <p:cNvSpPr/>
          <p:nvPr/>
        </p:nvSpPr>
        <p:spPr bwMode="auto">
          <a:xfrm>
            <a:off x="1511661" y="3213472"/>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defTabSz="914400">
              <a:buClrTx/>
              <a:buSzTx/>
              <a:buFontTx/>
              <a:buNone/>
            </a:pPr>
            <a:r>
              <a:rPr lang="en-US" sz="1000" b="1" dirty="0" smtClean="0">
                <a:solidFill>
                  <a:prstClr val="white"/>
                </a:solidFill>
                <a:latin typeface="Arial"/>
                <a:ea typeface="+mn-ea"/>
              </a:rPr>
              <a:t>R1</a:t>
            </a:r>
            <a:endParaRPr lang="en-US" sz="1000" b="1" dirty="0">
              <a:solidFill>
                <a:prstClr val="white"/>
              </a:solidFill>
              <a:latin typeface="Arial"/>
              <a:ea typeface="+mn-ea"/>
            </a:endParaRPr>
          </a:p>
        </p:txBody>
      </p:sp>
      <p:cxnSp>
        <p:nvCxnSpPr>
          <p:cNvPr id="58" name="Straight Arrow Connector 57"/>
          <p:cNvCxnSpPr>
            <a:endCxn id="29" idx="0"/>
          </p:cNvCxnSpPr>
          <p:nvPr/>
        </p:nvCxnSpPr>
        <p:spPr bwMode="auto">
          <a:xfrm flipH="1">
            <a:off x="5599746" y="2978921"/>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295182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221851" y="2978921"/>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445393" y="2267508"/>
            <a:ext cx="3798592"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59" name="Freeform 58"/>
          <p:cNvSpPr/>
          <p:nvPr/>
        </p:nvSpPr>
        <p:spPr>
          <a:xfrm>
            <a:off x="5966976" y="2259036"/>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10" name="Oval 9"/>
          <p:cNvSpPr/>
          <p:nvPr/>
        </p:nvSpPr>
        <p:spPr bwMode="auto">
          <a:xfrm>
            <a:off x="7610444" y="302395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1" name="TextBox 10"/>
          <p:cNvSpPr txBox="1"/>
          <p:nvPr/>
        </p:nvSpPr>
        <p:spPr>
          <a:xfrm>
            <a:off x="864846" y="1583795"/>
            <a:ext cx="466794" cy="276999"/>
          </a:xfrm>
          <a:prstGeom prst="rect">
            <a:avLst/>
          </a:prstGeom>
          <a:noFill/>
        </p:spPr>
        <p:txBody>
          <a:bodyPr wrap="none" rtlCol="0">
            <a:spAutoFit/>
          </a:bodyPr>
          <a:lstStyle/>
          <a:p>
            <a:pPr defTabSz="914400">
              <a:buClrTx/>
              <a:buSzTx/>
              <a:buFontTx/>
              <a:buNone/>
            </a:pPr>
            <a:r>
              <a:rPr lang="en-US" sz="1200" dirty="0" smtClean="0">
                <a:solidFill>
                  <a:prstClr val="black"/>
                </a:solidFill>
                <a:latin typeface="Arial"/>
                <a:ea typeface="+mn-ea"/>
              </a:rPr>
              <a:t>STA</a:t>
            </a:r>
          </a:p>
        </p:txBody>
      </p:sp>
      <p:sp>
        <p:nvSpPr>
          <p:cNvPr id="60" name="TextBox 59"/>
          <p:cNvSpPr txBox="1"/>
          <p:nvPr/>
        </p:nvSpPr>
        <p:spPr>
          <a:xfrm>
            <a:off x="8037385" y="2303875"/>
            <a:ext cx="629274" cy="276999"/>
          </a:xfrm>
          <a:prstGeom prst="rect">
            <a:avLst/>
          </a:prstGeom>
          <a:noFill/>
        </p:spPr>
        <p:txBody>
          <a:bodyPr wrap="none" rtlCol="0">
            <a:spAutoFit/>
          </a:bodyPr>
          <a:lstStyle/>
          <a:p>
            <a:pPr defTabSz="914400">
              <a:buClrTx/>
              <a:buSzTx/>
              <a:buFontTx/>
              <a:buNone/>
            </a:pPr>
            <a:r>
              <a:rPr lang="en-US" sz="1200" dirty="0">
                <a:solidFill>
                  <a:prstClr val="black"/>
                </a:solidFill>
                <a:latin typeface="Arial"/>
                <a:ea typeface="+mn-ea"/>
              </a:rPr>
              <a:t>CORE</a:t>
            </a:r>
            <a:endParaRPr lang="en-US" sz="1200" dirty="0" smtClean="0">
              <a:solidFill>
                <a:prstClr val="black"/>
              </a:solidFill>
              <a:latin typeface="Arial"/>
              <a:ea typeface="+mn-ea"/>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6" name="Straight Connector 305"/>
          <p:cNvCxnSpPr>
            <a:stCxn id="238" idx="3"/>
          </p:cNvCxnSpPr>
          <p:nvPr/>
        </p:nvCxnSpPr>
        <p:spPr bwMode="auto">
          <a:xfrm flipV="1">
            <a:off x="4537010" y="2573905"/>
            <a:ext cx="828330" cy="989865"/>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 name="Title 1"/>
          <p:cNvSpPr>
            <a:spLocks noGrp="1"/>
          </p:cNvSpPr>
          <p:nvPr>
            <p:ph type="title"/>
          </p:nvPr>
        </p:nvSpPr>
        <p:spPr>
          <a:xfrm>
            <a:off x="381000" y="274638"/>
            <a:ext cx="8382000" cy="1143000"/>
          </a:xfrm>
        </p:spPr>
        <p:txBody>
          <a:bodyPr/>
          <a:lstStyle/>
          <a:p>
            <a:r>
              <a:rPr lang="en-US" dirty="0" smtClean="0"/>
              <a:t>OmniRAN Access Scenario</a:t>
            </a:r>
            <a:endParaRPr lang="en-US" dirty="0"/>
          </a:p>
        </p:txBody>
      </p:sp>
      <p:grpSp>
        <p:nvGrpSpPr>
          <p:cNvPr id="3" name="Group 122"/>
          <p:cNvGrpSpPr/>
          <p:nvPr/>
        </p:nvGrpSpPr>
        <p:grpSpPr>
          <a:xfrm>
            <a:off x="5315145" y="16859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pPr defTabSz="914400">
                <a:buClrTx/>
                <a:buSzTx/>
                <a:buFontTx/>
                <a:buNone/>
              </a:pPr>
              <a:endParaRPr lang="en-US" sz="1600" b="1" dirty="0">
                <a:solidFill>
                  <a:prstClr val="black"/>
                </a:solidFill>
                <a:latin typeface="Arial" pitchFamily="34" charset="0"/>
                <a:ea typeface="+mn-ea"/>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defTabSz="914400">
                <a:lnSpc>
                  <a:spcPct val="90000"/>
                </a:lnSpc>
                <a:buClrTx/>
                <a:buSzTx/>
                <a:buFontTx/>
                <a:buNone/>
              </a:pPr>
              <a:r>
                <a:rPr lang="de-DE" sz="1600" b="1" dirty="0" smtClean="0">
                  <a:solidFill>
                    <a:prstClr val="black"/>
                  </a:solidFill>
                  <a:latin typeface="Arial" pitchFamily="34" charset="0"/>
                  <a:ea typeface="+mn-ea"/>
                  <a:cs typeface="Arial" pitchFamily="34" charset="0"/>
                </a:rPr>
                <a:t>CORE</a:t>
              </a:r>
              <a:endParaRPr lang="en-US" sz="1600" b="1" dirty="0">
                <a:solidFill>
                  <a:prstClr val="black"/>
                </a:solidFill>
                <a:latin typeface="Arial" pitchFamily="34" charset="0"/>
                <a:ea typeface="+mn-ea"/>
                <a:cs typeface="Arial" pitchFamily="34" charset="0"/>
              </a:endParaRPr>
            </a:p>
          </p:txBody>
        </p:sp>
        <p:grpSp>
          <p:nvGrpSpPr>
            <p:cNvPr id="5"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pPr defTabSz="914400">
                  <a:buClrTx/>
                  <a:buSzTx/>
                  <a:buFontTx/>
                  <a:buNone/>
                </a:pPr>
                <a:endParaRPr lang="en-US" sz="1200" dirty="0">
                  <a:solidFill>
                    <a:prstClr val="black"/>
                  </a:solidFill>
                  <a:latin typeface="Times New Roman" pitchFamily="1" charset="0"/>
                  <a:ea typeface="+mn-ea"/>
                </a:endParaRPr>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defTabSz="914400">
                  <a:buClrTx/>
                  <a:buSzTx/>
                  <a:buFontTx/>
                  <a:buNone/>
                </a:pPr>
                <a:endParaRPr lang="en-US" sz="1600" dirty="0">
                  <a:solidFill>
                    <a:prstClr val="black"/>
                  </a:solidFill>
                  <a:latin typeface="Times New Roman" pitchFamily="1" charset="0"/>
                  <a:ea typeface="ＭＳ Ｐゴシック" pitchFamily="34" charset="-128"/>
                </a:endParaRPr>
              </a:p>
            </p:txBody>
          </p:sp>
          <p:grpSp>
            <p:nvGrpSpPr>
              <p:cNvPr id="8"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nvGrpSpPr>
                <p:cNvPr id="11"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grpSp>
      </p:grpSp>
      <p:grpSp>
        <p:nvGrpSpPr>
          <p:cNvPr id="12" name="Group 582"/>
          <p:cNvGrpSpPr/>
          <p:nvPr/>
        </p:nvGrpSpPr>
        <p:grpSpPr>
          <a:xfrm>
            <a:off x="6686745" y="16859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050" dirty="0">
                <a:solidFill>
                  <a:prstClr val="black"/>
                </a:solidFill>
                <a:latin typeface="Times New Roman" charset="0"/>
                <a:ea typeface="+mn-ea"/>
              </a:endParaRPr>
            </a:p>
          </p:txBody>
        </p:sp>
        <p:grpSp>
          <p:nvGrpSpPr>
            <p:cNvPr id="13" name="Group 61"/>
            <p:cNvGrpSpPr/>
            <p:nvPr/>
          </p:nvGrpSpPr>
          <p:grpSpPr>
            <a:xfrm>
              <a:off x="5410201" y="1816606"/>
              <a:ext cx="609600" cy="450344"/>
              <a:chOff x="6324600" y="1828800"/>
              <a:chExt cx="917575" cy="677862"/>
            </a:xfrm>
          </p:grpSpPr>
          <p:grpSp>
            <p:nvGrpSpPr>
              <p:cNvPr id="14"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nvGrpSpPr>
                <p:cNvPr id="1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grpSp>
            <p:nvGrpSpPr>
              <p:cNvPr id="1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nvGrpSpPr>
                <p:cNvPr id="17"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grpSp>
            <p:nvGrpSpPr>
              <p:cNvPr id="18"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nvGrpSpPr>
                <p:cNvPr id="19"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grpSp>
            <p:nvGrpSpPr>
              <p:cNvPr id="20"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nvGrpSpPr>
                <p:cNvPr id="21"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29" name="Clip" r:id="rId4" imgW="5757415" imgH="3221332" progId="">
                    <p:embed/>
                  </p:oleObj>
                </mc:Choice>
                <mc:Fallback>
                  <p:oleObj name="Clip" r:id="rId4"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defTabSz="914400">
                <a:buClrTx/>
                <a:buSzTx/>
                <a:buFontTx/>
                <a:buNone/>
              </a:pPr>
              <a:r>
                <a:rPr lang="en-US" sz="1050" dirty="0" smtClean="0">
                  <a:solidFill>
                    <a:prstClr val="black"/>
                  </a:solidFill>
                  <a:latin typeface="Arial" pitchFamily="34" charset="0"/>
                  <a:ea typeface="ＭＳ Ｐゴシック" pitchFamily="34" charset="-128"/>
                  <a:cs typeface="Arial" pitchFamily="34" charset="0"/>
                </a:rPr>
                <a:t>Internet</a:t>
              </a:r>
              <a:endParaRPr lang="en-US" sz="1050" dirty="0">
                <a:solidFill>
                  <a:prstClr val="black"/>
                </a:solidFill>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800545" y="22371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 name="Group 95"/>
          <p:cNvGrpSpPr/>
          <p:nvPr/>
        </p:nvGrpSpPr>
        <p:grpSpPr>
          <a:xfrm>
            <a:off x="2952945" y="21622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133" name="TextBox 132"/>
            <p:cNvSpPr txBox="1"/>
            <p:nvPr/>
          </p:nvSpPr>
          <p:spPr>
            <a:xfrm>
              <a:off x="1524000" y="2297668"/>
              <a:ext cx="479618" cy="369332"/>
            </a:xfrm>
            <a:prstGeom prst="rect">
              <a:avLst/>
            </a:prstGeom>
            <a:noFill/>
          </p:spPr>
          <p:txBody>
            <a:bodyPr wrap="none" rtlCol="0">
              <a:spAutoFit/>
            </a:bodyPr>
            <a:lstStyle/>
            <a:p>
              <a:pPr defTabSz="914400">
                <a:buClrTx/>
                <a:buSzTx/>
                <a:buFontTx/>
                <a:buNone/>
              </a:pPr>
              <a:r>
                <a:rPr lang="en-US" sz="1800" b="1" dirty="0" smtClean="0">
                  <a:solidFill>
                    <a:prstClr val="black"/>
                  </a:solidFill>
                  <a:latin typeface="Arial" pitchFamily="34" charset="0"/>
                  <a:ea typeface="+mn-ea"/>
                  <a:cs typeface="Arial" pitchFamily="34" charset="0"/>
                </a:rPr>
                <a:t>R1</a:t>
              </a:r>
              <a:endParaRPr lang="en-US" sz="1800" b="1" dirty="0">
                <a:solidFill>
                  <a:prstClr val="black"/>
                </a:solidFill>
                <a:latin typeface="Arial" pitchFamily="34" charset="0"/>
                <a:ea typeface="+mn-ea"/>
                <a:cs typeface="Arial" pitchFamily="34" charset="0"/>
              </a:endParaRPr>
            </a:p>
          </p:txBody>
        </p:sp>
      </p:grpSp>
      <p:cxnSp>
        <p:nvCxnSpPr>
          <p:cNvPr id="136" name="Straight Connector 135"/>
          <p:cNvCxnSpPr>
            <a:endCxn id="6" idx="1"/>
          </p:cNvCxnSpPr>
          <p:nvPr/>
        </p:nvCxnSpPr>
        <p:spPr bwMode="auto">
          <a:xfrm>
            <a:off x="4553145" y="21812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3" name="Group 40"/>
          <p:cNvGrpSpPr/>
          <p:nvPr/>
        </p:nvGrpSpPr>
        <p:grpSpPr>
          <a:xfrm>
            <a:off x="4705545" y="21090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138" name="TextBox 137"/>
            <p:cNvSpPr txBox="1"/>
            <p:nvPr/>
          </p:nvSpPr>
          <p:spPr>
            <a:xfrm>
              <a:off x="3276600" y="2248764"/>
              <a:ext cx="479618" cy="369332"/>
            </a:xfrm>
            <a:prstGeom prst="rect">
              <a:avLst/>
            </a:prstGeom>
            <a:noFill/>
          </p:spPr>
          <p:txBody>
            <a:bodyPr wrap="none" rtlCol="0">
              <a:spAutoFit/>
            </a:bodyPr>
            <a:lstStyle/>
            <a:p>
              <a:pPr defTabSz="914400">
                <a:buClrTx/>
                <a:buSzTx/>
                <a:buFontTx/>
                <a:buNone/>
              </a:pPr>
              <a:r>
                <a:rPr lang="en-US" sz="1800" b="1" dirty="0" smtClean="0">
                  <a:solidFill>
                    <a:prstClr val="black"/>
                  </a:solidFill>
                  <a:latin typeface="Arial" pitchFamily="34" charset="0"/>
                  <a:ea typeface="+mn-ea"/>
                  <a:cs typeface="Arial" pitchFamily="34" charset="0"/>
                </a:rPr>
                <a:t>R3</a:t>
              </a:r>
              <a:endParaRPr lang="en-US" sz="1800" b="1" dirty="0">
                <a:solidFill>
                  <a:prstClr val="black"/>
                </a:solidFill>
                <a:latin typeface="Arial" pitchFamily="34" charset="0"/>
                <a:ea typeface="+mn-ea"/>
                <a:cs typeface="Arial" pitchFamily="34" charset="0"/>
              </a:endParaRPr>
            </a:p>
          </p:txBody>
        </p:sp>
      </p:grpSp>
      <p:cxnSp>
        <p:nvCxnSpPr>
          <p:cNvPr id="134" name="Straight Connector 133"/>
          <p:cNvCxnSpPr>
            <a:stCxn id="6" idx="3"/>
            <a:endCxn id="43" idx="1"/>
          </p:cNvCxnSpPr>
          <p:nvPr/>
        </p:nvCxnSpPr>
        <p:spPr bwMode="auto">
          <a:xfrm>
            <a:off x="6305745" y="21812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4" name="Group 294"/>
          <p:cNvGrpSpPr/>
          <p:nvPr/>
        </p:nvGrpSpPr>
        <p:grpSpPr>
          <a:xfrm>
            <a:off x="1809945" y="16859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pPr defTabSz="914400">
                <a:buClrTx/>
                <a:buSzTx/>
                <a:buFontTx/>
                <a:buNone/>
              </a:pPr>
              <a:r>
                <a:rPr lang="en-US" sz="1600" b="1" dirty="0" smtClean="0">
                  <a:solidFill>
                    <a:prstClr val="black"/>
                  </a:solidFill>
                  <a:latin typeface="Arial" pitchFamily="34" charset="0"/>
                  <a:ea typeface="+mn-ea"/>
                  <a:cs typeface="Arial" pitchFamily="34" charset="0"/>
                </a:rPr>
                <a:t>STA</a:t>
              </a:r>
              <a:endParaRPr lang="en-US" sz="1600" b="1" dirty="0">
                <a:solidFill>
                  <a:prstClr val="black"/>
                </a:solidFill>
                <a:latin typeface="Arial" pitchFamily="34" charset="0"/>
                <a:ea typeface="+mn-ea"/>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25" name="Group 4"/>
          <p:cNvGrpSpPr/>
          <p:nvPr/>
        </p:nvGrpSpPr>
        <p:grpSpPr>
          <a:xfrm>
            <a:off x="2800545" y="16288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144" name="TextBox 143"/>
            <p:cNvSpPr txBox="1"/>
            <p:nvPr/>
          </p:nvSpPr>
          <p:spPr>
            <a:xfrm>
              <a:off x="1514475" y="1676400"/>
              <a:ext cx="479618" cy="369332"/>
            </a:xfrm>
            <a:prstGeom prst="rect">
              <a:avLst/>
            </a:prstGeom>
            <a:noFill/>
          </p:spPr>
          <p:txBody>
            <a:bodyPr wrap="none" rtlCol="0">
              <a:spAutoFit/>
            </a:bodyPr>
            <a:lstStyle/>
            <a:p>
              <a:pPr defTabSz="914400">
                <a:buClrTx/>
                <a:buSzTx/>
                <a:buFontTx/>
                <a:buNone/>
              </a:pPr>
              <a:r>
                <a:rPr lang="en-US" sz="1800" b="1" dirty="0" smtClean="0">
                  <a:solidFill>
                    <a:prstClr val="black"/>
                  </a:solidFill>
                  <a:latin typeface="Arial" pitchFamily="34" charset="0"/>
                  <a:ea typeface="+mn-ea"/>
                  <a:cs typeface="Arial" pitchFamily="34" charset="0"/>
                </a:rPr>
                <a:t>R2</a:t>
              </a:r>
              <a:endParaRPr lang="en-US" sz="1800" b="1" dirty="0">
                <a:solidFill>
                  <a:prstClr val="black"/>
                </a:solidFill>
                <a:latin typeface="Arial" pitchFamily="34" charset="0"/>
                <a:ea typeface="+mn-ea"/>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28" name="Group 212"/>
          <p:cNvGrpSpPr/>
          <p:nvPr/>
        </p:nvGrpSpPr>
        <p:grpSpPr>
          <a:xfrm>
            <a:off x="5315145" y="450863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pPr defTabSz="914400">
                <a:buClrTx/>
                <a:buSzTx/>
                <a:buFontTx/>
                <a:buNone/>
              </a:pPr>
              <a:endParaRPr lang="en-US" sz="1600" b="1" dirty="0">
                <a:solidFill>
                  <a:prstClr val="black"/>
                </a:solidFill>
                <a:latin typeface="Arial" pitchFamily="34" charset="0"/>
                <a:ea typeface="+mn-ea"/>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defTabSz="914400">
                <a:lnSpc>
                  <a:spcPct val="90000"/>
                </a:lnSpc>
                <a:buClrTx/>
                <a:buSzTx/>
                <a:buFontTx/>
                <a:buNone/>
              </a:pPr>
              <a:r>
                <a:rPr lang="de-DE" sz="1600" b="1" dirty="0" smtClean="0">
                  <a:solidFill>
                    <a:prstClr val="black"/>
                  </a:solidFill>
                  <a:latin typeface="Arial" pitchFamily="34" charset="0"/>
                  <a:ea typeface="+mn-ea"/>
                  <a:cs typeface="Arial" pitchFamily="34" charset="0"/>
                </a:rPr>
                <a:t>CORE</a:t>
              </a:r>
              <a:endParaRPr lang="en-US" sz="1600" b="1" dirty="0">
                <a:solidFill>
                  <a:prstClr val="black"/>
                </a:solidFill>
                <a:latin typeface="Arial" pitchFamily="34" charset="0"/>
                <a:ea typeface="+mn-ea"/>
                <a:cs typeface="Arial" pitchFamily="34" charset="0"/>
              </a:endParaRPr>
            </a:p>
          </p:txBody>
        </p:sp>
        <p:grpSp>
          <p:nvGrpSpPr>
            <p:cNvPr id="29"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pPr defTabSz="914400">
                  <a:buClrTx/>
                  <a:buSzTx/>
                  <a:buFontTx/>
                  <a:buNone/>
                </a:pPr>
                <a:endParaRPr lang="en-US" sz="1200" dirty="0">
                  <a:solidFill>
                    <a:prstClr val="black"/>
                  </a:solidFill>
                  <a:latin typeface="Times New Roman" pitchFamily="1" charset="0"/>
                  <a:ea typeface="+mn-ea"/>
                </a:endParaRPr>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defTabSz="914400">
                  <a:buClrTx/>
                  <a:buSzTx/>
                  <a:buFontTx/>
                  <a:buNone/>
                </a:pPr>
                <a:endParaRPr lang="en-US" sz="1600" dirty="0">
                  <a:solidFill>
                    <a:prstClr val="black"/>
                  </a:solidFill>
                  <a:latin typeface="Times New Roman" pitchFamily="1" charset="0"/>
                  <a:ea typeface="ＭＳ Ｐゴシック" pitchFamily="34" charset="-128"/>
                </a:endParaRPr>
              </a:p>
            </p:txBody>
          </p:sp>
          <p:grpSp>
            <p:nvGrpSpPr>
              <p:cNvPr id="3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nvGrpSpPr>
                <p:cNvPr id="31"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grpSp>
      </p:grpSp>
      <p:grpSp>
        <p:nvGrpSpPr>
          <p:cNvPr id="32" name="Group 579"/>
          <p:cNvGrpSpPr/>
          <p:nvPr/>
        </p:nvGrpSpPr>
        <p:grpSpPr>
          <a:xfrm>
            <a:off x="6686745" y="450863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050" dirty="0">
                <a:solidFill>
                  <a:prstClr val="black"/>
                </a:solidFill>
                <a:latin typeface="Times New Roman" charset="0"/>
                <a:ea typeface="+mn-ea"/>
              </a:endParaRPr>
            </a:p>
          </p:txBody>
        </p:sp>
        <p:grpSp>
          <p:nvGrpSpPr>
            <p:cNvPr id="33" name="Group 61"/>
            <p:cNvGrpSpPr/>
            <p:nvPr/>
          </p:nvGrpSpPr>
          <p:grpSpPr>
            <a:xfrm>
              <a:off x="5410201" y="4502656"/>
              <a:ext cx="609600" cy="450344"/>
              <a:chOff x="6324600" y="1828800"/>
              <a:chExt cx="917575" cy="677862"/>
            </a:xfrm>
          </p:grpSpPr>
          <p:grpSp>
            <p:nvGrpSpPr>
              <p:cNvPr id="34"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nvGrpSpPr>
                <p:cNvPr id="35"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grpSp>
            <p:nvGrpSpPr>
              <p:cNvPr id="36"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nvGrpSpPr>
                <p:cNvPr id="37"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grpSp>
            <p:nvGrpSpPr>
              <p:cNvPr id="3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nvGrpSpPr>
                <p:cNvPr id="39"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grpSp>
            <p:nvGrpSpPr>
              <p:cNvPr id="41"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nvGrpSpPr>
                <p:cNvPr id="42"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050" dirty="0">
                    <a:solidFill>
                      <a:prstClr val="black"/>
                    </a:solidFill>
                    <a:latin typeface="Times New Roman" pitchFamily="1" charset="0"/>
                    <a:ea typeface="+mn-ea"/>
                  </a:endParaRPr>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050" dirty="0">
                    <a:solidFill>
                      <a:prstClr val="black"/>
                    </a:solidFill>
                    <a:latin typeface="Times New Roman" pitchFamily="1" charset="0"/>
                    <a:ea typeface="+mn-ea"/>
                  </a:endParaRPr>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030" name="Clip" r:id="rId7" imgW="5757415" imgH="3221332" progId="">
                    <p:embed/>
                  </p:oleObj>
                </mc:Choice>
                <mc:Fallback>
                  <p:oleObj name="Clip" r:id="rId7"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defTabSz="914400">
                <a:buClrTx/>
                <a:buSzTx/>
                <a:buFontTx/>
                <a:buNone/>
              </a:pPr>
              <a:r>
                <a:rPr lang="en-US" sz="1050" dirty="0" smtClean="0">
                  <a:solidFill>
                    <a:prstClr val="black"/>
                  </a:solidFill>
                  <a:latin typeface="Arial" pitchFamily="34" charset="0"/>
                  <a:ea typeface="ＭＳ Ｐゴシック" pitchFamily="34" charset="-128"/>
                  <a:cs typeface="Arial" pitchFamily="34" charset="0"/>
                </a:rPr>
                <a:t>Internet</a:t>
              </a:r>
              <a:endParaRPr lang="en-US" sz="1050" dirty="0">
                <a:solidFill>
                  <a:prstClr val="black"/>
                </a:solidFill>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4553145" y="500393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4857945" y="493852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287" name="TextBox 286"/>
          <p:cNvSpPr txBox="1"/>
          <p:nvPr/>
        </p:nvSpPr>
        <p:spPr>
          <a:xfrm>
            <a:off x="4705545" y="4633724"/>
            <a:ext cx="479618" cy="369332"/>
          </a:xfrm>
          <a:prstGeom prst="rect">
            <a:avLst/>
          </a:prstGeom>
          <a:noFill/>
        </p:spPr>
        <p:txBody>
          <a:bodyPr wrap="none" rtlCol="0">
            <a:spAutoFit/>
          </a:bodyPr>
          <a:lstStyle/>
          <a:p>
            <a:pPr defTabSz="914400">
              <a:buClrTx/>
              <a:buSzTx/>
              <a:buFontTx/>
              <a:buNone/>
            </a:pPr>
            <a:r>
              <a:rPr lang="en-US" sz="1800" b="1" dirty="0" smtClean="0">
                <a:solidFill>
                  <a:prstClr val="black"/>
                </a:solidFill>
                <a:latin typeface="Arial" pitchFamily="34" charset="0"/>
                <a:ea typeface="+mn-ea"/>
                <a:cs typeface="Arial" pitchFamily="34" charset="0"/>
              </a:rPr>
              <a:t>R3</a:t>
            </a:r>
            <a:endParaRPr lang="en-US" sz="1800" b="1" dirty="0">
              <a:solidFill>
                <a:prstClr val="black"/>
              </a:solidFill>
              <a:latin typeface="Arial" pitchFamily="34" charset="0"/>
              <a:ea typeface="+mn-ea"/>
              <a:cs typeface="Arial" pitchFamily="34" charset="0"/>
            </a:endParaRPr>
          </a:p>
        </p:txBody>
      </p:sp>
      <p:cxnSp>
        <p:nvCxnSpPr>
          <p:cNvPr id="288" name="Straight Connector 287"/>
          <p:cNvCxnSpPr>
            <a:stCxn id="214" idx="3"/>
            <a:endCxn id="233" idx="1"/>
          </p:cNvCxnSpPr>
          <p:nvPr/>
        </p:nvCxnSpPr>
        <p:spPr bwMode="auto">
          <a:xfrm>
            <a:off x="6305745" y="500393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5810445" y="2676550"/>
            <a:ext cx="0" cy="183208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5743556" y="281409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293" name="TextBox 292"/>
          <p:cNvSpPr txBox="1"/>
          <p:nvPr/>
        </p:nvSpPr>
        <p:spPr>
          <a:xfrm>
            <a:off x="5315145" y="2708920"/>
            <a:ext cx="479618" cy="369332"/>
          </a:xfrm>
          <a:prstGeom prst="rect">
            <a:avLst/>
          </a:prstGeom>
          <a:noFill/>
        </p:spPr>
        <p:txBody>
          <a:bodyPr wrap="none" rtlCol="0">
            <a:spAutoFit/>
          </a:bodyPr>
          <a:lstStyle/>
          <a:p>
            <a:pPr defTabSz="914400">
              <a:buClrTx/>
              <a:buSzTx/>
              <a:buFontTx/>
              <a:buNone/>
            </a:pPr>
            <a:r>
              <a:rPr lang="en-US" sz="1800" b="1" dirty="0" smtClean="0">
                <a:solidFill>
                  <a:prstClr val="black"/>
                </a:solidFill>
                <a:latin typeface="Arial" pitchFamily="34" charset="0"/>
                <a:ea typeface="+mn-ea"/>
                <a:cs typeface="Arial" pitchFamily="34" charset="0"/>
              </a:rPr>
              <a:t>R5</a:t>
            </a:r>
            <a:endParaRPr lang="en-US" sz="1800" b="1" dirty="0">
              <a:solidFill>
                <a:prstClr val="black"/>
              </a:solidFill>
              <a:latin typeface="Arial" pitchFamily="34" charset="0"/>
              <a:ea typeface="+mn-ea"/>
              <a:cs typeface="Arial" pitchFamily="34" charset="0"/>
            </a:endParaRPr>
          </a:p>
        </p:txBody>
      </p:sp>
      <p:sp>
        <p:nvSpPr>
          <p:cNvPr id="337" name="Oval 336"/>
          <p:cNvSpPr/>
          <p:nvPr/>
        </p:nvSpPr>
        <p:spPr bwMode="auto">
          <a:xfrm>
            <a:off x="4870285" y="2969658"/>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338" name="TextBox 337"/>
          <p:cNvSpPr txBox="1"/>
          <p:nvPr/>
        </p:nvSpPr>
        <p:spPr>
          <a:xfrm>
            <a:off x="4750707" y="3104673"/>
            <a:ext cx="479618" cy="369332"/>
          </a:xfrm>
          <a:prstGeom prst="rect">
            <a:avLst/>
          </a:prstGeom>
          <a:noFill/>
        </p:spPr>
        <p:txBody>
          <a:bodyPr wrap="none" rtlCol="0">
            <a:spAutoFit/>
          </a:bodyPr>
          <a:lstStyle/>
          <a:p>
            <a:pPr defTabSz="914400">
              <a:buClrTx/>
              <a:buSzTx/>
              <a:buFontTx/>
              <a:buNone/>
            </a:pPr>
            <a:r>
              <a:rPr lang="en-US" sz="1800" b="1" dirty="0" smtClean="0">
                <a:solidFill>
                  <a:prstClr val="black"/>
                </a:solidFill>
                <a:latin typeface="Arial" pitchFamily="34" charset="0"/>
                <a:ea typeface="+mn-ea"/>
                <a:cs typeface="Arial" pitchFamily="34" charset="0"/>
              </a:rPr>
              <a:t>R3</a:t>
            </a:r>
            <a:endParaRPr lang="en-US" sz="1800" b="1" dirty="0">
              <a:solidFill>
                <a:prstClr val="black"/>
              </a:solidFill>
              <a:latin typeface="Arial" pitchFamily="34" charset="0"/>
              <a:ea typeface="+mn-ea"/>
              <a:cs typeface="Arial" pitchFamily="34" charset="0"/>
            </a:endParaRPr>
          </a:p>
        </p:txBody>
      </p:sp>
      <p:grpSp>
        <p:nvGrpSpPr>
          <p:cNvPr id="210" name="Group 209"/>
          <p:cNvGrpSpPr/>
          <p:nvPr/>
        </p:nvGrpSpPr>
        <p:grpSpPr>
          <a:xfrm>
            <a:off x="3557028" y="1678034"/>
            <a:ext cx="1000125" cy="990600"/>
            <a:chOff x="7497325" y="3519010"/>
            <a:chExt cx="1000125" cy="990600"/>
          </a:xfrm>
        </p:grpSpPr>
        <p:sp>
          <p:nvSpPr>
            <p:cNvPr id="211" name="AutoShape 154"/>
            <p:cNvSpPr>
              <a:spLocks noChangeArrowheads="1"/>
            </p:cNvSpPr>
            <p:nvPr/>
          </p:nvSpPr>
          <p:spPr bwMode="auto">
            <a:xfrm>
              <a:off x="7497325" y="3519010"/>
              <a:ext cx="1000125" cy="990600"/>
            </a:xfrm>
            <a:prstGeom prst="flowChartAlternateProcess">
              <a:avLst/>
            </a:prstGeom>
            <a:solidFill>
              <a:srgbClr val="A7E8FF"/>
            </a:solidFill>
            <a:ln w="9525">
              <a:noFill/>
              <a:miter lim="800000"/>
              <a:headEnd/>
              <a:tailEnd/>
            </a:ln>
            <a:effectLst/>
          </p:spPr>
          <p:txBody>
            <a:bodyPr wrap="none" lIns="0" tIns="0" anchor="ctr"/>
            <a:lstStyle/>
            <a:p>
              <a:pPr defTabSz="914400">
                <a:buClrTx/>
                <a:buSzTx/>
                <a:buFontTx/>
                <a:buNone/>
              </a:pPr>
              <a:endParaRPr lang="en-US" sz="1600" b="1" dirty="0">
                <a:solidFill>
                  <a:prstClr val="black"/>
                </a:solidFill>
                <a:latin typeface="Arial" pitchFamily="34" charset="0"/>
                <a:ea typeface="+mn-ea"/>
                <a:cs typeface="Arial" pitchFamily="34" charset="0"/>
              </a:endParaRPr>
            </a:p>
          </p:txBody>
        </p:sp>
        <p:sp>
          <p:nvSpPr>
            <p:cNvPr id="212" name="Rectangle 187"/>
            <p:cNvSpPr>
              <a:spLocks noChangeArrowheads="1"/>
            </p:cNvSpPr>
            <p:nvPr/>
          </p:nvSpPr>
          <p:spPr bwMode="auto">
            <a:xfrm>
              <a:off x="7556062" y="3595210"/>
              <a:ext cx="863600" cy="838200"/>
            </a:xfrm>
            <a:prstGeom prst="rect">
              <a:avLst/>
            </a:prstGeom>
            <a:noFill/>
            <a:ln w="9525">
              <a:noFill/>
              <a:miter lim="800000"/>
              <a:headEnd/>
              <a:tailEnd/>
            </a:ln>
            <a:effectLst/>
          </p:spPr>
          <p:txBody>
            <a:bodyPr wrap="none" lIns="0" tIns="0" rIns="0" bIns="0" anchorCtr="1"/>
            <a:lstStyle/>
            <a:p>
              <a:pPr algn="ctr" defTabSz="914400">
                <a:lnSpc>
                  <a:spcPct val="90000"/>
                </a:lnSpc>
                <a:buClrTx/>
                <a:buSzTx/>
                <a:buFontTx/>
                <a:buNone/>
              </a:pPr>
              <a:r>
                <a:rPr lang="de-DE" sz="1600" b="1" dirty="0" smtClean="0">
                  <a:solidFill>
                    <a:prstClr val="black"/>
                  </a:solidFill>
                  <a:latin typeface="Arial" pitchFamily="34" charset="0"/>
                  <a:ea typeface="+mn-ea"/>
                  <a:cs typeface="Arial" pitchFamily="34" charset="0"/>
                </a:rPr>
                <a:t>AN</a:t>
              </a:r>
              <a:endParaRPr lang="en-US" sz="1600" b="1" dirty="0">
                <a:solidFill>
                  <a:prstClr val="black"/>
                </a:solidFill>
                <a:latin typeface="Arial" pitchFamily="34" charset="0"/>
                <a:ea typeface="+mn-ea"/>
                <a:cs typeface="Arial" pitchFamily="34" charset="0"/>
              </a:endParaRPr>
            </a:p>
          </p:txBody>
        </p:sp>
        <p:pic>
          <p:nvPicPr>
            <p:cNvPr id="213" name="Picture 212" descr="Wireless Gateway.png"/>
            <p:cNvPicPr>
              <a:picLocks noChangeAspect="1"/>
            </p:cNvPicPr>
            <p:nvPr/>
          </p:nvPicPr>
          <p:blipFill>
            <a:blip r:embed="rId8" cstate="print"/>
            <a:stretch>
              <a:fillRect/>
            </a:stretch>
          </p:blipFill>
          <p:spPr>
            <a:xfrm>
              <a:off x="7722350" y="3789040"/>
              <a:ext cx="180020" cy="158267"/>
            </a:xfrm>
            <a:prstGeom prst="rect">
              <a:avLst/>
            </a:prstGeom>
          </p:spPr>
        </p:pic>
        <p:pic>
          <p:nvPicPr>
            <p:cNvPr id="217" name="Picture 216" descr="Wireless Gateway.png"/>
            <p:cNvPicPr>
              <a:picLocks noChangeAspect="1"/>
            </p:cNvPicPr>
            <p:nvPr/>
          </p:nvPicPr>
          <p:blipFill>
            <a:blip r:embed="rId8" cstate="print"/>
            <a:stretch>
              <a:fillRect/>
            </a:stretch>
          </p:blipFill>
          <p:spPr>
            <a:xfrm>
              <a:off x="8006028" y="3923565"/>
              <a:ext cx="270030" cy="237401"/>
            </a:xfrm>
            <a:prstGeom prst="rect">
              <a:avLst/>
            </a:prstGeom>
          </p:spPr>
        </p:pic>
        <p:pic>
          <p:nvPicPr>
            <p:cNvPr id="220" name="Picture 219" descr="Wireless Gateway.png"/>
            <p:cNvPicPr>
              <a:picLocks noChangeAspect="1"/>
            </p:cNvPicPr>
            <p:nvPr/>
          </p:nvPicPr>
          <p:blipFill>
            <a:blip r:embed="rId8" cstate="print"/>
            <a:stretch>
              <a:fillRect/>
            </a:stretch>
          </p:blipFill>
          <p:spPr>
            <a:xfrm>
              <a:off x="7559985" y="3968570"/>
              <a:ext cx="512022" cy="450153"/>
            </a:xfrm>
            <a:prstGeom prst="rect">
              <a:avLst/>
            </a:prstGeom>
          </p:spPr>
        </p:pic>
        <p:sp>
          <p:nvSpPr>
            <p:cNvPr id="224" name="TextBox 223"/>
            <p:cNvSpPr txBox="1"/>
            <p:nvPr/>
          </p:nvSpPr>
          <p:spPr>
            <a:xfrm>
              <a:off x="7985254" y="4187116"/>
              <a:ext cx="457176" cy="276999"/>
            </a:xfrm>
            <a:prstGeom prst="rect">
              <a:avLst/>
            </a:prstGeom>
            <a:noFill/>
          </p:spPr>
          <p:txBody>
            <a:bodyPr wrap="none" rtlCol="0">
              <a:spAutoFit/>
            </a:bodyPr>
            <a:lstStyle/>
            <a:p>
              <a:pPr defTabSz="914400">
                <a:buClrTx/>
                <a:buSzTx/>
                <a:buFontTx/>
                <a:buNone/>
              </a:pPr>
              <a:r>
                <a:rPr lang="en-US" sz="1200" dirty="0" smtClean="0">
                  <a:solidFill>
                    <a:prstClr val="black"/>
                  </a:solidFill>
                  <a:latin typeface="Arial"/>
                  <a:ea typeface="+mn-ea"/>
                </a:rPr>
                <a:t>ANI</a:t>
              </a:r>
              <a:endParaRPr lang="en-US" sz="1200" dirty="0">
                <a:solidFill>
                  <a:prstClr val="black"/>
                </a:solidFill>
                <a:latin typeface="Arial"/>
                <a:ea typeface="+mn-ea"/>
              </a:endParaRPr>
            </a:p>
          </p:txBody>
        </p:sp>
        <p:sp>
          <p:nvSpPr>
            <p:cNvPr id="232" name="TextBox 231"/>
            <p:cNvSpPr txBox="1"/>
            <p:nvPr/>
          </p:nvSpPr>
          <p:spPr>
            <a:xfrm>
              <a:off x="7820999" y="3812782"/>
              <a:ext cx="333746" cy="200055"/>
            </a:xfrm>
            <a:prstGeom prst="rect">
              <a:avLst/>
            </a:prstGeom>
            <a:noFill/>
          </p:spPr>
          <p:txBody>
            <a:bodyPr wrap="none" rtlCol="0">
              <a:spAutoFit/>
            </a:bodyPr>
            <a:lstStyle/>
            <a:p>
              <a:pPr defTabSz="914400">
                <a:buClrTx/>
                <a:buSzTx/>
                <a:buFontTx/>
                <a:buNone/>
              </a:pPr>
              <a:r>
                <a:rPr lang="en-US" sz="700" dirty="0" smtClean="0">
                  <a:solidFill>
                    <a:prstClr val="black"/>
                  </a:solidFill>
                  <a:latin typeface="Arial"/>
                  <a:ea typeface="+mn-ea"/>
                </a:rPr>
                <a:t>ANI</a:t>
              </a:r>
              <a:endParaRPr lang="en-US" sz="700" dirty="0">
                <a:solidFill>
                  <a:prstClr val="black"/>
                </a:solidFill>
                <a:latin typeface="Arial"/>
                <a:ea typeface="+mn-ea"/>
              </a:endParaRPr>
            </a:p>
          </p:txBody>
        </p:sp>
        <p:sp>
          <p:nvSpPr>
            <p:cNvPr id="234" name="TextBox 233"/>
            <p:cNvSpPr txBox="1"/>
            <p:nvPr/>
          </p:nvSpPr>
          <p:spPr>
            <a:xfrm>
              <a:off x="8288251" y="4041938"/>
              <a:ext cx="192360" cy="138499"/>
            </a:xfrm>
            <a:prstGeom prst="rect">
              <a:avLst/>
            </a:prstGeom>
            <a:noFill/>
          </p:spPr>
          <p:txBody>
            <a:bodyPr wrap="none" lIns="0" tIns="0" rIns="0" bIns="0" rtlCol="0">
              <a:spAutoFit/>
            </a:bodyPr>
            <a:lstStyle/>
            <a:p>
              <a:pPr defTabSz="914400">
                <a:buClrTx/>
                <a:buSzTx/>
                <a:buFontTx/>
                <a:buNone/>
              </a:pPr>
              <a:r>
                <a:rPr lang="en-US" sz="900" dirty="0" smtClean="0">
                  <a:solidFill>
                    <a:prstClr val="black"/>
                  </a:solidFill>
                  <a:latin typeface="Arial"/>
                  <a:ea typeface="+mn-ea"/>
                </a:rPr>
                <a:t>ANI</a:t>
              </a:r>
              <a:endParaRPr lang="en-US" sz="900" dirty="0">
                <a:solidFill>
                  <a:prstClr val="black"/>
                </a:solidFill>
                <a:latin typeface="Arial"/>
                <a:ea typeface="+mn-ea"/>
              </a:endParaRPr>
            </a:p>
          </p:txBody>
        </p:sp>
      </p:grpSp>
      <p:grpSp>
        <p:nvGrpSpPr>
          <p:cNvPr id="237" name="Group 236"/>
          <p:cNvGrpSpPr/>
          <p:nvPr/>
        </p:nvGrpSpPr>
        <p:grpSpPr>
          <a:xfrm>
            <a:off x="3536885" y="3068470"/>
            <a:ext cx="1000125" cy="990600"/>
            <a:chOff x="7497325" y="3519010"/>
            <a:chExt cx="1000125" cy="990600"/>
          </a:xfrm>
        </p:grpSpPr>
        <p:sp>
          <p:nvSpPr>
            <p:cNvPr id="238" name="AutoShape 154"/>
            <p:cNvSpPr>
              <a:spLocks noChangeArrowheads="1"/>
            </p:cNvSpPr>
            <p:nvPr/>
          </p:nvSpPr>
          <p:spPr bwMode="auto">
            <a:xfrm>
              <a:off x="7497325" y="3519010"/>
              <a:ext cx="1000125" cy="990600"/>
            </a:xfrm>
            <a:prstGeom prst="flowChartAlternateProcess">
              <a:avLst/>
            </a:prstGeom>
            <a:solidFill>
              <a:srgbClr val="A7E8FF"/>
            </a:solidFill>
            <a:ln w="9525">
              <a:noFill/>
              <a:miter lim="800000"/>
              <a:headEnd/>
              <a:tailEnd/>
            </a:ln>
            <a:effectLst/>
          </p:spPr>
          <p:txBody>
            <a:bodyPr wrap="none" lIns="0" tIns="0" anchor="ctr"/>
            <a:lstStyle/>
            <a:p>
              <a:pPr defTabSz="914400">
                <a:buClrTx/>
                <a:buSzTx/>
                <a:buFontTx/>
                <a:buNone/>
              </a:pPr>
              <a:endParaRPr lang="en-US" sz="1600" b="1" dirty="0">
                <a:solidFill>
                  <a:prstClr val="black"/>
                </a:solidFill>
                <a:latin typeface="Arial" pitchFamily="34" charset="0"/>
                <a:ea typeface="+mn-ea"/>
                <a:cs typeface="Arial" pitchFamily="34" charset="0"/>
              </a:endParaRPr>
            </a:p>
          </p:txBody>
        </p:sp>
        <p:sp>
          <p:nvSpPr>
            <p:cNvPr id="239" name="Rectangle 187"/>
            <p:cNvSpPr>
              <a:spLocks noChangeArrowheads="1"/>
            </p:cNvSpPr>
            <p:nvPr/>
          </p:nvSpPr>
          <p:spPr bwMode="auto">
            <a:xfrm>
              <a:off x="7556062" y="3595210"/>
              <a:ext cx="863600" cy="838200"/>
            </a:xfrm>
            <a:prstGeom prst="rect">
              <a:avLst/>
            </a:prstGeom>
            <a:noFill/>
            <a:ln w="9525">
              <a:noFill/>
              <a:miter lim="800000"/>
              <a:headEnd/>
              <a:tailEnd/>
            </a:ln>
            <a:effectLst/>
          </p:spPr>
          <p:txBody>
            <a:bodyPr wrap="none" lIns="0" tIns="0" rIns="0" bIns="0" anchorCtr="1"/>
            <a:lstStyle/>
            <a:p>
              <a:pPr algn="ctr" defTabSz="914400">
                <a:lnSpc>
                  <a:spcPct val="90000"/>
                </a:lnSpc>
                <a:buClrTx/>
                <a:buSzTx/>
                <a:buFontTx/>
                <a:buNone/>
              </a:pPr>
              <a:r>
                <a:rPr lang="de-DE" sz="1600" b="1" dirty="0" smtClean="0">
                  <a:solidFill>
                    <a:prstClr val="black"/>
                  </a:solidFill>
                  <a:latin typeface="Arial" pitchFamily="34" charset="0"/>
                  <a:ea typeface="+mn-ea"/>
                  <a:cs typeface="Arial" pitchFamily="34" charset="0"/>
                </a:rPr>
                <a:t>AN</a:t>
              </a:r>
              <a:endParaRPr lang="en-US" sz="1600" b="1" dirty="0">
                <a:solidFill>
                  <a:prstClr val="black"/>
                </a:solidFill>
                <a:latin typeface="Arial" pitchFamily="34" charset="0"/>
                <a:ea typeface="+mn-ea"/>
                <a:cs typeface="Arial" pitchFamily="34" charset="0"/>
              </a:endParaRPr>
            </a:p>
          </p:txBody>
        </p:sp>
        <p:pic>
          <p:nvPicPr>
            <p:cNvPr id="240" name="Picture 239" descr="Wireless Gateway.png"/>
            <p:cNvPicPr>
              <a:picLocks noChangeAspect="1"/>
            </p:cNvPicPr>
            <p:nvPr/>
          </p:nvPicPr>
          <p:blipFill>
            <a:blip r:embed="rId8" cstate="print"/>
            <a:stretch>
              <a:fillRect/>
            </a:stretch>
          </p:blipFill>
          <p:spPr>
            <a:xfrm>
              <a:off x="7722350" y="3789040"/>
              <a:ext cx="180020" cy="158267"/>
            </a:xfrm>
            <a:prstGeom prst="rect">
              <a:avLst/>
            </a:prstGeom>
          </p:spPr>
        </p:pic>
        <p:pic>
          <p:nvPicPr>
            <p:cNvPr id="244" name="Picture 243" descr="Wireless Gateway.png"/>
            <p:cNvPicPr>
              <a:picLocks noChangeAspect="1"/>
            </p:cNvPicPr>
            <p:nvPr/>
          </p:nvPicPr>
          <p:blipFill>
            <a:blip r:embed="rId8" cstate="print"/>
            <a:stretch>
              <a:fillRect/>
            </a:stretch>
          </p:blipFill>
          <p:spPr>
            <a:xfrm>
              <a:off x="8006028" y="3923565"/>
              <a:ext cx="270030" cy="237401"/>
            </a:xfrm>
            <a:prstGeom prst="rect">
              <a:avLst/>
            </a:prstGeom>
          </p:spPr>
        </p:pic>
        <p:pic>
          <p:nvPicPr>
            <p:cNvPr id="255" name="Picture 254" descr="Wireless Gateway.png"/>
            <p:cNvPicPr>
              <a:picLocks noChangeAspect="1"/>
            </p:cNvPicPr>
            <p:nvPr/>
          </p:nvPicPr>
          <p:blipFill>
            <a:blip r:embed="rId8" cstate="print"/>
            <a:stretch>
              <a:fillRect/>
            </a:stretch>
          </p:blipFill>
          <p:spPr>
            <a:xfrm>
              <a:off x="7559985" y="3968570"/>
              <a:ext cx="512022" cy="450153"/>
            </a:xfrm>
            <a:prstGeom prst="rect">
              <a:avLst/>
            </a:prstGeom>
          </p:spPr>
        </p:pic>
        <p:sp>
          <p:nvSpPr>
            <p:cNvPr id="266" name="TextBox 265"/>
            <p:cNvSpPr txBox="1"/>
            <p:nvPr/>
          </p:nvSpPr>
          <p:spPr>
            <a:xfrm>
              <a:off x="7985254" y="4187116"/>
              <a:ext cx="457176" cy="276999"/>
            </a:xfrm>
            <a:prstGeom prst="rect">
              <a:avLst/>
            </a:prstGeom>
            <a:noFill/>
          </p:spPr>
          <p:txBody>
            <a:bodyPr wrap="none" rtlCol="0">
              <a:spAutoFit/>
            </a:bodyPr>
            <a:lstStyle/>
            <a:p>
              <a:pPr defTabSz="914400">
                <a:buClrTx/>
                <a:buSzTx/>
                <a:buFontTx/>
                <a:buNone/>
              </a:pPr>
              <a:r>
                <a:rPr lang="en-US" sz="1200" dirty="0" smtClean="0">
                  <a:solidFill>
                    <a:prstClr val="black"/>
                  </a:solidFill>
                  <a:latin typeface="Arial"/>
                  <a:ea typeface="+mn-ea"/>
                </a:rPr>
                <a:t>ANI</a:t>
              </a:r>
              <a:endParaRPr lang="en-US" sz="1200" dirty="0">
                <a:solidFill>
                  <a:prstClr val="black"/>
                </a:solidFill>
                <a:latin typeface="Arial"/>
                <a:ea typeface="+mn-ea"/>
              </a:endParaRPr>
            </a:p>
          </p:txBody>
        </p:sp>
        <p:sp>
          <p:nvSpPr>
            <p:cNvPr id="277" name="TextBox 276"/>
            <p:cNvSpPr txBox="1"/>
            <p:nvPr/>
          </p:nvSpPr>
          <p:spPr>
            <a:xfrm>
              <a:off x="7820999" y="3812782"/>
              <a:ext cx="333746" cy="200055"/>
            </a:xfrm>
            <a:prstGeom prst="rect">
              <a:avLst/>
            </a:prstGeom>
            <a:noFill/>
          </p:spPr>
          <p:txBody>
            <a:bodyPr wrap="none" rtlCol="0">
              <a:spAutoFit/>
            </a:bodyPr>
            <a:lstStyle/>
            <a:p>
              <a:pPr defTabSz="914400">
                <a:buClrTx/>
                <a:buSzTx/>
                <a:buFontTx/>
                <a:buNone/>
              </a:pPr>
              <a:r>
                <a:rPr lang="en-US" sz="700" dirty="0" smtClean="0">
                  <a:solidFill>
                    <a:prstClr val="black"/>
                  </a:solidFill>
                  <a:latin typeface="Arial"/>
                  <a:ea typeface="+mn-ea"/>
                </a:rPr>
                <a:t>ANI</a:t>
              </a:r>
              <a:endParaRPr lang="en-US" sz="700" dirty="0">
                <a:solidFill>
                  <a:prstClr val="black"/>
                </a:solidFill>
                <a:latin typeface="Arial"/>
                <a:ea typeface="+mn-ea"/>
              </a:endParaRPr>
            </a:p>
          </p:txBody>
        </p:sp>
        <p:sp>
          <p:nvSpPr>
            <p:cNvPr id="290" name="TextBox 289"/>
            <p:cNvSpPr txBox="1"/>
            <p:nvPr/>
          </p:nvSpPr>
          <p:spPr>
            <a:xfrm>
              <a:off x="8288251" y="4041938"/>
              <a:ext cx="192360" cy="138499"/>
            </a:xfrm>
            <a:prstGeom prst="rect">
              <a:avLst/>
            </a:prstGeom>
            <a:noFill/>
          </p:spPr>
          <p:txBody>
            <a:bodyPr wrap="none" lIns="0" tIns="0" rIns="0" bIns="0" rtlCol="0">
              <a:spAutoFit/>
            </a:bodyPr>
            <a:lstStyle/>
            <a:p>
              <a:pPr defTabSz="914400">
                <a:buClrTx/>
                <a:buSzTx/>
                <a:buFontTx/>
                <a:buNone/>
              </a:pPr>
              <a:r>
                <a:rPr lang="en-US" sz="900" dirty="0" smtClean="0">
                  <a:solidFill>
                    <a:prstClr val="black"/>
                  </a:solidFill>
                  <a:latin typeface="Arial"/>
                  <a:ea typeface="+mn-ea"/>
                </a:rPr>
                <a:t>ANI</a:t>
              </a:r>
              <a:endParaRPr lang="en-US" sz="900" dirty="0">
                <a:solidFill>
                  <a:prstClr val="black"/>
                </a:solidFill>
                <a:latin typeface="Arial"/>
                <a:ea typeface="+mn-ea"/>
              </a:endParaRPr>
            </a:p>
          </p:txBody>
        </p:sp>
      </p:grpSp>
      <p:grpSp>
        <p:nvGrpSpPr>
          <p:cNvPr id="291" name="Group 290"/>
          <p:cNvGrpSpPr/>
          <p:nvPr/>
        </p:nvGrpSpPr>
        <p:grpSpPr>
          <a:xfrm>
            <a:off x="3560661" y="4508630"/>
            <a:ext cx="1000125" cy="990600"/>
            <a:chOff x="7497325" y="3519010"/>
            <a:chExt cx="1000125" cy="990600"/>
          </a:xfrm>
        </p:grpSpPr>
        <p:sp>
          <p:nvSpPr>
            <p:cNvPr id="295" name="AutoShape 154"/>
            <p:cNvSpPr>
              <a:spLocks noChangeArrowheads="1"/>
            </p:cNvSpPr>
            <p:nvPr/>
          </p:nvSpPr>
          <p:spPr bwMode="auto">
            <a:xfrm>
              <a:off x="7497325" y="3519010"/>
              <a:ext cx="1000125" cy="990600"/>
            </a:xfrm>
            <a:prstGeom prst="flowChartAlternateProcess">
              <a:avLst/>
            </a:prstGeom>
            <a:solidFill>
              <a:srgbClr val="A7E8FF"/>
            </a:solidFill>
            <a:ln w="9525">
              <a:noFill/>
              <a:miter lim="800000"/>
              <a:headEnd/>
              <a:tailEnd/>
            </a:ln>
            <a:effectLst/>
          </p:spPr>
          <p:txBody>
            <a:bodyPr wrap="none" lIns="0" tIns="0" anchor="ctr"/>
            <a:lstStyle/>
            <a:p>
              <a:pPr defTabSz="914400">
                <a:buClrTx/>
                <a:buSzTx/>
                <a:buFontTx/>
                <a:buNone/>
              </a:pPr>
              <a:endParaRPr lang="en-US" sz="1600" b="1" dirty="0">
                <a:solidFill>
                  <a:prstClr val="black"/>
                </a:solidFill>
                <a:latin typeface="Arial" pitchFamily="34" charset="0"/>
                <a:ea typeface="+mn-ea"/>
                <a:cs typeface="Arial" pitchFamily="34" charset="0"/>
              </a:endParaRPr>
            </a:p>
          </p:txBody>
        </p:sp>
        <p:sp>
          <p:nvSpPr>
            <p:cNvPr id="296" name="Rectangle 187"/>
            <p:cNvSpPr>
              <a:spLocks noChangeArrowheads="1"/>
            </p:cNvSpPr>
            <p:nvPr/>
          </p:nvSpPr>
          <p:spPr bwMode="auto">
            <a:xfrm>
              <a:off x="7556062" y="3595210"/>
              <a:ext cx="863600" cy="838200"/>
            </a:xfrm>
            <a:prstGeom prst="rect">
              <a:avLst/>
            </a:prstGeom>
            <a:noFill/>
            <a:ln w="9525">
              <a:noFill/>
              <a:miter lim="800000"/>
              <a:headEnd/>
              <a:tailEnd/>
            </a:ln>
            <a:effectLst/>
          </p:spPr>
          <p:txBody>
            <a:bodyPr wrap="none" lIns="0" tIns="0" rIns="0" bIns="0" anchorCtr="1"/>
            <a:lstStyle/>
            <a:p>
              <a:pPr algn="ctr" defTabSz="914400">
                <a:lnSpc>
                  <a:spcPct val="90000"/>
                </a:lnSpc>
                <a:buClrTx/>
                <a:buSzTx/>
                <a:buFontTx/>
                <a:buNone/>
              </a:pPr>
              <a:r>
                <a:rPr lang="de-DE" sz="1600" b="1" dirty="0" smtClean="0">
                  <a:solidFill>
                    <a:prstClr val="black"/>
                  </a:solidFill>
                  <a:latin typeface="Arial" pitchFamily="34" charset="0"/>
                  <a:ea typeface="+mn-ea"/>
                  <a:cs typeface="Arial" pitchFamily="34" charset="0"/>
                </a:rPr>
                <a:t>AN</a:t>
              </a:r>
              <a:endParaRPr lang="en-US" sz="1600" b="1" dirty="0">
                <a:solidFill>
                  <a:prstClr val="black"/>
                </a:solidFill>
                <a:latin typeface="Arial" pitchFamily="34" charset="0"/>
                <a:ea typeface="+mn-ea"/>
                <a:cs typeface="Arial" pitchFamily="34" charset="0"/>
              </a:endParaRPr>
            </a:p>
          </p:txBody>
        </p:sp>
        <p:pic>
          <p:nvPicPr>
            <p:cNvPr id="297" name="Picture 296" descr="Wireless Gateway.png"/>
            <p:cNvPicPr>
              <a:picLocks noChangeAspect="1"/>
            </p:cNvPicPr>
            <p:nvPr/>
          </p:nvPicPr>
          <p:blipFill>
            <a:blip r:embed="rId8" cstate="print"/>
            <a:stretch>
              <a:fillRect/>
            </a:stretch>
          </p:blipFill>
          <p:spPr>
            <a:xfrm>
              <a:off x="7722350" y="3789040"/>
              <a:ext cx="180020" cy="158267"/>
            </a:xfrm>
            <a:prstGeom prst="rect">
              <a:avLst/>
            </a:prstGeom>
          </p:spPr>
        </p:pic>
        <p:pic>
          <p:nvPicPr>
            <p:cNvPr id="298" name="Picture 297" descr="Wireless Gateway.png"/>
            <p:cNvPicPr>
              <a:picLocks noChangeAspect="1"/>
            </p:cNvPicPr>
            <p:nvPr/>
          </p:nvPicPr>
          <p:blipFill>
            <a:blip r:embed="rId8" cstate="print"/>
            <a:stretch>
              <a:fillRect/>
            </a:stretch>
          </p:blipFill>
          <p:spPr>
            <a:xfrm>
              <a:off x="8006028" y="3923565"/>
              <a:ext cx="270030" cy="237401"/>
            </a:xfrm>
            <a:prstGeom prst="rect">
              <a:avLst/>
            </a:prstGeom>
          </p:spPr>
        </p:pic>
        <p:pic>
          <p:nvPicPr>
            <p:cNvPr id="299" name="Picture 298" descr="Wireless Gateway.png"/>
            <p:cNvPicPr>
              <a:picLocks noChangeAspect="1"/>
            </p:cNvPicPr>
            <p:nvPr/>
          </p:nvPicPr>
          <p:blipFill>
            <a:blip r:embed="rId8" cstate="print"/>
            <a:stretch>
              <a:fillRect/>
            </a:stretch>
          </p:blipFill>
          <p:spPr>
            <a:xfrm>
              <a:off x="7559985" y="3968570"/>
              <a:ext cx="512022" cy="450153"/>
            </a:xfrm>
            <a:prstGeom prst="rect">
              <a:avLst/>
            </a:prstGeom>
          </p:spPr>
        </p:pic>
        <p:sp>
          <p:nvSpPr>
            <p:cNvPr id="300" name="TextBox 299"/>
            <p:cNvSpPr txBox="1"/>
            <p:nvPr/>
          </p:nvSpPr>
          <p:spPr>
            <a:xfrm>
              <a:off x="7985254" y="4187116"/>
              <a:ext cx="457176" cy="276999"/>
            </a:xfrm>
            <a:prstGeom prst="rect">
              <a:avLst/>
            </a:prstGeom>
            <a:noFill/>
          </p:spPr>
          <p:txBody>
            <a:bodyPr wrap="none" rtlCol="0">
              <a:spAutoFit/>
            </a:bodyPr>
            <a:lstStyle/>
            <a:p>
              <a:pPr defTabSz="914400">
                <a:buClrTx/>
                <a:buSzTx/>
                <a:buFontTx/>
                <a:buNone/>
              </a:pPr>
              <a:r>
                <a:rPr lang="en-US" sz="1200" dirty="0" smtClean="0">
                  <a:solidFill>
                    <a:prstClr val="black"/>
                  </a:solidFill>
                  <a:latin typeface="Arial"/>
                  <a:ea typeface="+mn-ea"/>
                </a:rPr>
                <a:t>ANI</a:t>
              </a:r>
              <a:endParaRPr lang="en-US" sz="1200" dirty="0">
                <a:solidFill>
                  <a:prstClr val="black"/>
                </a:solidFill>
                <a:latin typeface="Arial"/>
                <a:ea typeface="+mn-ea"/>
              </a:endParaRPr>
            </a:p>
          </p:txBody>
        </p:sp>
        <p:sp>
          <p:nvSpPr>
            <p:cNvPr id="301" name="TextBox 300"/>
            <p:cNvSpPr txBox="1"/>
            <p:nvPr/>
          </p:nvSpPr>
          <p:spPr>
            <a:xfrm>
              <a:off x="7820999" y="3812782"/>
              <a:ext cx="333746" cy="200055"/>
            </a:xfrm>
            <a:prstGeom prst="rect">
              <a:avLst/>
            </a:prstGeom>
            <a:noFill/>
          </p:spPr>
          <p:txBody>
            <a:bodyPr wrap="none" rtlCol="0">
              <a:spAutoFit/>
            </a:bodyPr>
            <a:lstStyle/>
            <a:p>
              <a:pPr defTabSz="914400">
                <a:buClrTx/>
                <a:buSzTx/>
                <a:buFontTx/>
                <a:buNone/>
              </a:pPr>
              <a:r>
                <a:rPr lang="en-US" sz="700" dirty="0" smtClean="0">
                  <a:solidFill>
                    <a:prstClr val="black"/>
                  </a:solidFill>
                  <a:latin typeface="Arial"/>
                  <a:ea typeface="+mn-ea"/>
                </a:rPr>
                <a:t>ANI</a:t>
              </a:r>
              <a:endParaRPr lang="en-US" sz="700" dirty="0">
                <a:solidFill>
                  <a:prstClr val="black"/>
                </a:solidFill>
                <a:latin typeface="Arial"/>
                <a:ea typeface="+mn-ea"/>
              </a:endParaRPr>
            </a:p>
          </p:txBody>
        </p:sp>
        <p:sp>
          <p:nvSpPr>
            <p:cNvPr id="302" name="TextBox 301"/>
            <p:cNvSpPr txBox="1"/>
            <p:nvPr/>
          </p:nvSpPr>
          <p:spPr>
            <a:xfrm>
              <a:off x="8288251" y="4041938"/>
              <a:ext cx="192360" cy="138499"/>
            </a:xfrm>
            <a:prstGeom prst="rect">
              <a:avLst/>
            </a:prstGeom>
            <a:noFill/>
          </p:spPr>
          <p:txBody>
            <a:bodyPr wrap="none" lIns="0" tIns="0" rIns="0" bIns="0" rtlCol="0">
              <a:spAutoFit/>
            </a:bodyPr>
            <a:lstStyle/>
            <a:p>
              <a:pPr defTabSz="914400">
                <a:buClrTx/>
                <a:buSzTx/>
                <a:buFontTx/>
                <a:buNone/>
              </a:pPr>
              <a:r>
                <a:rPr lang="en-US" sz="900" dirty="0" smtClean="0">
                  <a:solidFill>
                    <a:prstClr val="black"/>
                  </a:solidFill>
                  <a:latin typeface="Arial"/>
                  <a:ea typeface="+mn-ea"/>
                </a:rPr>
                <a:t>ANI</a:t>
              </a:r>
              <a:endParaRPr lang="en-US" sz="900" dirty="0">
                <a:solidFill>
                  <a:prstClr val="black"/>
                </a:solidFill>
                <a:latin typeface="Arial"/>
                <a:ea typeface="+mn-ea"/>
              </a:endParaRPr>
            </a:p>
          </p:txBody>
        </p:sp>
      </p:grpSp>
      <p:sp>
        <p:nvSpPr>
          <p:cNvPr id="200" name="TextBox 199"/>
          <p:cNvSpPr txBox="1"/>
          <p:nvPr/>
        </p:nvSpPr>
        <p:spPr>
          <a:xfrm>
            <a:off x="431540" y="5454225"/>
            <a:ext cx="2608406" cy="830997"/>
          </a:xfrm>
          <a:prstGeom prst="rect">
            <a:avLst/>
          </a:prstGeom>
          <a:noFill/>
        </p:spPr>
        <p:txBody>
          <a:bodyPr wrap="none" rtlCol="0">
            <a:spAutoFit/>
          </a:bodyPr>
          <a:lstStyle/>
          <a:p>
            <a:pPr defTabSz="625475">
              <a:buClrTx/>
              <a:buSzTx/>
              <a:buFontTx/>
              <a:buNone/>
            </a:pPr>
            <a:r>
              <a:rPr lang="en-US" sz="1200" dirty="0" smtClean="0">
                <a:solidFill>
                  <a:prstClr val="black"/>
                </a:solidFill>
                <a:latin typeface="Arial"/>
                <a:ea typeface="+mn-ea"/>
              </a:rPr>
              <a:t>STA	Station</a:t>
            </a:r>
          </a:p>
          <a:p>
            <a:pPr defTabSz="625475">
              <a:buClrTx/>
              <a:buSzTx/>
              <a:buFontTx/>
              <a:buNone/>
            </a:pPr>
            <a:r>
              <a:rPr lang="en-US" sz="1200" dirty="0" smtClean="0">
                <a:solidFill>
                  <a:prstClr val="black"/>
                </a:solidFill>
                <a:latin typeface="Arial"/>
                <a:ea typeface="+mn-ea"/>
              </a:rPr>
              <a:t>AN	Access Network</a:t>
            </a:r>
          </a:p>
          <a:p>
            <a:pPr defTabSz="625475">
              <a:buClrTx/>
              <a:buSzTx/>
              <a:buFontTx/>
              <a:buNone/>
            </a:pPr>
            <a:r>
              <a:rPr lang="en-US" sz="1200" dirty="0" smtClean="0">
                <a:solidFill>
                  <a:prstClr val="black"/>
                </a:solidFill>
                <a:latin typeface="Arial"/>
                <a:ea typeface="+mn-ea"/>
              </a:rPr>
              <a:t>ANI	Access Network Interface</a:t>
            </a:r>
          </a:p>
          <a:p>
            <a:pPr defTabSz="625475">
              <a:buClrTx/>
              <a:buSzTx/>
              <a:buFontTx/>
              <a:buNone/>
            </a:pPr>
            <a:r>
              <a:rPr lang="en-US" sz="1200" dirty="0" smtClean="0">
                <a:solidFill>
                  <a:prstClr val="black"/>
                </a:solidFill>
                <a:latin typeface="Arial"/>
                <a:ea typeface="+mn-ea"/>
              </a:rPr>
              <a:t>CORE	</a:t>
            </a:r>
            <a:r>
              <a:rPr lang="en-US" sz="1200" dirty="0" err="1" smtClean="0">
                <a:solidFill>
                  <a:prstClr val="black"/>
                </a:solidFill>
                <a:latin typeface="Arial"/>
                <a:ea typeface="+mn-ea"/>
              </a:rPr>
              <a:t>COntrol</a:t>
            </a:r>
            <a:r>
              <a:rPr lang="en-US" sz="1200" dirty="0" smtClean="0">
                <a:solidFill>
                  <a:prstClr val="black"/>
                </a:solidFill>
                <a:latin typeface="Arial"/>
                <a:ea typeface="+mn-ea"/>
              </a:rPr>
              <a:t> and Router </a:t>
            </a:r>
            <a:r>
              <a:rPr lang="en-US" sz="1200" dirty="0" err="1" smtClean="0">
                <a:solidFill>
                  <a:prstClr val="black"/>
                </a:solidFill>
                <a:latin typeface="Arial"/>
                <a:ea typeface="+mn-ea"/>
              </a:rPr>
              <a:t>Entitiy</a:t>
            </a:r>
            <a:endParaRPr lang="en-US" sz="1200" dirty="0" smtClean="0">
              <a:solidFill>
                <a:prstClr val="black"/>
              </a:solidFill>
              <a:latin typeface="Arial"/>
              <a:ea typeface="+mn-ea"/>
            </a:endParaRPr>
          </a:p>
        </p:txBody>
      </p:sp>
      <p:grpSp>
        <p:nvGrpSpPr>
          <p:cNvPr id="204" name="Group 212"/>
          <p:cNvGrpSpPr/>
          <p:nvPr/>
        </p:nvGrpSpPr>
        <p:grpSpPr>
          <a:xfrm>
            <a:off x="5320335" y="3068960"/>
            <a:ext cx="990600" cy="990600"/>
            <a:chOff x="7315200" y="2819400"/>
            <a:chExt cx="990600" cy="990600"/>
          </a:xfrm>
        </p:grpSpPr>
        <p:sp>
          <p:nvSpPr>
            <p:cNvPr id="205"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pPr defTabSz="914400">
                <a:buClrTx/>
                <a:buSzTx/>
                <a:buFontTx/>
                <a:buNone/>
              </a:pPr>
              <a:endParaRPr lang="en-US" sz="1600" b="1" dirty="0">
                <a:solidFill>
                  <a:prstClr val="black"/>
                </a:solidFill>
                <a:latin typeface="Arial" pitchFamily="34" charset="0"/>
                <a:ea typeface="+mn-ea"/>
                <a:cs typeface="Arial" pitchFamily="34" charset="0"/>
              </a:endParaRPr>
            </a:p>
          </p:txBody>
        </p:sp>
        <p:pic>
          <p:nvPicPr>
            <p:cNvPr id="206"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07"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defTabSz="914400">
                <a:lnSpc>
                  <a:spcPct val="90000"/>
                </a:lnSpc>
                <a:buClrTx/>
                <a:buSzTx/>
                <a:buFontTx/>
                <a:buNone/>
              </a:pPr>
              <a:r>
                <a:rPr lang="de-DE" sz="1600" b="1" dirty="0" smtClean="0">
                  <a:solidFill>
                    <a:prstClr val="black"/>
                  </a:solidFill>
                  <a:latin typeface="Arial" pitchFamily="34" charset="0"/>
                  <a:ea typeface="+mn-ea"/>
                  <a:cs typeface="Arial" pitchFamily="34" charset="0"/>
                </a:rPr>
                <a:t>CORE</a:t>
              </a:r>
              <a:endParaRPr lang="en-US" sz="1600" b="1" dirty="0">
                <a:solidFill>
                  <a:prstClr val="black"/>
                </a:solidFill>
                <a:latin typeface="Arial" pitchFamily="34" charset="0"/>
                <a:ea typeface="+mn-ea"/>
                <a:cs typeface="Arial" pitchFamily="34" charset="0"/>
              </a:endParaRPr>
            </a:p>
          </p:txBody>
        </p:sp>
        <p:grpSp>
          <p:nvGrpSpPr>
            <p:cNvPr id="208" name="Group 216"/>
            <p:cNvGrpSpPr/>
            <p:nvPr/>
          </p:nvGrpSpPr>
          <p:grpSpPr>
            <a:xfrm>
              <a:off x="7520910" y="3095706"/>
              <a:ext cx="532437" cy="381000"/>
              <a:chOff x="7481888" y="3079208"/>
              <a:chExt cx="595312" cy="425992"/>
            </a:xfrm>
          </p:grpSpPr>
          <p:sp>
            <p:nvSpPr>
              <p:cNvPr id="2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pPr defTabSz="914400">
                  <a:buClrTx/>
                  <a:buSzTx/>
                  <a:buFontTx/>
                  <a:buNone/>
                </a:pPr>
                <a:endParaRPr lang="en-US" sz="1200" dirty="0">
                  <a:solidFill>
                    <a:prstClr val="black"/>
                  </a:solidFill>
                  <a:latin typeface="Times New Roman" pitchFamily="1" charset="0"/>
                  <a:ea typeface="+mn-ea"/>
                </a:endParaRPr>
              </a:p>
            </p:txBody>
          </p:sp>
          <p:sp>
            <p:nvSpPr>
              <p:cNvPr id="30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defTabSz="914400">
                  <a:buClrTx/>
                  <a:buSzTx/>
                  <a:buFontTx/>
                  <a:buNone/>
                </a:pPr>
                <a:endParaRPr lang="en-US" sz="1600" dirty="0">
                  <a:solidFill>
                    <a:prstClr val="black"/>
                  </a:solidFill>
                  <a:latin typeface="Times New Roman" pitchFamily="1" charset="0"/>
                  <a:ea typeface="ＭＳ Ｐゴシック" pitchFamily="34" charset="-128"/>
                </a:endParaRPr>
              </a:p>
            </p:txBody>
          </p:sp>
          <p:grpSp>
            <p:nvGrpSpPr>
              <p:cNvPr id="304" name="Group 122"/>
              <p:cNvGrpSpPr>
                <a:grpSpLocks/>
              </p:cNvGrpSpPr>
              <p:nvPr/>
            </p:nvGrpSpPr>
            <p:grpSpPr bwMode="auto">
              <a:xfrm>
                <a:off x="7848751" y="3079208"/>
                <a:ext cx="228449" cy="389708"/>
                <a:chOff x="4120" y="2308"/>
                <a:chExt cx="305" cy="415"/>
              </a:xfrm>
            </p:grpSpPr>
            <p:sp>
              <p:nvSpPr>
                <p:cNvPr id="3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3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3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nvGrpSpPr>
                <p:cNvPr id="309" name="Group 126"/>
                <p:cNvGrpSpPr>
                  <a:grpSpLocks/>
                </p:cNvGrpSpPr>
                <p:nvPr/>
              </p:nvGrpSpPr>
              <p:grpSpPr bwMode="auto">
                <a:xfrm flipH="1">
                  <a:off x="4164" y="2500"/>
                  <a:ext cx="152" cy="109"/>
                  <a:chOff x="3216" y="2784"/>
                  <a:chExt cx="192" cy="144"/>
                </a:xfrm>
              </p:grpSpPr>
              <p:sp>
                <p:nvSpPr>
                  <p:cNvPr id="3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3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3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3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sp>
              <p:nvSpPr>
                <p:cNvPr id="3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3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3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grpSp>
      </p:grpSp>
      <p:sp>
        <p:nvSpPr>
          <p:cNvPr id="318" name="Oval 317"/>
          <p:cNvSpPr/>
          <p:nvPr/>
        </p:nvSpPr>
        <p:spPr bwMode="auto">
          <a:xfrm>
            <a:off x="5748746" y="420924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319" name="TextBox 318"/>
          <p:cNvSpPr txBox="1"/>
          <p:nvPr/>
        </p:nvSpPr>
        <p:spPr>
          <a:xfrm>
            <a:off x="5320335" y="4104075"/>
            <a:ext cx="479618" cy="369332"/>
          </a:xfrm>
          <a:prstGeom prst="rect">
            <a:avLst/>
          </a:prstGeom>
          <a:noFill/>
        </p:spPr>
        <p:txBody>
          <a:bodyPr wrap="none" rtlCol="0">
            <a:spAutoFit/>
          </a:bodyPr>
          <a:lstStyle/>
          <a:p>
            <a:pPr defTabSz="914400">
              <a:buClrTx/>
              <a:buSzTx/>
              <a:buFontTx/>
              <a:buNone/>
            </a:pPr>
            <a:r>
              <a:rPr lang="en-US" sz="1800" b="1" dirty="0" smtClean="0">
                <a:solidFill>
                  <a:prstClr val="black"/>
                </a:solidFill>
                <a:latin typeface="Arial" pitchFamily="34" charset="0"/>
                <a:ea typeface="+mn-ea"/>
                <a:cs typeface="Arial" pitchFamily="34" charset="0"/>
              </a:rPr>
              <a:t>R5</a:t>
            </a:r>
            <a:endParaRPr lang="en-US" sz="1800" b="1" dirty="0">
              <a:solidFill>
                <a:prstClr val="black"/>
              </a:solidFill>
              <a:latin typeface="Arial" pitchFamily="34" charset="0"/>
              <a:ea typeface="+mn-ea"/>
              <a:cs typeface="Arial" pitchFamily="34" charset="0"/>
            </a:endParaRPr>
          </a:p>
        </p:txBody>
      </p:sp>
      <p:cxnSp>
        <p:nvCxnSpPr>
          <p:cNvPr id="320" name="Straight Connector 319"/>
          <p:cNvCxnSpPr>
            <a:stCxn id="238" idx="3"/>
          </p:cNvCxnSpPr>
          <p:nvPr/>
        </p:nvCxnSpPr>
        <p:spPr bwMode="auto">
          <a:xfrm>
            <a:off x="4537010" y="3563770"/>
            <a:ext cx="783325" cy="103536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21" name="Oval 320"/>
          <p:cNvSpPr/>
          <p:nvPr/>
        </p:nvSpPr>
        <p:spPr bwMode="auto">
          <a:xfrm>
            <a:off x="4870285" y="40590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a:solidFill>
                <a:prstClr val="black"/>
              </a:solidFill>
              <a:latin typeface="Times New Roman" charset="0"/>
              <a:ea typeface="+mn-ea"/>
            </a:endParaRPr>
          </a:p>
        </p:txBody>
      </p:sp>
      <p:sp>
        <p:nvSpPr>
          <p:cNvPr id="322" name="TextBox 321"/>
          <p:cNvSpPr txBox="1"/>
          <p:nvPr/>
        </p:nvSpPr>
        <p:spPr>
          <a:xfrm>
            <a:off x="4750707" y="3699030"/>
            <a:ext cx="479618" cy="369332"/>
          </a:xfrm>
          <a:prstGeom prst="rect">
            <a:avLst/>
          </a:prstGeom>
          <a:noFill/>
        </p:spPr>
        <p:txBody>
          <a:bodyPr wrap="none" rtlCol="0">
            <a:spAutoFit/>
          </a:bodyPr>
          <a:lstStyle/>
          <a:p>
            <a:pPr defTabSz="914400">
              <a:buClrTx/>
              <a:buSzTx/>
              <a:buFontTx/>
              <a:buNone/>
            </a:pPr>
            <a:r>
              <a:rPr lang="en-US" sz="1800" b="1" dirty="0" smtClean="0">
                <a:solidFill>
                  <a:prstClr val="black"/>
                </a:solidFill>
                <a:latin typeface="Arial" pitchFamily="34" charset="0"/>
                <a:ea typeface="+mn-ea"/>
                <a:cs typeface="Arial" pitchFamily="34" charset="0"/>
              </a:rPr>
              <a:t>R3</a:t>
            </a:r>
            <a:endParaRPr lang="en-US" sz="1800" b="1" dirty="0">
              <a:solidFill>
                <a:prstClr val="black"/>
              </a:solidFill>
              <a:latin typeface="Arial" pitchFamily="34" charset="0"/>
              <a:ea typeface="+mn-ea"/>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386535" y="2190563"/>
            <a:ext cx="8370929" cy="1215135"/>
          </a:xfrm>
          <a:prstGeom prst="round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algn="r" defTabSz="914400">
              <a:buClrTx/>
              <a:buSzTx/>
              <a:buFontTx/>
              <a:buNone/>
            </a:pPr>
            <a:r>
              <a:rPr lang="en-US" sz="1800">
                <a:solidFill>
                  <a:prstClr val="black"/>
                </a:solidFill>
                <a:latin typeface="Arial"/>
                <a:ea typeface="+mn-ea"/>
              </a:rPr>
              <a:t>Network Reference Model</a:t>
            </a:r>
          </a:p>
        </p:txBody>
      </p:sp>
      <p:sp>
        <p:nvSpPr>
          <p:cNvPr id="5" name="Rounded Rectangle 4"/>
          <p:cNvSpPr/>
          <p:nvPr/>
        </p:nvSpPr>
        <p:spPr bwMode="auto">
          <a:xfrm>
            <a:off x="386535" y="3383996"/>
            <a:ext cx="8370929" cy="2565284"/>
          </a:xfrm>
          <a:prstGeom prst="roundRect">
            <a:avLst>
              <a:gd name="adj" fmla="val 8911"/>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algn="r" defTabSz="914400">
              <a:buClrTx/>
              <a:buSzTx/>
              <a:buFontTx/>
              <a:buNone/>
            </a:pPr>
            <a:r>
              <a:rPr lang="en-US" sz="1800">
                <a:solidFill>
                  <a:prstClr val="black"/>
                </a:solidFill>
                <a:latin typeface="Arial"/>
                <a:ea typeface="+mn-ea"/>
              </a:rPr>
              <a:t>Functional Description</a:t>
            </a:r>
          </a:p>
        </p:txBody>
      </p:sp>
      <p:sp>
        <p:nvSpPr>
          <p:cNvPr id="2" name="Title 1"/>
          <p:cNvSpPr>
            <a:spLocks noGrp="1"/>
          </p:cNvSpPr>
          <p:nvPr>
            <p:ph type="title"/>
          </p:nvPr>
        </p:nvSpPr>
        <p:spPr/>
        <p:txBody>
          <a:bodyPr/>
          <a:lstStyle/>
          <a:p>
            <a:r>
              <a:rPr lang="en-US"/>
              <a:t/>
            </a:r>
            <a:br>
              <a:rPr lang="en-US"/>
            </a:br>
            <a:r>
              <a:rPr lang="en-US"/>
              <a:t>Example ToC of the P802.1CF specification</a:t>
            </a:r>
            <a:br>
              <a:rPr lang="en-US"/>
            </a:br>
            <a:endParaRPr lang="en-US"/>
          </a:p>
        </p:txBody>
      </p:sp>
      <p:sp>
        <p:nvSpPr>
          <p:cNvPr id="3" name="Content Placeholder 2"/>
          <p:cNvSpPr>
            <a:spLocks noGrp="1"/>
          </p:cNvSpPr>
          <p:nvPr>
            <p:ph idx="1"/>
          </p:nvPr>
        </p:nvSpPr>
        <p:spPr>
          <a:xfrm>
            <a:off x="457200" y="1313765"/>
            <a:ext cx="8229600" cy="5175575"/>
          </a:xfrm>
        </p:spPr>
        <p:txBody>
          <a:bodyPr>
            <a:normAutofit fontScale="625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a:t>
            </a:r>
          </a:p>
          <a:p>
            <a:pPr>
              <a:lnSpc>
                <a:spcPct val="110000"/>
              </a:lnSpc>
              <a:spcBef>
                <a:spcPts val="0"/>
              </a:spcBef>
            </a:pPr>
            <a:r>
              <a:rPr lang="en-US" dirty="0"/>
              <a:t>Functional Design and Decomposition</a:t>
            </a:r>
          </a:p>
          <a:p>
            <a:pPr lvl="1">
              <a:lnSpc>
                <a:spcPct val="110000"/>
              </a:lnSpc>
              <a:spcBef>
                <a:spcPts val="0"/>
              </a:spcBef>
            </a:pPr>
            <a:r>
              <a:rPr lang="en-US" dirty="0"/>
              <a:t>Network Discovery and Selection</a:t>
            </a:r>
          </a:p>
          <a:p>
            <a:pPr lvl="1">
              <a:lnSpc>
                <a:spcPct val="110000"/>
              </a:lnSpc>
              <a:spcBef>
                <a:spcPts val="0"/>
              </a:spcBef>
            </a:pPr>
            <a:r>
              <a:rPr lang="en-US" dirty="0"/>
              <a:t>Association</a:t>
            </a:r>
          </a:p>
          <a:p>
            <a:pPr lvl="1">
              <a:lnSpc>
                <a:spcPct val="110000"/>
              </a:lnSpc>
              <a:spcBef>
                <a:spcPts val="0"/>
              </a:spcBef>
            </a:pPr>
            <a:r>
              <a:rPr lang="en-US" dirty="0"/>
              <a:t>Authentication and Authorization</a:t>
            </a:r>
          </a:p>
          <a:p>
            <a:pPr lvl="1">
              <a:lnSpc>
                <a:spcPct val="110000"/>
              </a:lnSpc>
              <a:spcBef>
                <a:spcPts val="0"/>
              </a:spcBef>
            </a:pPr>
            <a:r>
              <a:rPr lang="en-US" dirty="0" err="1"/>
              <a:t>Datapath</a:t>
            </a:r>
            <a:r>
              <a:rPr lang="en-US" dirty="0"/>
              <a:t> establishment</a:t>
            </a:r>
          </a:p>
          <a:p>
            <a:pPr lvl="1">
              <a:lnSpc>
                <a:spcPct val="110000"/>
              </a:lnSpc>
              <a:spcBef>
                <a:spcPts val="0"/>
              </a:spcBef>
            </a:pPr>
            <a:r>
              <a:rPr lang="en-US" dirty="0" err="1"/>
              <a:t>QoS</a:t>
            </a:r>
            <a:r>
              <a:rPr lang="en-US" dirty="0"/>
              <a:t> and policy control</a:t>
            </a:r>
          </a:p>
          <a:p>
            <a:pPr lvl="1">
              <a:lnSpc>
                <a:spcPct val="110000"/>
              </a:lnSpc>
              <a:spcBef>
                <a:spcPts val="0"/>
              </a:spcBef>
            </a:pPr>
            <a:r>
              <a:rPr lang="en-US" dirty="0"/>
              <a:t>Datapath relocation</a:t>
            </a:r>
          </a:p>
          <a:p>
            <a:pPr lvl="1">
              <a:lnSpc>
                <a:spcPct val="110000"/>
              </a:lnSpc>
              <a:spcBef>
                <a:spcPts val="0"/>
              </a:spcBef>
            </a:pPr>
            <a:r>
              <a:rPr lang="en-US" dirty="0"/>
              <a:t>Datapath teardown</a:t>
            </a:r>
          </a:p>
          <a:p>
            <a:pPr lvl="1">
              <a:lnSpc>
                <a:spcPct val="110000"/>
              </a:lnSpc>
              <a:spcBef>
                <a:spcPts val="0"/>
              </a:spcBef>
            </a:pPr>
            <a:r>
              <a:rPr lang="en-US" dirty="0"/>
              <a:t>Disassociation</a:t>
            </a:r>
          </a:p>
          <a:p>
            <a:pPr lvl="1">
              <a:lnSpc>
                <a:spcPct val="110000"/>
              </a:lnSpc>
              <a:spcBef>
                <a:spcPts val="0"/>
              </a:spcBef>
            </a:pPr>
            <a:r>
              <a:rPr lang="en-US" dirty="0"/>
              <a:t>Accounting</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98128075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erver.png"/>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6732239" y="908720"/>
            <a:ext cx="229297" cy="387257"/>
          </a:xfrm>
          <a:prstGeom prst="rect">
            <a:avLst/>
          </a:prstGeom>
        </p:spPr>
      </p:pic>
      <p:sp>
        <p:nvSpPr>
          <p:cNvPr id="4" name="Title 3"/>
          <p:cNvSpPr>
            <a:spLocks noGrp="1"/>
          </p:cNvSpPr>
          <p:nvPr>
            <p:ph type="title"/>
          </p:nvPr>
        </p:nvSpPr>
        <p:spPr>
          <a:xfrm>
            <a:off x="251520" y="274638"/>
            <a:ext cx="8595480" cy="1143000"/>
          </a:xfrm>
        </p:spPr>
        <p:txBody>
          <a:bodyPr/>
          <a:lstStyle/>
          <a:p>
            <a:r>
              <a:rPr lang="en-US" dirty="0"/>
              <a:t>IEEE 802 Access Network Functional Diagram </a:t>
            </a:r>
          </a:p>
        </p:txBody>
      </p:sp>
      <p:pic>
        <p:nvPicPr>
          <p:cNvPr id="28" name="Picture 23" descr="x_big_image2"/>
          <p:cNvPicPr>
            <a:picLocks noChangeAspect="1" noChangeArrowheads="1"/>
          </p:cNvPicPr>
          <p:nvPr/>
        </p:nvPicPr>
        <p:blipFill>
          <a:blip r:embed="rId3">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505200" y="894592"/>
            <a:ext cx="447482" cy="538696"/>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pPr defTabSz="914400">
                <a:buClrTx/>
                <a:buSzTx/>
                <a:buFontTx/>
                <a:buNone/>
              </a:pPr>
              <a:endParaRPr lang="en-US" sz="1200" dirty="0">
                <a:solidFill>
                  <a:prstClr val="black"/>
                </a:solidFill>
                <a:latin typeface="Times New Roman" pitchFamily="1" charset="0"/>
                <a:ea typeface="+mn-ea"/>
              </a:endParaRPr>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defTabSz="914400">
              <a:buClrTx/>
              <a:buSzTx/>
              <a:buFontTx/>
              <a:buNone/>
            </a:pPr>
            <a:endParaRPr lang="en-US" sz="1600" dirty="0">
              <a:solidFill>
                <a:prstClr val="black"/>
              </a:solidFill>
              <a:latin typeface="Times New Roman" pitchFamily="1" charset="0"/>
              <a:ea typeface="ＭＳ Ｐゴシック" pitchFamily="34" charset="-128"/>
            </a:endParaRPr>
          </a:p>
        </p:txBody>
      </p:sp>
      <p:sp>
        <p:nvSpPr>
          <p:cNvPr id="104" name="AutoShape 22"/>
          <p:cNvSpPr>
            <a:spLocks noChangeArrowheads="1"/>
          </p:cNvSpPr>
          <p:nvPr/>
        </p:nvSpPr>
        <p:spPr bwMode="auto">
          <a:xfrm>
            <a:off x="6862035" y="1146913"/>
            <a:ext cx="180020" cy="186578"/>
          </a:xfrm>
          <a:prstGeom prst="can">
            <a:avLst>
              <a:gd name="adj" fmla="val 25000"/>
            </a:avLst>
          </a:prstGeom>
          <a:solidFill>
            <a:schemeClr val="accent1">
              <a:lumMod val="20000"/>
              <a:lumOff val="80000"/>
            </a:schemeClr>
          </a:solidFill>
          <a:ln w="9525">
            <a:solidFill>
              <a:schemeClr val="tx1"/>
            </a:solidFill>
            <a:round/>
            <a:headEnd/>
            <a:tailEnd/>
          </a:ln>
          <a:effectLst/>
        </p:spPr>
        <p:txBody>
          <a:bodyPr wrap="none" anchor="ctr"/>
          <a:lstStyle/>
          <a:p>
            <a:pPr algn="ctr" defTabSz="914400">
              <a:buClrTx/>
              <a:buSzTx/>
              <a:buFontTx/>
              <a:buNone/>
            </a:pPr>
            <a:endParaRPr lang="en-US" sz="1600" dirty="0">
              <a:solidFill>
                <a:prstClr val="black"/>
              </a:solidFill>
              <a:latin typeface="Times New Roman" pitchFamily="1" charset="0"/>
              <a:ea typeface="ＭＳ Ｐゴシック" pitchFamily="34" charset="-128"/>
            </a:endParaRPr>
          </a:p>
        </p:txBody>
      </p:sp>
      <p:sp>
        <p:nvSpPr>
          <p:cNvPr id="105" name="TextBox 104"/>
          <p:cNvSpPr txBox="1"/>
          <p:nvPr/>
        </p:nvSpPr>
        <p:spPr>
          <a:xfrm>
            <a:off x="5181600" y="1361448"/>
            <a:ext cx="1308371" cy="535531"/>
          </a:xfrm>
          <a:prstGeom prst="rect">
            <a:avLst/>
          </a:prstGeom>
          <a:noFill/>
        </p:spPr>
        <p:txBody>
          <a:bodyPr wrap="none" rtlCol="0">
            <a:spAutoFit/>
          </a:bodyPr>
          <a:lstStyle/>
          <a:p>
            <a:pPr algn="r" defTabSz="914400">
              <a:lnSpc>
                <a:spcPct val="80000"/>
              </a:lnSpc>
              <a:buClrTx/>
              <a:buSzTx/>
              <a:buFontTx/>
              <a:buNone/>
            </a:pPr>
            <a:r>
              <a:rPr lang="en-US" sz="1200" dirty="0" smtClean="0">
                <a:solidFill>
                  <a:prstClr val="black"/>
                </a:solidFill>
                <a:latin typeface="Arial"/>
                <a:ea typeface="+mn-ea"/>
              </a:rPr>
              <a:t>L2 Configuration</a:t>
            </a:r>
          </a:p>
          <a:p>
            <a:pPr algn="r" defTabSz="914400">
              <a:lnSpc>
                <a:spcPct val="80000"/>
              </a:lnSpc>
              <a:buClrTx/>
              <a:buSzTx/>
              <a:buFontTx/>
              <a:buNone/>
            </a:pPr>
            <a:r>
              <a:rPr lang="en-US" sz="1200" dirty="0" smtClean="0">
                <a:solidFill>
                  <a:prstClr val="black"/>
                </a:solidFill>
                <a:latin typeface="Arial"/>
                <a:ea typeface="+mn-ea"/>
              </a:rPr>
              <a:t>AAA  </a:t>
            </a:r>
            <a:r>
              <a:rPr lang="en-US" sz="1200" dirty="0">
                <a:solidFill>
                  <a:prstClr val="black"/>
                </a:solidFill>
                <a:latin typeface="Arial"/>
                <a:ea typeface="+mn-ea"/>
              </a:rPr>
              <a:t/>
            </a:r>
            <a:br>
              <a:rPr lang="en-US" sz="1200" dirty="0">
                <a:solidFill>
                  <a:prstClr val="black"/>
                </a:solidFill>
                <a:latin typeface="Arial"/>
                <a:ea typeface="+mn-ea"/>
              </a:rPr>
            </a:br>
            <a:r>
              <a:rPr lang="en-US" sz="1200" dirty="0" smtClean="0">
                <a:solidFill>
                  <a:prstClr val="black"/>
                </a:solidFill>
                <a:latin typeface="Arial"/>
                <a:ea typeface="+mn-ea"/>
              </a:rPr>
              <a:t>Policy</a:t>
            </a:r>
            <a:endParaRPr lang="en-US" sz="1200" dirty="0">
              <a:solidFill>
                <a:prstClr val="black"/>
              </a:solidFill>
              <a:latin typeface="Arial"/>
              <a:ea typeface="+mn-ea"/>
            </a:endParaRPr>
          </a:p>
        </p:txBody>
      </p:sp>
      <p:sp>
        <p:nvSpPr>
          <p:cNvPr id="106" name="TextBox 105"/>
          <p:cNvSpPr txBox="1"/>
          <p:nvPr/>
        </p:nvSpPr>
        <p:spPr>
          <a:xfrm>
            <a:off x="6547000" y="1333491"/>
            <a:ext cx="617928" cy="276999"/>
          </a:xfrm>
          <a:prstGeom prst="rect">
            <a:avLst/>
          </a:prstGeom>
          <a:noFill/>
        </p:spPr>
        <p:txBody>
          <a:bodyPr wrap="none" rtlCol="0">
            <a:spAutoFit/>
          </a:bodyPr>
          <a:lstStyle/>
          <a:p>
            <a:pPr defTabSz="914400">
              <a:buClrTx/>
              <a:buSzTx/>
              <a:buFontTx/>
              <a:buNone/>
            </a:pPr>
            <a:r>
              <a:rPr lang="en-US" sz="1200" dirty="0">
                <a:solidFill>
                  <a:prstClr val="white">
                    <a:lumMod val="75000"/>
                  </a:prstClr>
                </a:solidFill>
                <a:latin typeface="Arial"/>
                <a:ea typeface="+mn-ea"/>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pPr defTabSz="914400">
              <a:buClrTx/>
              <a:buSzTx/>
              <a:buFontTx/>
              <a:buNone/>
            </a:pPr>
            <a:r>
              <a:rPr lang="en-US" sz="1200">
                <a:solidFill>
                  <a:prstClr val="white">
                    <a:lumMod val="75000"/>
                  </a:prstClr>
                </a:solidFill>
                <a:latin typeface="Arial"/>
                <a:ea typeface="+mn-ea"/>
              </a:rPr>
              <a:t>Application</a:t>
            </a:r>
          </a:p>
        </p:txBody>
      </p: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pPr defTabSz="914400">
                <a:buClrTx/>
                <a:buSzTx/>
                <a:buFontTx/>
                <a:buNone/>
              </a:pPr>
              <a:endParaRPr lang="en-US" sz="1200" dirty="0">
                <a:solidFill>
                  <a:prstClr val="black"/>
                </a:solidFill>
                <a:latin typeface="Times New Roman" pitchFamily="1" charset="0"/>
                <a:ea typeface="+mn-ea"/>
              </a:endParaRPr>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pPr defTabSz="914400">
                <a:buClrTx/>
                <a:buSzTx/>
                <a:buFontTx/>
                <a:buNone/>
              </a:pPr>
              <a:endParaRPr lang="en-US" sz="1200" dirty="0">
                <a:solidFill>
                  <a:prstClr val="black"/>
                </a:solidFill>
                <a:latin typeface="Times New Roman" pitchFamily="1" charset="0"/>
                <a:ea typeface="+mn-ea"/>
              </a:endParaRPr>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defTabSz="914400">
              <a:buClrTx/>
              <a:buSzTx/>
              <a:buFontTx/>
              <a:buNone/>
            </a:pPr>
            <a:endParaRPr lang="en-US" sz="1600" dirty="0">
              <a:solidFill>
                <a:prstClr val="black"/>
              </a:solidFill>
              <a:latin typeface="Times New Roman" pitchFamily="1" charset="0"/>
              <a:ea typeface="ＭＳ Ｐゴシック" pitchFamily="34" charset="-128"/>
            </a:endParaRPr>
          </a:p>
        </p:txBody>
      </p:sp>
      <p:sp>
        <p:nvSpPr>
          <p:cNvPr id="218" name="TextBox 217"/>
          <p:cNvSpPr txBox="1"/>
          <p:nvPr/>
        </p:nvSpPr>
        <p:spPr>
          <a:xfrm>
            <a:off x="5166317" y="1616242"/>
            <a:ext cx="620683" cy="276999"/>
          </a:xfrm>
          <a:prstGeom prst="rect">
            <a:avLst/>
          </a:prstGeom>
          <a:noFill/>
        </p:spPr>
        <p:txBody>
          <a:bodyPr wrap="none" rtlCol="0">
            <a:spAutoFit/>
          </a:bodyPr>
          <a:lstStyle/>
          <a:p>
            <a:pPr defTabSz="914400">
              <a:buClrTx/>
              <a:buSzTx/>
              <a:buFontTx/>
              <a:buNone/>
            </a:pPr>
            <a:r>
              <a:rPr lang="en-US" sz="1200" dirty="0" smtClean="0">
                <a:solidFill>
                  <a:prstClr val="black"/>
                </a:solidFill>
                <a:latin typeface="Arial"/>
                <a:ea typeface="+mn-ea"/>
              </a:rPr>
              <a:t>ANQP</a:t>
            </a:r>
            <a:endParaRPr lang="en-US" sz="1200" dirty="0">
              <a:solidFill>
                <a:prstClr val="black"/>
              </a:solidFill>
              <a:latin typeface="Arial"/>
              <a:ea typeface="+mn-ea"/>
            </a:endParaRPr>
          </a:p>
        </p:txBody>
      </p: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defTabSz="914400">
              <a:buClrTx/>
              <a:buSzTx/>
              <a:buFontTx/>
              <a:buNone/>
            </a:pPr>
            <a:r>
              <a:rPr lang="en-US" sz="1200" b="1" dirty="0">
                <a:solidFill>
                  <a:prstClr val="black"/>
                </a:solidFill>
                <a:latin typeface="Arial"/>
                <a:ea typeface="+mn-ea"/>
              </a:rPr>
              <a:t>Access Technology</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defTabSz="914400">
              <a:buClrTx/>
              <a:buSzTx/>
              <a:buFontTx/>
              <a:buNone/>
            </a:pPr>
            <a:r>
              <a:rPr lang="en-US" sz="1600" b="1" i="1" dirty="0" smtClean="0">
                <a:solidFill>
                  <a:prstClr val="black"/>
                </a:solidFill>
                <a:latin typeface="Arial"/>
                <a:ea typeface="+mn-ea"/>
              </a:rPr>
              <a:t>Control </a:t>
            </a:r>
            <a:r>
              <a:rPr lang="en-US" sz="1600" b="1" i="1" dirty="0">
                <a:solidFill>
                  <a:prstClr val="black"/>
                </a:solidFill>
                <a:latin typeface="Arial"/>
                <a:ea typeface="+mn-ea"/>
              </a:rPr>
              <a:t>I/f</a:t>
            </a:r>
          </a:p>
        </p:txBody>
      </p:sp>
      <p:pic>
        <p:nvPicPr>
          <p:cNvPr id="153" name="Picture 372" descr="switch"/>
          <p:cNvPicPr>
            <a:picLocks noChangeAspect="1" noChangeArrowheads="1"/>
          </p:cNvPicPr>
          <p:nvPr/>
        </p:nvPicPr>
        <p:blipFill>
          <a:blip r:embed="rId4"/>
          <a:srcRect/>
          <a:stretch>
            <a:fillRect/>
          </a:stretch>
        </p:blipFill>
        <p:spPr bwMode="auto">
          <a:xfrm>
            <a:off x="4038600" y="1295400"/>
            <a:ext cx="292468" cy="146695"/>
          </a:xfrm>
          <a:prstGeom prst="rect">
            <a:avLst/>
          </a:prstGeom>
          <a:noFill/>
        </p:spPr>
      </p:pic>
      <p:sp>
        <p:nvSpPr>
          <p:cNvPr id="156" name="TextBox 155"/>
          <p:cNvSpPr txBox="1"/>
          <p:nvPr/>
        </p:nvSpPr>
        <p:spPr>
          <a:xfrm>
            <a:off x="3357000" y="1372800"/>
            <a:ext cx="1300632" cy="276999"/>
          </a:xfrm>
          <a:prstGeom prst="rect">
            <a:avLst/>
          </a:prstGeom>
          <a:noFill/>
        </p:spPr>
        <p:txBody>
          <a:bodyPr wrap="none" rtlCol="0">
            <a:spAutoFit/>
          </a:bodyPr>
          <a:lstStyle/>
          <a:p>
            <a:pPr defTabSz="914400">
              <a:buClrTx/>
              <a:buSzTx/>
              <a:buFontTx/>
              <a:buNone/>
            </a:pPr>
            <a:r>
              <a:rPr lang="en-US" sz="1200" dirty="0" smtClean="0">
                <a:solidFill>
                  <a:prstClr val="black"/>
                </a:solidFill>
                <a:latin typeface="Arial"/>
                <a:ea typeface="+mn-ea"/>
              </a:rPr>
              <a:t>Access Network</a:t>
            </a:r>
            <a:endParaRPr lang="en-US" sz="1200" dirty="0">
              <a:solidFill>
                <a:prstClr val="black"/>
              </a:solidFill>
              <a:latin typeface="Arial"/>
              <a:ea typeface="+mn-ea"/>
            </a:endParaRPr>
          </a:p>
        </p:txBody>
      </p:sp>
      <p:sp>
        <p:nvSpPr>
          <p:cNvPr id="158" name="Rectangle 157"/>
          <p:cNvSpPr/>
          <p:nvPr/>
        </p:nvSpPr>
        <p:spPr bwMode="auto">
          <a:xfrm>
            <a:off x="3987001" y="2041625"/>
            <a:ext cx="1485099" cy="26431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203" name="TextBox 202"/>
          <p:cNvSpPr txBox="1"/>
          <p:nvPr/>
        </p:nvSpPr>
        <p:spPr>
          <a:xfrm>
            <a:off x="259609" y="2041747"/>
            <a:ext cx="3727391" cy="23930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Network Selection</a:t>
            </a:r>
            <a:endParaRPr lang="en-US" sz="1200" dirty="0">
              <a:solidFill>
                <a:prstClr val="black"/>
              </a:solidFill>
              <a:latin typeface="Arial"/>
              <a:ea typeface="+mn-ea"/>
            </a:endParaRPr>
          </a:p>
        </p:txBody>
      </p:sp>
      <p:sp>
        <p:nvSpPr>
          <p:cNvPr id="238" name="TextBox 237"/>
          <p:cNvSpPr txBox="1"/>
          <p:nvPr/>
        </p:nvSpPr>
        <p:spPr>
          <a:xfrm>
            <a:off x="256170" y="5850514"/>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Accounting</a:t>
            </a:r>
            <a:endParaRPr lang="en-US" sz="1200" dirty="0">
              <a:solidFill>
                <a:prstClr val="black"/>
              </a:solidFill>
              <a:latin typeface="Arial"/>
              <a:ea typeface="+mn-ea"/>
            </a:endParaRPr>
          </a:p>
        </p:txBody>
      </p:sp>
      <p:sp>
        <p:nvSpPr>
          <p:cNvPr id="241" name="TextBox 240"/>
          <p:cNvSpPr txBox="1"/>
          <p:nvPr/>
        </p:nvSpPr>
        <p:spPr>
          <a:xfrm>
            <a:off x="258423" y="5377185"/>
            <a:ext cx="3727391" cy="22106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Disassociation</a:t>
            </a:r>
            <a:endParaRPr lang="en-US" sz="1200" dirty="0">
              <a:solidFill>
                <a:prstClr val="black"/>
              </a:solidFill>
              <a:latin typeface="Arial"/>
              <a:ea typeface="+mn-ea"/>
            </a:endParaRPr>
          </a:p>
        </p:txBody>
      </p:sp>
      <p:sp>
        <p:nvSpPr>
          <p:cNvPr id="242" name="TextBox 241"/>
          <p:cNvSpPr txBox="1"/>
          <p:nvPr/>
        </p:nvSpPr>
        <p:spPr>
          <a:xfrm>
            <a:off x="250679" y="3764243"/>
            <a:ext cx="6564503" cy="31419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Host Configuration</a:t>
            </a:r>
            <a:endParaRPr lang="en-US" sz="1200" dirty="0">
              <a:solidFill>
                <a:prstClr val="black"/>
              </a:solidFill>
              <a:latin typeface="Arial"/>
              <a:ea typeface="+mn-ea"/>
            </a:endParaRPr>
          </a:p>
        </p:txBody>
      </p:sp>
      <p:sp>
        <p:nvSpPr>
          <p:cNvPr id="240" name="TextBox 239"/>
          <p:cNvSpPr txBox="1"/>
          <p:nvPr/>
        </p:nvSpPr>
        <p:spPr>
          <a:xfrm>
            <a:off x="261192" y="4870383"/>
            <a:ext cx="7910808" cy="236499"/>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Application</a:t>
            </a:r>
            <a:endParaRPr lang="en-US" sz="1200" dirty="0">
              <a:solidFill>
                <a:prstClr val="black"/>
              </a:solidFill>
              <a:latin typeface="Arial"/>
              <a:ea typeface="+mn-ea"/>
            </a:endParaRPr>
          </a:p>
        </p:txBody>
      </p:sp>
      <p:sp>
        <p:nvSpPr>
          <p:cNvPr id="239" name="TextBox 238"/>
          <p:cNvSpPr txBox="1"/>
          <p:nvPr/>
        </p:nvSpPr>
        <p:spPr>
          <a:xfrm>
            <a:off x="247933" y="4417069"/>
            <a:ext cx="5630655" cy="19053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Policy Control</a:t>
            </a:r>
            <a:endParaRPr lang="en-US" sz="1200" dirty="0">
              <a:solidFill>
                <a:prstClr val="black"/>
              </a:solidFill>
              <a:latin typeface="Arial"/>
              <a:ea typeface="+mn-ea"/>
            </a:endParaRPr>
          </a:p>
        </p:txBody>
      </p:sp>
      <p:sp>
        <p:nvSpPr>
          <p:cNvPr id="237" name="TextBox 236"/>
          <p:cNvSpPr txBox="1"/>
          <p:nvPr/>
        </p:nvSpPr>
        <p:spPr>
          <a:xfrm>
            <a:off x="257413" y="4133116"/>
            <a:ext cx="7910808" cy="245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Application</a:t>
            </a:r>
            <a:endParaRPr lang="en-US" sz="1200" dirty="0">
              <a:solidFill>
                <a:prstClr val="black"/>
              </a:solidFill>
              <a:latin typeface="Arial"/>
              <a:ea typeface="+mn-ea"/>
            </a:endParaRPr>
          </a:p>
        </p:txBody>
      </p:sp>
      <p:sp>
        <p:nvSpPr>
          <p:cNvPr id="236" name="TextBox 235"/>
          <p:cNvSpPr txBox="1"/>
          <p:nvPr/>
        </p:nvSpPr>
        <p:spPr>
          <a:xfrm>
            <a:off x="252000" y="5156443"/>
            <a:ext cx="6564503" cy="1805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Host </a:t>
            </a:r>
            <a:r>
              <a:rPr lang="en-US" sz="1200" dirty="0" err="1">
                <a:solidFill>
                  <a:prstClr val="black"/>
                </a:solidFill>
                <a:latin typeface="Arial"/>
                <a:ea typeface="+mn-ea"/>
              </a:rPr>
              <a:t>C</a:t>
            </a:r>
            <a:r>
              <a:rPr lang="en-US" sz="1200" dirty="0" err="1" smtClean="0">
                <a:solidFill>
                  <a:prstClr val="black"/>
                </a:solidFill>
                <a:latin typeface="Arial"/>
                <a:ea typeface="+mn-ea"/>
              </a:rPr>
              <a:t>onfig</a:t>
            </a:r>
            <a:r>
              <a:rPr lang="en-US" sz="1200" dirty="0" smtClean="0">
                <a:solidFill>
                  <a:prstClr val="black"/>
                </a:solidFill>
                <a:latin typeface="Arial"/>
                <a:ea typeface="+mn-ea"/>
              </a:rPr>
              <a:t> Release</a:t>
            </a:r>
            <a:endParaRPr lang="en-US" sz="1200" dirty="0">
              <a:solidFill>
                <a:prstClr val="black"/>
              </a:solidFill>
              <a:latin typeface="Arial"/>
              <a:ea typeface="+mn-ea"/>
            </a:endParaRPr>
          </a:p>
        </p:txBody>
      </p:sp>
      <p:sp>
        <p:nvSpPr>
          <p:cNvPr id="235" name="TextBox 234"/>
          <p:cNvSpPr txBox="1"/>
          <p:nvPr/>
        </p:nvSpPr>
        <p:spPr>
          <a:xfrm>
            <a:off x="247933" y="3525440"/>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Accounting</a:t>
            </a:r>
            <a:endParaRPr lang="en-US" sz="1200" dirty="0">
              <a:solidFill>
                <a:prstClr val="black"/>
              </a:solidFill>
              <a:latin typeface="Arial"/>
              <a:ea typeface="+mn-ea"/>
            </a:endParaRPr>
          </a:p>
        </p:txBody>
      </p:sp>
      <p:sp>
        <p:nvSpPr>
          <p:cNvPr id="232" name="TextBox 231"/>
          <p:cNvSpPr txBox="1"/>
          <p:nvPr/>
        </p:nvSpPr>
        <p:spPr>
          <a:xfrm>
            <a:off x="255830" y="2666100"/>
            <a:ext cx="3727391" cy="57521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Authentication</a:t>
            </a:r>
          </a:p>
          <a:p>
            <a:pPr defTabSz="914400">
              <a:buClrTx/>
              <a:buSzTx/>
              <a:buFontTx/>
              <a:buNone/>
            </a:pPr>
            <a:r>
              <a:rPr lang="en-US" sz="1200" dirty="0" smtClean="0">
                <a:solidFill>
                  <a:prstClr val="black"/>
                </a:solidFill>
                <a:latin typeface="Arial"/>
                <a:ea typeface="+mn-ea"/>
              </a:rPr>
              <a:t>Authorization</a:t>
            </a:r>
            <a:endParaRPr lang="en-US" sz="1200" dirty="0">
              <a:solidFill>
                <a:prstClr val="black"/>
              </a:solidFill>
              <a:latin typeface="Arial"/>
              <a:ea typeface="+mn-ea"/>
            </a:endParaRPr>
          </a:p>
        </p:txBody>
      </p:sp>
      <p:sp>
        <p:nvSpPr>
          <p:cNvPr id="231" name="TextBox 230"/>
          <p:cNvSpPr txBox="1"/>
          <p:nvPr/>
        </p:nvSpPr>
        <p:spPr>
          <a:xfrm>
            <a:off x="258283" y="2326302"/>
            <a:ext cx="3727391" cy="2817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smtClean="0">
                <a:solidFill>
                  <a:prstClr val="black"/>
                </a:solidFill>
                <a:latin typeface="Arial"/>
                <a:ea typeface="+mn-ea"/>
              </a:rPr>
              <a:t>Association</a:t>
            </a:r>
            <a:endParaRPr lang="en-US" sz="1200" dirty="0">
              <a:solidFill>
                <a:prstClr val="black"/>
              </a:solidFill>
              <a:latin typeface="Arial"/>
              <a:ea typeface="+mn-ea"/>
            </a:endParaRPr>
          </a:p>
        </p:txBody>
      </p:sp>
      <p:sp>
        <p:nvSpPr>
          <p:cNvPr id="13" name="TextBox 12"/>
          <p:cNvSpPr txBox="1"/>
          <p:nvPr/>
        </p:nvSpPr>
        <p:spPr>
          <a:xfrm>
            <a:off x="255360" y="1668116"/>
            <a:ext cx="3734294" cy="32663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a:solidFill>
                  <a:prstClr val="black"/>
                </a:solidFill>
                <a:latin typeface="Arial"/>
                <a:ea typeface="+mn-ea"/>
              </a:rPr>
              <a:t>Discovery</a:t>
            </a:r>
          </a:p>
        </p:txBody>
      </p:sp>
      <p:sp>
        <p:nvSpPr>
          <p:cNvPr id="171" name="Rectangle 170"/>
          <p:cNvSpPr/>
          <p:nvPr/>
        </p:nvSpPr>
        <p:spPr bwMode="auto">
          <a:xfrm>
            <a:off x="2277000" y="1664193"/>
            <a:ext cx="1710000" cy="339798"/>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72" name="Rectangle 171"/>
          <p:cNvSpPr/>
          <p:nvPr/>
        </p:nvSpPr>
        <p:spPr bwMode="auto">
          <a:xfrm>
            <a:off x="2277000" y="2343789"/>
            <a:ext cx="1710000" cy="264287"/>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73" name="Rectangle 172"/>
          <p:cNvSpPr/>
          <p:nvPr/>
        </p:nvSpPr>
        <p:spPr bwMode="auto">
          <a:xfrm>
            <a:off x="2277000" y="2683587"/>
            <a:ext cx="1710000" cy="56633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74" name="Rectangle 173"/>
          <p:cNvSpPr/>
          <p:nvPr/>
        </p:nvSpPr>
        <p:spPr bwMode="auto">
          <a:xfrm>
            <a:off x="2277000" y="5361202"/>
            <a:ext cx="1710000" cy="226532"/>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75" name="Rectangle 174"/>
          <p:cNvSpPr/>
          <p:nvPr/>
        </p:nvSpPr>
        <p:spPr bwMode="auto">
          <a:xfrm>
            <a:off x="3987000" y="3512698"/>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76" name="Rectangle 175"/>
          <p:cNvSpPr/>
          <p:nvPr/>
        </p:nvSpPr>
        <p:spPr bwMode="auto">
          <a:xfrm>
            <a:off x="3987000" y="4418826"/>
            <a:ext cx="2202347" cy="18877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77" name="Rectangle 176"/>
          <p:cNvSpPr/>
          <p:nvPr/>
        </p:nvSpPr>
        <p:spPr bwMode="auto">
          <a:xfrm>
            <a:off x="3987000" y="5850514"/>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70" name="Rectangle 169"/>
          <p:cNvSpPr/>
          <p:nvPr/>
        </p:nvSpPr>
        <p:spPr bwMode="auto">
          <a:xfrm>
            <a:off x="2277000" y="2041747"/>
            <a:ext cx="1710000" cy="263422"/>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233" name="Rectangle 232"/>
          <p:cNvSpPr/>
          <p:nvPr/>
        </p:nvSpPr>
        <p:spPr bwMode="auto">
          <a:xfrm>
            <a:off x="3989653" y="2843039"/>
            <a:ext cx="2202347" cy="382293"/>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cxnSp>
        <p:nvCxnSpPr>
          <p:cNvPr id="10" name="Straight Arrow Connector 9"/>
          <p:cNvCxnSpPr/>
          <p:nvPr/>
        </p:nvCxnSpPr>
        <p:spPr bwMode="auto">
          <a:xfrm flipH="1">
            <a:off x="2277001" y="1679728"/>
            <a:ext cx="1709166" cy="38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710344"/>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2784636"/>
            <a:ext cx="1702932" cy="14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058768"/>
            <a:ext cx="1716848" cy="2791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2977033"/>
            <a:ext cx="1712742" cy="43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2887276"/>
            <a:ext cx="2206053" cy="2284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2947875"/>
            <a:ext cx="2212484" cy="291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803539"/>
            <a:ext cx="4538389" cy="16116"/>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23" name="Straight Arrow Connector 22"/>
          <p:cNvCxnSpPr/>
          <p:nvPr/>
        </p:nvCxnSpPr>
        <p:spPr bwMode="auto">
          <a:xfrm flipH="1">
            <a:off x="2270152" y="3860699"/>
            <a:ext cx="4551848" cy="26482"/>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24" name="Straight Arrow Connector 23"/>
          <p:cNvCxnSpPr/>
          <p:nvPr/>
        </p:nvCxnSpPr>
        <p:spPr bwMode="auto">
          <a:xfrm flipH="1" flipV="1">
            <a:off x="2277001" y="4192563"/>
            <a:ext cx="5892347" cy="37755"/>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25" name="Straight Arrow Connector 24"/>
          <p:cNvCxnSpPr/>
          <p:nvPr/>
        </p:nvCxnSpPr>
        <p:spPr bwMode="auto">
          <a:xfrm flipH="1">
            <a:off x="2270152" y="4268074"/>
            <a:ext cx="5899196" cy="55798"/>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108" name="Straight Arrow Connector 107"/>
          <p:cNvCxnSpPr/>
          <p:nvPr/>
        </p:nvCxnSpPr>
        <p:spPr bwMode="auto">
          <a:xfrm flipH="1">
            <a:off x="2279616" y="1752732"/>
            <a:ext cx="1706551" cy="298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31706"/>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08592"/>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07723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211266"/>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368632"/>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445518"/>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52779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2859022"/>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095176"/>
            <a:ext cx="2192150" cy="372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136651"/>
            <a:ext cx="2213145" cy="303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167437"/>
            <a:ext cx="1708702" cy="73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3932435"/>
            <a:ext cx="4538389" cy="16116"/>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138" name="Straight Arrow Connector 137"/>
          <p:cNvCxnSpPr/>
          <p:nvPr/>
        </p:nvCxnSpPr>
        <p:spPr bwMode="auto">
          <a:xfrm flipH="1">
            <a:off x="2276584" y="3998808"/>
            <a:ext cx="4551848" cy="26482"/>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139" name="Straight Arrow Connector 138"/>
          <p:cNvCxnSpPr/>
          <p:nvPr/>
        </p:nvCxnSpPr>
        <p:spPr bwMode="auto">
          <a:xfrm flipH="1" flipV="1">
            <a:off x="3986152" y="3583073"/>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6259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538481"/>
            <a:ext cx="2215186" cy="313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456581"/>
            <a:ext cx="2221616" cy="39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4906078"/>
            <a:ext cx="5892347" cy="37755"/>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148" name="Straight Arrow Connector 147"/>
          <p:cNvCxnSpPr/>
          <p:nvPr/>
        </p:nvCxnSpPr>
        <p:spPr bwMode="auto">
          <a:xfrm flipH="1">
            <a:off x="2276584" y="4981589"/>
            <a:ext cx="5899196" cy="55798"/>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149" name="Straight Arrow Connector 148"/>
          <p:cNvCxnSpPr/>
          <p:nvPr/>
        </p:nvCxnSpPr>
        <p:spPr bwMode="auto">
          <a:xfrm flipH="1" flipV="1">
            <a:off x="3987535" y="5901585"/>
            <a:ext cx="2204465" cy="2443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63780"/>
            <a:ext cx="2210896" cy="275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420729"/>
            <a:ext cx="1719083" cy="3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497615"/>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210181"/>
            <a:ext cx="4538389" cy="16116"/>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155" name="Straight Arrow Connector 154"/>
          <p:cNvCxnSpPr/>
          <p:nvPr/>
        </p:nvCxnSpPr>
        <p:spPr bwMode="auto">
          <a:xfrm flipH="1">
            <a:off x="2254928" y="5276554"/>
            <a:ext cx="4551848" cy="26482"/>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220" name="Straight Arrow Connector 219"/>
          <p:cNvCxnSpPr/>
          <p:nvPr/>
        </p:nvCxnSpPr>
        <p:spPr bwMode="auto">
          <a:xfrm flipH="1" flipV="1">
            <a:off x="3985118" y="2114990"/>
            <a:ext cx="1486882" cy="4002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192768"/>
            <a:ext cx="1479511" cy="2177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251520" y="3292569"/>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a:solidFill>
                  <a:prstClr val="black"/>
                </a:solidFill>
                <a:latin typeface="Arial"/>
                <a:ea typeface="+mn-ea"/>
              </a:rPr>
              <a:t>Link Establishment</a:t>
            </a:r>
          </a:p>
        </p:txBody>
      </p:sp>
      <p:sp>
        <p:nvSpPr>
          <p:cNvPr id="162" name="Rectangle 161"/>
          <p:cNvSpPr/>
          <p:nvPr/>
        </p:nvSpPr>
        <p:spPr bwMode="auto">
          <a:xfrm>
            <a:off x="3990587" y="3279827"/>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cxnSp>
        <p:nvCxnSpPr>
          <p:cNvPr id="163" name="Straight Arrow Connector 162"/>
          <p:cNvCxnSpPr/>
          <p:nvPr/>
        </p:nvCxnSpPr>
        <p:spPr bwMode="auto">
          <a:xfrm flipH="1" flipV="1">
            <a:off x="3989739" y="3350202"/>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4" name="Straight Arrow Connector 163"/>
          <p:cNvCxnSpPr/>
          <p:nvPr/>
        </p:nvCxnSpPr>
        <p:spPr bwMode="auto">
          <a:xfrm flipH="1">
            <a:off x="3983308" y="3384805"/>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5" name="TextBox 164"/>
          <p:cNvSpPr txBox="1"/>
          <p:nvPr/>
        </p:nvSpPr>
        <p:spPr>
          <a:xfrm>
            <a:off x="251520" y="4651185"/>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a:solidFill>
                  <a:prstClr val="black"/>
                </a:solidFill>
                <a:latin typeface="Arial"/>
                <a:ea typeface="+mn-ea"/>
              </a:rPr>
              <a:t>Link </a:t>
            </a:r>
            <a:r>
              <a:rPr lang="en-US" sz="1200" dirty="0" smtClean="0">
                <a:solidFill>
                  <a:prstClr val="black"/>
                </a:solidFill>
                <a:latin typeface="Arial"/>
                <a:ea typeface="+mn-ea"/>
              </a:rPr>
              <a:t>Relocation</a:t>
            </a:r>
            <a:endParaRPr lang="en-US" sz="1200" dirty="0">
              <a:solidFill>
                <a:prstClr val="black"/>
              </a:solidFill>
              <a:latin typeface="Arial"/>
              <a:ea typeface="+mn-ea"/>
            </a:endParaRPr>
          </a:p>
        </p:txBody>
      </p:sp>
      <p:sp>
        <p:nvSpPr>
          <p:cNvPr id="166" name="Rectangle 165"/>
          <p:cNvSpPr/>
          <p:nvPr/>
        </p:nvSpPr>
        <p:spPr bwMode="auto">
          <a:xfrm>
            <a:off x="3990587" y="4638443"/>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cxnSp>
        <p:nvCxnSpPr>
          <p:cNvPr id="167" name="Straight Arrow Connector 166"/>
          <p:cNvCxnSpPr/>
          <p:nvPr/>
        </p:nvCxnSpPr>
        <p:spPr bwMode="auto">
          <a:xfrm flipH="1" flipV="1">
            <a:off x="3989739" y="4708818"/>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8" name="Straight Arrow Connector 167"/>
          <p:cNvCxnSpPr/>
          <p:nvPr/>
        </p:nvCxnSpPr>
        <p:spPr bwMode="auto">
          <a:xfrm flipH="1">
            <a:off x="3983308" y="4743421"/>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8" name="TextBox 177"/>
          <p:cNvSpPr txBox="1"/>
          <p:nvPr/>
        </p:nvSpPr>
        <p:spPr>
          <a:xfrm>
            <a:off x="251520" y="5632828"/>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pPr defTabSz="914400">
              <a:buClrTx/>
              <a:buSzTx/>
              <a:buFontTx/>
              <a:buNone/>
            </a:pPr>
            <a:r>
              <a:rPr lang="en-US" sz="1200" dirty="0">
                <a:solidFill>
                  <a:prstClr val="black"/>
                </a:solidFill>
                <a:latin typeface="Arial"/>
                <a:ea typeface="+mn-ea"/>
              </a:rPr>
              <a:t>Link Teardown</a:t>
            </a:r>
          </a:p>
        </p:txBody>
      </p:sp>
      <p:sp>
        <p:nvSpPr>
          <p:cNvPr id="179" name="Rectangle 178"/>
          <p:cNvSpPr/>
          <p:nvPr/>
        </p:nvSpPr>
        <p:spPr bwMode="auto">
          <a:xfrm>
            <a:off x="3990587" y="5620086"/>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cxnSp>
        <p:nvCxnSpPr>
          <p:cNvPr id="180" name="Straight Arrow Connector 179"/>
          <p:cNvCxnSpPr/>
          <p:nvPr/>
        </p:nvCxnSpPr>
        <p:spPr bwMode="auto">
          <a:xfrm flipH="1" flipV="1">
            <a:off x="3989739" y="5690461"/>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81" name="Straight Arrow Connector 180"/>
          <p:cNvCxnSpPr/>
          <p:nvPr/>
        </p:nvCxnSpPr>
        <p:spPr bwMode="auto">
          <a:xfrm flipH="1">
            <a:off x="3983308" y="57250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828800"/>
            <a:ext cx="0" cy="42552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bg1">
                <a:lumMod val="75000"/>
              </a:schemeClr>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bg1">
                <a:lumMod val="75000"/>
              </a:schemeClr>
            </a:solidFill>
            <a:prstDash val="solid"/>
            <a:round/>
            <a:headEnd type="none" w="sm" len="sm"/>
            <a:tailEnd type="none" w="sm" len="sm"/>
          </a:ln>
          <a:effectLst/>
        </p:spPr>
      </p:cxnSp>
      <p:cxnSp>
        <p:nvCxnSpPr>
          <p:cNvPr id="204" name="Straight Connector 203"/>
          <p:cNvCxnSpPr/>
          <p:nvPr/>
        </p:nvCxnSpPr>
        <p:spPr bwMode="auto">
          <a:xfrm>
            <a:off x="5484615" y="1828800"/>
            <a:ext cx="1" cy="412926"/>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182" name="Rectangle 181"/>
          <p:cNvSpPr/>
          <p:nvPr/>
        </p:nvSpPr>
        <p:spPr bwMode="auto">
          <a:xfrm>
            <a:off x="3429000" y="838200"/>
            <a:ext cx="11430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
        <p:nvSpPr>
          <p:cNvPr id="183" name="Rectangle 182"/>
          <p:cNvSpPr/>
          <p:nvPr/>
        </p:nvSpPr>
        <p:spPr bwMode="auto">
          <a:xfrm>
            <a:off x="5205663" y="838200"/>
            <a:ext cx="1219200" cy="990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pic>
        <p:nvPicPr>
          <p:cNvPr id="184" name="Picture 183" descr="server.png"/>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8037386" y="908720"/>
            <a:ext cx="274302" cy="463265"/>
          </a:xfrm>
          <a:prstGeom prst="rect">
            <a:avLst/>
          </a:prstGeom>
        </p:spPr>
      </p:pic>
      <p:sp>
        <p:nvSpPr>
          <p:cNvPr id="14" name="Rounded Rectangle 13"/>
          <p:cNvSpPr/>
          <p:nvPr/>
        </p:nvSpPr>
        <p:spPr bwMode="auto">
          <a:xfrm>
            <a:off x="251520" y="1628800"/>
            <a:ext cx="5490610" cy="72008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Tree>
    <p:extLst>
      <p:ext uri="{BB962C8B-B14F-4D97-AF65-F5344CB8AC3E}">
        <p14:creationId xmlns:p14="http://schemas.microsoft.com/office/powerpoint/2010/main" val="10379666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9087"/>
          </a:xfrm>
        </p:spPr>
        <p:txBody>
          <a:bodyPr/>
          <a:lstStyle/>
          <a:p>
            <a:r>
              <a:rPr lang="en-US"/>
              <a:t>Example Chapter Structure</a:t>
            </a:r>
          </a:p>
        </p:txBody>
      </p:sp>
      <p:sp>
        <p:nvSpPr>
          <p:cNvPr id="3" name="Content Placeholder 2"/>
          <p:cNvSpPr>
            <a:spLocks noGrp="1"/>
          </p:cNvSpPr>
          <p:nvPr>
            <p:ph idx="1"/>
          </p:nvPr>
        </p:nvSpPr>
        <p:spPr>
          <a:xfrm>
            <a:off x="457200" y="998729"/>
            <a:ext cx="8229600" cy="5445605"/>
          </a:xfrm>
        </p:spPr>
        <p:txBody>
          <a:bodyPr>
            <a:normAutofit fontScale="92500" lnSpcReduction="20000"/>
          </a:bodyPr>
          <a:lstStyle/>
          <a:p>
            <a:r>
              <a:rPr lang="en-US" dirty="0"/>
              <a:t>Functional Design and Decomposition</a:t>
            </a:r>
          </a:p>
          <a:p>
            <a:pPr lvl="1"/>
            <a:r>
              <a:rPr lang="en-US" dirty="0"/>
              <a:t>Network Discovery and Selection</a:t>
            </a:r>
          </a:p>
          <a:p>
            <a:pPr lvl="2"/>
            <a:r>
              <a:rPr lang="en-US" dirty="0"/>
              <a:t>Generic functional requirements and information flows</a:t>
            </a:r>
          </a:p>
          <a:p>
            <a:pPr lvl="2"/>
            <a:r>
              <a:rPr lang="en-US" dirty="0"/>
              <a:t>Ethernet functional design	&lt;- 802.3</a:t>
            </a:r>
          </a:p>
          <a:p>
            <a:pPr lvl="2"/>
            <a:r>
              <a:rPr lang="en-US" dirty="0"/>
              <a:t>WPAN functional design	&lt;- 802.15</a:t>
            </a:r>
          </a:p>
          <a:p>
            <a:pPr lvl="2"/>
            <a:r>
              <a:rPr lang="en-US" dirty="0"/>
              <a:t>WLAN functional design	&lt;- 802.11</a:t>
            </a:r>
          </a:p>
          <a:p>
            <a:pPr lvl="2"/>
            <a:r>
              <a:rPr lang="en-US" dirty="0"/>
              <a:t>WMAN functional design	&lt;- 802.16</a:t>
            </a:r>
          </a:p>
          <a:p>
            <a:pPr lvl="2"/>
            <a:r>
              <a:rPr lang="en-US" dirty="0"/>
              <a:t>WRAN functional design	&lt;- 802.22</a:t>
            </a:r>
          </a:p>
          <a:p>
            <a:pPr lvl="1"/>
            <a:r>
              <a:rPr lang="en-US" dirty="0"/>
              <a:t>Authentication</a:t>
            </a:r>
          </a:p>
          <a:p>
            <a:pPr lvl="1"/>
            <a:r>
              <a:rPr lang="en-US" dirty="0"/>
              <a:t>Link establishment</a:t>
            </a:r>
          </a:p>
          <a:p>
            <a:pPr lvl="1"/>
            <a:r>
              <a:rPr lang="en-US" dirty="0" err="1"/>
              <a:t>QoS</a:t>
            </a:r>
            <a:r>
              <a:rPr lang="en-US" dirty="0"/>
              <a:t> and policy control</a:t>
            </a:r>
          </a:p>
          <a:p>
            <a:pPr lvl="1"/>
            <a:r>
              <a:rPr lang="en-US" dirty="0"/>
              <a:t>Link relocation</a:t>
            </a:r>
          </a:p>
          <a:p>
            <a:pPr lvl="1"/>
            <a:r>
              <a:rPr lang="en-US" dirty="0"/>
              <a:t>Link teardown</a:t>
            </a:r>
          </a:p>
          <a:p>
            <a:pPr lvl="1"/>
            <a:r>
              <a:rPr lang="en-US" dirty="0"/>
              <a:t>Accounting</a:t>
            </a:r>
          </a:p>
        </p:txBody>
      </p:sp>
      <p:sp>
        <p:nvSpPr>
          <p:cNvPr id="4" name="Rounded Rectangle 3"/>
          <p:cNvSpPr/>
          <p:nvPr/>
        </p:nvSpPr>
        <p:spPr bwMode="auto">
          <a:xfrm>
            <a:off x="566554" y="1448780"/>
            <a:ext cx="8010891" cy="243027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prstClr val="black"/>
              </a:solidFill>
              <a:latin typeface="Times New Roman" charset="0"/>
              <a:ea typeface="+mn-ea"/>
            </a:endParaRPr>
          </a:p>
        </p:txBody>
      </p:sp>
    </p:spTree>
    <p:extLst>
      <p:ext uri="{BB962C8B-B14F-4D97-AF65-F5344CB8AC3E}">
        <p14:creationId xmlns:p14="http://schemas.microsoft.com/office/powerpoint/2010/main" val="337011576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Functional Requirements</a:t>
            </a:r>
          </a:p>
        </p:txBody>
      </p:sp>
      <p:sp>
        <p:nvSpPr>
          <p:cNvPr id="3" name="Content Placeholder 2"/>
          <p:cNvSpPr>
            <a:spLocks noGrp="1"/>
          </p:cNvSpPr>
          <p:nvPr>
            <p:ph idx="1"/>
          </p:nvPr>
        </p:nvSpPr>
        <p:spPr>
          <a:xfrm>
            <a:off x="457200" y="1313765"/>
            <a:ext cx="8229600" cy="2565285"/>
          </a:xfrm>
        </p:spPr>
        <p:txBody>
          <a:bodyPr>
            <a:normAutofit fontScale="77500" lnSpcReduction="20000"/>
          </a:bodyPr>
          <a:lstStyle/>
          <a:p>
            <a:r>
              <a:rPr lang="en-US"/>
              <a:t>IEEE 802 network discovery and selection should support more complex scenarios: </a:t>
            </a:r>
          </a:p>
          <a:p>
            <a:pPr lvl="1"/>
            <a:r>
              <a:rPr lang="en-US"/>
              <a:t>Multiple access technologies</a:t>
            </a:r>
          </a:p>
          <a:p>
            <a:pPr lvl="1"/>
            <a:r>
              <a:rPr lang="en-US"/>
              <a:t>Multiple different access networks</a:t>
            </a:r>
          </a:p>
          <a:p>
            <a:pPr lvl="1"/>
            <a:r>
              <a:rPr lang="en-US"/>
              <a:t>Multiple subscriptions</a:t>
            </a:r>
          </a:p>
          <a:p>
            <a:pPr lvl="1"/>
            <a:r>
              <a:rPr lang="en-US"/>
              <a:t>Specific service requirements</a:t>
            </a:r>
          </a:p>
          <a:p>
            <a:pPr lvl="1"/>
            <a:r>
              <a:rPr lang="en-US"/>
              <a:t>No a-priori knowledge about offered services</a:t>
            </a:r>
          </a:p>
        </p:txBody>
      </p:sp>
      <p:pic>
        <p:nvPicPr>
          <p:cNvPr id="4" name="Picture 3" descr="MC900432683.PNG"/>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575" y="3979040"/>
            <a:ext cx="515629" cy="515629"/>
          </a:xfrm>
          <a:prstGeom prst="rect">
            <a:avLst/>
          </a:prstGeom>
        </p:spPr>
      </p:pic>
      <p:pic>
        <p:nvPicPr>
          <p:cNvPr id="5" name="Picture 4" descr="j0223598.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2877" y="4356657"/>
            <a:ext cx="793275" cy="732968"/>
          </a:xfrm>
          <a:prstGeom prst="rect">
            <a:avLst/>
          </a:prstGeom>
        </p:spPr>
      </p:pic>
      <p:sp>
        <p:nvSpPr>
          <p:cNvPr id="10" name="Cloud 9"/>
          <p:cNvSpPr/>
          <p:nvPr/>
        </p:nvSpPr>
        <p:spPr bwMode="auto">
          <a:xfrm>
            <a:off x="4977045" y="3879050"/>
            <a:ext cx="977651" cy="872602"/>
          </a:xfrm>
          <a:prstGeom prst="cloud">
            <a:avLst/>
          </a:prstGeom>
          <a:solidFill>
            <a:schemeClr val="accent2"/>
          </a:solidFill>
          <a:ln w="12700" cap="flat" cmpd="sng" algn="ctr">
            <a:solidFill>
              <a:schemeClr val="tx1"/>
            </a:solidFill>
            <a:prstDash val="solid"/>
            <a:round/>
            <a:headEnd type="none" w="sm" len="sm"/>
            <a:tailEnd type="none" w="sm" len="sm"/>
          </a:ln>
          <a:effectLst/>
        </p:spPr>
        <p:txBody>
          <a:bodyPr lIns="0" tIns="0" rIns="0"/>
          <a:lstStyle/>
          <a:p>
            <a:pPr defTabSz="914400">
              <a:buClrTx/>
              <a:buSzTx/>
              <a:buFontTx/>
              <a:buNone/>
            </a:pPr>
            <a:r>
              <a:rPr lang="en-US" sz="1200">
                <a:solidFill>
                  <a:prstClr val="black"/>
                </a:solidFill>
                <a:latin typeface="Arial"/>
                <a:ea typeface="+mn-ea"/>
              </a:rPr>
              <a:t>CORE</a:t>
            </a:r>
          </a:p>
          <a:p>
            <a:pPr defTabSz="914400">
              <a:buClrTx/>
              <a:buSzTx/>
              <a:buFontTx/>
              <a:buNone/>
            </a:pPr>
            <a:r>
              <a:rPr lang="en-US" sz="1600">
                <a:solidFill>
                  <a:prstClr val="black"/>
                </a:solidFill>
                <a:latin typeface="Arial"/>
                <a:ea typeface="+mn-ea"/>
              </a:rPr>
              <a:t>A</a:t>
            </a:r>
          </a:p>
        </p:txBody>
      </p:sp>
      <p:pic>
        <p:nvPicPr>
          <p:cNvPr id="11" name="Picture 10"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2395" y="4104778"/>
            <a:ext cx="756804" cy="684556"/>
          </a:xfrm>
          <a:prstGeom prst="rect">
            <a:avLst/>
          </a:prstGeom>
        </p:spPr>
      </p:pic>
      <p:sp>
        <p:nvSpPr>
          <p:cNvPr id="12" name="Cloud 11"/>
          <p:cNvSpPr/>
          <p:nvPr/>
        </p:nvSpPr>
        <p:spPr bwMode="auto">
          <a:xfrm>
            <a:off x="4872094" y="5177360"/>
            <a:ext cx="912267" cy="872602"/>
          </a:xfrm>
          <a:prstGeom prst="cloud">
            <a:avLst/>
          </a:prstGeom>
          <a:solidFill>
            <a:schemeClr val="accent6"/>
          </a:solidFill>
          <a:ln w="12700" cap="flat" cmpd="sng" algn="ctr">
            <a:solidFill>
              <a:schemeClr val="tx1"/>
            </a:solidFill>
            <a:prstDash val="solid"/>
            <a:round/>
            <a:headEnd type="none" w="sm" len="sm"/>
            <a:tailEnd type="none" w="sm" len="sm"/>
          </a:ln>
          <a:effectLst/>
        </p:spPr>
        <p:txBody>
          <a:bodyPr lIns="0" tIns="0" rIns="0"/>
          <a:lstStyle/>
          <a:p>
            <a:pPr defTabSz="914400">
              <a:buClrTx/>
              <a:buSzTx/>
              <a:buFontTx/>
              <a:buNone/>
            </a:pPr>
            <a:r>
              <a:rPr lang="en-US" sz="1200">
                <a:solidFill>
                  <a:prstClr val="black"/>
                </a:solidFill>
                <a:latin typeface="Arial"/>
                <a:ea typeface="+mn-ea"/>
              </a:rPr>
              <a:t>CORE</a:t>
            </a:r>
          </a:p>
          <a:p>
            <a:pPr defTabSz="914400">
              <a:buClrTx/>
              <a:buSzTx/>
              <a:buFontTx/>
              <a:buNone/>
            </a:pPr>
            <a:r>
              <a:rPr lang="en-US" sz="1600">
                <a:solidFill>
                  <a:prstClr val="black"/>
                </a:solidFill>
                <a:latin typeface="Arial"/>
                <a:ea typeface="+mn-ea"/>
              </a:rPr>
              <a:t>B</a:t>
            </a:r>
          </a:p>
        </p:txBody>
      </p:sp>
      <p:pic>
        <p:nvPicPr>
          <p:cNvPr id="13" name="Picture 12"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2060" y="5409220"/>
            <a:ext cx="750025" cy="678424"/>
          </a:xfrm>
          <a:prstGeom prst="rect">
            <a:avLst/>
          </a:prstGeom>
        </p:spPr>
      </p:pic>
      <p:sp>
        <p:nvSpPr>
          <p:cNvPr id="14" name="Cloud 13"/>
          <p:cNvSpPr/>
          <p:nvPr/>
        </p:nvSpPr>
        <p:spPr bwMode="auto">
          <a:xfrm>
            <a:off x="6552220" y="4374105"/>
            <a:ext cx="977651" cy="872602"/>
          </a:xfrm>
          <a:prstGeom prst="cloud">
            <a:avLst/>
          </a:prstGeom>
          <a:solidFill>
            <a:schemeClr val="accent4"/>
          </a:solidFill>
          <a:ln w="12700" cap="flat" cmpd="sng" algn="ctr">
            <a:solidFill>
              <a:schemeClr val="tx1"/>
            </a:solidFill>
            <a:prstDash val="solid"/>
            <a:round/>
            <a:headEnd type="none" w="sm" len="sm"/>
            <a:tailEnd type="none" w="sm" len="sm"/>
          </a:ln>
          <a:effectLst/>
        </p:spPr>
        <p:txBody>
          <a:bodyPr lIns="0" tIns="0" rIns="0"/>
          <a:lstStyle/>
          <a:p>
            <a:pPr defTabSz="914400">
              <a:buClrTx/>
              <a:buSzTx/>
              <a:buFontTx/>
              <a:buNone/>
            </a:pPr>
            <a:r>
              <a:rPr lang="en-US" sz="1200">
                <a:solidFill>
                  <a:prstClr val="black"/>
                </a:solidFill>
                <a:latin typeface="Arial"/>
                <a:ea typeface="+mn-ea"/>
              </a:rPr>
              <a:t>CORE</a:t>
            </a:r>
          </a:p>
          <a:p>
            <a:pPr defTabSz="914400">
              <a:buClrTx/>
              <a:buSzTx/>
              <a:buFontTx/>
              <a:buNone/>
            </a:pPr>
            <a:r>
              <a:rPr lang="en-US" sz="1600">
                <a:solidFill>
                  <a:prstClr val="black"/>
                </a:solidFill>
                <a:latin typeface="Arial"/>
                <a:ea typeface="+mn-ea"/>
              </a:rPr>
              <a:t>C</a:t>
            </a:r>
          </a:p>
        </p:txBody>
      </p:sp>
      <p:pic>
        <p:nvPicPr>
          <p:cNvPr id="15" name="Picture 14"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7570" y="4624291"/>
            <a:ext cx="729765" cy="660098"/>
          </a:xfrm>
          <a:prstGeom prst="rect">
            <a:avLst/>
          </a:prstGeom>
        </p:spPr>
      </p:pic>
      <p:grpSp>
        <p:nvGrpSpPr>
          <p:cNvPr id="17" name="Group 16"/>
          <p:cNvGrpSpPr/>
          <p:nvPr/>
        </p:nvGrpSpPr>
        <p:grpSpPr>
          <a:xfrm rot="748511">
            <a:off x="1474531" y="4637106"/>
            <a:ext cx="415524" cy="122213"/>
            <a:chOff x="1511660" y="4014065"/>
            <a:chExt cx="900643" cy="270031"/>
          </a:xfrm>
        </p:grpSpPr>
        <p:pic>
          <p:nvPicPr>
            <p:cNvPr id="18" name="Picture 17"/>
            <p:cNvPicPr>
              <a:picLocks noChangeAspect="1"/>
            </p:cNvPicPr>
            <p:nvPr/>
          </p:nvPicPr>
          <p:blipFill>
            <a:blip r:embed="rId5">
              <a:duotone>
                <a:prstClr val="black"/>
                <a:schemeClr val="accent2">
                  <a:tint val="45000"/>
                  <a:satMod val="400000"/>
                </a:schemeClr>
              </a:duotone>
            </a:blip>
            <a:stretch>
              <a:fillRect/>
            </a:stretch>
          </p:blipFill>
          <p:spPr>
            <a:xfrm>
              <a:off x="1511660" y="4014066"/>
              <a:ext cx="270573" cy="270030"/>
            </a:xfrm>
            <a:prstGeom prst="rect">
              <a:avLst/>
            </a:prstGeom>
            <a:solidFill>
              <a:schemeClr val="accent6"/>
            </a:solidFill>
          </p:spPr>
        </p:pic>
        <p:pic>
          <p:nvPicPr>
            <p:cNvPr id="19" name="Picture 18"/>
            <p:cNvPicPr>
              <a:picLocks noChangeAspect="1"/>
            </p:cNvPicPr>
            <p:nvPr/>
          </p:nvPicPr>
          <p:blipFill>
            <a:blip r:embed="rId5">
              <a:duotone>
                <a:prstClr val="black"/>
                <a:schemeClr val="accent6">
                  <a:tint val="45000"/>
                  <a:satMod val="400000"/>
                </a:schemeClr>
              </a:duotone>
            </a:blip>
            <a:stretch>
              <a:fillRect/>
            </a:stretch>
          </p:blipFill>
          <p:spPr>
            <a:xfrm>
              <a:off x="1826695" y="4014065"/>
              <a:ext cx="270573" cy="270030"/>
            </a:xfrm>
            <a:prstGeom prst="rect">
              <a:avLst/>
            </a:prstGeom>
            <a:solidFill>
              <a:schemeClr val="accent6"/>
            </a:solidFill>
          </p:spPr>
        </p:pic>
        <p:pic>
          <p:nvPicPr>
            <p:cNvPr id="20" name="Picture 19"/>
            <p:cNvPicPr>
              <a:picLocks noChangeAspect="1"/>
            </p:cNvPicPr>
            <p:nvPr/>
          </p:nvPicPr>
          <p:blipFill>
            <a:blip r:embed="rId5">
              <a:duotone>
                <a:prstClr val="black"/>
                <a:schemeClr val="accent4">
                  <a:tint val="45000"/>
                  <a:satMod val="400000"/>
                </a:schemeClr>
              </a:duotone>
            </a:blip>
            <a:stretch>
              <a:fillRect/>
            </a:stretch>
          </p:blipFill>
          <p:spPr>
            <a:xfrm>
              <a:off x="2141730" y="4014065"/>
              <a:ext cx="270573" cy="270030"/>
            </a:xfrm>
            <a:prstGeom prst="rect">
              <a:avLst/>
            </a:prstGeom>
            <a:solidFill>
              <a:schemeClr val="accent6"/>
            </a:solidFill>
          </p:spPr>
        </p:pic>
      </p:grpSp>
      <p:pic>
        <p:nvPicPr>
          <p:cNvPr id="21" name="Picture 20"/>
          <p:cNvPicPr>
            <a:picLocks noChangeAspect="1"/>
          </p:cNvPicPr>
          <p:nvPr/>
        </p:nvPicPr>
        <p:blipFill>
          <a:blip r:embed="rId6"/>
          <a:stretch>
            <a:fillRect/>
          </a:stretch>
        </p:blipFill>
        <p:spPr>
          <a:xfrm flipH="1">
            <a:off x="832319" y="4177358"/>
            <a:ext cx="826523" cy="2017498"/>
          </a:xfrm>
          <a:prstGeom prst="rect">
            <a:avLst/>
          </a:prstGeom>
        </p:spPr>
      </p:pic>
      <p:cxnSp>
        <p:nvCxnSpPr>
          <p:cNvPr id="23" name="Straight Connector 22"/>
          <p:cNvCxnSpPr/>
          <p:nvPr/>
        </p:nvCxnSpPr>
        <p:spPr bwMode="auto">
          <a:xfrm flipH="1">
            <a:off x="5697125" y="4914165"/>
            <a:ext cx="900100" cy="4187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5742130" y="5544235"/>
            <a:ext cx="585065" cy="3600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5877145" y="4194085"/>
            <a:ext cx="765085" cy="4500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endCxn id="12" idx="2"/>
          </p:cNvCxnSpPr>
          <p:nvPr/>
        </p:nvCxnSpPr>
        <p:spPr bwMode="auto">
          <a:xfrm flipV="1">
            <a:off x="4121950" y="5613661"/>
            <a:ext cx="752974" cy="2006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 name="Cloud 5"/>
          <p:cNvSpPr/>
          <p:nvPr/>
        </p:nvSpPr>
        <p:spPr bwMode="auto">
          <a:xfrm>
            <a:off x="2868026" y="4593299"/>
            <a:ext cx="1343934" cy="791291"/>
          </a:xfrm>
          <a:prstGeom prst="cloud">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lIns="180000" tIns="0" rIns="0" bIns="0"/>
          <a:lstStyle/>
          <a:p>
            <a:pPr algn="ctr" defTabSz="914400">
              <a:buClrTx/>
              <a:buSzTx/>
              <a:buFontTx/>
              <a:buNone/>
            </a:pPr>
            <a:r>
              <a:rPr lang="en-US" sz="1200">
                <a:solidFill>
                  <a:prstClr val="black"/>
                </a:solidFill>
                <a:latin typeface="Arial"/>
                <a:ea typeface="+mn-ea"/>
              </a:rPr>
              <a:t> Access Network</a:t>
            </a:r>
          </a:p>
          <a:p>
            <a:pPr algn="ctr" defTabSz="914400">
              <a:buClrTx/>
              <a:buSzTx/>
              <a:buFontTx/>
              <a:buNone/>
            </a:pPr>
            <a:r>
              <a:rPr lang="en-US" sz="1600">
                <a:solidFill>
                  <a:prstClr val="black"/>
                </a:solidFill>
                <a:latin typeface="Arial"/>
                <a:ea typeface="+mn-ea"/>
              </a:rPr>
              <a:t>&gt;2&lt;</a:t>
            </a:r>
          </a:p>
        </p:txBody>
      </p:sp>
      <p:pic>
        <p:nvPicPr>
          <p:cNvPr id="34" name="Picture 3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40567" y="4554125"/>
            <a:ext cx="384856" cy="353005"/>
          </a:xfrm>
          <a:prstGeom prst="rect">
            <a:avLst/>
          </a:prstGeom>
        </p:spPr>
      </p:pic>
      <p:pic>
        <p:nvPicPr>
          <p:cNvPr id="36" name="Picture 35"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12303" y="4938565"/>
            <a:ext cx="513120" cy="470655"/>
          </a:xfrm>
          <a:prstGeom prst="rect">
            <a:avLst/>
          </a:prstGeom>
        </p:spPr>
      </p:pic>
      <p:sp>
        <p:nvSpPr>
          <p:cNvPr id="8" name="Cloud 7"/>
          <p:cNvSpPr/>
          <p:nvPr/>
        </p:nvSpPr>
        <p:spPr bwMode="auto">
          <a:xfrm>
            <a:off x="2437075" y="5466869"/>
            <a:ext cx="1774885" cy="999114"/>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lIns="180000" tIns="46800" rIns="0" bIns="0"/>
          <a:lstStyle/>
          <a:p>
            <a:pPr algn="ctr" defTabSz="914400">
              <a:buClrTx/>
              <a:buSzTx/>
              <a:buFontTx/>
              <a:buNone/>
            </a:pPr>
            <a:r>
              <a:rPr lang="en-US" sz="1200">
                <a:solidFill>
                  <a:prstClr val="black"/>
                </a:solidFill>
                <a:latin typeface="Arial"/>
                <a:ea typeface="+mn-ea"/>
              </a:rPr>
              <a:t> Access </a:t>
            </a:r>
            <a:br>
              <a:rPr lang="en-US" sz="1200">
                <a:solidFill>
                  <a:prstClr val="black"/>
                </a:solidFill>
                <a:latin typeface="Arial"/>
                <a:ea typeface="+mn-ea"/>
              </a:rPr>
            </a:br>
            <a:r>
              <a:rPr lang="en-US" sz="1200">
                <a:solidFill>
                  <a:prstClr val="black"/>
                </a:solidFill>
                <a:latin typeface="Arial"/>
                <a:ea typeface="+mn-ea"/>
              </a:rPr>
              <a:t>Network</a:t>
            </a:r>
          </a:p>
          <a:p>
            <a:pPr algn="ctr" defTabSz="914400">
              <a:buClrTx/>
              <a:buSzTx/>
              <a:buFontTx/>
              <a:buNone/>
            </a:pPr>
            <a:r>
              <a:rPr lang="en-US" sz="1600">
                <a:solidFill>
                  <a:prstClr val="black"/>
                </a:solidFill>
                <a:latin typeface="Arial"/>
                <a:ea typeface="+mn-ea"/>
              </a:rPr>
              <a:t>&gt;3&lt;</a:t>
            </a:r>
          </a:p>
        </p:txBody>
      </p:sp>
      <p:pic>
        <p:nvPicPr>
          <p:cNvPr id="37" name="Picture 36"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47889" y="5409220"/>
            <a:ext cx="485933" cy="445717"/>
          </a:xfrm>
          <a:prstGeom prst="rect">
            <a:avLst/>
          </a:prstGeom>
        </p:spPr>
      </p:pic>
      <p:pic>
        <p:nvPicPr>
          <p:cNvPr id="38" name="Picture 37"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85938" y="5895074"/>
            <a:ext cx="647884" cy="594266"/>
          </a:xfrm>
          <a:prstGeom prst="rect">
            <a:avLst/>
          </a:prstGeom>
        </p:spPr>
      </p:pic>
      <p:sp>
        <p:nvSpPr>
          <p:cNvPr id="43" name="Cloud 42"/>
          <p:cNvSpPr/>
          <p:nvPr/>
        </p:nvSpPr>
        <p:spPr bwMode="auto">
          <a:xfrm>
            <a:off x="3263526" y="3898874"/>
            <a:ext cx="1038444" cy="591825"/>
          </a:xfrm>
          <a:prstGeom prst="cloud">
            <a:avLst/>
          </a:prstGeom>
          <a:solidFill>
            <a:schemeClr val="accent5"/>
          </a:solidFill>
          <a:ln w="12700" cap="flat" cmpd="sng" algn="ctr">
            <a:solidFill>
              <a:schemeClr val="tx1"/>
            </a:solidFill>
            <a:prstDash val="solid"/>
            <a:round/>
            <a:headEnd type="none" w="sm" len="sm"/>
            <a:tailEnd type="none" w="sm" len="sm"/>
          </a:ln>
          <a:effectLst/>
        </p:spPr>
        <p:txBody>
          <a:bodyPr lIns="144000" tIns="0" rIns="0" bIns="0"/>
          <a:lstStyle/>
          <a:p>
            <a:pPr algn="ctr" defTabSz="914400">
              <a:lnSpc>
                <a:spcPct val="80000"/>
              </a:lnSpc>
              <a:buClrTx/>
              <a:buSzTx/>
              <a:buFontTx/>
              <a:buNone/>
            </a:pPr>
            <a:r>
              <a:rPr lang="en-US" sz="1200">
                <a:solidFill>
                  <a:prstClr val="black"/>
                </a:solidFill>
                <a:latin typeface="Arial"/>
                <a:ea typeface="+mn-ea"/>
              </a:rPr>
              <a:t> </a:t>
            </a:r>
            <a:r>
              <a:rPr lang="en-US" sz="1050">
                <a:solidFill>
                  <a:prstClr val="black"/>
                </a:solidFill>
                <a:latin typeface="Arial"/>
                <a:ea typeface="+mn-ea"/>
              </a:rPr>
              <a:t>Access Network</a:t>
            </a:r>
          </a:p>
          <a:p>
            <a:pPr algn="ctr" defTabSz="914400">
              <a:lnSpc>
                <a:spcPct val="80000"/>
              </a:lnSpc>
              <a:buClrTx/>
              <a:buSzTx/>
              <a:buFontTx/>
              <a:buNone/>
            </a:pPr>
            <a:r>
              <a:rPr lang="en-US" sz="1200">
                <a:solidFill>
                  <a:prstClr val="black"/>
                </a:solidFill>
                <a:latin typeface="Arial"/>
                <a:ea typeface="+mn-ea"/>
              </a:rPr>
              <a:t>&gt;1&lt;</a:t>
            </a:r>
          </a:p>
        </p:txBody>
      </p:sp>
      <p:pic>
        <p:nvPicPr>
          <p:cNvPr id="44" name="Picture 4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17781" y="3869575"/>
            <a:ext cx="287842" cy="264020"/>
          </a:xfrm>
          <a:prstGeom prst="rect">
            <a:avLst/>
          </a:prstGeom>
        </p:spPr>
      </p:pic>
      <p:pic>
        <p:nvPicPr>
          <p:cNvPr id="45" name="Picture 44"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21849" y="4157107"/>
            <a:ext cx="383774" cy="352013"/>
          </a:xfrm>
          <a:prstGeom prst="rect">
            <a:avLst/>
          </a:prstGeom>
        </p:spPr>
      </p:pic>
      <p:cxnSp>
        <p:nvCxnSpPr>
          <p:cNvPr id="48" name="Straight Connector 47"/>
          <p:cNvCxnSpPr/>
          <p:nvPr/>
        </p:nvCxnSpPr>
        <p:spPr bwMode="auto">
          <a:xfrm>
            <a:off x="4121950" y="4889744"/>
            <a:ext cx="810090" cy="56448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a:stCxn id="43" idx="0"/>
            <a:endCxn id="10" idx="2"/>
          </p:cNvCxnSpPr>
          <p:nvPr/>
        </p:nvCxnSpPr>
        <p:spPr bwMode="auto">
          <a:xfrm>
            <a:off x="4301105" y="4194787"/>
            <a:ext cx="678973" cy="1205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flipV="1">
            <a:off x="4166955" y="4419111"/>
            <a:ext cx="900100" cy="450049"/>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22" name="Picture 21"/>
          <p:cNvPicPr>
            <a:picLocks noChangeAspect="1"/>
          </p:cNvPicPr>
          <p:nvPr/>
        </p:nvPicPr>
        <p:blipFill>
          <a:blip r:embed="rId8">
            <a:extLst>
              <a:ext uri="{BEBA8EAE-BF5A-486C-A8C5-ECC9F3942E4B}">
                <a14:imgProps xmlns:a14="http://schemas.microsoft.com/office/drawing/2010/main">
                  <a14:imgLayer r:embed="rId9">
                    <a14:imgEffect>
                      <a14:backgroundRemoval t="9524" b="92857" l="3627" r="95337"/>
                    </a14:imgEffect>
                  </a14:imgLayer>
                </a14:imgProps>
              </a:ext>
            </a:extLst>
          </a:blip>
          <a:stretch>
            <a:fillRect/>
          </a:stretch>
        </p:blipFill>
        <p:spPr>
          <a:xfrm>
            <a:off x="6147175" y="5679250"/>
            <a:ext cx="674284" cy="587854"/>
          </a:xfrm>
          <a:prstGeom prst="rect">
            <a:avLst/>
          </a:prstGeom>
        </p:spPr>
      </p:pic>
    </p:spTree>
    <p:extLst>
      <p:ext uri="{BB962C8B-B14F-4D97-AF65-F5344CB8AC3E}">
        <p14:creationId xmlns:p14="http://schemas.microsoft.com/office/powerpoint/2010/main" val="596722803"/>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100</TotalTime>
  <Words>1034</Words>
  <Application>Microsoft Macintosh PowerPoint</Application>
  <PresentationFormat>On-screen Show (4:3)</PresentationFormat>
  <Paragraphs>275</Paragraphs>
  <Slides>13</Slides>
  <Notes>2</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13</vt:i4>
      </vt:variant>
    </vt:vector>
  </HeadingPairs>
  <TitlesOfParts>
    <vt:vector size="17" baseType="lpstr">
      <vt:lpstr>802-11-Submission</vt:lpstr>
      <vt:lpstr>omniran_template</vt:lpstr>
      <vt:lpstr>Microsoft Word 97 - 2004 Document</vt:lpstr>
      <vt:lpstr>Clip</vt:lpstr>
      <vt:lpstr>Cross-WG cooperation on OmniRAN P802.1CF E.g.: Network Discovery and Selection</vt:lpstr>
      <vt:lpstr>Abstract</vt:lpstr>
      <vt:lpstr>OmniRAN P802.1CF provides a kind of ‘Stage 2’ Specification for IEEE 802</vt:lpstr>
      <vt:lpstr>Scope of OmniRAN P802.1CF mapped to the IEEE 802 Reference Model</vt:lpstr>
      <vt:lpstr>OmniRAN Access Scenario</vt:lpstr>
      <vt:lpstr> Example ToC of the P802.1CF specification </vt:lpstr>
      <vt:lpstr>IEEE 802 Access Network Functional Diagram </vt:lpstr>
      <vt:lpstr>Example Chapter Structure</vt:lpstr>
      <vt:lpstr>NDS Functional Requirements</vt:lpstr>
      <vt:lpstr>NDS Roles and Identifiers</vt:lpstr>
      <vt:lpstr>Network Discovery and Selection Functions</vt:lpstr>
      <vt:lpstr>NDS Technology Specific Design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Max Riegel</cp:lastModifiedBy>
  <cp:revision>23</cp:revision>
  <cp:lastPrinted>1601-01-01T00:00:00Z</cp:lastPrinted>
  <dcterms:created xsi:type="dcterms:W3CDTF">2010-02-15T12:38:41Z</dcterms:created>
  <dcterms:modified xsi:type="dcterms:W3CDTF">2014-03-17T15:53:27Z</dcterms:modified>
</cp:coreProperties>
</file>