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8" r:id="rId3"/>
    <p:sldId id="300" r:id="rId4"/>
    <p:sldId id="292" r:id="rId5"/>
    <p:sldId id="299" r:id="rId6"/>
    <p:sldId id="293" r:id="rId7"/>
    <p:sldId id="295" r:id="rId8"/>
    <p:sldId id="290" r:id="rId9"/>
    <p:sldId id="296" r:id="rId10"/>
    <p:sldId id="297" r:id="rId11"/>
    <p:sldId id="298" r:id="rId12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46" autoAdjust="0"/>
  </p:normalViewPr>
  <p:slideViewPr>
    <p:cSldViewPr>
      <p:cViewPr>
        <p:scale>
          <a:sx n="70" d="100"/>
          <a:sy n="70" d="100"/>
        </p:scale>
        <p:origin x="-960" y="-96"/>
      </p:cViewPr>
      <p:guideLst>
        <p:guide orient="horz" pos="3264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shio:Library:Application%20Support:Microsoft:Office:&#12518;&#12540;&#12470;&#12540;%20&#12486;&#12531;&#12503;&#12524;&#12540;&#12488;:&#20491;&#20154;&#29992;&#12486;&#12531;&#12503;&#12524;&#12540;&#12488;:result_0306.xlt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Conventional (RTS/CTS enable)</c:v>
          </c:tx>
          <c:xVal>
            <c:numRef>
              <c:f>Sheet1!$D$1:$I$1</c:f>
              <c:numCache>
                <c:formatCode>General</c:formatCode>
                <c:ptCount val="6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xVal>
          <c:yVal>
            <c:numRef>
              <c:f>Sheet1!$D$2:$I$2</c:f>
              <c:numCache>
                <c:formatCode>General</c:formatCode>
                <c:ptCount val="6"/>
                <c:pt idx="0">
                  <c:v>189512.74599999981</c:v>
                </c:pt>
                <c:pt idx="1">
                  <c:v>219312.71659090929</c:v>
                </c:pt>
                <c:pt idx="2">
                  <c:v>241088.49724999999</c:v>
                </c:pt>
                <c:pt idx="3">
                  <c:v>289809.98294117628</c:v>
                </c:pt>
                <c:pt idx="4">
                  <c:v>337613.46633333288</c:v>
                </c:pt>
                <c:pt idx="5">
                  <c:v>429489.70730769139</c:v>
                </c:pt>
              </c:numCache>
            </c:numRef>
          </c:yVal>
          <c:smooth val="0"/>
        </c:ser>
        <c:ser>
          <c:idx val="1"/>
          <c:order val="1"/>
          <c:tx>
            <c:v>Conventional (RTS/CTS disable)</c:v>
          </c:tx>
          <c:spPr>
            <a:ln>
              <a:prstDash val="dash"/>
            </a:ln>
          </c:spPr>
          <c:xVal>
            <c:numRef>
              <c:f>Sheet1!$D$1:$I$1</c:f>
              <c:numCache>
                <c:formatCode>General</c:formatCode>
                <c:ptCount val="6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xVal>
          <c:yVal>
            <c:numRef>
              <c:f>Sheet1!$D$3:$I$3</c:f>
              <c:numCache>
                <c:formatCode>General</c:formatCode>
                <c:ptCount val="6"/>
                <c:pt idx="0">
                  <c:v>218359.3513999999</c:v>
                </c:pt>
                <c:pt idx="1">
                  <c:v>252264.808636364</c:v>
                </c:pt>
                <c:pt idx="2">
                  <c:v>279282.26374999981</c:v>
                </c:pt>
                <c:pt idx="3">
                  <c:v>311712.82117647037</c:v>
                </c:pt>
                <c:pt idx="4">
                  <c:v>358361.89</c:v>
                </c:pt>
                <c:pt idx="5">
                  <c:v>430218.3338461552</c:v>
                </c:pt>
              </c:numCache>
            </c:numRef>
          </c:yVal>
          <c:smooth val="0"/>
        </c:ser>
        <c:ser>
          <c:idx val="2"/>
          <c:order val="2"/>
          <c:xVal>
            <c:numRef>
              <c:f>Sheet1!$D$1:$I$1</c:f>
              <c:numCache>
                <c:formatCode>General</c:formatCode>
                <c:ptCount val="6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xVal>
          <c:yVal>
            <c:numRef>
              <c:f>Sheet1!$D$4:$I$4</c:f>
              <c:numCache>
                <c:formatCode>General</c:formatCode>
                <c:ptCount val="6"/>
                <c:pt idx="0">
                  <c:v>518508.9739999983</c:v>
                </c:pt>
                <c:pt idx="1">
                  <c:v>589428.40409090719</c:v>
                </c:pt>
                <c:pt idx="2">
                  <c:v>648738.36849999754</c:v>
                </c:pt>
                <c:pt idx="3">
                  <c:v>766123.76205882116</c:v>
                </c:pt>
                <c:pt idx="4">
                  <c:v>870236.31233333051</c:v>
                </c:pt>
                <c:pt idx="5">
                  <c:v>1013047.01961538</c:v>
                </c:pt>
              </c:numCache>
            </c:numRef>
          </c:yVal>
          <c:smooth val="0"/>
        </c:ser>
        <c:ser>
          <c:idx val="3"/>
          <c:order val="3"/>
          <c:spPr>
            <a:ln>
              <a:prstDash val="dash"/>
            </a:ln>
          </c:spPr>
          <c:xVal>
            <c:numRef>
              <c:f>Sheet1!$D$1:$I$1</c:f>
              <c:numCache>
                <c:formatCode>General</c:formatCode>
                <c:ptCount val="6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xVal>
          <c:yVal>
            <c:numRef>
              <c:f>Sheet1!$D$5:$I$5</c:f>
              <c:numCache>
                <c:formatCode>General</c:formatCode>
                <c:ptCount val="6"/>
                <c:pt idx="0">
                  <c:v>466756.435200001</c:v>
                </c:pt>
                <c:pt idx="1">
                  <c:v>528139.42954545526</c:v>
                </c:pt>
                <c:pt idx="2">
                  <c:v>579223.22250000108</c:v>
                </c:pt>
                <c:pt idx="3">
                  <c:v>679742.00441176619</c:v>
                </c:pt>
                <c:pt idx="4">
                  <c:v>769081.70666666864</c:v>
                </c:pt>
                <c:pt idx="5">
                  <c:v>887235.94192307896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161408"/>
        <c:axId val="122161984"/>
      </c:scatterChart>
      <c:valAx>
        <c:axId val="122161408"/>
        <c:scaling>
          <c:orientation val="minMax"/>
          <c:max val="15"/>
          <c:min val="3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122161984"/>
        <c:crosses val="autoZero"/>
        <c:crossBetween val="midCat"/>
      </c:valAx>
      <c:valAx>
        <c:axId val="12216198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122161408"/>
        <c:crosses val="autoZero"/>
        <c:crossBetween val="midCat"/>
        <c:dispUnits>
          <c:builtInUnit val="thousands"/>
        </c:dispUnits>
      </c:valAx>
      <c:spPr>
        <a:noFill/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Times New Roman"/>
          <a:cs typeface="Times New Roman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802.11-13/xxxxr0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Adriana Flores, Rice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charset="0"/>
              <a:buNone/>
              <a:defRPr sz="1200"/>
            </a:lvl1pPr>
          </a:lstStyle>
          <a:p>
            <a:fld id="{C75BCD1E-DED1-1A49-A49E-A2BB4600FA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7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802.11-13/xxxxr0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2048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Adriana Flores, Rice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7C95BF60-DAD0-CC4F-8033-0408AFCD69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cs typeface="Arial" charset="0"/>
              </a:rPr>
              <a:t>Submission</a:t>
            </a:r>
          </a:p>
        </p:txBody>
      </p:sp>
      <p:sp>
        <p:nvSpPr>
          <p:cNvPr id="21514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MS Gothic" pitchFamily="49" charset="-128"/>
              <a:cs typeface="Arial" charset="0"/>
            </a:endParaRPr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MS Gothic" pitchFamily="49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19143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Font typeface="Times New Roman" charset="0"/>
              <a:buNone/>
            </a:pPr>
            <a:r>
              <a:rPr lang="en-US" sz="1400" smtClean="0">
                <a:solidFill>
                  <a:srgbClr val="000000"/>
                </a:solidFill>
                <a:cs typeface="Arial Unicode MS" charset="0"/>
              </a:rPr>
              <a:t>November 2013</a:t>
            </a:r>
            <a:endParaRPr lang="en-US" sz="140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Font typeface="Times New Roman" charset="0"/>
              <a:buNone/>
            </a:pPr>
            <a:r>
              <a:rPr lang="en-US" sz="1200">
                <a:solidFill>
                  <a:srgbClr val="000000"/>
                </a:solidFill>
                <a:cs typeface="Arial Unicode MS" charset="0"/>
              </a:rPr>
              <a:t>Adriana Flores, Rice University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cs typeface="Arial Unicode MS" charset="0"/>
              </a:rPr>
              <a:t>Page </a:t>
            </a:r>
            <a:fld id="{2DE6B3BF-D1A5-F04E-8E80-D37D6D8988B8}" type="slidenum">
              <a:rPr lang="en-US" sz="1200">
                <a:solidFill>
                  <a:srgbClr val="000000"/>
                </a:solidFill>
                <a:cs typeface="Arial Unicode MS" charset="0"/>
              </a:rPr>
              <a:pPr/>
              <a:t>1</a:t>
            </a:fld>
            <a:endParaRPr lang="en-US" sz="120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Adriana Flores, Rice University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C95BF60-DAD0-CC4F-8033-0408AFCD6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15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Adriana Flores, Rice University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C95BF60-DAD0-CC4F-8033-0408AFCD6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4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5D62AB04-BD4F-7E4B-A73F-F81F8225285B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2397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C073D03E-3368-4A40-B1BF-A84B45CA3F3C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02455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30DA3A64-5A6B-554B-80A0-747289518FD6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23512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D385AD65-7143-DB43-B306-5DB28B778589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6609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683DCAC7-17A5-654A-B2BF-E7D7C0021B2A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741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A9B4D2DE-2F3B-324E-81F8-B4E3688B726B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4889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48828576-5059-1D48-8B29-3D68DEDEFFAB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92951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71202A30-3EC9-7C49-8C16-D5DEC83748AB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667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ja-JP"/>
              <a:t>Slide </a:t>
            </a:r>
            <a:fld id="{C7887DDE-2F82-3546-9D90-42EECD02872E}" type="slidenum">
              <a:rPr lang="en-GB" altLang="ja-JP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26596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/>
              <a:t>Click to edit the outline text format</a:t>
            </a:r>
          </a:p>
          <a:p>
            <a:pPr lvl="1"/>
            <a:r>
              <a:rPr lang="en-GB" altLang="ja-JP"/>
              <a:t>Second Outline Level</a:t>
            </a:r>
          </a:p>
          <a:p>
            <a:pPr lvl="2"/>
            <a:r>
              <a:rPr lang="en-GB" altLang="ja-JP"/>
              <a:t>Third Outline Level</a:t>
            </a:r>
          </a:p>
          <a:p>
            <a:pPr lvl="3"/>
            <a:r>
              <a:rPr lang="en-GB" altLang="ja-JP"/>
              <a:t>Fourth Outline Level</a:t>
            </a:r>
          </a:p>
          <a:p>
            <a:pPr lvl="4"/>
            <a:r>
              <a:rPr lang="en-GB" altLang="ja-JP"/>
              <a:t>Fifth Outline Level</a:t>
            </a:r>
          </a:p>
          <a:p>
            <a:pPr lvl="4"/>
            <a:r>
              <a:rPr lang="en-GB" altLang="ja-JP"/>
              <a:t>Sixth Outline Level</a:t>
            </a:r>
          </a:p>
          <a:p>
            <a:pPr lvl="4"/>
            <a:r>
              <a:rPr lang="en-GB" altLang="ja-JP"/>
              <a:t>Seventh Outline Level</a:t>
            </a:r>
          </a:p>
          <a:p>
            <a:pPr lvl="4"/>
            <a:r>
              <a:rPr lang="en-GB" altLang="ja-JP"/>
              <a:t>Eighth Outline Level</a:t>
            </a:r>
          </a:p>
          <a:p>
            <a:pPr lvl="4"/>
            <a:r>
              <a:rPr lang="en-GB" altLang="ja-JP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Slide </a:t>
            </a:r>
            <a:fld id="{B40F9424-BF78-A94E-B7BE-D51FC860F2B3}" type="slidenum">
              <a:rPr lang="en-GB" altLang="ja-JP"/>
              <a:pPr/>
              <a:t>‹#›</a:t>
            </a:fld>
            <a:endParaRPr lang="en-GB" altLang="ja-JP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MS Gothic" pitchFamily="49" charset="-128"/>
              <a:cs typeface="Arial" charset="0"/>
            </a:endParaRP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cs typeface="Arial" charset="0"/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MS Gothic" pitchFamily="49" charset="-128"/>
              <a:cs typeface="Arial" charset="0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 IEEE 802.11-14/0392r0 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9" r:id="rId5"/>
    <p:sldLayoutId id="2147483695" r:id="rId6"/>
    <p:sldLayoutId id="2147483696" r:id="rId7"/>
    <p:sldLayoutId id="2147483697" r:id="rId8"/>
    <p:sldLayoutId id="214748369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6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6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Font typeface="Times New Roman" charset="0"/>
              <a:buNone/>
            </a:pPr>
            <a:r>
              <a:rPr lang="en-US" sz="1800" smtClean="0">
                <a:solidFill>
                  <a:srgbClr val="000000"/>
                </a:solidFill>
                <a:cs typeface="Arial Unicode MS" charset="0"/>
              </a:rPr>
              <a:t>March 2014</a:t>
            </a:r>
            <a:endParaRPr lang="en-GB" altLang="ja-JP" sz="18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Font typeface="Times New Roman" charset="0"/>
              <a:buNone/>
            </a:pPr>
            <a:r>
              <a:rPr lang="en-GB" altLang="ja-JP" sz="1200" smtClean="0">
                <a:solidFill>
                  <a:srgbClr val="000000"/>
                </a:solidFill>
                <a:cs typeface="Arial Unicode MS" charset="0"/>
              </a:rPr>
              <a:t>Takayuki Nishio, Kyoto University</a:t>
            </a:r>
            <a:endParaRPr lang="en-GB" altLang="ja-JP" sz="120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r>
              <a:rPr lang="en-GB" altLang="ja-JP" sz="1200">
                <a:solidFill>
                  <a:srgbClr val="000000"/>
                </a:solidFill>
                <a:cs typeface="Arial Unicode MS" charset="0"/>
              </a:rPr>
              <a:t>Slide </a:t>
            </a:r>
            <a:fld id="{DA6C5045-521B-534D-B9E4-2C1C26ADB6B1}" type="slidenum">
              <a:rPr lang="en-GB" altLang="ja-JP" sz="1200">
                <a:solidFill>
                  <a:srgbClr val="000000"/>
                </a:solidFill>
                <a:cs typeface="Arial Unicode MS" charset="0"/>
              </a:rPr>
              <a:pPr/>
              <a:t>1</a:t>
            </a:fld>
            <a:endParaRPr lang="en-GB" altLang="ja-JP" sz="120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03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>
                <a:latin typeface="Times New Roman" charset="0"/>
                <a:ea typeface="MS Gothic" charset="0"/>
              </a:rPr>
              <a:t>Traffic Separation Scheme for Optimizing WLANs using PHY and MAC options</a:t>
            </a:r>
            <a:endParaRPr lang="en-GB" altLang="ja-JP" sz="2800" dirty="0">
              <a:latin typeface="Times New Roman" charset="0"/>
              <a:ea typeface="MS Gothic" charset="0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>
                <a:latin typeface="Times New Roman" charset="0"/>
                <a:ea typeface="MS Gothic" charset="0"/>
              </a:rPr>
              <a:t>Date:</a:t>
            </a:r>
            <a:r>
              <a:rPr lang="en-GB" altLang="ja-JP" sz="2000" b="0" dirty="0">
                <a:latin typeface="Times New Roman" charset="0"/>
                <a:ea typeface="MS Gothic" charset="0"/>
              </a:rPr>
              <a:t> </a:t>
            </a:r>
            <a:r>
              <a:rPr lang="en-GB" altLang="ja-JP" sz="2000" b="0" dirty="0" smtClean="0">
                <a:latin typeface="Times New Roman" charset="0"/>
                <a:ea typeface="MS Gothic" charset="0"/>
              </a:rPr>
              <a:t>2014-03-20</a:t>
            </a:r>
            <a:endParaRPr lang="en-GB" altLang="ja-JP" sz="2000" b="0" dirty="0">
              <a:latin typeface="Times New Roman" charset="0"/>
              <a:ea typeface="MS Gothic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016125"/>
              </p:ext>
            </p:extLst>
          </p:nvPr>
        </p:nvGraphicFramePr>
        <p:xfrm>
          <a:off x="533400" y="2438400"/>
          <a:ext cx="8129587" cy="306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" name="文書" r:id="rId5" imgW="8255000" imgH="3124200" progId="Word.Document.8">
                  <p:embed/>
                </p:oleObj>
              </mc:Choice>
              <mc:Fallback>
                <p:oleObj name="文書" r:id="rId5" imgW="8255000" imgH="3124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8129587" cy="306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altLang="ja-JP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WLAN traffics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10</a:t>
            </a:fld>
            <a:endParaRPr lang="en-GB" altLang="ja-JP"/>
          </a:p>
        </p:txBody>
      </p:sp>
      <p:grpSp>
        <p:nvGrpSpPr>
          <p:cNvPr id="75" name="図形グループ 74"/>
          <p:cNvGrpSpPr/>
          <p:nvPr/>
        </p:nvGrpSpPr>
        <p:grpSpPr>
          <a:xfrm>
            <a:off x="4419600" y="2209800"/>
            <a:ext cx="2514599" cy="2209800"/>
            <a:chOff x="-228600" y="2895600"/>
            <a:chExt cx="2514599" cy="2209800"/>
          </a:xfrm>
        </p:grpSpPr>
        <p:grpSp>
          <p:nvGrpSpPr>
            <p:cNvPr id="55" name="図形グループ 54"/>
            <p:cNvGrpSpPr/>
            <p:nvPr/>
          </p:nvGrpSpPr>
          <p:grpSpPr>
            <a:xfrm>
              <a:off x="-21772" y="3176076"/>
              <a:ext cx="1850571" cy="1472124"/>
              <a:chOff x="-21772" y="3176076"/>
              <a:chExt cx="1850571" cy="1472124"/>
            </a:xfrm>
          </p:grpSpPr>
          <p:sp>
            <p:nvSpPr>
              <p:cNvPr id="54" name="円/楕円 53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9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50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6" name="図形グループ 55"/>
            <p:cNvGrpSpPr/>
            <p:nvPr/>
          </p:nvGrpSpPr>
          <p:grpSpPr>
            <a:xfrm>
              <a:off x="130628" y="3328476"/>
              <a:ext cx="1850571" cy="1472124"/>
              <a:chOff x="-21772" y="3176076"/>
              <a:chExt cx="1850571" cy="1472124"/>
            </a:xfrm>
          </p:grpSpPr>
          <p:sp>
            <p:nvSpPr>
              <p:cNvPr id="57" name="円/楕円 56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58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59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2" name="図形グループ 61"/>
            <p:cNvGrpSpPr/>
            <p:nvPr/>
          </p:nvGrpSpPr>
          <p:grpSpPr>
            <a:xfrm>
              <a:off x="283028" y="3480876"/>
              <a:ext cx="1850571" cy="1472124"/>
              <a:chOff x="-21772" y="3176076"/>
              <a:chExt cx="1850571" cy="1472124"/>
            </a:xfrm>
          </p:grpSpPr>
          <p:sp>
            <p:nvSpPr>
              <p:cNvPr id="63" name="円/楕円 62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64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65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4" name="正方形/長方形 73"/>
            <p:cNvSpPr/>
            <p:nvPr/>
          </p:nvSpPr>
          <p:spPr bwMode="auto">
            <a:xfrm>
              <a:off x="-228600" y="2895600"/>
              <a:ext cx="2438400" cy="160020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8" name="図形グループ 67"/>
            <p:cNvGrpSpPr/>
            <p:nvPr/>
          </p:nvGrpSpPr>
          <p:grpSpPr>
            <a:xfrm>
              <a:off x="435428" y="3633276"/>
              <a:ext cx="1850571" cy="1472124"/>
              <a:chOff x="-21772" y="3176076"/>
              <a:chExt cx="1850571" cy="1472124"/>
            </a:xfrm>
          </p:grpSpPr>
          <p:sp>
            <p:nvSpPr>
              <p:cNvPr id="69" name="円/楕円 68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70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7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8" name="図形グループ 47"/>
          <p:cNvGrpSpPr/>
          <p:nvPr/>
        </p:nvGrpSpPr>
        <p:grpSpPr>
          <a:xfrm>
            <a:off x="6912429" y="2895600"/>
            <a:ext cx="2209800" cy="1559622"/>
            <a:chOff x="1371600" y="2438400"/>
            <a:chExt cx="2209800" cy="1559622"/>
          </a:xfrm>
        </p:grpSpPr>
        <p:grpSp>
          <p:nvGrpSpPr>
            <p:cNvPr id="33" name="図形グループ 32"/>
            <p:cNvGrpSpPr/>
            <p:nvPr/>
          </p:nvGrpSpPr>
          <p:grpSpPr>
            <a:xfrm>
              <a:off x="1524000" y="2667000"/>
              <a:ext cx="1371600" cy="873822"/>
              <a:chOff x="990600" y="2174178"/>
              <a:chExt cx="1371600" cy="873822"/>
            </a:xfrm>
          </p:grpSpPr>
          <p:sp>
            <p:nvSpPr>
              <p:cNvPr id="32" name="円/楕円 31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0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4" name="図形グループ 33"/>
            <p:cNvGrpSpPr/>
            <p:nvPr/>
          </p:nvGrpSpPr>
          <p:grpSpPr>
            <a:xfrm>
              <a:off x="1676400" y="2819400"/>
              <a:ext cx="1371600" cy="873822"/>
              <a:chOff x="990600" y="2174178"/>
              <a:chExt cx="1371600" cy="873822"/>
            </a:xfrm>
          </p:grpSpPr>
          <p:sp>
            <p:nvSpPr>
              <p:cNvPr id="35" name="円/楕円 34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6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8" name="図形グループ 37"/>
            <p:cNvGrpSpPr/>
            <p:nvPr/>
          </p:nvGrpSpPr>
          <p:grpSpPr>
            <a:xfrm>
              <a:off x="1828800" y="2971800"/>
              <a:ext cx="1371600" cy="873822"/>
              <a:chOff x="990600" y="2174178"/>
              <a:chExt cx="1371600" cy="873822"/>
            </a:xfrm>
          </p:grpSpPr>
          <p:sp>
            <p:nvSpPr>
              <p:cNvPr id="39" name="円/楕円 38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0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7" name="正方形/長方形 46"/>
            <p:cNvSpPr/>
            <p:nvPr/>
          </p:nvSpPr>
          <p:spPr bwMode="auto">
            <a:xfrm>
              <a:off x="1371600" y="2438400"/>
              <a:ext cx="2209800" cy="129540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2" name="図形グループ 41"/>
            <p:cNvGrpSpPr/>
            <p:nvPr/>
          </p:nvGrpSpPr>
          <p:grpSpPr>
            <a:xfrm>
              <a:off x="1981200" y="3124200"/>
              <a:ext cx="1371600" cy="873822"/>
              <a:chOff x="990600" y="2174178"/>
              <a:chExt cx="1371600" cy="873822"/>
            </a:xfrm>
          </p:grpSpPr>
          <p:sp>
            <p:nvSpPr>
              <p:cNvPr id="43" name="円/楕円 42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4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9" name="図形グループ 28"/>
          <p:cNvGrpSpPr/>
          <p:nvPr/>
        </p:nvGrpSpPr>
        <p:grpSpPr>
          <a:xfrm>
            <a:off x="2590800" y="2971800"/>
            <a:ext cx="990600" cy="1578917"/>
            <a:chOff x="1143000" y="1524000"/>
            <a:chExt cx="1761926" cy="2417117"/>
          </a:xfrm>
        </p:grpSpPr>
        <p:grpSp>
          <p:nvGrpSpPr>
            <p:cNvPr id="16" name="図形グループ 15"/>
            <p:cNvGrpSpPr/>
            <p:nvPr/>
          </p:nvGrpSpPr>
          <p:grpSpPr>
            <a:xfrm>
              <a:off x="1447800" y="1524000"/>
              <a:ext cx="1457126" cy="1807517"/>
              <a:chOff x="2181017" y="425424"/>
              <a:chExt cx="1457126" cy="1807517"/>
            </a:xfrm>
          </p:grpSpPr>
          <p:pic>
            <p:nvPicPr>
              <p:cNvPr id="11" name="図 10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1017" y="4254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2" name="図 11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417" y="5778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3" name="図 12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5817" y="7302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4" name="図 13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8217" y="8826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5" name="図 14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617" y="1035024"/>
                <a:ext cx="847526" cy="1197917"/>
              </a:xfrm>
              <a:prstGeom prst="rect">
                <a:avLst/>
              </a:prstGeom>
            </p:spPr>
          </p:pic>
        </p:grpSp>
        <p:grpSp>
          <p:nvGrpSpPr>
            <p:cNvPr id="23" name="図形グループ 22"/>
            <p:cNvGrpSpPr/>
            <p:nvPr/>
          </p:nvGrpSpPr>
          <p:grpSpPr>
            <a:xfrm>
              <a:off x="1143000" y="2133600"/>
              <a:ext cx="1457126" cy="1807517"/>
              <a:chOff x="2181017" y="425424"/>
              <a:chExt cx="1457126" cy="1807517"/>
            </a:xfrm>
          </p:grpSpPr>
          <p:pic>
            <p:nvPicPr>
              <p:cNvPr id="24" name="図 23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1017" y="4254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5" name="図 24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417" y="5778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6" name="図 25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5817" y="7302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7" name="図 26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8217" y="8826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8" name="図 27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617" y="1035024"/>
                <a:ext cx="847526" cy="1197917"/>
              </a:xfrm>
              <a:prstGeom prst="rect">
                <a:avLst/>
              </a:prstGeom>
            </p:spPr>
          </p:pic>
        </p:grpSp>
      </p:grpSp>
      <p:sp>
        <p:nvSpPr>
          <p:cNvPr id="76" name="テキスト ボックス 75"/>
          <p:cNvSpPr txBox="1"/>
          <p:nvPr/>
        </p:nvSpPr>
        <p:spPr>
          <a:xfrm>
            <a:off x="4800600" y="4461808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High contention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Large number of WLANs including smartphone tethering and Lots of WLAN devices including sensors compete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87" name="図形グループ 86"/>
          <p:cNvGrpSpPr/>
          <p:nvPr/>
        </p:nvGrpSpPr>
        <p:grpSpPr>
          <a:xfrm>
            <a:off x="1219200" y="2743200"/>
            <a:ext cx="1143000" cy="1667201"/>
            <a:chOff x="838200" y="2133600"/>
            <a:chExt cx="1143000" cy="1667201"/>
          </a:xfrm>
        </p:grpSpPr>
        <p:pic>
          <p:nvPicPr>
            <p:cNvPr id="78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21336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2860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24475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25237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29047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27523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33528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0571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32095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24" descr="C:\Users\nishio\AppData\Local\Microsoft\Windows\Temporary Internet Files\Content.IE5\J3H41HDO\MCj039692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176076"/>
            <a:ext cx="533689" cy="786324"/>
          </a:xfrm>
          <a:prstGeom prst="rect">
            <a:avLst/>
          </a:prstGeom>
          <a:noFill/>
          <a:scene3d>
            <a:camera prst="perspectiveFront" fov="7200000"/>
            <a:lightRig rig="threePt" dir="t"/>
          </a:scene3d>
          <a:sp3d/>
        </p:spPr>
      </p:pic>
      <p:sp>
        <p:nvSpPr>
          <p:cNvPr id="88" name="テキスト ボックス 87"/>
          <p:cNvSpPr txBox="1"/>
          <p:nvPr/>
        </p:nvSpPr>
        <p:spPr>
          <a:xfrm>
            <a:off x="304800" y="4461808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Busty traffic of short frames</a:t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Smartphone applications and sensing devices generate huge number of very short data frames.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5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Traffic Separation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11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21308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 statement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43201" y="1905000"/>
            <a:ext cx="6248400" cy="914400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Lots of PHY and MAC techniques enhancing WLAN performance are available.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2</a:t>
            </a:fld>
            <a:endParaRPr lang="en-GB" altLang="ja-JP"/>
          </a:p>
        </p:txBody>
      </p:sp>
      <p:pic>
        <p:nvPicPr>
          <p:cNvPr id="7" name="Picture 24" descr="C:\Users\nishio\AppData\Local\Microsoft\Windows\Temporary Internet Files\Content.IE5\J3H41HDO\MCj039692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311" y="1828800"/>
            <a:ext cx="533689" cy="786324"/>
          </a:xfrm>
          <a:prstGeom prst="rect">
            <a:avLst/>
          </a:prstGeom>
          <a:noFill/>
          <a:scene3d>
            <a:camera prst="perspectiveFront" fov="7200000"/>
            <a:lightRig rig="threePt" dir="t"/>
          </a:scene3d>
          <a:sp3d/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733800"/>
            <a:ext cx="717554" cy="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46" y="4756118"/>
            <a:ext cx="717554" cy="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3429000" y="3200400"/>
            <a:ext cx="541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kumimoji="1" lang="en-US" altLang="ja-JP" dirty="0" smtClean="0"/>
              <a:t>It is up to traffic condition in a channel whether the techniques increase or decrease the WLAN performance.</a:t>
            </a:r>
          </a:p>
        </p:txBody>
      </p:sp>
      <p:cxnSp>
        <p:nvCxnSpPr>
          <p:cNvPr id="15" name="直線矢印コネクタ 14"/>
          <p:cNvCxnSpPr/>
          <p:nvPr/>
        </p:nvCxnSpPr>
        <p:spPr bwMode="auto">
          <a:xfrm flipV="1">
            <a:off x="685800" y="2590800"/>
            <a:ext cx="914400" cy="11430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正方形/長方形 15"/>
          <p:cNvSpPr/>
          <p:nvPr/>
        </p:nvSpPr>
        <p:spPr bwMode="auto">
          <a:xfrm>
            <a:off x="232200" y="2819400"/>
            <a:ext cx="1368000" cy="503999"/>
          </a:xfrm>
          <a:prstGeom prst="rect">
            <a:avLst/>
          </a:prstGeom>
          <a:solidFill>
            <a:srgbClr val="33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RTS/CTS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 flipV="1">
            <a:off x="2133600" y="2743200"/>
            <a:ext cx="0" cy="195895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flipV="1">
            <a:off x="1828800" y="2743200"/>
            <a:ext cx="0" cy="195895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flipV="1">
            <a:off x="1981200" y="2743200"/>
            <a:ext cx="0" cy="195895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正方形/長方形 23"/>
          <p:cNvSpPr/>
          <p:nvPr/>
        </p:nvSpPr>
        <p:spPr bwMode="auto">
          <a:xfrm>
            <a:off x="1371600" y="3505200"/>
            <a:ext cx="1295400" cy="827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</a:pP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Channel 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Bonding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 bwMode="auto">
          <a:xfrm>
            <a:off x="3276600" y="4953000"/>
            <a:ext cx="510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kumimoji="1" lang="en-US" altLang="ja-JP" dirty="0" smtClean="0">
                <a:solidFill>
                  <a:schemeClr val="accent4"/>
                </a:solidFill>
              </a:rPr>
              <a:t>It is difficult for WLAN operator to select optimal WLAN options such as RTS/CTS, Channel aggregation etc..</a:t>
            </a:r>
          </a:p>
        </p:txBody>
      </p:sp>
    </p:spTree>
    <p:extLst>
      <p:ext uri="{BB962C8B-B14F-4D97-AF65-F5344CB8AC3E}">
        <p14:creationId xmlns:p14="http://schemas.microsoft.com/office/powerpoint/2010/main" val="419999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WLAN traffics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3</a:t>
            </a:fld>
            <a:endParaRPr lang="en-GB" altLang="ja-JP"/>
          </a:p>
        </p:txBody>
      </p:sp>
      <p:grpSp>
        <p:nvGrpSpPr>
          <p:cNvPr id="75" name="図形グループ 74"/>
          <p:cNvGrpSpPr/>
          <p:nvPr/>
        </p:nvGrpSpPr>
        <p:grpSpPr>
          <a:xfrm>
            <a:off x="4419600" y="2590800"/>
            <a:ext cx="2514599" cy="2209800"/>
            <a:chOff x="-228600" y="2895600"/>
            <a:chExt cx="2514599" cy="2209800"/>
          </a:xfrm>
        </p:grpSpPr>
        <p:grpSp>
          <p:nvGrpSpPr>
            <p:cNvPr id="55" name="図形グループ 54"/>
            <p:cNvGrpSpPr/>
            <p:nvPr/>
          </p:nvGrpSpPr>
          <p:grpSpPr>
            <a:xfrm>
              <a:off x="-21772" y="3176076"/>
              <a:ext cx="1850571" cy="1472124"/>
              <a:chOff x="-21772" y="3176076"/>
              <a:chExt cx="1850571" cy="1472124"/>
            </a:xfrm>
          </p:grpSpPr>
          <p:sp>
            <p:nvSpPr>
              <p:cNvPr id="54" name="円/楕円 53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9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50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6" name="図形グループ 55"/>
            <p:cNvGrpSpPr/>
            <p:nvPr/>
          </p:nvGrpSpPr>
          <p:grpSpPr>
            <a:xfrm>
              <a:off x="130628" y="3328476"/>
              <a:ext cx="1850571" cy="1472124"/>
              <a:chOff x="-21772" y="3176076"/>
              <a:chExt cx="1850571" cy="1472124"/>
            </a:xfrm>
          </p:grpSpPr>
          <p:sp>
            <p:nvSpPr>
              <p:cNvPr id="57" name="円/楕円 56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58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59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2" name="図形グループ 61"/>
            <p:cNvGrpSpPr/>
            <p:nvPr/>
          </p:nvGrpSpPr>
          <p:grpSpPr>
            <a:xfrm>
              <a:off x="283028" y="3480876"/>
              <a:ext cx="1850571" cy="1472124"/>
              <a:chOff x="-21772" y="3176076"/>
              <a:chExt cx="1850571" cy="1472124"/>
            </a:xfrm>
          </p:grpSpPr>
          <p:sp>
            <p:nvSpPr>
              <p:cNvPr id="63" name="円/楕円 62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64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65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4" name="正方形/長方形 73"/>
            <p:cNvSpPr/>
            <p:nvPr/>
          </p:nvSpPr>
          <p:spPr bwMode="auto">
            <a:xfrm>
              <a:off x="-228600" y="2895600"/>
              <a:ext cx="2438400" cy="160020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8" name="図形グループ 67"/>
            <p:cNvGrpSpPr/>
            <p:nvPr/>
          </p:nvGrpSpPr>
          <p:grpSpPr>
            <a:xfrm>
              <a:off x="435428" y="3633276"/>
              <a:ext cx="1850571" cy="1472124"/>
              <a:chOff x="-21772" y="3176076"/>
              <a:chExt cx="1850571" cy="1472124"/>
            </a:xfrm>
          </p:grpSpPr>
          <p:sp>
            <p:nvSpPr>
              <p:cNvPr id="69" name="円/楕円 68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70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7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8" name="図形グループ 47"/>
          <p:cNvGrpSpPr/>
          <p:nvPr/>
        </p:nvGrpSpPr>
        <p:grpSpPr>
          <a:xfrm>
            <a:off x="6912429" y="3276600"/>
            <a:ext cx="2209800" cy="1559622"/>
            <a:chOff x="1371600" y="2438400"/>
            <a:chExt cx="2209800" cy="1559622"/>
          </a:xfrm>
        </p:grpSpPr>
        <p:grpSp>
          <p:nvGrpSpPr>
            <p:cNvPr id="33" name="図形グループ 32"/>
            <p:cNvGrpSpPr/>
            <p:nvPr/>
          </p:nvGrpSpPr>
          <p:grpSpPr>
            <a:xfrm>
              <a:off x="1524000" y="2667000"/>
              <a:ext cx="1371600" cy="873822"/>
              <a:chOff x="990600" y="2174178"/>
              <a:chExt cx="1371600" cy="873822"/>
            </a:xfrm>
          </p:grpSpPr>
          <p:sp>
            <p:nvSpPr>
              <p:cNvPr id="32" name="円/楕円 31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0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4" name="図形グループ 33"/>
            <p:cNvGrpSpPr/>
            <p:nvPr/>
          </p:nvGrpSpPr>
          <p:grpSpPr>
            <a:xfrm>
              <a:off x="1676400" y="2819400"/>
              <a:ext cx="1371600" cy="873822"/>
              <a:chOff x="990600" y="2174178"/>
              <a:chExt cx="1371600" cy="873822"/>
            </a:xfrm>
          </p:grpSpPr>
          <p:sp>
            <p:nvSpPr>
              <p:cNvPr id="35" name="円/楕円 34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6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8" name="図形グループ 37"/>
            <p:cNvGrpSpPr/>
            <p:nvPr/>
          </p:nvGrpSpPr>
          <p:grpSpPr>
            <a:xfrm>
              <a:off x="1828800" y="2971800"/>
              <a:ext cx="1371600" cy="873822"/>
              <a:chOff x="990600" y="2174178"/>
              <a:chExt cx="1371600" cy="873822"/>
            </a:xfrm>
          </p:grpSpPr>
          <p:sp>
            <p:nvSpPr>
              <p:cNvPr id="39" name="円/楕円 38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0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7" name="正方形/長方形 46"/>
            <p:cNvSpPr/>
            <p:nvPr/>
          </p:nvSpPr>
          <p:spPr bwMode="auto">
            <a:xfrm>
              <a:off x="1371600" y="2438400"/>
              <a:ext cx="2209800" cy="129540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2" name="図形グループ 41"/>
            <p:cNvGrpSpPr/>
            <p:nvPr/>
          </p:nvGrpSpPr>
          <p:grpSpPr>
            <a:xfrm>
              <a:off x="1981200" y="3124200"/>
              <a:ext cx="1371600" cy="873822"/>
              <a:chOff x="990600" y="2174178"/>
              <a:chExt cx="1371600" cy="873822"/>
            </a:xfrm>
          </p:grpSpPr>
          <p:sp>
            <p:nvSpPr>
              <p:cNvPr id="43" name="円/楕円 42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4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9" name="図形グループ 28"/>
          <p:cNvGrpSpPr/>
          <p:nvPr/>
        </p:nvGrpSpPr>
        <p:grpSpPr>
          <a:xfrm>
            <a:off x="2590800" y="3352800"/>
            <a:ext cx="990600" cy="1578917"/>
            <a:chOff x="1143000" y="1524000"/>
            <a:chExt cx="1761926" cy="2417117"/>
          </a:xfrm>
        </p:grpSpPr>
        <p:grpSp>
          <p:nvGrpSpPr>
            <p:cNvPr id="16" name="図形グループ 15"/>
            <p:cNvGrpSpPr/>
            <p:nvPr/>
          </p:nvGrpSpPr>
          <p:grpSpPr>
            <a:xfrm>
              <a:off x="1447800" y="1524000"/>
              <a:ext cx="1457126" cy="1807517"/>
              <a:chOff x="2181017" y="425424"/>
              <a:chExt cx="1457126" cy="1807517"/>
            </a:xfrm>
          </p:grpSpPr>
          <p:pic>
            <p:nvPicPr>
              <p:cNvPr id="11" name="図 10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1017" y="4254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2" name="図 11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417" y="5778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3" name="図 12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5817" y="7302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4" name="図 13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8217" y="8826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5" name="図 14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617" y="1035024"/>
                <a:ext cx="847526" cy="1197917"/>
              </a:xfrm>
              <a:prstGeom prst="rect">
                <a:avLst/>
              </a:prstGeom>
            </p:spPr>
          </p:pic>
        </p:grpSp>
        <p:grpSp>
          <p:nvGrpSpPr>
            <p:cNvPr id="23" name="図形グループ 22"/>
            <p:cNvGrpSpPr/>
            <p:nvPr/>
          </p:nvGrpSpPr>
          <p:grpSpPr>
            <a:xfrm>
              <a:off x="1143000" y="2133600"/>
              <a:ext cx="1457126" cy="1807517"/>
              <a:chOff x="2181017" y="425424"/>
              <a:chExt cx="1457126" cy="1807517"/>
            </a:xfrm>
          </p:grpSpPr>
          <p:pic>
            <p:nvPicPr>
              <p:cNvPr id="24" name="図 23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1017" y="4254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5" name="図 24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417" y="5778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6" name="図 25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5817" y="7302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7" name="図 26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8217" y="8826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8" name="図 27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617" y="1035024"/>
                <a:ext cx="847526" cy="1197917"/>
              </a:xfrm>
              <a:prstGeom prst="rect">
                <a:avLst/>
              </a:prstGeom>
            </p:spPr>
          </p:pic>
        </p:grpSp>
      </p:grpSp>
      <p:sp>
        <p:nvSpPr>
          <p:cNvPr id="76" name="テキスト ボックス 75"/>
          <p:cNvSpPr txBox="1"/>
          <p:nvPr/>
        </p:nvSpPr>
        <p:spPr>
          <a:xfrm>
            <a:off x="4648200" y="483114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High contention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Large number of WLANs including smartphone tethering and Lots of WLAN devices including sensors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87" name="図形グループ 86"/>
          <p:cNvGrpSpPr/>
          <p:nvPr/>
        </p:nvGrpSpPr>
        <p:grpSpPr>
          <a:xfrm>
            <a:off x="1219200" y="3124200"/>
            <a:ext cx="1143000" cy="1667201"/>
            <a:chOff x="838200" y="2133600"/>
            <a:chExt cx="1143000" cy="1667201"/>
          </a:xfrm>
        </p:grpSpPr>
        <p:pic>
          <p:nvPicPr>
            <p:cNvPr id="78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21336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2860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24475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25237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29047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27523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33528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0571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32095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24" descr="C:\Users\nishio\AppData\Local\Microsoft\Windows\Temporary Internet Files\Content.IE5\J3H41HDO\MCj039692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0"/>
            <a:ext cx="533689" cy="786324"/>
          </a:xfrm>
          <a:prstGeom prst="rect">
            <a:avLst/>
          </a:prstGeom>
          <a:noFill/>
          <a:scene3d>
            <a:camera prst="perspectiveFront" fov="7200000"/>
            <a:lightRig rig="threePt" dir="t"/>
          </a:scene3d>
          <a:sp3d/>
        </p:spPr>
      </p:pic>
      <p:sp>
        <p:nvSpPr>
          <p:cNvPr id="88" name="テキスト ボックス 87"/>
          <p:cNvSpPr txBox="1"/>
          <p:nvPr/>
        </p:nvSpPr>
        <p:spPr>
          <a:xfrm>
            <a:off x="304800" y="4842808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Busty traffic of short frames</a:t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Smartphone applications and sensing devices generate huge number of very short data frames.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276600" y="1600200"/>
            <a:ext cx="5105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Large Volume Multimedia Traffic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Such as photos and video streaming, which are transmitted via TCP flow</a:t>
            </a:r>
          </a:p>
        </p:txBody>
      </p:sp>
      <p:sp>
        <p:nvSpPr>
          <p:cNvPr id="90" name="下矢印 89"/>
          <p:cNvSpPr/>
          <p:nvPr/>
        </p:nvSpPr>
        <p:spPr bwMode="auto">
          <a:xfrm rot="7972835">
            <a:off x="2803900" y="2136148"/>
            <a:ext cx="545713" cy="1235542"/>
          </a:xfrm>
          <a:prstGeom prst="downArrow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" name="図形グループ 2"/>
          <p:cNvGrpSpPr/>
          <p:nvPr/>
        </p:nvGrpSpPr>
        <p:grpSpPr>
          <a:xfrm>
            <a:off x="1447800" y="1752600"/>
            <a:ext cx="1219200" cy="708041"/>
            <a:chOff x="1981200" y="1752600"/>
            <a:chExt cx="1219200" cy="708041"/>
          </a:xfrm>
        </p:grpSpPr>
        <p:pic>
          <p:nvPicPr>
            <p:cNvPr id="77" name="Picture 1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446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Picture 1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2846" y="19050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Picture 1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19050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8" name="直線矢印コネクタ 7"/>
          <p:cNvCxnSpPr/>
          <p:nvPr/>
        </p:nvCxnSpPr>
        <p:spPr bwMode="auto">
          <a:xfrm flipV="1">
            <a:off x="2362200" y="3505200"/>
            <a:ext cx="10668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3" name="直線矢印コネクタ 92"/>
          <p:cNvCxnSpPr/>
          <p:nvPr/>
        </p:nvCxnSpPr>
        <p:spPr bwMode="auto">
          <a:xfrm flipV="1">
            <a:off x="1905000" y="3657600"/>
            <a:ext cx="1524000" cy="3155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4" name="直線矢印コネクタ 93"/>
          <p:cNvCxnSpPr/>
          <p:nvPr/>
        </p:nvCxnSpPr>
        <p:spPr bwMode="auto">
          <a:xfrm flipV="1">
            <a:off x="1524000" y="3810000"/>
            <a:ext cx="1981200" cy="4679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5" name="直線矢印コネクタ 94"/>
          <p:cNvCxnSpPr/>
          <p:nvPr/>
        </p:nvCxnSpPr>
        <p:spPr bwMode="auto">
          <a:xfrm flipV="1">
            <a:off x="2819400" y="3886200"/>
            <a:ext cx="762000" cy="4679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6" name="直線矢印コネクタ 95"/>
          <p:cNvCxnSpPr/>
          <p:nvPr/>
        </p:nvCxnSpPr>
        <p:spPr bwMode="auto">
          <a:xfrm flipV="1">
            <a:off x="3276600" y="3962400"/>
            <a:ext cx="457200" cy="5441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8312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図形グループ 134"/>
          <p:cNvGrpSpPr/>
          <p:nvPr/>
        </p:nvGrpSpPr>
        <p:grpSpPr>
          <a:xfrm>
            <a:off x="90054" y="4876800"/>
            <a:ext cx="2272146" cy="1448036"/>
            <a:chOff x="609600" y="5181364"/>
            <a:chExt cx="2272146" cy="1448036"/>
          </a:xfrm>
        </p:grpSpPr>
        <p:grpSp>
          <p:nvGrpSpPr>
            <p:cNvPr id="82" name="図形グループ 81"/>
            <p:cNvGrpSpPr/>
            <p:nvPr/>
          </p:nvGrpSpPr>
          <p:grpSpPr>
            <a:xfrm>
              <a:off x="1371600" y="5181364"/>
              <a:ext cx="1205346" cy="752921"/>
              <a:chOff x="1371600" y="2438400"/>
              <a:chExt cx="2209800" cy="1559622"/>
            </a:xfrm>
          </p:grpSpPr>
          <p:grpSp>
            <p:nvGrpSpPr>
              <p:cNvPr id="83" name="図形グループ 82"/>
              <p:cNvGrpSpPr/>
              <p:nvPr/>
            </p:nvGrpSpPr>
            <p:grpSpPr>
              <a:xfrm>
                <a:off x="1524000" y="26670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97" name="円/楕円 96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98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9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4" name="図形グループ 83"/>
              <p:cNvGrpSpPr/>
              <p:nvPr/>
            </p:nvGrpSpPr>
            <p:grpSpPr>
              <a:xfrm>
                <a:off x="1676400" y="28194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94" name="円/楕円 93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95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6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5" name="図形グループ 84"/>
              <p:cNvGrpSpPr/>
              <p:nvPr/>
            </p:nvGrpSpPr>
            <p:grpSpPr>
              <a:xfrm>
                <a:off x="1828800" y="29718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91" name="円/楕円 90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92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3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6" name="正方形/長方形 85"/>
              <p:cNvSpPr/>
              <p:nvPr/>
            </p:nvSpPr>
            <p:spPr bwMode="auto">
              <a:xfrm>
                <a:off x="1371600" y="2438400"/>
                <a:ext cx="2209800" cy="12954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87" name="図形グループ 86"/>
              <p:cNvGrpSpPr/>
              <p:nvPr/>
            </p:nvGrpSpPr>
            <p:grpSpPr>
              <a:xfrm>
                <a:off x="1981200" y="31242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88" name="円/楕円 87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89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0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100" name="図形グループ 99"/>
            <p:cNvGrpSpPr/>
            <p:nvPr/>
          </p:nvGrpSpPr>
          <p:grpSpPr>
            <a:xfrm>
              <a:off x="1676400" y="5562364"/>
              <a:ext cx="540327" cy="762236"/>
              <a:chOff x="1143000" y="1524000"/>
              <a:chExt cx="1761926" cy="2417117"/>
            </a:xfrm>
          </p:grpSpPr>
          <p:grpSp>
            <p:nvGrpSpPr>
              <p:cNvPr id="101" name="図形グループ 100"/>
              <p:cNvGrpSpPr/>
              <p:nvPr/>
            </p:nvGrpSpPr>
            <p:grpSpPr>
              <a:xfrm>
                <a:off x="1447800" y="15240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108" name="図 107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09" name="図 108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10" name="図 109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11" name="図 110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12" name="図 111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  <p:grpSp>
            <p:nvGrpSpPr>
              <p:cNvPr id="102" name="図形グループ 101"/>
              <p:cNvGrpSpPr/>
              <p:nvPr/>
            </p:nvGrpSpPr>
            <p:grpSpPr>
              <a:xfrm>
                <a:off x="1143000" y="21336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103" name="図 102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04" name="図 103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05" name="図 104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06" name="図 105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07" name="図 106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3" name="図形グループ 112"/>
            <p:cNvGrpSpPr/>
            <p:nvPr/>
          </p:nvGrpSpPr>
          <p:grpSpPr>
            <a:xfrm>
              <a:off x="1143000" y="5409964"/>
              <a:ext cx="623455" cy="804856"/>
              <a:chOff x="838200" y="2133600"/>
              <a:chExt cx="1143000" cy="1667201"/>
            </a:xfrm>
          </p:grpSpPr>
          <p:pic>
            <p:nvPicPr>
              <p:cNvPr id="114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21336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22860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6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2447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2523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8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2904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9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27523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0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33528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571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2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209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7" name="図形グループ 166"/>
            <p:cNvGrpSpPr/>
            <p:nvPr/>
          </p:nvGrpSpPr>
          <p:grpSpPr>
            <a:xfrm>
              <a:off x="1524000" y="5333764"/>
              <a:ext cx="1205346" cy="752921"/>
              <a:chOff x="1371600" y="2438400"/>
              <a:chExt cx="2209800" cy="1559622"/>
            </a:xfrm>
          </p:grpSpPr>
          <p:grpSp>
            <p:nvGrpSpPr>
              <p:cNvPr id="168" name="図形グループ 167"/>
              <p:cNvGrpSpPr/>
              <p:nvPr/>
            </p:nvGrpSpPr>
            <p:grpSpPr>
              <a:xfrm>
                <a:off x="1524000" y="26670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182" name="円/楕円 181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183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69" name="図形グループ 168"/>
              <p:cNvGrpSpPr/>
              <p:nvPr/>
            </p:nvGrpSpPr>
            <p:grpSpPr>
              <a:xfrm>
                <a:off x="1676400" y="28194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179" name="円/楕円 178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180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1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70" name="図形グループ 169"/>
              <p:cNvGrpSpPr/>
              <p:nvPr/>
            </p:nvGrpSpPr>
            <p:grpSpPr>
              <a:xfrm>
                <a:off x="1828800" y="29718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176" name="円/楕円 175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177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8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71" name="正方形/長方形 170"/>
              <p:cNvSpPr/>
              <p:nvPr/>
            </p:nvSpPr>
            <p:spPr bwMode="auto">
              <a:xfrm>
                <a:off x="1371600" y="2438400"/>
                <a:ext cx="2209800" cy="12954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72" name="図形グループ 171"/>
              <p:cNvGrpSpPr/>
              <p:nvPr/>
            </p:nvGrpSpPr>
            <p:grpSpPr>
              <a:xfrm>
                <a:off x="1981200" y="31242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173" name="円/楕円 172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174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5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185" name="図形グループ 184"/>
            <p:cNvGrpSpPr/>
            <p:nvPr/>
          </p:nvGrpSpPr>
          <p:grpSpPr>
            <a:xfrm>
              <a:off x="1828800" y="5714764"/>
              <a:ext cx="540327" cy="762236"/>
              <a:chOff x="1143000" y="1524000"/>
              <a:chExt cx="1761926" cy="2417117"/>
            </a:xfrm>
          </p:grpSpPr>
          <p:grpSp>
            <p:nvGrpSpPr>
              <p:cNvPr id="186" name="図形グループ 185"/>
              <p:cNvGrpSpPr/>
              <p:nvPr/>
            </p:nvGrpSpPr>
            <p:grpSpPr>
              <a:xfrm>
                <a:off x="1447800" y="15240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193" name="図 192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4" name="図 193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5" name="図 194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6" name="図 195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7" name="図 196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  <p:grpSp>
            <p:nvGrpSpPr>
              <p:cNvPr id="187" name="図形グループ 186"/>
              <p:cNvGrpSpPr/>
              <p:nvPr/>
            </p:nvGrpSpPr>
            <p:grpSpPr>
              <a:xfrm>
                <a:off x="1143000" y="21336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188" name="図 187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89" name="図 188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0" name="図 189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1" name="図 190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192" name="図 191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98" name="図形グループ 197"/>
            <p:cNvGrpSpPr/>
            <p:nvPr/>
          </p:nvGrpSpPr>
          <p:grpSpPr>
            <a:xfrm>
              <a:off x="1295400" y="5562364"/>
              <a:ext cx="623455" cy="804856"/>
              <a:chOff x="838200" y="2133600"/>
              <a:chExt cx="1143000" cy="1667201"/>
            </a:xfrm>
          </p:grpSpPr>
          <p:pic>
            <p:nvPicPr>
              <p:cNvPr id="199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21336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0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22860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2447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2523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3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2904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4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27523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33528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6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571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209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50" name="図形グループ 449"/>
            <p:cNvGrpSpPr/>
            <p:nvPr/>
          </p:nvGrpSpPr>
          <p:grpSpPr>
            <a:xfrm>
              <a:off x="1524000" y="5333764"/>
              <a:ext cx="1205346" cy="752921"/>
              <a:chOff x="1371600" y="2438400"/>
              <a:chExt cx="2209800" cy="1559622"/>
            </a:xfrm>
          </p:grpSpPr>
          <p:grpSp>
            <p:nvGrpSpPr>
              <p:cNvPr id="451" name="図形グループ 450"/>
              <p:cNvGrpSpPr/>
              <p:nvPr/>
            </p:nvGrpSpPr>
            <p:grpSpPr>
              <a:xfrm>
                <a:off x="1524000" y="26670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465" name="円/楕円 464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466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7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52" name="図形グループ 451"/>
              <p:cNvGrpSpPr/>
              <p:nvPr/>
            </p:nvGrpSpPr>
            <p:grpSpPr>
              <a:xfrm>
                <a:off x="1676400" y="28194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462" name="円/楕円 461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463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4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53" name="図形グループ 452"/>
              <p:cNvGrpSpPr/>
              <p:nvPr/>
            </p:nvGrpSpPr>
            <p:grpSpPr>
              <a:xfrm>
                <a:off x="1828800" y="29718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459" name="円/楕円 458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460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1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454" name="正方形/長方形 453"/>
              <p:cNvSpPr/>
              <p:nvPr/>
            </p:nvSpPr>
            <p:spPr bwMode="auto">
              <a:xfrm>
                <a:off x="1371600" y="2438400"/>
                <a:ext cx="2209800" cy="12954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55" name="図形グループ 454"/>
              <p:cNvGrpSpPr/>
              <p:nvPr/>
            </p:nvGrpSpPr>
            <p:grpSpPr>
              <a:xfrm>
                <a:off x="1981200" y="31242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456" name="円/楕円 455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457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8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468" name="図形グループ 467"/>
            <p:cNvGrpSpPr/>
            <p:nvPr/>
          </p:nvGrpSpPr>
          <p:grpSpPr>
            <a:xfrm>
              <a:off x="1828800" y="5714764"/>
              <a:ext cx="540327" cy="762236"/>
              <a:chOff x="1143000" y="1524000"/>
              <a:chExt cx="1761926" cy="2417117"/>
            </a:xfrm>
          </p:grpSpPr>
          <p:grpSp>
            <p:nvGrpSpPr>
              <p:cNvPr id="469" name="図形グループ 468"/>
              <p:cNvGrpSpPr/>
              <p:nvPr/>
            </p:nvGrpSpPr>
            <p:grpSpPr>
              <a:xfrm>
                <a:off x="1447800" y="15240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476" name="図 475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7" name="図 476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8" name="図 477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9" name="図 478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80" name="図 479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  <p:grpSp>
            <p:nvGrpSpPr>
              <p:cNvPr id="470" name="図形グループ 469"/>
              <p:cNvGrpSpPr/>
              <p:nvPr/>
            </p:nvGrpSpPr>
            <p:grpSpPr>
              <a:xfrm>
                <a:off x="1143000" y="21336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471" name="図 470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2" name="図 471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3" name="図 472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4" name="図 473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475" name="図 474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81" name="図形グループ 480"/>
            <p:cNvGrpSpPr/>
            <p:nvPr/>
          </p:nvGrpSpPr>
          <p:grpSpPr>
            <a:xfrm>
              <a:off x="1295400" y="5562364"/>
              <a:ext cx="623455" cy="804856"/>
              <a:chOff x="838200" y="2133600"/>
              <a:chExt cx="1143000" cy="1667201"/>
            </a:xfrm>
          </p:grpSpPr>
          <p:pic>
            <p:nvPicPr>
              <p:cNvPr id="482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21336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3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22860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4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2447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2523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6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2904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27523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8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33528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9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571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0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209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91" name="図形グループ 490"/>
            <p:cNvGrpSpPr/>
            <p:nvPr/>
          </p:nvGrpSpPr>
          <p:grpSpPr>
            <a:xfrm>
              <a:off x="609600" y="5181364"/>
              <a:ext cx="1371600" cy="1066800"/>
              <a:chOff x="-228600" y="2895600"/>
              <a:chExt cx="2514599" cy="2209800"/>
            </a:xfrm>
          </p:grpSpPr>
          <p:grpSp>
            <p:nvGrpSpPr>
              <p:cNvPr id="492" name="図形グループ 491"/>
              <p:cNvGrpSpPr/>
              <p:nvPr/>
            </p:nvGrpSpPr>
            <p:grpSpPr>
              <a:xfrm>
                <a:off x="-21772" y="31760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512" name="円/楕円 511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13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514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15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16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493" name="図形グループ 492"/>
              <p:cNvGrpSpPr/>
              <p:nvPr/>
            </p:nvGrpSpPr>
            <p:grpSpPr>
              <a:xfrm>
                <a:off x="130628" y="33284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507" name="円/楕円 506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08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509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10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11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494" name="図形グループ 493"/>
              <p:cNvGrpSpPr/>
              <p:nvPr/>
            </p:nvGrpSpPr>
            <p:grpSpPr>
              <a:xfrm>
                <a:off x="283028" y="34808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502" name="円/楕円 501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03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504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05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06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495" name="正方形/長方形 494"/>
              <p:cNvSpPr/>
              <p:nvPr/>
            </p:nvSpPr>
            <p:spPr bwMode="auto">
              <a:xfrm>
                <a:off x="-228600" y="2895600"/>
                <a:ext cx="2438400" cy="16002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96" name="図形グループ 495"/>
              <p:cNvGrpSpPr/>
              <p:nvPr/>
            </p:nvGrpSpPr>
            <p:grpSpPr>
              <a:xfrm>
                <a:off x="435428" y="36332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497" name="円/楕円 496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498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499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00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01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517" name="図形グループ 516"/>
            <p:cNvGrpSpPr/>
            <p:nvPr/>
          </p:nvGrpSpPr>
          <p:grpSpPr>
            <a:xfrm>
              <a:off x="1676400" y="5486164"/>
              <a:ext cx="1205346" cy="752921"/>
              <a:chOff x="1371600" y="2438400"/>
              <a:chExt cx="2209800" cy="1559622"/>
            </a:xfrm>
          </p:grpSpPr>
          <p:grpSp>
            <p:nvGrpSpPr>
              <p:cNvPr id="518" name="図形グループ 517"/>
              <p:cNvGrpSpPr/>
              <p:nvPr/>
            </p:nvGrpSpPr>
            <p:grpSpPr>
              <a:xfrm>
                <a:off x="1524000" y="26670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32" name="円/楕円 531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33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34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19" name="図形グループ 518"/>
              <p:cNvGrpSpPr/>
              <p:nvPr/>
            </p:nvGrpSpPr>
            <p:grpSpPr>
              <a:xfrm>
                <a:off x="1676400" y="28194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29" name="円/楕円 528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30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31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20" name="図形グループ 519"/>
              <p:cNvGrpSpPr/>
              <p:nvPr/>
            </p:nvGrpSpPr>
            <p:grpSpPr>
              <a:xfrm>
                <a:off x="1828800" y="29718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26" name="円/楕円 525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27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28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" name="正方形/長方形 520"/>
              <p:cNvSpPr/>
              <p:nvPr/>
            </p:nvSpPr>
            <p:spPr bwMode="auto">
              <a:xfrm>
                <a:off x="1371600" y="2438400"/>
                <a:ext cx="2209800" cy="12954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22" name="図形グループ 521"/>
              <p:cNvGrpSpPr/>
              <p:nvPr/>
            </p:nvGrpSpPr>
            <p:grpSpPr>
              <a:xfrm>
                <a:off x="1981200" y="31242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23" name="円/楕円 522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24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25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535" name="図形グループ 534"/>
            <p:cNvGrpSpPr/>
            <p:nvPr/>
          </p:nvGrpSpPr>
          <p:grpSpPr>
            <a:xfrm>
              <a:off x="1981200" y="5867164"/>
              <a:ext cx="540327" cy="762236"/>
              <a:chOff x="1143000" y="1524000"/>
              <a:chExt cx="1761926" cy="2417117"/>
            </a:xfrm>
          </p:grpSpPr>
          <p:grpSp>
            <p:nvGrpSpPr>
              <p:cNvPr id="536" name="図形グループ 535"/>
              <p:cNvGrpSpPr/>
              <p:nvPr/>
            </p:nvGrpSpPr>
            <p:grpSpPr>
              <a:xfrm>
                <a:off x="1447800" y="15240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543" name="図 542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4" name="図 543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5" name="図 544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6" name="図 545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7" name="図 546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  <p:grpSp>
            <p:nvGrpSpPr>
              <p:cNvPr id="537" name="図形グループ 536"/>
              <p:cNvGrpSpPr/>
              <p:nvPr/>
            </p:nvGrpSpPr>
            <p:grpSpPr>
              <a:xfrm>
                <a:off x="1143000" y="21336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538" name="図 537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39" name="図 538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0" name="図 539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1" name="図 540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42" name="図 541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48" name="図形グループ 547"/>
            <p:cNvGrpSpPr/>
            <p:nvPr/>
          </p:nvGrpSpPr>
          <p:grpSpPr>
            <a:xfrm>
              <a:off x="1447800" y="5714764"/>
              <a:ext cx="623455" cy="804856"/>
              <a:chOff x="838200" y="2133600"/>
              <a:chExt cx="1143000" cy="1667201"/>
            </a:xfrm>
          </p:grpSpPr>
          <p:pic>
            <p:nvPicPr>
              <p:cNvPr id="549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21336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0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22860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2447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2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2523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3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2904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4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27523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33528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6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571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209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cxnSp>
        <p:nvCxnSpPr>
          <p:cNvPr id="449" name="曲線コネクタ 448"/>
          <p:cNvCxnSpPr>
            <a:stCxn id="562" idx="0"/>
            <a:endCxn id="47" idx="3"/>
          </p:cNvCxnSpPr>
          <p:nvPr/>
        </p:nvCxnSpPr>
        <p:spPr bwMode="auto">
          <a:xfrm rot="16200000" flipV="1">
            <a:off x="7020207" y="3812644"/>
            <a:ext cx="1435402" cy="997238"/>
          </a:xfrm>
          <a:prstGeom prst="curvedConnector2">
            <a:avLst/>
          </a:prstGeom>
          <a:solidFill>
            <a:srgbClr val="00B8FF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Objective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4</a:t>
            </a:fld>
            <a:endParaRPr lang="en-GB" altLang="ja-JP"/>
          </a:p>
        </p:txBody>
      </p:sp>
      <p:grpSp>
        <p:nvGrpSpPr>
          <p:cNvPr id="32" name="図形グループ 31"/>
          <p:cNvGrpSpPr/>
          <p:nvPr/>
        </p:nvGrpSpPr>
        <p:grpSpPr>
          <a:xfrm>
            <a:off x="7162800" y="2286000"/>
            <a:ext cx="914400" cy="555641"/>
            <a:chOff x="1524000" y="1752600"/>
            <a:chExt cx="914400" cy="555641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" name="図形グループ 15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10" name="二等辺三角形 9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2" name="直線コネクタ 11"/>
              <p:cNvCxnSpPr>
                <a:stCxn id="10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直線コネクタ 12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" name="図形グループ 16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18" name="二等辺三角形 17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9" name="直線コネクタ 18"/>
              <p:cNvCxnSpPr>
                <a:stCxn id="18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直線コネクタ 19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3" name="図形グループ 32"/>
          <p:cNvGrpSpPr/>
          <p:nvPr/>
        </p:nvGrpSpPr>
        <p:grpSpPr>
          <a:xfrm>
            <a:off x="7620000" y="1066800"/>
            <a:ext cx="914400" cy="786324"/>
            <a:chOff x="533400" y="1828800"/>
            <a:chExt cx="914400" cy="786324"/>
          </a:xfrm>
        </p:grpSpPr>
        <p:pic>
          <p:nvPicPr>
            <p:cNvPr id="22" name="Picture 24" descr="C:\Users\nishio\AppData\Local\Microsoft\Windows\Temporary Internet Files\Content.IE5\J3H41HDO\MCj039692000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38200" y="1828800"/>
              <a:ext cx="533689" cy="786324"/>
            </a:xfrm>
            <a:prstGeom prst="rect">
              <a:avLst/>
            </a:prstGeom>
            <a:noFill/>
            <a:scene3d>
              <a:camera prst="perspectiveFront" fov="7200000"/>
              <a:lightRig rig="threePt" dir="t"/>
            </a:scene3d>
            <a:sp3d/>
          </p:spPr>
        </p:pic>
        <p:grpSp>
          <p:nvGrpSpPr>
            <p:cNvPr id="24" name="図形グループ 23"/>
            <p:cNvGrpSpPr/>
            <p:nvPr/>
          </p:nvGrpSpPr>
          <p:grpSpPr>
            <a:xfrm>
              <a:off x="1143000" y="1981200"/>
              <a:ext cx="304800" cy="304800"/>
              <a:chOff x="1371600" y="1828800"/>
              <a:chExt cx="838200" cy="838200"/>
            </a:xfrm>
          </p:grpSpPr>
          <p:sp>
            <p:nvSpPr>
              <p:cNvPr id="25" name="二等辺三角形 24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6" name="直線コネクタ 25"/>
              <p:cNvCxnSpPr>
                <a:stCxn id="25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直線コネクタ 26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" name="図形グループ 27"/>
            <p:cNvGrpSpPr/>
            <p:nvPr/>
          </p:nvGrpSpPr>
          <p:grpSpPr>
            <a:xfrm flipH="1">
              <a:off x="533400" y="1981200"/>
              <a:ext cx="304800" cy="304800"/>
              <a:chOff x="1371600" y="1828800"/>
              <a:chExt cx="838200" cy="838200"/>
            </a:xfrm>
          </p:grpSpPr>
          <p:sp>
            <p:nvSpPr>
              <p:cNvPr id="29" name="二等辺三角形 28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0" name="直線コネクタ 29"/>
              <p:cNvCxnSpPr>
                <a:stCxn id="29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直線コネクタ 30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4" name="テキスト ボックス 33"/>
          <p:cNvSpPr txBox="1"/>
          <p:nvPr/>
        </p:nvSpPr>
        <p:spPr>
          <a:xfrm>
            <a:off x="381000" y="1619072"/>
            <a:ext cx="6553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Leveraging dual WLAN interfaces enables nodes to separate their traffic in order to make traffic conditions where WLAN options always work well.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46" name="図形グループ 45"/>
          <p:cNvGrpSpPr/>
          <p:nvPr/>
        </p:nvGrpSpPr>
        <p:grpSpPr>
          <a:xfrm>
            <a:off x="6400800" y="3200400"/>
            <a:ext cx="914400" cy="786324"/>
            <a:chOff x="533400" y="1828800"/>
            <a:chExt cx="914400" cy="786324"/>
          </a:xfrm>
        </p:grpSpPr>
        <p:pic>
          <p:nvPicPr>
            <p:cNvPr id="47" name="Picture 24" descr="C:\Users\nishio\AppData\Local\Microsoft\Windows\Temporary Internet Files\Content.IE5\J3H41HDO\MCj039692000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38200" y="1828800"/>
              <a:ext cx="533689" cy="786324"/>
            </a:xfrm>
            <a:prstGeom prst="rect">
              <a:avLst/>
            </a:prstGeom>
            <a:noFill/>
            <a:scene3d>
              <a:camera prst="perspectiveFront" fov="7200000"/>
              <a:lightRig rig="threePt" dir="t"/>
            </a:scene3d>
            <a:sp3d/>
          </p:spPr>
        </p:pic>
        <p:grpSp>
          <p:nvGrpSpPr>
            <p:cNvPr id="48" name="図形グループ 47"/>
            <p:cNvGrpSpPr/>
            <p:nvPr/>
          </p:nvGrpSpPr>
          <p:grpSpPr>
            <a:xfrm>
              <a:off x="1143000" y="1981200"/>
              <a:ext cx="304800" cy="304800"/>
              <a:chOff x="1371600" y="1828800"/>
              <a:chExt cx="838200" cy="838200"/>
            </a:xfrm>
          </p:grpSpPr>
          <p:sp>
            <p:nvSpPr>
              <p:cNvPr id="53" name="二等辺三角形 52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4" name="直線コネクタ 53"/>
              <p:cNvCxnSpPr>
                <a:stCxn id="53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直線コネクタ 54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9" name="図形グループ 48"/>
            <p:cNvGrpSpPr/>
            <p:nvPr/>
          </p:nvGrpSpPr>
          <p:grpSpPr>
            <a:xfrm flipH="1">
              <a:off x="533400" y="1981200"/>
              <a:ext cx="304800" cy="304800"/>
              <a:chOff x="1371600" y="1828800"/>
              <a:chExt cx="838200" cy="838200"/>
            </a:xfrm>
          </p:grpSpPr>
          <p:sp>
            <p:nvSpPr>
              <p:cNvPr id="50" name="二等辺三角形 49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1" name="直線コネクタ 50"/>
              <p:cNvCxnSpPr>
                <a:stCxn id="50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直線コネクタ 51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23" name="図形グループ 122"/>
          <p:cNvGrpSpPr/>
          <p:nvPr/>
        </p:nvGrpSpPr>
        <p:grpSpPr>
          <a:xfrm>
            <a:off x="2286000" y="3276364"/>
            <a:ext cx="838489" cy="786324"/>
            <a:chOff x="533400" y="1828800"/>
            <a:chExt cx="838489" cy="786324"/>
          </a:xfrm>
        </p:grpSpPr>
        <p:pic>
          <p:nvPicPr>
            <p:cNvPr id="124" name="Picture 24" descr="C:\Users\nishio\AppData\Local\Microsoft\Windows\Temporary Internet Files\Content.IE5\J3H41HDO\MCj039692000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38200" y="1828800"/>
              <a:ext cx="533689" cy="786324"/>
            </a:xfrm>
            <a:prstGeom prst="rect">
              <a:avLst/>
            </a:prstGeom>
            <a:noFill/>
            <a:scene3d>
              <a:camera prst="perspectiveFront" fov="7200000"/>
              <a:lightRig rig="threePt" dir="t"/>
            </a:scene3d>
            <a:sp3d/>
          </p:spPr>
        </p:pic>
        <p:grpSp>
          <p:nvGrpSpPr>
            <p:cNvPr id="126" name="図形グループ 125"/>
            <p:cNvGrpSpPr/>
            <p:nvPr/>
          </p:nvGrpSpPr>
          <p:grpSpPr>
            <a:xfrm flipH="1">
              <a:off x="533400" y="1981200"/>
              <a:ext cx="304800" cy="304800"/>
              <a:chOff x="1371600" y="1828800"/>
              <a:chExt cx="838200" cy="838200"/>
            </a:xfrm>
          </p:grpSpPr>
          <p:sp>
            <p:nvSpPr>
              <p:cNvPr id="127" name="二等辺三角形 126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28" name="直線コネクタ 127"/>
              <p:cNvCxnSpPr>
                <a:stCxn id="127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直線コネクタ 128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34" name="直線矢印コネクタ 133"/>
          <p:cNvCxnSpPr/>
          <p:nvPr/>
        </p:nvCxnSpPr>
        <p:spPr bwMode="auto">
          <a:xfrm flipV="1">
            <a:off x="1600200" y="3885964"/>
            <a:ext cx="838200" cy="121920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6" name="テキスト ボックス 135"/>
          <p:cNvSpPr txBox="1"/>
          <p:nvPr/>
        </p:nvSpPr>
        <p:spPr>
          <a:xfrm>
            <a:off x="76200" y="3885964"/>
            <a:ext cx="1811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Mixed traffic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76200" y="4323964"/>
            <a:ext cx="3039113" cy="324000"/>
          </a:xfrm>
          <a:prstGeom prst="rect">
            <a:avLst/>
          </a:prstGeom>
          <a:solidFill>
            <a:srgbClr val="FFFFFF">
              <a:alpha val="71000"/>
            </a:srgbClr>
          </a:solidFill>
        </p:spPr>
        <p:txBody>
          <a:bodyPr wrap="none" tIns="0" bIns="0" rtlCol="0" anchor="ctr" anchorCtr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It dynamically changes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152400" y="3123964"/>
            <a:ext cx="1905000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Conventional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正方形/長方形 138"/>
          <p:cNvSpPr/>
          <p:nvPr/>
        </p:nvSpPr>
        <p:spPr bwMode="auto">
          <a:xfrm>
            <a:off x="3733800" y="3124200"/>
            <a:ext cx="1371600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Proposed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66" name="図形グループ 665"/>
          <p:cNvGrpSpPr/>
          <p:nvPr/>
        </p:nvGrpSpPr>
        <p:grpSpPr>
          <a:xfrm>
            <a:off x="6719454" y="4876564"/>
            <a:ext cx="2272146" cy="1448036"/>
            <a:chOff x="5334000" y="4876800"/>
            <a:chExt cx="2272146" cy="1448036"/>
          </a:xfrm>
        </p:grpSpPr>
        <p:grpSp>
          <p:nvGrpSpPr>
            <p:cNvPr id="558" name="図形グループ 557"/>
            <p:cNvGrpSpPr/>
            <p:nvPr/>
          </p:nvGrpSpPr>
          <p:grpSpPr>
            <a:xfrm>
              <a:off x="6248400" y="5029200"/>
              <a:ext cx="1205346" cy="752921"/>
              <a:chOff x="1371600" y="2438400"/>
              <a:chExt cx="2209800" cy="1559622"/>
            </a:xfrm>
          </p:grpSpPr>
          <p:grpSp>
            <p:nvGrpSpPr>
              <p:cNvPr id="559" name="図形グループ 558"/>
              <p:cNvGrpSpPr/>
              <p:nvPr/>
            </p:nvGrpSpPr>
            <p:grpSpPr>
              <a:xfrm>
                <a:off x="1524000" y="26670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73" name="円/楕円 572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74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75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60" name="図形グループ 559"/>
              <p:cNvGrpSpPr/>
              <p:nvPr/>
            </p:nvGrpSpPr>
            <p:grpSpPr>
              <a:xfrm>
                <a:off x="1676400" y="28194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70" name="円/楕円 569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71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72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61" name="図形グループ 560"/>
              <p:cNvGrpSpPr/>
              <p:nvPr/>
            </p:nvGrpSpPr>
            <p:grpSpPr>
              <a:xfrm>
                <a:off x="1828800" y="29718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67" name="円/楕円 566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68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69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62" name="正方形/長方形 561"/>
              <p:cNvSpPr/>
              <p:nvPr/>
            </p:nvSpPr>
            <p:spPr bwMode="auto">
              <a:xfrm>
                <a:off x="1371600" y="2438400"/>
                <a:ext cx="2209800" cy="12954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63" name="図形グループ 562"/>
              <p:cNvGrpSpPr/>
              <p:nvPr/>
            </p:nvGrpSpPr>
            <p:grpSpPr>
              <a:xfrm>
                <a:off x="1981200" y="31242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564" name="円/楕円 563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565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66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576" name="図形グループ 575"/>
            <p:cNvGrpSpPr/>
            <p:nvPr/>
          </p:nvGrpSpPr>
          <p:grpSpPr>
            <a:xfrm>
              <a:off x="6553200" y="5410200"/>
              <a:ext cx="540327" cy="762236"/>
              <a:chOff x="1143000" y="1524000"/>
              <a:chExt cx="1761926" cy="2417117"/>
            </a:xfrm>
          </p:grpSpPr>
          <p:grpSp>
            <p:nvGrpSpPr>
              <p:cNvPr id="577" name="図形グループ 576"/>
              <p:cNvGrpSpPr/>
              <p:nvPr/>
            </p:nvGrpSpPr>
            <p:grpSpPr>
              <a:xfrm>
                <a:off x="1447800" y="15240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584" name="図 583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5" name="図 584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6" name="図 585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7" name="図 586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8" name="図 587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  <p:grpSp>
            <p:nvGrpSpPr>
              <p:cNvPr id="578" name="図形グループ 577"/>
              <p:cNvGrpSpPr/>
              <p:nvPr/>
            </p:nvGrpSpPr>
            <p:grpSpPr>
              <a:xfrm>
                <a:off x="1143000" y="21336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579" name="図 578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0" name="図 579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1" name="図 580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2" name="図 581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583" name="図 582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89" name="図形グループ 588"/>
            <p:cNvGrpSpPr/>
            <p:nvPr/>
          </p:nvGrpSpPr>
          <p:grpSpPr>
            <a:xfrm>
              <a:off x="6019800" y="5257800"/>
              <a:ext cx="623455" cy="804856"/>
              <a:chOff x="838200" y="2133600"/>
              <a:chExt cx="1143000" cy="1667201"/>
            </a:xfrm>
          </p:grpSpPr>
          <p:pic>
            <p:nvPicPr>
              <p:cNvPr id="590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21336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22860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2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2447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3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2523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4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2904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27523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6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33528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571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8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209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99" name="図形グループ 598"/>
            <p:cNvGrpSpPr/>
            <p:nvPr/>
          </p:nvGrpSpPr>
          <p:grpSpPr>
            <a:xfrm>
              <a:off x="5334000" y="4876800"/>
              <a:ext cx="1371600" cy="1066800"/>
              <a:chOff x="-228600" y="2895600"/>
              <a:chExt cx="2514599" cy="2209800"/>
            </a:xfrm>
          </p:grpSpPr>
          <p:grpSp>
            <p:nvGrpSpPr>
              <p:cNvPr id="600" name="図形グループ 599"/>
              <p:cNvGrpSpPr/>
              <p:nvPr/>
            </p:nvGrpSpPr>
            <p:grpSpPr>
              <a:xfrm>
                <a:off x="-21772" y="31760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620" name="円/楕円 619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21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622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23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24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01" name="図形グループ 600"/>
              <p:cNvGrpSpPr/>
              <p:nvPr/>
            </p:nvGrpSpPr>
            <p:grpSpPr>
              <a:xfrm>
                <a:off x="130628" y="33284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615" name="円/楕円 614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16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617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8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9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02" name="図形グループ 601"/>
              <p:cNvGrpSpPr/>
              <p:nvPr/>
            </p:nvGrpSpPr>
            <p:grpSpPr>
              <a:xfrm>
                <a:off x="283028" y="34808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610" name="円/楕円 609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11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612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3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4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603" name="正方形/長方形 602"/>
              <p:cNvSpPr/>
              <p:nvPr/>
            </p:nvSpPr>
            <p:spPr bwMode="auto">
              <a:xfrm>
                <a:off x="-228600" y="2895600"/>
                <a:ext cx="2438400" cy="16002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04" name="図形グループ 603"/>
              <p:cNvGrpSpPr/>
              <p:nvPr/>
            </p:nvGrpSpPr>
            <p:grpSpPr>
              <a:xfrm>
                <a:off x="435428" y="3633276"/>
                <a:ext cx="1850571" cy="1472124"/>
                <a:chOff x="-21772" y="3176076"/>
                <a:chExt cx="1850571" cy="1472124"/>
              </a:xfrm>
            </p:grpSpPr>
            <p:sp>
              <p:nvSpPr>
                <p:cNvPr id="605" name="円/楕円 604"/>
                <p:cNvSpPr/>
                <p:nvPr/>
              </p:nvSpPr>
              <p:spPr bwMode="auto">
                <a:xfrm>
                  <a:off x="-21772" y="3505200"/>
                  <a:ext cx="1850571" cy="11430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06" name="Picture 24" descr="C:\Users\nishio\AppData\Local\Microsoft\Windows\Temporary Internet Files\Content.IE5\J3H41HDO\MCj03969200000[1].wm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066800" y="3176076"/>
                  <a:ext cx="533689" cy="786324"/>
                </a:xfrm>
                <a:prstGeom prst="rect">
                  <a:avLst/>
                </a:prstGeom>
                <a:noFill/>
                <a:scene3d>
                  <a:camera prst="perspectiveFront" fov="7200000"/>
                  <a:lightRig rig="threePt" dir="t"/>
                </a:scene3d>
                <a:sp3d/>
              </p:spPr>
            </p:pic>
            <p:pic>
              <p:nvPicPr>
                <p:cNvPr id="607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37338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08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38862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09" name="Picture 18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0" y="4038600"/>
                  <a:ext cx="717554" cy="555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625" name="図形グループ 624"/>
            <p:cNvGrpSpPr/>
            <p:nvPr/>
          </p:nvGrpSpPr>
          <p:grpSpPr>
            <a:xfrm>
              <a:off x="6400800" y="5181600"/>
              <a:ext cx="1205346" cy="752921"/>
              <a:chOff x="1371600" y="2438400"/>
              <a:chExt cx="2209800" cy="1559622"/>
            </a:xfrm>
          </p:grpSpPr>
          <p:grpSp>
            <p:nvGrpSpPr>
              <p:cNvPr id="626" name="図形グループ 625"/>
              <p:cNvGrpSpPr/>
              <p:nvPr/>
            </p:nvGrpSpPr>
            <p:grpSpPr>
              <a:xfrm>
                <a:off x="1524000" y="26670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640" name="円/楕円 639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41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42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627" name="図形グループ 626"/>
              <p:cNvGrpSpPr/>
              <p:nvPr/>
            </p:nvGrpSpPr>
            <p:grpSpPr>
              <a:xfrm>
                <a:off x="1676400" y="28194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637" name="円/楕円 636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38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39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628" name="図形グループ 627"/>
              <p:cNvGrpSpPr/>
              <p:nvPr/>
            </p:nvGrpSpPr>
            <p:grpSpPr>
              <a:xfrm>
                <a:off x="1828800" y="29718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634" name="円/楕円 633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35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36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629" name="正方形/長方形 628"/>
              <p:cNvSpPr/>
              <p:nvPr/>
            </p:nvSpPr>
            <p:spPr bwMode="auto">
              <a:xfrm>
                <a:off x="1371600" y="2438400"/>
                <a:ext cx="2209800" cy="1295400"/>
              </a:xfrm>
              <a:prstGeom prst="rect">
                <a:avLst/>
              </a:prstGeom>
              <a:solidFill>
                <a:schemeClr val="bg1">
                  <a:alpha val="67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30" name="図形グループ 629"/>
              <p:cNvGrpSpPr/>
              <p:nvPr/>
            </p:nvGrpSpPr>
            <p:grpSpPr>
              <a:xfrm>
                <a:off x="1981200" y="3124200"/>
                <a:ext cx="1371600" cy="873822"/>
                <a:chOff x="990600" y="2174178"/>
                <a:chExt cx="1371600" cy="873822"/>
              </a:xfrm>
            </p:grpSpPr>
            <p:sp>
              <p:nvSpPr>
                <p:cNvPr id="631" name="円/楕円 630"/>
                <p:cNvSpPr/>
                <p:nvPr/>
              </p:nvSpPr>
              <p:spPr bwMode="auto">
                <a:xfrm>
                  <a:off x="990600" y="2362200"/>
                  <a:ext cx="1371600" cy="685800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pic>
              <p:nvPicPr>
                <p:cNvPr id="632" name="Picture 3" descr="C:\Users\nishio\AppData\Local\Microsoft\Windows\Temporary Internet Files\Content.IE5\PEA2MPWE\MCj04289570000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66800" y="2286000"/>
                  <a:ext cx="692193" cy="667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33" name="Picture 9" descr="C:\Users\nishio\AppData\Local\Microsoft\Windows\Temporary Internet Files\Content.IE5\3RLX3PTP\MC900428953[1].wmf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81201" y="2174178"/>
                  <a:ext cx="228600" cy="448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643" name="図形グループ 642"/>
            <p:cNvGrpSpPr/>
            <p:nvPr/>
          </p:nvGrpSpPr>
          <p:grpSpPr>
            <a:xfrm>
              <a:off x="6705600" y="5562600"/>
              <a:ext cx="540327" cy="762236"/>
              <a:chOff x="1143000" y="1524000"/>
              <a:chExt cx="1761926" cy="2417117"/>
            </a:xfrm>
          </p:grpSpPr>
          <p:grpSp>
            <p:nvGrpSpPr>
              <p:cNvPr id="644" name="図形グループ 643"/>
              <p:cNvGrpSpPr/>
              <p:nvPr/>
            </p:nvGrpSpPr>
            <p:grpSpPr>
              <a:xfrm>
                <a:off x="1447800" y="15240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651" name="図 650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52" name="図 651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53" name="図 652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54" name="図 653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55" name="図 654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  <p:grpSp>
            <p:nvGrpSpPr>
              <p:cNvPr id="645" name="図形グループ 644"/>
              <p:cNvGrpSpPr/>
              <p:nvPr/>
            </p:nvGrpSpPr>
            <p:grpSpPr>
              <a:xfrm>
                <a:off x="1143000" y="2133600"/>
                <a:ext cx="1457126" cy="1807517"/>
                <a:chOff x="2181017" y="425424"/>
                <a:chExt cx="1457126" cy="1807517"/>
              </a:xfrm>
            </p:grpSpPr>
            <p:pic>
              <p:nvPicPr>
                <p:cNvPr id="646" name="図 645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81017" y="4254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47" name="図 646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3417" y="5778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48" name="図 647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85817" y="7302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49" name="図 648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38217" y="882624"/>
                  <a:ext cx="847526" cy="1197917"/>
                </a:xfrm>
                <a:prstGeom prst="rect">
                  <a:avLst/>
                </a:prstGeom>
              </p:spPr>
            </p:pic>
            <p:pic>
              <p:nvPicPr>
                <p:cNvPr id="650" name="図 649" descr="thegemini_wireless_sensor.png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0617" y="1035024"/>
                  <a:ext cx="847526" cy="119791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56" name="図形グループ 655"/>
            <p:cNvGrpSpPr/>
            <p:nvPr/>
          </p:nvGrpSpPr>
          <p:grpSpPr>
            <a:xfrm>
              <a:off x="6172200" y="5410200"/>
              <a:ext cx="623455" cy="804856"/>
              <a:chOff x="838200" y="2133600"/>
              <a:chExt cx="1143000" cy="1667201"/>
            </a:xfrm>
          </p:grpSpPr>
          <p:pic>
            <p:nvPicPr>
              <p:cNvPr id="65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21336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58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22860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59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2447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0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2523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29047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2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27523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3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3352800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4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571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209599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36" name="図形グループ 35"/>
          <p:cNvGrpSpPr/>
          <p:nvPr/>
        </p:nvGrpSpPr>
        <p:grpSpPr>
          <a:xfrm>
            <a:off x="5195454" y="4800364"/>
            <a:ext cx="914400" cy="555641"/>
            <a:chOff x="1524000" y="1752600"/>
            <a:chExt cx="914400" cy="555641"/>
          </a:xfrm>
        </p:grpSpPr>
        <p:pic>
          <p:nvPicPr>
            <p:cNvPr id="37" name="Picture 18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8" name="図形グループ 37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43" name="二等辺三角形 42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4" name="直線コネクタ 43"/>
              <p:cNvCxnSpPr>
                <a:stCxn id="43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" name="図形グループ 38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40" name="二等辺三角形 39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1" name="直線コネクタ 40"/>
              <p:cNvCxnSpPr>
                <a:stCxn id="40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直線コネクタ 41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09" name="図形グループ 408"/>
          <p:cNvGrpSpPr/>
          <p:nvPr/>
        </p:nvGrpSpPr>
        <p:grpSpPr>
          <a:xfrm>
            <a:off x="5576454" y="5181364"/>
            <a:ext cx="914400" cy="555641"/>
            <a:chOff x="1524000" y="1752600"/>
            <a:chExt cx="914400" cy="555641"/>
          </a:xfrm>
        </p:grpSpPr>
        <p:pic>
          <p:nvPicPr>
            <p:cNvPr id="410" name="Picture 18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" name="図形グループ 410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416" name="二等辺三角形 415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17" name="直線コネクタ 416"/>
              <p:cNvCxnSpPr>
                <a:stCxn id="416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8" name="直線コネクタ 417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12" name="図形グループ 411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413" name="二等辺三角形 412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14" name="直線コネクタ 413"/>
              <p:cNvCxnSpPr>
                <a:stCxn id="413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5" name="直線コネクタ 414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29" name="図形グループ 428"/>
          <p:cNvGrpSpPr/>
          <p:nvPr/>
        </p:nvGrpSpPr>
        <p:grpSpPr>
          <a:xfrm>
            <a:off x="4648200" y="5029200"/>
            <a:ext cx="914400" cy="555641"/>
            <a:chOff x="1524000" y="1752600"/>
            <a:chExt cx="914400" cy="555641"/>
          </a:xfrm>
        </p:grpSpPr>
        <p:pic>
          <p:nvPicPr>
            <p:cNvPr id="430" name="Picture 18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31" name="図形グループ 430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436" name="二等辺三角形 435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37" name="直線コネクタ 436"/>
              <p:cNvCxnSpPr>
                <a:stCxn id="436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8" name="直線コネクタ 437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32" name="図形グループ 431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433" name="二等辺三角形 432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34" name="直線コネクタ 433"/>
              <p:cNvCxnSpPr>
                <a:stCxn id="433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5" name="直線コネクタ 434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8" name="曲線コネクタ 7"/>
          <p:cNvCxnSpPr>
            <a:stCxn id="416" idx="1"/>
            <a:endCxn id="53" idx="0"/>
          </p:cNvCxnSpPr>
          <p:nvPr/>
        </p:nvCxnSpPr>
        <p:spPr bwMode="auto">
          <a:xfrm flipV="1">
            <a:off x="6442363" y="3491345"/>
            <a:ext cx="775855" cy="1835491"/>
          </a:xfrm>
          <a:prstGeom prst="curvedConnector2">
            <a:avLst/>
          </a:prstGeom>
          <a:solidFill>
            <a:srgbClr val="00B8FF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43" name="曲線コネクタ 442"/>
          <p:cNvCxnSpPr/>
          <p:nvPr/>
        </p:nvCxnSpPr>
        <p:spPr bwMode="auto">
          <a:xfrm rot="10800000" flipV="1">
            <a:off x="5347854" y="3733564"/>
            <a:ext cx="1039091" cy="1042476"/>
          </a:xfrm>
          <a:prstGeom prst="curvedConnector2">
            <a:avLst/>
          </a:prstGeom>
          <a:solidFill>
            <a:srgbClr val="00B8FF"/>
          </a:solidFill>
          <a:ln w="381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47" name="テキスト ボックス 446"/>
          <p:cNvSpPr txBox="1"/>
          <p:nvPr/>
        </p:nvSpPr>
        <p:spPr>
          <a:xfrm>
            <a:off x="3886200" y="3733800"/>
            <a:ext cx="1752599" cy="738664"/>
          </a:xfrm>
          <a:prstGeom prst="rect">
            <a:avLst/>
          </a:prstGeom>
          <a:solidFill>
            <a:srgbClr val="FFFFFF">
              <a:alpha val="71000"/>
            </a:srgbClr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Uniform and stable traffic</a:t>
            </a:r>
          </a:p>
        </p:txBody>
      </p:sp>
      <p:sp>
        <p:nvSpPr>
          <p:cNvPr id="448" name="テキスト ボックス 447"/>
          <p:cNvSpPr txBox="1"/>
          <p:nvPr/>
        </p:nvSpPr>
        <p:spPr>
          <a:xfrm>
            <a:off x="6553200" y="4114800"/>
            <a:ext cx="2057400" cy="738664"/>
          </a:xfrm>
          <a:prstGeom prst="rect">
            <a:avLst/>
          </a:prstGeom>
          <a:solidFill>
            <a:srgbClr val="FFFFFF">
              <a:alpha val="71000"/>
            </a:srgbClr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Mixed and dynamic traffic</a:t>
            </a:r>
          </a:p>
        </p:txBody>
      </p:sp>
      <p:sp>
        <p:nvSpPr>
          <p:cNvPr id="132" name="下矢印 131"/>
          <p:cNvSpPr/>
          <p:nvPr/>
        </p:nvSpPr>
        <p:spPr bwMode="auto">
          <a:xfrm>
            <a:off x="4114800" y="4648200"/>
            <a:ext cx="304800" cy="990600"/>
          </a:xfrm>
          <a:prstGeom prst="downArrow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971800" y="56388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The channel is easy to optimize with the WLAN options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76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Traffic Separation Policy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5</a:t>
            </a:fld>
            <a:endParaRPr lang="en-GB" altLang="ja-JP"/>
          </a:p>
        </p:txBody>
      </p:sp>
      <p:grpSp>
        <p:nvGrpSpPr>
          <p:cNvPr id="7" name="図形グループ 6"/>
          <p:cNvGrpSpPr/>
          <p:nvPr/>
        </p:nvGrpSpPr>
        <p:grpSpPr>
          <a:xfrm>
            <a:off x="4258696" y="1981200"/>
            <a:ext cx="914400" cy="786324"/>
            <a:chOff x="533400" y="1828800"/>
            <a:chExt cx="914400" cy="786324"/>
          </a:xfrm>
        </p:grpSpPr>
        <p:pic>
          <p:nvPicPr>
            <p:cNvPr id="8" name="Picture 24" descr="C:\Users\nishio\AppData\Local\Microsoft\Windows\Temporary Internet Files\Content.IE5\J3H41HDO\MCj0396920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1828800"/>
              <a:ext cx="533689" cy="786324"/>
            </a:xfrm>
            <a:prstGeom prst="rect">
              <a:avLst/>
            </a:prstGeom>
            <a:noFill/>
            <a:scene3d>
              <a:camera prst="perspectiveFront" fov="7200000"/>
              <a:lightRig rig="threePt" dir="t"/>
            </a:scene3d>
            <a:sp3d/>
          </p:spPr>
        </p:pic>
        <p:grpSp>
          <p:nvGrpSpPr>
            <p:cNvPr id="9" name="図形グループ 8"/>
            <p:cNvGrpSpPr/>
            <p:nvPr/>
          </p:nvGrpSpPr>
          <p:grpSpPr>
            <a:xfrm>
              <a:off x="1143000" y="1981200"/>
              <a:ext cx="304800" cy="304800"/>
              <a:chOff x="1371600" y="1828800"/>
              <a:chExt cx="838200" cy="838200"/>
            </a:xfrm>
          </p:grpSpPr>
          <p:sp>
            <p:nvSpPr>
              <p:cNvPr id="14" name="二等辺三角形 13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5" name="直線コネクタ 14"/>
              <p:cNvCxnSpPr>
                <a:stCxn id="14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直線コネクタ 15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" name="図形グループ 9"/>
            <p:cNvGrpSpPr/>
            <p:nvPr/>
          </p:nvGrpSpPr>
          <p:grpSpPr>
            <a:xfrm flipH="1">
              <a:off x="533400" y="1981200"/>
              <a:ext cx="304800" cy="304800"/>
              <a:chOff x="1371600" y="1828800"/>
              <a:chExt cx="838200" cy="838200"/>
            </a:xfrm>
          </p:grpSpPr>
          <p:sp>
            <p:nvSpPr>
              <p:cNvPr id="11" name="二等辺三角形 10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2" name="直線コネクタ 11"/>
              <p:cNvCxnSpPr>
                <a:stCxn id="11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直線コネクタ 12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7" name="図形グループ 16"/>
          <p:cNvGrpSpPr/>
          <p:nvPr/>
        </p:nvGrpSpPr>
        <p:grpSpPr>
          <a:xfrm>
            <a:off x="4182496" y="5257800"/>
            <a:ext cx="914400" cy="555641"/>
            <a:chOff x="1524000" y="1752600"/>
            <a:chExt cx="914400" cy="555641"/>
          </a:xfrm>
        </p:grpSpPr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" name="図形グループ 18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24" name="二等辺三角形 23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5" name="直線コネクタ 24"/>
              <p:cNvCxnSpPr>
                <a:stCxn id="24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直線コネクタ 25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" name="図形グループ 19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21" name="二等辺三角形 20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2" name="直線コネクタ 21"/>
              <p:cNvCxnSpPr>
                <a:stCxn id="21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直線コネクタ 22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7" name="曲線コネクタ 26"/>
          <p:cNvCxnSpPr>
            <a:stCxn id="24" idx="1"/>
            <a:endCxn id="14" idx="1"/>
          </p:cNvCxnSpPr>
          <p:nvPr/>
        </p:nvCxnSpPr>
        <p:spPr bwMode="auto">
          <a:xfrm flipV="1">
            <a:off x="5048405" y="2202872"/>
            <a:ext cx="76200" cy="3200400"/>
          </a:xfrm>
          <a:prstGeom prst="curvedConnector3">
            <a:avLst>
              <a:gd name="adj1" fmla="val 463636"/>
            </a:avLst>
          </a:prstGeom>
          <a:solidFill>
            <a:srgbClr val="00B8FF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8" name="曲線コネクタ 27"/>
          <p:cNvCxnSpPr>
            <a:stCxn id="11" idx="1"/>
            <a:endCxn id="21" idx="1"/>
          </p:cNvCxnSpPr>
          <p:nvPr/>
        </p:nvCxnSpPr>
        <p:spPr bwMode="auto">
          <a:xfrm rot="10800000" flipV="1">
            <a:off x="4230987" y="2202872"/>
            <a:ext cx="76200" cy="3124200"/>
          </a:xfrm>
          <a:prstGeom prst="curvedConnector3">
            <a:avLst>
              <a:gd name="adj1" fmla="val 463636"/>
            </a:avLst>
          </a:prstGeom>
          <a:solidFill>
            <a:srgbClr val="00B8FF"/>
          </a:solidFill>
          <a:ln w="381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228599" y="1828800"/>
            <a:ext cx="361258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Channel 1: Contention Less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611909" y="1828800"/>
            <a:ext cx="230438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Channel 2: Other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4799" y="2385537"/>
            <a:ext cx="32624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Traffic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TCP traffic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Downlink UDP traffic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39" name="図形グループ 38"/>
          <p:cNvGrpSpPr/>
          <p:nvPr/>
        </p:nvGrpSpPr>
        <p:grpSpPr>
          <a:xfrm>
            <a:off x="4334896" y="5486400"/>
            <a:ext cx="914400" cy="555641"/>
            <a:chOff x="1524000" y="1752600"/>
            <a:chExt cx="914400" cy="555641"/>
          </a:xfrm>
        </p:grpSpPr>
        <p:pic>
          <p:nvPicPr>
            <p:cNvPr id="40" name="Picture 1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" name="図形グループ 40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46" name="二等辺三角形 45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7" name="直線コネクタ 46"/>
              <p:cNvCxnSpPr>
                <a:stCxn id="46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直線コネクタ 47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図形グループ 41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43" name="二等辺三角形 42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4" name="直線コネクタ 43"/>
              <p:cNvCxnSpPr>
                <a:stCxn id="43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9" name="テキスト ボックス 48"/>
          <p:cNvSpPr txBox="1"/>
          <p:nvPr/>
        </p:nvSpPr>
        <p:spPr>
          <a:xfrm>
            <a:off x="5858896" y="2381072"/>
            <a:ext cx="308289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Traffic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Uplink UDP traffic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Other Uplink </a:t>
            </a:r>
            <a:r>
              <a:rPr kumimoji="1" lang="en-US" altLang="ja-JP" dirty="0" smtClean="0">
                <a:solidFill>
                  <a:schemeClr val="tx1"/>
                </a:solidFill>
              </a:rPr>
              <a:t>traffics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4799" y="3810000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Options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Effective </a:t>
            </a:r>
            <a:r>
              <a:rPr kumimoji="1" lang="en-US" altLang="ja-JP" dirty="0">
                <a:solidFill>
                  <a:schemeClr val="tx1"/>
                </a:solidFill>
              </a:rPr>
              <a:t>options for </a:t>
            </a:r>
            <a:r>
              <a:rPr kumimoji="1" lang="en-US" altLang="ja-JP" dirty="0" smtClean="0">
                <a:solidFill>
                  <a:schemeClr val="tx1"/>
                </a:solidFill>
              </a:rPr>
              <a:t>uncongested WLAN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Frame aggregation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Channel bonding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Short GI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67400" y="388620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Options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Other effective options </a:t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for congested WLAN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RTS</a:t>
            </a:r>
            <a:r>
              <a:rPr kumimoji="1" lang="en-US" altLang="ja-JP" dirty="0">
                <a:solidFill>
                  <a:schemeClr val="tx1"/>
                </a:solidFill>
              </a:rPr>
              <a:t>/</a:t>
            </a:r>
            <a:r>
              <a:rPr kumimoji="1" lang="en-US" altLang="ja-JP" dirty="0" smtClean="0">
                <a:solidFill>
                  <a:schemeClr val="tx1"/>
                </a:solidFill>
              </a:rPr>
              <a:t>CTS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err="1" smtClean="0">
                <a:solidFill>
                  <a:schemeClr val="tx1"/>
                </a:solidFill>
              </a:rPr>
              <a:t>RandomAIFSN</a:t>
            </a:r>
            <a:r>
              <a:rPr kumimoji="1" lang="en-US" altLang="ja-JP" dirty="0" smtClean="0">
                <a:solidFill>
                  <a:schemeClr val="tx1"/>
                </a:solidFill>
              </a:rPr>
              <a:t> [1]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indent="0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962400" y="6046113"/>
            <a:ext cx="518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[1] OGAWA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K., </a:t>
            </a:r>
            <a:r>
              <a:rPr lang="en-US" altLang="ja-JP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et.al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(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2013). IEEE 802.11ah Based M2M Networks Employing Virtual Grouping and Power Saving Methods. IEICE 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Trans. 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on 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Comm., 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E96.B(12), 2976–2985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7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角丸四角形 93"/>
          <p:cNvSpPr/>
          <p:nvPr/>
        </p:nvSpPr>
        <p:spPr bwMode="auto">
          <a:xfrm>
            <a:off x="5710206" y="2595265"/>
            <a:ext cx="2286000" cy="1981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76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角丸四角形 54"/>
          <p:cNvSpPr/>
          <p:nvPr/>
        </p:nvSpPr>
        <p:spPr bwMode="auto">
          <a:xfrm>
            <a:off x="1981200" y="2595265"/>
            <a:ext cx="2133600" cy="1981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evaluation (1/2)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6</a:t>
            </a:fld>
            <a:endParaRPr lang="en-GB" altLang="ja-JP"/>
          </a:p>
        </p:txBody>
      </p:sp>
      <p:grpSp>
        <p:nvGrpSpPr>
          <p:cNvPr id="46" name="図形グループ 45"/>
          <p:cNvGrpSpPr/>
          <p:nvPr/>
        </p:nvGrpSpPr>
        <p:grpSpPr>
          <a:xfrm>
            <a:off x="1981200" y="2671465"/>
            <a:ext cx="1988555" cy="1837396"/>
            <a:chOff x="304800" y="2863494"/>
            <a:chExt cx="1988555" cy="1837396"/>
          </a:xfrm>
        </p:grpSpPr>
        <p:grpSp>
          <p:nvGrpSpPr>
            <p:cNvPr id="29" name="図形グループ 28"/>
            <p:cNvGrpSpPr/>
            <p:nvPr/>
          </p:nvGrpSpPr>
          <p:grpSpPr>
            <a:xfrm>
              <a:off x="304800" y="2863494"/>
              <a:ext cx="1988555" cy="1837396"/>
              <a:chOff x="-754628" y="1830349"/>
              <a:chExt cx="2977755" cy="2710504"/>
            </a:xfrm>
          </p:grpSpPr>
          <p:pic>
            <p:nvPicPr>
              <p:cNvPr id="30" name="図 29" descr="imgres.jpeg"/>
              <p:cNvPicPr>
                <a:picLocks noChangeAspect="1"/>
              </p:cNvPicPr>
              <p:nvPr/>
            </p:nvPicPr>
            <p:blipFill>
              <a:blip r:embed="rId2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2248" y="1830349"/>
                <a:ext cx="1090879" cy="1246360"/>
              </a:xfrm>
              <a:prstGeom prst="rect">
                <a:avLst/>
              </a:prstGeom>
            </p:spPr>
          </p:pic>
          <p:pic>
            <p:nvPicPr>
              <p:cNvPr id="3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767812"/>
                <a:ext cx="998304" cy="7730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754628" y="2055168"/>
                <a:ext cx="998304" cy="7730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5" name="Picture 1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3657600"/>
              <a:ext cx="666671" cy="524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テキスト ボックス 35"/>
          <p:cNvSpPr txBox="1"/>
          <p:nvPr/>
        </p:nvSpPr>
        <p:spPr>
          <a:xfrm>
            <a:off x="2057400" y="1680865"/>
            <a:ext cx="184302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Conventional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94715" y="1676400"/>
            <a:ext cx="233008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Proposed scheme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132527" y="2138065"/>
            <a:ext cx="1829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accent1"/>
                </a:solidFill>
              </a:rPr>
              <a:t>40MHz channel</a:t>
            </a:r>
            <a:endParaRPr kumimoji="1" lang="ja-JP" altLang="en-US" sz="2000" dirty="0">
              <a:solidFill>
                <a:schemeClr val="accent1"/>
              </a:solidFill>
            </a:endParaRPr>
          </a:p>
        </p:txBody>
      </p:sp>
      <p:pic>
        <p:nvPicPr>
          <p:cNvPr id="61" name="図 60" descr="imgres.jpe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206" y="2519065"/>
            <a:ext cx="728493" cy="844882"/>
          </a:xfrm>
          <a:prstGeom prst="rect">
            <a:avLst/>
          </a:prstGeom>
        </p:spPr>
      </p:pic>
      <p:grpSp>
        <p:nvGrpSpPr>
          <p:cNvPr id="64" name="図形グループ 63"/>
          <p:cNvGrpSpPr/>
          <p:nvPr/>
        </p:nvGrpSpPr>
        <p:grpSpPr>
          <a:xfrm>
            <a:off x="5710206" y="3433465"/>
            <a:ext cx="914400" cy="555641"/>
            <a:chOff x="1524000" y="1752600"/>
            <a:chExt cx="914400" cy="555641"/>
          </a:xfrm>
        </p:grpSpPr>
        <p:pic>
          <p:nvPicPr>
            <p:cNvPr id="65" name="Picture 18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6" name="図形グループ 65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71" name="二等辺三角形 70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72" name="直線コネクタ 71"/>
              <p:cNvCxnSpPr>
                <a:stCxn id="71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直線コネクタ 72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7" name="図形グループ 66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68" name="二等辺三角形 67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9" name="直線コネクタ 68"/>
              <p:cNvCxnSpPr>
                <a:stCxn id="68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直線コネクタ 69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4" name="図形グループ 73"/>
          <p:cNvGrpSpPr/>
          <p:nvPr/>
        </p:nvGrpSpPr>
        <p:grpSpPr>
          <a:xfrm>
            <a:off x="6396006" y="3966865"/>
            <a:ext cx="914400" cy="555641"/>
            <a:chOff x="1524000" y="1752600"/>
            <a:chExt cx="914400" cy="555641"/>
          </a:xfrm>
        </p:grpSpPr>
        <p:pic>
          <p:nvPicPr>
            <p:cNvPr id="75" name="Picture 18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6" name="図形グループ 75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81" name="二等辺三角形 80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2" name="直線コネクタ 81"/>
              <p:cNvCxnSpPr>
                <a:stCxn id="81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直線コネクタ 82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7" name="図形グループ 76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78" name="二等辺三角形 77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79" name="直線コネクタ 78"/>
              <p:cNvCxnSpPr>
                <a:stCxn id="78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直線コネクタ 79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84" name="図形グループ 83"/>
          <p:cNvGrpSpPr/>
          <p:nvPr/>
        </p:nvGrpSpPr>
        <p:grpSpPr>
          <a:xfrm>
            <a:off x="5710206" y="2747665"/>
            <a:ext cx="914400" cy="555641"/>
            <a:chOff x="1524000" y="1752600"/>
            <a:chExt cx="914400" cy="555641"/>
          </a:xfrm>
        </p:grpSpPr>
        <p:pic>
          <p:nvPicPr>
            <p:cNvPr id="85" name="Picture 18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752600"/>
              <a:ext cx="717554" cy="555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6" name="図形グループ 85"/>
            <p:cNvGrpSpPr/>
            <p:nvPr/>
          </p:nvGrpSpPr>
          <p:grpSpPr>
            <a:xfrm>
              <a:off x="2133600" y="1828800"/>
              <a:ext cx="304800" cy="304800"/>
              <a:chOff x="1371600" y="1828800"/>
              <a:chExt cx="838200" cy="838200"/>
            </a:xfrm>
          </p:grpSpPr>
          <p:sp>
            <p:nvSpPr>
              <p:cNvPr id="91" name="二等辺三角形 90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2" name="直線コネクタ 91"/>
              <p:cNvCxnSpPr>
                <a:stCxn id="91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直線コネクタ 92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7" name="図形グループ 86"/>
            <p:cNvGrpSpPr/>
            <p:nvPr/>
          </p:nvGrpSpPr>
          <p:grpSpPr>
            <a:xfrm flipH="1">
              <a:off x="1524000" y="1752600"/>
              <a:ext cx="304800" cy="304800"/>
              <a:chOff x="1371600" y="1828800"/>
              <a:chExt cx="838200" cy="838200"/>
            </a:xfrm>
          </p:grpSpPr>
          <p:sp>
            <p:nvSpPr>
              <p:cNvPr id="88" name="二等辺三角形 87"/>
              <p:cNvSpPr/>
              <p:nvPr/>
            </p:nvSpPr>
            <p:spPr bwMode="auto">
              <a:xfrm rot="10800000">
                <a:off x="1676400" y="1828800"/>
                <a:ext cx="533400" cy="381000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9" name="直線コネクタ 88"/>
              <p:cNvCxnSpPr>
                <a:stCxn id="88" idx="3"/>
              </p:cNvCxnSpPr>
              <p:nvPr/>
            </p:nvCxnSpPr>
            <p:spPr bwMode="auto">
              <a:xfrm>
                <a:off x="1943100" y="1828800"/>
                <a:ext cx="2100" cy="8382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直線コネクタ 89"/>
              <p:cNvCxnSpPr/>
              <p:nvPr/>
            </p:nvCxnSpPr>
            <p:spPr bwMode="auto">
              <a:xfrm>
                <a:off x="1371600" y="2667000"/>
                <a:ext cx="5736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95" name="テキスト ボックス 94"/>
          <p:cNvSpPr txBox="1"/>
          <p:nvPr/>
        </p:nvSpPr>
        <p:spPr>
          <a:xfrm>
            <a:off x="5786406" y="2138065"/>
            <a:ext cx="221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accent1"/>
                </a:solidFill>
              </a:rPr>
              <a:t>2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0MHz channel </a:t>
            </a:r>
            <a:r>
              <a:rPr kumimoji="1" lang="en-US" altLang="ja-JP" sz="2000" dirty="0">
                <a:solidFill>
                  <a:schemeClr val="accent1"/>
                </a:solidFill>
              </a:rPr>
              <a:t>x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 2</a:t>
            </a:r>
            <a:endParaRPr kumimoji="1" lang="ja-JP" altLang="en-US" sz="2000" dirty="0">
              <a:solidFill>
                <a:schemeClr val="accent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38200" y="4648200"/>
            <a:ext cx="3607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IEEE 802.11n WLAN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Auto Rate Fallback: Enable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49158" y="5569803"/>
            <a:ext cx="4789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All the STAs use TCP downlink flow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Some of the STAs use UDP flow</a:t>
            </a:r>
          </a:p>
        </p:txBody>
      </p:sp>
      <p:sp>
        <p:nvSpPr>
          <p:cNvPr id="99" name="左中かっこ 98"/>
          <p:cNvSpPr/>
          <p:nvPr/>
        </p:nvSpPr>
        <p:spPr bwMode="auto">
          <a:xfrm>
            <a:off x="1600200" y="2971800"/>
            <a:ext cx="304800" cy="1447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04800" y="3276600"/>
            <a:ext cx="13442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Num</a:t>
            </a:r>
            <a:r>
              <a:rPr kumimoji="1" lang="en-US" altLang="ja-JP" dirty="0">
                <a:solidFill>
                  <a:schemeClr val="tx1"/>
                </a:solidFill>
              </a:rPr>
              <a:t>.</a:t>
            </a:r>
            <a:r>
              <a:rPr kumimoji="1" lang="en-US" altLang="ja-JP" dirty="0" smtClean="0">
                <a:solidFill>
                  <a:schemeClr val="tx1"/>
                </a:solidFill>
              </a:rPr>
              <a:t> of </a:t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STAs: 15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98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evaluation (2/2)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7</a:t>
            </a:fld>
            <a:endParaRPr lang="en-GB" altLang="ja-JP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258772"/>
              </p:ext>
            </p:extLst>
          </p:nvPr>
        </p:nvGraphicFramePr>
        <p:xfrm>
          <a:off x="1752600" y="1992868"/>
          <a:ext cx="5867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855677" y="5498068"/>
            <a:ext cx="5459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Number of STAs using UDP </a:t>
            </a:r>
            <a:r>
              <a:rPr kumimoji="1" lang="en-US" altLang="ja-JP" sz="1800" dirty="0">
                <a:solidFill>
                  <a:srgbClr val="000000"/>
                </a:solidFill>
              </a:rPr>
              <a:t>u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plink flow in each channel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rot="16200000">
            <a:off x="33622" y="3669268"/>
            <a:ext cx="289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Average throughput of  STAs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アーチ 9"/>
          <p:cNvSpPr/>
          <p:nvPr/>
        </p:nvSpPr>
        <p:spPr bwMode="auto">
          <a:xfrm rot="5400000">
            <a:off x="4072424" y="3154985"/>
            <a:ext cx="914400" cy="548030"/>
          </a:xfrm>
          <a:prstGeom prst="blockArc">
            <a:avLst>
              <a:gd name="adj1" fmla="val 7931519"/>
              <a:gd name="adj2" fmla="val 2525921"/>
              <a:gd name="adj3" fmla="val 6593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08915" y="2895600"/>
            <a:ext cx="233008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Proposed scheme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アーチ 11"/>
          <p:cNvSpPr/>
          <p:nvPr/>
        </p:nvSpPr>
        <p:spPr bwMode="auto">
          <a:xfrm rot="5400000">
            <a:off x="3360115" y="4031285"/>
            <a:ext cx="685800" cy="548030"/>
          </a:xfrm>
          <a:prstGeom prst="blockArc">
            <a:avLst>
              <a:gd name="adj1" fmla="val 7931519"/>
              <a:gd name="adj2" fmla="val 2525921"/>
              <a:gd name="adj3" fmla="val 6593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48177" y="4495800"/>
            <a:ext cx="1843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Conventional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4876800" y="2362200"/>
            <a:ext cx="609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4876800" y="2590800"/>
            <a:ext cx="609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5522033" y="2133600"/>
            <a:ext cx="1793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RTS/CTS enable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RTS/CTS disable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9" name="上矢印 18"/>
          <p:cNvSpPr/>
          <p:nvPr/>
        </p:nvSpPr>
        <p:spPr bwMode="auto">
          <a:xfrm>
            <a:off x="2514600" y="2743200"/>
            <a:ext cx="381000" cy="1295400"/>
          </a:xfrm>
          <a:prstGeom prst="upArrow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上矢印 21"/>
          <p:cNvSpPr/>
          <p:nvPr/>
        </p:nvSpPr>
        <p:spPr bwMode="auto">
          <a:xfrm>
            <a:off x="7010400" y="3962400"/>
            <a:ext cx="304800" cy="609600"/>
          </a:xfrm>
          <a:prstGeom prst="upArrow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177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1"/>
            <a:ext cx="8001000" cy="3733799"/>
          </a:xfrm>
        </p:spPr>
        <p:txBody>
          <a:bodyPr tIns="0" bIns="0"/>
          <a:lstStyle/>
          <a:p>
            <a:pPr marL="0" indent="0"/>
            <a:r>
              <a:rPr kumimoji="1" lang="en-US" altLang="ja-JP" dirty="0" smtClean="0"/>
              <a:t>We proposed the </a:t>
            </a:r>
            <a:r>
              <a:rPr kumimoji="1" lang="en-US" altLang="ja-JP" dirty="0"/>
              <a:t>t</a:t>
            </a:r>
            <a:r>
              <a:rPr kumimoji="1" lang="en-US" altLang="ja-JP" dirty="0" smtClean="0"/>
              <a:t>raffic separation scheme which enables WLANs to coordinate traffic so that WLAN options increase the system throughput efficiently.</a:t>
            </a:r>
          </a:p>
          <a:p>
            <a:pPr marL="0" indent="0"/>
            <a:endParaRPr kumimoji="1" lang="en-US" altLang="ja-JP" dirty="0" smtClean="0"/>
          </a:p>
          <a:p>
            <a:pPr marL="0" indent="0"/>
            <a:r>
              <a:rPr kumimoji="1" lang="en-US" altLang="ja-JP" dirty="0" smtClean="0"/>
              <a:t>The advantages of the scheme</a:t>
            </a:r>
          </a:p>
          <a:p>
            <a:pPr>
              <a:buFontTx/>
              <a:buChar char="-"/>
            </a:pPr>
            <a:r>
              <a:rPr kumimoji="1" lang="en-US" altLang="ja-JP" dirty="0" smtClean="0"/>
              <a:t>It is applicable for lots of WLAN options.</a:t>
            </a:r>
          </a:p>
          <a:p>
            <a:pPr>
              <a:buFontTx/>
              <a:buChar char="-"/>
            </a:pPr>
            <a:r>
              <a:rPr kumimoji="1" lang="en-US" altLang="ja-JP" dirty="0" smtClean="0"/>
              <a:t>Easy implementation </a:t>
            </a:r>
          </a:p>
          <a:p>
            <a:pPr>
              <a:buFontTx/>
              <a:buChar char="-"/>
            </a:pPr>
            <a:r>
              <a:rPr kumimoji="1" lang="en-US" altLang="ja-JP" dirty="0" smtClean="0"/>
              <a:t>It </a:t>
            </a:r>
            <a:r>
              <a:rPr kumimoji="1" lang="en-US" altLang="ja-JP" dirty="0"/>
              <a:t>can be used for </a:t>
            </a:r>
            <a:r>
              <a:rPr kumimoji="1" lang="en-US" altLang="ja-JP" dirty="0" smtClean="0"/>
              <a:t>several </a:t>
            </a:r>
            <a:r>
              <a:rPr kumimoji="1" lang="en-US" altLang="ja-JP" dirty="0"/>
              <a:t>usage scenario such </a:t>
            </a:r>
            <a:r>
              <a:rPr kumimoji="1" lang="en-US" altLang="ja-JP" dirty="0" smtClean="0"/>
              <a:t>as</a:t>
            </a:r>
            <a:br>
              <a:rPr kumimoji="1" lang="en-US" altLang="ja-JP" dirty="0" smtClean="0"/>
            </a:br>
            <a:r>
              <a:rPr kumimoji="1" lang="en-US" altLang="ja-JP" dirty="0" smtClean="0"/>
              <a:t>minimizing delay,  prioritizing real time application etc..</a:t>
            </a:r>
            <a:endParaRPr kumimoji="1" lang="en-US" altLang="ja-JP" dirty="0"/>
          </a:p>
          <a:p>
            <a:pPr>
              <a:buFontTx/>
              <a:buChar char="-"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8</a:t>
            </a:fld>
            <a:endParaRPr lang="en-GB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200" y="5830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solidFill>
                  <a:srgbClr val="000000"/>
                </a:solidFill>
              </a:rPr>
              <a:t>The present study was supported by the Strategic </a:t>
            </a:r>
            <a:r>
              <a:rPr lang="en-US" altLang="ja-JP" sz="1800" dirty="0" smtClean="0">
                <a:solidFill>
                  <a:srgbClr val="000000"/>
                </a:solidFill>
              </a:rPr>
              <a:t>Information </a:t>
            </a:r>
            <a:r>
              <a:rPr lang="en-US" altLang="ja-JP" sz="1800" dirty="0">
                <a:solidFill>
                  <a:srgbClr val="000000"/>
                </a:solidFill>
              </a:rPr>
              <a:t>and Communications R&amp;D Promotion </a:t>
            </a:r>
            <a:r>
              <a:rPr lang="en-US" altLang="ja-JP" sz="1800" dirty="0" err="1">
                <a:solidFill>
                  <a:srgbClr val="000000"/>
                </a:solidFill>
              </a:rPr>
              <a:t>Programme</a:t>
            </a:r>
            <a:r>
              <a:rPr lang="en-US" altLang="ja-JP" sz="1800" dirty="0">
                <a:solidFill>
                  <a:srgbClr val="000000"/>
                </a:solidFill>
              </a:rPr>
              <a:t> (SCOPE) of the Ministry of Internal Affairs and </a:t>
            </a:r>
            <a:r>
              <a:rPr lang="en-US" altLang="ja-JP" sz="1800" dirty="0" smtClean="0">
                <a:solidFill>
                  <a:srgbClr val="000000"/>
                </a:solidFill>
              </a:rPr>
              <a:t>Communications</a:t>
            </a:r>
            <a:r>
              <a:rPr lang="en-US" altLang="ja-JP" sz="1800" dirty="0">
                <a:solidFill>
                  <a:srgbClr val="000000"/>
                </a:solidFill>
              </a:rPr>
              <a:t>, Japan.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7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WLAN traffics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Takayuki Nishio, Kyoto University</a:t>
            </a:r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ja-JP" smtClean="0"/>
              <a:t>Slide </a:t>
            </a:r>
            <a:fld id="{C073D03E-3368-4A40-B1BF-A84B45CA3F3C}" type="slidenum">
              <a:rPr lang="en-GB" altLang="ja-JP" smtClean="0"/>
              <a:pPr/>
              <a:t>9</a:t>
            </a:fld>
            <a:endParaRPr lang="en-GB" altLang="ja-JP"/>
          </a:p>
        </p:txBody>
      </p:sp>
      <p:grpSp>
        <p:nvGrpSpPr>
          <p:cNvPr id="75" name="図形グループ 74"/>
          <p:cNvGrpSpPr/>
          <p:nvPr/>
        </p:nvGrpSpPr>
        <p:grpSpPr>
          <a:xfrm>
            <a:off x="4419600" y="2209800"/>
            <a:ext cx="2514599" cy="2209800"/>
            <a:chOff x="-228600" y="2895600"/>
            <a:chExt cx="2514599" cy="2209800"/>
          </a:xfrm>
        </p:grpSpPr>
        <p:grpSp>
          <p:nvGrpSpPr>
            <p:cNvPr id="55" name="図形グループ 54"/>
            <p:cNvGrpSpPr/>
            <p:nvPr/>
          </p:nvGrpSpPr>
          <p:grpSpPr>
            <a:xfrm>
              <a:off x="-21772" y="3176076"/>
              <a:ext cx="1850571" cy="1472124"/>
              <a:chOff x="-21772" y="3176076"/>
              <a:chExt cx="1850571" cy="1472124"/>
            </a:xfrm>
          </p:grpSpPr>
          <p:sp>
            <p:nvSpPr>
              <p:cNvPr id="54" name="円/楕円 53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9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50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6" name="図形グループ 55"/>
            <p:cNvGrpSpPr/>
            <p:nvPr/>
          </p:nvGrpSpPr>
          <p:grpSpPr>
            <a:xfrm>
              <a:off x="130628" y="3328476"/>
              <a:ext cx="1850571" cy="1472124"/>
              <a:chOff x="-21772" y="3176076"/>
              <a:chExt cx="1850571" cy="1472124"/>
            </a:xfrm>
          </p:grpSpPr>
          <p:sp>
            <p:nvSpPr>
              <p:cNvPr id="57" name="円/楕円 56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58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59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2" name="図形グループ 61"/>
            <p:cNvGrpSpPr/>
            <p:nvPr/>
          </p:nvGrpSpPr>
          <p:grpSpPr>
            <a:xfrm>
              <a:off x="283028" y="3480876"/>
              <a:ext cx="1850571" cy="1472124"/>
              <a:chOff x="-21772" y="3176076"/>
              <a:chExt cx="1850571" cy="1472124"/>
            </a:xfrm>
          </p:grpSpPr>
          <p:sp>
            <p:nvSpPr>
              <p:cNvPr id="63" name="円/楕円 62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64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65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4" name="正方形/長方形 73"/>
            <p:cNvSpPr/>
            <p:nvPr/>
          </p:nvSpPr>
          <p:spPr bwMode="auto">
            <a:xfrm>
              <a:off x="-228600" y="2895600"/>
              <a:ext cx="2438400" cy="160020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8" name="図形グループ 67"/>
            <p:cNvGrpSpPr/>
            <p:nvPr/>
          </p:nvGrpSpPr>
          <p:grpSpPr>
            <a:xfrm>
              <a:off x="435428" y="3633276"/>
              <a:ext cx="1850571" cy="1472124"/>
              <a:chOff x="-21772" y="3176076"/>
              <a:chExt cx="1850571" cy="1472124"/>
            </a:xfrm>
          </p:grpSpPr>
          <p:sp>
            <p:nvSpPr>
              <p:cNvPr id="69" name="円/楕円 68"/>
              <p:cNvSpPr/>
              <p:nvPr/>
            </p:nvSpPr>
            <p:spPr bwMode="auto">
              <a:xfrm>
                <a:off x="-21772" y="3505200"/>
                <a:ext cx="1850571" cy="1143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70" name="Picture 24" descr="C:\Users\nishio\AppData\Local\Microsoft\Windows\Temporary Internet Files\Content.IE5\J3H41HDO\MCj0396920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66800" y="3176076"/>
                <a:ext cx="533689" cy="786324"/>
              </a:xfrm>
              <a:prstGeom prst="rect">
                <a:avLst/>
              </a:prstGeom>
              <a:noFill/>
              <a:scene3d>
                <a:camera prst="perspectiveFront" fov="7200000"/>
                <a:lightRig rig="threePt" dir="t"/>
              </a:scene3d>
              <a:sp3d/>
            </p:spPr>
          </p:pic>
          <p:pic>
            <p:nvPicPr>
              <p:cNvPr id="71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37338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38862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18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038600"/>
                <a:ext cx="717554" cy="555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8" name="図形グループ 47"/>
          <p:cNvGrpSpPr/>
          <p:nvPr/>
        </p:nvGrpSpPr>
        <p:grpSpPr>
          <a:xfrm>
            <a:off x="6912429" y="2895600"/>
            <a:ext cx="2209800" cy="1559622"/>
            <a:chOff x="1371600" y="2438400"/>
            <a:chExt cx="2209800" cy="1559622"/>
          </a:xfrm>
        </p:grpSpPr>
        <p:grpSp>
          <p:nvGrpSpPr>
            <p:cNvPr id="33" name="図形グループ 32"/>
            <p:cNvGrpSpPr/>
            <p:nvPr/>
          </p:nvGrpSpPr>
          <p:grpSpPr>
            <a:xfrm>
              <a:off x="1524000" y="2667000"/>
              <a:ext cx="1371600" cy="873822"/>
              <a:chOff x="990600" y="2174178"/>
              <a:chExt cx="1371600" cy="873822"/>
            </a:xfrm>
          </p:grpSpPr>
          <p:sp>
            <p:nvSpPr>
              <p:cNvPr id="32" name="円/楕円 31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0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4" name="図形グループ 33"/>
            <p:cNvGrpSpPr/>
            <p:nvPr/>
          </p:nvGrpSpPr>
          <p:grpSpPr>
            <a:xfrm>
              <a:off x="1676400" y="2819400"/>
              <a:ext cx="1371600" cy="873822"/>
              <a:chOff x="990600" y="2174178"/>
              <a:chExt cx="1371600" cy="873822"/>
            </a:xfrm>
          </p:grpSpPr>
          <p:sp>
            <p:nvSpPr>
              <p:cNvPr id="35" name="円/楕円 34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6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8" name="図形グループ 37"/>
            <p:cNvGrpSpPr/>
            <p:nvPr/>
          </p:nvGrpSpPr>
          <p:grpSpPr>
            <a:xfrm>
              <a:off x="1828800" y="2971800"/>
              <a:ext cx="1371600" cy="873822"/>
              <a:chOff x="990600" y="2174178"/>
              <a:chExt cx="1371600" cy="873822"/>
            </a:xfrm>
          </p:grpSpPr>
          <p:sp>
            <p:nvSpPr>
              <p:cNvPr id="39" name="円/楕円 38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0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7" name="正方形/長方形 46"/>
            <p:cNvSpPr/>
            <p:nvPr/>
          </p:nvSpPr>
          <p:spPr bwMode="auto">
            <a:xfrm>
              <a:off x="1371600" y="2438400"/>
              <a:ext cx="2209800" cy="129540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2" name="図形グループ 41"/>
            <p:cNvGrpSpPr/>
            <p:nvPr/>
          </p:nvGrpSpPr>
          <p:grpSpPr>
            <a:xfrm>
              <a:off x="1981200" y="3124200"/>
              <a:ext cx="1371600" cy="873822"/>
              <a:chOff x="990600" y="2174178"/>
              <a:chExt cx="1371600" cy="873822"/>
            </a:xfrm>
          </p:grpSpPr>
          <p:sp>
            <p:nvSpPr>
              <p:cNvPr id="43" name="円/楕円 42"/>
              <p:cNvSpPr/>
              <p:nvPr/>
            </p:nvSpPr>
            <p:spPr bwMode="auto">
              <a:xfrm>
                <a:off x="990600" y="2362200"/>
                <a:ext cx="1371600" cy="685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44" name="Picture 3" descr="C:\Users\nishio\AppData\Local\Microsoft\Windows\Temporary Internet Files\Content.IE5\PEA2MPWE\MCj04289570000[1]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6800" y="2286000"/>
                <a:ext cx="692193" cy="6679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Picture 9" descr="C:\Users\nishio\AppData\Local\Microsoft\Windows\Temporary Internet Files\Content.IE5\3RLX3PTP\MC900428953[1].wmf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1" y="2174178"/>
                <a:ext cx="228600" cy="4480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9" name="図形グループ 28"/>
          <p:cNvGrpSpPr/>
          <p:nvPr/>
        </p:nvGrpSpPr>
        <p:grpSpPr>
          <a:xfrm>
            <a:off x="2590800" y="2971800"/>
            <a:ext cx="990600" cy="1578917"/>
            <a:chOff x="1143000" y="1524000"/>
            <a:chExt cx="1761926" cy="2417117"/>
          </a:xfrm>
        </p:grpSpPr>
        <p:grpSp>
          <p:nvGrpSpPr>
            <p:cNvPr id="16" name="図形グループ 15"/>
            <p:cNvGrpSpPr/>
            <p:nvPr/>
          </p:nvGrpSpPr>
          <p:grpSpPr>
            <a:xfrm>
              <a:off x="1447800" y="1524000"/>
              <a:ext cx="1457126" cy="1807517"/>
              <a:chOff x="2181017" y="425424"/>
              <a:chExt cx="1457126" cy="1807517"/>
            </a:xfrm>
          </p:grpSpPr>
          <p:pic>
            <p:nvPicPr>
              <p:cNvPr id="11" name="図 10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1017" y="4254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2" name="図 11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417" y="5778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3" name="図 12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5817" y="7302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4" name="図 13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8217" y="8826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15" name="図 14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617" y="1035024"/>
                <a:ext cx="847526" cy="1197917"/>
              </a:xfrm>
              <a:prstGeom prst="rect">
                <a:avLst/>
              </a:prstGeom>
            </p:spPr>
          </p:pic>
        </p:grpSp>
        <p:grpSp>
          <p:nvGrpSpPr>
            <p:cNvPr id="23" name="図形グループ 22"/>
            <p:cNvGrpSpPr/>
            <p:nvPr/>
          </p:nvGrpSpPr>
          <p:grpSpPr>
            <a:xfrm>
              <a:off x="1143000" y="2133600"/>
              <a:ext cx="1457126" cy="1807517"/>
              <a:chOff x="2181017" y="425424"/>
              <a:chExt cx="1457126" cy="1807517"/>
            </a:xfrm>
          </p:grpSpPr>
          <p:pic>
            <p:nvPicPr>
              <p:cNvPr id="24" name="図 23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1017" y="4254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5" name="図 24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3417" y="5778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6" name="図 25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5817" y="7302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7" name="図 26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38217" y="882624"/>
                <a:ext cx="847526" cy="1197917"/>
              </a:xfrm>
              <a:prstGeom prst="rect">
                <a:avLst/>
              </a:prstGeom>
            </p:spPr>
          </p:pic>
          <p:pic>
            <p:nvPicPr>
              <p:cNvPr id="28" name="図 27" descr="thegemini_wireless_sensor.png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617" y="1035024"/>
                <a:ext cx="847526" cy="1197917"/>
              </a:xfrm>
              <a:prstGeom prst="rect">
                <a:avLst/>
              </a:prstGeom>
            </p:spPr>
          </p:pic>
        </p:grpSp>
      </p:grpSp>
      <p:sp>
        <p:nvSpPr>
          <p:cNvPr id="76" name="テキスト ボックス 75"/>
          <p:cNvSpPr txBox="1"/>
          <p:nvPr/>
        </p:nvSpPr>
        <p:spPr>
          <a:xfrm>
            <a:off x="4800600" y="4461808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High contention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Large number of WLANs including smartphone tethering and Lots of WLAN devices including sensors compete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87" name="図形グループ 86"/>
          <p:cNvGrpSpPr/>
          <p:nvPr/>
        </p:nvGrpSpPr>
        <p:grpSpPr>
          <a:xfrm>
            <a:off x="1219200" y="2743200"/>
            <a:ext cx="1143000" cy="1667201"/>
            <a:chOff x="838200" y="2133600"/>
            <a:chExt cx="1143000" cy="1667201"/>
          </a:xfrm>
        </p:grpSpPr>
        <p:pic>
          <p:nvPicPr>
            <p:cNvPr id="78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21336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2860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24475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25237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29047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27523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3352800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0571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9" descr="C:\Users\nishio\AppData\Local\Microsoft\Windows\Temporary Internet Files\Content.IE5\3RLX3PTP\MC900428953[1].wmf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3209599"/>
              <a:ext cx="228600" cy="44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24" descr="C:\Users\nishio\AppData\Local\Microsoft\Windows\Temporary Internet Files\Content.IE5\J3H41HDO\MCj039692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176076"/>
            <a:ext cx="533689" cy="786324"/>
          </a:xfrm>
          <a:prstGeom prst="rect">
            <a:avLst/>
          </a:prstGeom>
          <a:noFill/>
          <a:scene3d>
            <a:camera prst="perspectiveFront" fov="7200000"/>
            <a:lightRig rig="threePt" dir="t"/>
          </a:scene3d>
          <a:sp3d/>
        </p:spPr>
      </p:pic>
      <p:sp>
        <p:nvSpPr>
          <p:cNvPr id="88" name="テキスト ボックス 87"/>
          <p:cNvSpPr txBox="1"/>
          <p:nvPr/>
        </p:nvSpPr>
        <p:spPr>
          <a:xfrm>
            <a:off x="304800" y="4461808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Busty traffic of short frames</a:t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Smartphone applications and sensing devices generate huge number of very short data frames.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802-11-SubmissionDW">
  <a:themeElements>
    <a:clrScheme name="[240] ダークトーン">
      <a:dk1>
        <a:sysClr val="windowText" lastClr="000000"/>
      </a:dk1>
      <a:lt1>
        <a:srgbClr val="FFFFFF"/>
      </a:lt1>
      <a:dk2>
        <a:srgbClr val="152027"/>
      </a:dk2>
      <a:lt2>
        <a:srgbClr val="EFF7FB"/>
      </a:lt2>
      <a:accent1>
        <a:srgbClr val="1F6896"/>
      </a:accent1>
      <a:accent2>
        <a:srgbClr val="2D971F"/>
      </a:accent2>
      <a:accent3>
        <a:srgbClr val="969420"/>
      </a:accent3>
      <a:accent4>
        <a:srgbClr val="971F1F"/>
      </a:accent4>
      <a:accent5>
        <a:srgbClr val="962059"/>
      </a:accent5>
      <a:accent6>
        <a:srgbClr val="1E2D96"/>
      </a:accent6>
      <a:hlink>
        <a:srgbClr val="431F96"/>
      </a:hlink>
      <a:folHlink>
        <a:srgbClr val="3F51D9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802-11-SubmissionDW</Template>
  <TotalTime>2595</TotalTime>
  <Words>554</Words>
  <Application>Microsoft Office PowerPoint</Application>
  <PresentationFormat>画面に合わせる (4:3)</PresentationFormat>
  <Paragraphs>119</Paragraphs>
  <Slides>11</Slides>
  <Notes>3</Notes>
  <HiddenSlides>3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802-11-SubmissionDW</vt:lpstr>
      <vt:lpstr>文書</vt:lpstr>
      <vt:lpstr>Traffic Separation Scheme for Optimizing WLANs using PHY and MAC options</vt:lpstr>
      <vt:lpstr>Problem statement</vt:lpstr>
      <vt:lpstr>WLAN traffics</vt:lpstr>
      <vt:lpstr>Objective</vt:lpstr>
      <vt:lpstr>Traffic Separation Policy</vt:lpstr>
      <vt:lpstr>Performance evaluation (1/2)</vt:lpstr>
      <vt:lpstr>Performance evaluation (2/2)</vt:lpstr>
      <vt:lpstr>Conclusion</vt:lpstr>
      <vt:lpstr>WLAN traffics</vt:lpstr>
      <vt:lpstr>WLAN traffics</vt:lpstr>
      <vt:lpstr>Traffic Separation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Traffic Separation for WLAN</dc:title>
  <dc:creator>Naren Anand</dc:creator>
  <cp:lastModifiedBy>inoue</cp:lastModifiedBy>
  <cp:revision>205</cp:revision>
  <cp:lastPrinted>2014-03-06T13:05:21Z</cp:lastPrinted>
  <dcterms:created xsi:type="dcterms:W3CDTF">2013-11-12T04:10:28Z</dcterms:created>
  <dcterms:modified xsi:type="dcterms:W3CDTF">2014-03-17T10:10:27Z</dcterms:modified>
</cp:coreProperties>
</file>