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339" r:id="rId4"/>
    <p:sldId id="344" r:id="rId5"/>
    <p:sldId id="348" r:id="rId6"/>
    <p:sldId id="349" r:id="rId7"/>
    <p:sldId id="327" r:id="rId8"/>
    <p:sldId id="336" r:id="rId9"/>
    <p:sldId id="326" r:id="rId10"/>
    <p:sldId id="347" r:id="rId11"/>
    <p:sldId id="350" r:id="rId12"/>
    <p:sldId id="338" r:id="rId13"/>
    <p:sldId id="281" r:id="rId14"/>
    <p:sldId id="286" r:id="rId15"/>
    <p:sldId id="291" r:id="rId16"/>
    <p:sldId id="295" r:id="rId17"/>
    <p:sldId id="343" r:id="rId18"/>
    <p:sldId id="346" r:id="rId19"/>
    <p:sldId id="28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4" autoAdjust="0"/>
    <p:restoredTop sz="94676" autoAdjust="0"/>
  </p:normalViewPr>
  <p:slideViewPr>
    <p:cSldViewPr>
      <p:cViewPr>
        <p:scale>
          <a:sx n="100" d="100"/>
          <a:sy n="100" d="100"/>
        </p:scale>
        <p:origin x="-1362"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Dorothy Stanley, Agere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Dorothy Stanley, Agere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10</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11</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12</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277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277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277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641EDDF-DB5B-4ABB-A263-99C9D3316F77}" type="slidenum">
              <a:rPr lang="en-US" smtClean="0"/>
              <a:pPr/>
              <a:t>13</a:t>
            </a:fld>
            <a:endParaRPr 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78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78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78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32639BD5-1D22-4450-A1D8-AA398517DDD5}" type="slidenum">
              <a:rPr lang="en-US" smtClean="0"/>
              <a:pPr/>
              <a:t>14</a:t>
            </a:fld>
            <a:endParaRPr lang="en-US" smtClean="0"/>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15</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16</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17</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18</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19</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5</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6</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072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072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072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05BC728-8460-4716-91D0-7D214BB3AC75}" type="slidenum">
              <a:rPr lang="en-US" smtClean="0"/>
              <a:pPr/>
              <a:t>7</a:t>
            </a:fld>
            <a:endParaRPr lang="en-US" smtClean="0"/>
          </a:p>
        </p:txBody>
      </p:sp>
      <p:sp>
        <p:nvSpPr>
          <p:cNvPr id="30726" name="Rectangle 2"/>
          <p:cNvSpPr>
            <a:spLocks noGrp="1" noRot="1" noChangeAspect="1" noChangeArrowheads="1" noTextEdit="1"/>
          </p:cNvSpPr>
          <p:nvPr>
            <p:ph type="sldImg"/>
          </p:nvPr>
        </p:nvSpPr>
        <p:spPr>
          <a:xfrm>
            <a:off x="1154113" y="701675"/>
            <a:ext cx="4625975" cy="3468688"/>
          </a:xfrm>
          <a:ln/>
        </p:spPr>
      </p:sp>
      <p:sp>
        <p:nvSpPr>
          <p:cNvPr id="307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867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867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867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EE0D702-7A27-4264-82F8-1683136B9E05}" type="slidenum">
              <a:rPr lang="en-US" smtClean="0"/>
              <a:pPr/>
              <a:t>8</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9</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Dorothy Stanley, Aruba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802.11-14/0368r1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trac.tools.ietf.org/bof/trac/wiki/WikiStar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3.org/2014/strin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4/ec-14-0023-00-00EC-strint-workshop-summary.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datatracker.ietf.org/wg/radex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datatracker.ietf.org/doc/draft-ietf-radext-ieee802ext/"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datatracker.ietf.org/doc/rfc7029/" TargetMode="External"/><Relationship Id="rId3" Type="http://schemas.openxmlformats.org/officeDocument/2006/relationships/hyperlink" Target="http://www.ietf.org/html.charters/emu-charter.html" TargetMode="External"/><Relationship Id="rId7" Type="http://schemas.openxmlformats.org/officeDocument/2006/relationships/hyperlink" Target="http://datatracker.ietf.org/doc/rfc667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datatracker.ietf.org/doc/rfc6677/" TargetMode="External"/><Relationship Id="rId5" Type="http://schemas.openxmlformats.org/officeDocument/2006/relationships/hyperlink" Target="http://datatracker.ietf.org/doc/rfc5433/" TargetMode="External"/><Relationship Id="rId4" Type="http://schemas.openxmlformats.org/officeDocument/2006/relationships/hyperlink" Target="http://datatracker.ietf.org/doc/rfc5216/" TargetMode="External"/><Relationship Id="rId9" Type="http://schemas.openxmlformats.org/officeDocument/2006/relationships/hyperlink" Target="http://datatracker.ietf.org/doc/draft-ietf-emu-eap-tunnel-method/"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09/11-09-0718-01-000v-liaison-request-to-ietf-geopriv.doc" TargetMode="External"/><Relationship Id="rId3" Type="http://schemas.openxmlformats.org/officeDocument/2006/relationships/hyperlink" Target="http://www.ietf.org/html.charters/geopriv-charter.html" TargetMode="External"/><Relationship Id="rId7" Type="http://schemas.openxmlformats.org/officeDocument/2006/relationships/hyperlink" Target="http://www.ietf.org/rfc/rfc4776.tx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tf.org/rfc/rfc3693.txt" TargetMode="External"/><Relationship Id="rId5" Type="http://schemas.openxmlformats.org/officeDocument/2006/relationships/hyperlink" Target="https://datatracker.ietf.org/doc/rfc7035/" TargetMode="External"/><Relationship Id="rId10" Type="http://schemas.openxmlformats.org/officeDocument/2006/relationships/hyperlink" Target="https://datatracker.ietf.org/doc/draft-ietf-geopriv-res-gw-lis-discovery/" TargetMode="External"/><Relationship Id="rId4" Type="http://schemas.openxmlformats.org/officeDocument/2006/relationships/hyperlink" Target="http://www.ietf.org/proceedings/66/IDs/draft-ietf-geopriv-radius-lo-08.txt" TargetMode="External"/><Relationship Id="rId9" Type="http://schemas.openxmlformats.org/officeDocument/2006/relationships/hyperlink" Target="http://datatracker.ietf.org/doc/rfc7105/"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datatracker.ietf.org/doc/draft-ietf-ecrit-unauthenticated-access/" TargetMode="External"/><Relationship Id="rId3" Type="http://schemas.openxmlformats.org/officeDocument/2006/relationships/hyperlink" Target="http://www.ietf.org/dyn/wg/charter/ecrit-charter.html" TargetMode="External"/><Relationship Id="rId7" Type="http://schemas.openxmlformats.org/officeDocument/2006/relationships/hyperlink" Target="https://datatracker.ietf.org/doc/draft-ietf-ecrit-trustworthy-location/"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datatracker.ietf.org/doc/draft-ietf-ecrit-additional-data/" TargetMode="External"/><Relationship Id="rId5" Type="http://schemas.openxmlformats.org/officeDocument/2006/relationships/hyperlink" Target="http://tools.ietf.org/id/draft-thomson-ecrit-civic-boundary-02.txt" TargetMode="External"/><Relationship Id="rId4" Type="http://schemas.openxmlformats.org/officeDocument/2006/relationships/hyperlink" Target="http://datatracker.ietf.org/doc/rfc6443/" TargetMode="External"/><Relationship Id="rId9" Type="http://schemas.openxmlformats.org/officeDocument/2006/relationships/hyperlink" Target="https://datatracker.ietf.org/doc/draft-gellens-ecrit-car-crash/"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wg/homene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datatracker.ietf.org/doc/draft-ietf-homenet-arch/"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www.ietf.org/id/draft-zhang-opsawg-capwap-cds-02.txt" TargetMode="External"/><Relationship Id="rId5" Type="http://schemas.openxmlformats.org/officeDocument/2006/relationships/hyperlink" Target="http://datatracker.ietf.org/doc/draft-ietf-opsawg-capwap-hybridmac/" TargetMode="External"/><Relationship Id="rId4" Type="http://schemas.openxmlformats.org/officeDocument/2006/relationships/hyperlink" Target="http://datatracker.ietf.org/doc/draft-ietf-opsawg-capwap-extensio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datatracker.ietf.org/wg/6lowpan/charter/"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datatracker.ietf.org/wg/core/" TargetMode="External"/><Relationship Id="rId4" Type="http://schemas.openxmlformats.org/officeDocument/2006/relationships/hyperlink" Target="http://datatracker.ietf.org/wg/rol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iab.org/wp-content/IAB-uploads/2013/01/2014-01-27-ietf-ieee802-minutes.tx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tf.org/id/draft-iab-rfc4441rev-08.tx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ietf.org/id/draft-zhang-opsawg-capwap-cds-02.txt" TargetMode="External"/><Relationship Id="rId3" Type="http://schemas.openxmlformats.org/officeDocument/2006/relationships/hyperlink" Target="mailto:warren@kumari.net" TargetMode="External"/><Relationship Id="rId7" Type="http://schemas.openxmlformats.org/officeDocument/2006/relationships/hyperlink" Target="http://datatracker.ietf.org/wg/opsawg/charte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opsawg-chairs@tools.ietf.org" TargetMode="External"/><Relationship Id="rId5" Type="http://schemas.openxmlformats.org/officeDocument/2006/relationships/hyperlink" Target="mailto:pthaler@broadcom.com" TargetMode="External"/><Relationship Id="rId4" Type="http://schemas.openxmlformats.org/officeDocument/2006/relationships/hyperlink" Target="mailto:bkraemer@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bkraemer@ieee.org" TargetMode="External"/><Relationship Id="rId7" Type="http://schemas.openxmlformats.org/officeDocument/2006/relationships/hyperlink" Target="http://www.ietf.org/id/draft-zhang-opsawg-capwap-cds-02.tx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opsawg-chairs@tools.ietf.org" TargetMode="External"/><Relationship Id="rId5" Type="http://schemas.openxmlformats.org/officeDocument/2006/relationships/hyperlink" Target="mailto:pthaler@broadcom.com" TargetMode="External"/><Relationship Id="rId4" Type="http://schemas.openxmlformats.org/officeDocument/2006/relationships/hyperlink" Target="mailto:warren@kumari.ne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datatracker.ietf.org/doc/draft-ietf-paws-protoco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datatracker.ietf.org/doc/rfc6953/" TargetMode="External"/><Relationship Id="rId5" Type="http://schemas.openxmlformats.org/officeDocument/2006/relationships/hyperlink" Target="https://datatracker.ietf.org/doc/draft-patil-paws-problem-stmt/" TargetMode="External"/><Relationship Id="rId4" Type="http://schemas.openxmlformats.org/officeDocument/2006/relationships/hyperlink" Target="https://datatracker.ietf.org/wg/paws/charter/"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tools.ietf.org/html/rfc444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ieee-sa.centraldesktop.com/802liaisondb/FrontPage" TargetMode="External"/><Relationship Id="rId5" Type="http://schemas.openxmlformats.org/officeDocument/2006/relationships/hyperlink" Target="https://datatracker.ietf.org/liaison/" TargetMode="External"/><Relationship Id="rId4" Type="http://schemas.openxmlformats.org/officeDocument/2006/relationships/hyperlink" Target="http://www.ietf.org/liaison/manager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ietf.org/edu/tutorials.html" TargetMode="External"/><Relationship Id="rId4" Type="http://schemas.openxmlformats.org/officeDocument/2006/relationships/hyperlink" Target="https://www.ietf.org/edu/process-oriented-tutorials.html#newcom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dirty="0"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2014-03-18</a:t>
            </a:r>
            <a:endParaRPr lang="en-US" sz="2000" b="0" dirty="0" smtClean="0"/>
          </a:p>
        </p:txBody>
      </p:sp>
      <p:graphicFrame>
        <p:nvGraphicFramePr>
          <p:cNvPr id="2055" name="Object 11"/>
          <p:cNvGraphicFramePr>
            <a:graphicFrameLocks noChangeAspect="1"/>
          </p:cNvGraphicFramePr>
          <p:nvPr/>
        </p:nvGraphicFramePr>
        <p:xfrm>
          <a:off x="533400" y="2286000"/>
          <a:ext cx="8229600" cy="2520950"/>
        </p:xfrm>
        <a:graphic>
          <a:graphicData uri="http://schemas.openxmlformats.org/presentationml/2006/ole">
            <mc:AlternateContent xmlns:mc="http://schemas.openxmlformats.org/markup-compatibility/2006">
              <mc:Choice xmlns:v="urn:schemas-microsoft-com:vml" Requires="v">
                <p:oleObj spid="_x0000_s2187" name="Document" r:id="rId4" imgW="8252926" imgH="2532697" progId="Word.Document.8">
                  <p:embed/>
                </p:oleObj>
              </mc:Choice>
              <mc:Fallback>
                <p:oleObj name="Document" r:id="rId4" imgW="8252926" imgH="253269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860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10</a:t>
            </a:fld>
            <a:endParaRPr lang="en-US" smtClean="0"/>
          </a:p>
        </p:txBody>
      </p:sp>
      <p:sp>
        <p:nvSpPr>
          <p:cNvPr id="20485" name="Rectangle 2"/>
          <p:cNvSpPr>
            <a:spLocks noGrp="1" noChangeArrowheads="1"/>
          </p:cNvSpPr>
          <p:nvPr>
            <p:ph type="title"/>
          </p:nvPr>
        </p:nvSpPr>
        <p:spPr>
          <a:noFill/>
        </p:spPr>
        <p:txBody>
          <a:bodyPr/>
          <a:lstStyle/>
          <a:p>
            <a:r>
              <a:rPr lang="en-US" dirty="0" smtClean="0"/>
              <a:t>BOF Sessions – March 2014</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sz="1800" dirty="0"/>
              <a:t>See </a:t>
            </a:r>
            <a:r>
              <a:rPr lang="en-US" sz="1800" dirty="0">
                <a:hlinkClick r:id="rId3"/>
              </a:rPr>
              <a:t>http://</a:t>
            </a:r>
            <a:r>
              <a:rPr lang="en-US" sz="1800" dirty="0" smtClean="0">
                <a:hlinkClick r:id="rId3"/>
              </a:rPr>
              <a:t>trac.tools.ietf.org/bof/trac/wiki/WikiStart</a:t>
            </a:r>
            <a:r>
              <a:rPr lang="en-US" sz="1800" dirty="0" smtClean="0"/>
              <a:t>  </a:t>
            </a:r>
          </a:p>
          <a:p>
            <a:r>
              <a:rPr lang="en-US" sz="1800" dirty="0" smtClean="0"/>
              <a:t>Authentication </a:t>
            </a:r>
            <a:r>
              <a:rPr lang="en-US" sz="1800" dirty="0"/>
              <a:t>and Authorization for Constrained Environments (ACE</a:t>
            </a:r>
            <a:r>
              <a:rPr lang="en-US" sz="1800" dirty="0" smtClean="0"/>
              <a:t>)</a:t>
            </a:r>
          </a:p>
          <a:p>
            <a:r>
              <a:rPr lang="en-US" sz="1800" dirty="0" smtClean="0"/>
              <a:t>Domain </a:t>
            </a:r>
            <a:r>
              <a:rPr lang="en-US" sz="1800" dirty="0" smtClean="0"/>
              <a:t>Boundaries (</a:t>
            </a:r>
            <a:r>
              <a:rPr lang="en-US" sz="1800" dirty="0" err="1" smtClean="0"/>
              <a:t>DBound</a:t>
            </a:r>
            <a:r>
              <a:rPr lang="en-US" sz="1800" dirty="0" smtClean="0"/>
              <a:t>) </a:t>
            </a:r>
            <a:endParaRPr lang="en-US" sz="1800" dirty="0" smtClean="0"/>
          </a:p>
          <a:p>
            <a:r>
              <a:rPr lang="en-US" sz="1800" dirty="0" smtClean="0"/>
              <a:t>non-ASCII </a:t>
            </a:r>
            <a:r>
              <a:rPr lang="en-US" sz="1800" dirty="0"/>
              <a:t>characters in RFCs and other format updates (</a:t>
            </a:r>
            <a:r>
              <a:rPr lang="en-US" sz="1800" dirty="0" err="1"/>
              <a:t>rfcform</a:t>
            </a:r>
            <a:r>
              <a:rPr lang="en-US" sz="1800" dirty="0"/>
              <a:t>) </a:t>
            </a:r>
            <a:endParaRPr lang="en-US" sz="1800" dirty="0" smtClean="0"/>
          </a:p>
          <a:p>
            <a:r>
              <a:rPr lang="en-US" sz="1800" dirty="0" err="1" smtClean="0"/>
              <a:t>DMSe</a:t>
            </a:r>
            <a:r>
              <a:rPr lang="en-US" sz="1800" dirty="0" smtClean="0"/>
              <a:t> - </a:t>
            </a:r>
            <a:r>
              <a:rPr lang="en-US" sz="1800" dirty="0"/>
              <a:t>Encryption of DNS requests for confidentiality </a:t>
            </a:r>
            <a:endParaRPr lang="en-US" sz="1800" dirty="0" smtClean="0"/>
          </a:p>
          <a:p>
            <a:r>
              <a:rPr lang="en-US" sz="1800" dirty="0" smtClean="0"/>
              <a:t>Internet </a:t>
            </a:r>
            <a:r>
              <a:rPr lang="en-US" sz="1800" dirty="0"/>
              <a:t>Governance Update (</a:t>
            </a:r>
            <a:r>
              <a:rPr lang="en-US" sz="1800" dirty="0" err="1"/>
              <a:t>igovupdate</a:t>
            </a:r>
            <a:r>
              <a:rPr lang="en-US" sz="1800" dirty="0"/>
              <a:t>) </a:t>
            </a:r>
            <a:endParaRPr lang="en-US" sz="1800" dirty="0" smtClean="0"/>
          </a:p>
          <a:p>
            <a:r>
              <a:rPr lang="en-US" sz="1800" dirty="0"/>
              <a:t>Host Identification, Address and Prefix Sharing in Wi-Fi Access (HIAPS) </a:t>
            </a:r>
            <a:endParaRPr lang="en-US" sz="1800" dirty="0" smtClean="0"/>
          </a:p>
          <a:p>
            <a:r>
              <a:rPr lang="en-US" sz="1800" dirty="0" smtClean="0"/>
              <a:t>Transparency (Taps)</a:t>
            </a:r>
          </a:p>
          <a:p>
            <a:r>
              <a:rPr lang="en-US" sz="1800" dirty="0" smtClean="0"/>
              <a:t>Transport (trans)</a:t>
            </a:r>
          </a:p>
          <a:p>
            <a:r>
              <a:rPr lang="en-US" sz="1800" dirty="0" smtClean="0"/>
              <a:t>TURN revised and Modernized  (Tram)</a:t>
            </a:r>
            <a:endParaRPr lang="en-US" sz="1800" dirty="0" smtClean="0"/>
          </a:p>
          <a:p>
            <a:r>
              <a:rPr lang="en-US" sz="1800" dirty="0"/>
              <a:t>Virtualized Network Function Pool (</a:t>
            </a:r>
            <a:r>
              <a:rPr lang="en-US" sz="1800" dirty="0" err="1"/>
              <a:t>VNFPool</a:t>
            </a:r>
            <a:r>
              <a:rPr lang="en-US" sz="1800" dirty="0"/>
              <a:t>) </a:t>
            </a:r>
            <a:endParaRPr lang="en-US" sz="1800" dirty="0" smtClean="0"/>
          </a:p>
          <a:p>
            <a:r>
              <a:rPr lang="en-US" sz="1800" dirty="0"/>
              <a:t>Traversal Using Relays around NAT (TURN) Revised and Modernized (TRAM) </a:t>
            </a:r>
            <a:endParaRPr lang="en-US" sz="1800" dirty="0" smtClean="0"/>
          </a:p>
          <a:p>
            <a:r>
              <a:rPr lang="en-US" sz="1800" dirty="0"/>
              <a:t>Tunneling Compressed Multiplexed Traffic Flows (TCMTF) </a:t>
            </a:r>
            <a:endParaRPr lang="en-US" sz="1800" dirty="0" smtClean="0"/>
          </a:p>
          <a:p>
            <a:endParaRPr lang="en-US" sz="1800" dirty="0"/>
          </a:p>
          <a:p>
            <a:endParaRPr lang="en-US" dirty="0" smtClean="0"/>
          </a:p>
        </p:txBody>
      </p:sp>
    </p:spTree>
    <p:extLst>
      <p:ext uri="{BB962C8B-B14F-4D97-AF65-F5344CB8AC3E}">
        <p14:creationId xmlns:p14="http://schemas.microsoft.com/office/powerpoint/2010/main" val="160596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11</a:t>
            </a:fld>
            <a:endParaRPr lang="en-US" smtClean="0"/>
          </a:p>
        </p:txBody>
      </p:sp>
      <p:sp>
        <p:nvSpPr>
          <p:cNvPr id="20485" name="Rectangle 2"/>
          <p:cNvSpPr>
            <a:spLocks noGrp="1" noChangeArrowheads="1"/>
          </p:cNvSpPr>
          <p:nvPr>
            <p:ph type="title"/>
          </p:nvPr>
        </p:nvSpPr>
        <p:spPr>
          <a:noFill/>
        </p:spPr>
        <p:txBody>
          <a:bodyPr/>
          <a:lstStyle/>
          <a:p>
            <a:r>
              <a:rPr lang="en-US" dirty="0" smtClean="0"/>
              <a:t>New item - STRINT</a:t>
            </a:r>
            <a:endParaRPr lang="en-US" dirty="0" smtClean="0"/>
          </a:p>
        </p:txBody>
      </p:sp>
      <p:sp>
        <p:nvSpPr>
          <p:cNvPr id="20486" name="Rectangle 3"/>
          <p:cNvSpPr>
            <a:spLocks noGrp="1" noChangeArrowheads="1"/>
          </p:cNvSpPr>
          <p:nvPr>
            <p:ph type="body" idx="1"/>
          </p:nvPr>
        </p:nvSpPr>
        <p:spPr>
          <a:xfrm>
            <a:off x="685800" y="1600200"/>
            <a:ext cx="7848600" cy="4114800"/>
          </a:xfrm>
          <a:noFill/>
        </p:spPr>
        <p:txBody>
          <a:bodyPr/>
          <a:lstStyle/>
          <a:p>
            <a:r>
              <a:rPr lang="en-US" sz="1800" dirty="0" smtClean="0"/>
              <a:t>Strengthening the Internet Against Pervasive Monitoring</a:t>
            </a:r>
          </a:p>
          <a:p>
            <a:pPr marL="0" indent="0">
              <a:buNone/>
            </a:pPr>
            <a:r>
              <a:rPr lang="en-US" sz="1800" dirty="0"/>
              <a:t> </a:t>
            </a:r>
          </a:p>
          <a:p>
            <a:r>
              <a:rPr lang="en-US" sz="1800" dirty="0" smtClean="0"/>
              <a:t>STRINT </a:t>
            </a:r>
            <a:r>
              <a:rPr lang="en-US" sz="1800" dirty="0"/>
              <a:t>workshop page, where you will find the materials (presentations and position papers):</a:t>
            </a:r>
          </a:p>
          <a:p>
            <a:r>
              <a:rPr lang="en-US" sz="1800" u="sng" dirty="0" smtClean="0">
                <a:hlinkClick r:id="rId3"/>
              </a:rPr>
              <a:t>https</a:t>
            </a:r>
            <a:r>
              <a:rPr lang="en-US" sz="1800" u="sng" dirty="0">
                <a:hlinkClick r:id="rId3"/>
              </a:rPr>
              <a:t>://www.w3.org/2014/strint/</a:t>
            </a:r>
            <a:r>
              <a:rPr lang="en-US" sz="1800" dirty="0"/>
              <a:t> </a:t>
            </a:r>
          </a:p>
          <a:p>
            <a:endParaRPr lang="en-US" dirty="0" smtClean="0"/>
          </a:p>
          <a:p>
            <a:r>
              <a:rPr lang="en-US" sz="1800" dirty="0" smtClean="0"/>
              <a:t>STRINT </a:t>
            </a:r>
            <a:r>
              <a:rPr lang="en-US" sz="1800" dirty="0"/>
              <a:t>workshop summary (errata: should be IAB/W3C, and not IETF/W3C</a:t>
            </a:r>
            <a:r>
              <a:rPr lang="en-US" sz="1800" dirty="0" smtClean="0"/>
              <a:t>):</a:t>
            </a:r>
          </a:p>
          <a:p>
            <a:r>
              <a:rPr lang="en-US" sz="1800" u="sng" dirty="0" smtClean="0">
                <a:hlinkClick r:id="rId4"/>
              </a:rPr>
              <a:t>https</a:t>
            </a:r>
            <a:r>
              <a:rPr lang="en-US" sz="1800" u="sng" dirty="0">
                <a:hlinkClick r:id="rId4"/>
              </a:rPr>
              <a:t>://mentor.ieee.org/802-ec/dcn/14/ec-14-0023-00-00EC-strint-workshop-summary.pptx</a:t>
            </a:r>
            <a:r>
              <a:rPr lang="en-US" sz="1800" dirty="0"/>
              <a:t> </a:t>
            </a:r>
          </a:p>
          <a:p>
            <a:endParaRPr lang="en-US" dirty="0" smtClean="0"/>
          </a:p>
        </p:txBody>
      </p:sp>
    </p:spTree>
    <p:extLst>
      <p:ext uri="{BB962C8B-B14F-4D97-AF65-F5344CB8AC3E}">
        <p14:creationId xmlns:p14="http://schemas.microsoft.com/office/powerpoint/2010/main" val="493054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12</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p:txBody>
          <a:bodyPr/>
          <a:lstStyle/>
          <a:p>
            <a:pPr>
              <a:lnSpc>
                <a:spcPct val="80000"/>
              </a:lnSpc>
            </a:pPr>
            <a:r>
              <a:rPr lang="en-US" sz="1800" dirty="0" smtClean="0"/>
              <a:t>See </a:t>
            </a:r>
            <a:r>
              <a:rPr lang="en-US" sz="1800" dirty="0" smtClean="0">
                <a:hlinkClick r:id="rId3"/>
              </a:rPr>
              <a:t>http://datatracker.ietf.org/wg/radext/</a:t>
            </a:r>
            <a:r>
              <a:rPr lang="en-US" sz="1800" dirty="0" smtClean="0"/>
              <a:t> </a:t>
            </a:r>
          </a:p>
          <a:p>
            <a:pPr>
              <a:lnSpc>
                <a:spcPct val="80000"/>
              </a:lnSpc>
            </a:pPr>
            <a:r>
              <a:rPr lang="en-US" sz="1800" dirty="0" smtClean="0"/>
              <a:t>RADIUS Extensions</a:t>
            </a:r>
          </a:p>
          <a:p>
            <a:pPr lvl="1">
              <a:lnSpc>
                <a:spcPct val="80000"/>
              </a:lnSpc>
            </a:pPr>
            <a:r>
              <a:rPr lang="en-US" sz="1600" dirty="0" smtClean="0"/>
              <a:t>The RADIUS Extensions Working Group will focus on extensions to the</a:t>
            </a:r>
            <a:br>
              <a:rPr lang="en-US" sz="1600" dirty="0" smtClean="0"/>
            </a:br>
            <a:r>
              <a:rPr lang="en-US" sz="1600" dirty="0" smtClean="0"/>
              <a:t>RADIUS protocol required to define extensions to the standard</a:t>
            </a:r>
            <a:br>
              <a:rPr lang="en-US" sz="1600" dirty="0" smtClean="0"/>
            </a:br>
            <a:r>
              <a:rPr lang="en-US" sz="1600" dirty="0" smtClean="0"/>
              <a:t>attribute space as well as to address cryptographic algorithm</a:t>
            </a:r>
            <a:br>
              <a:rPr lang="en-US" sz="1600" dirty="0" smtClean="0"/>
            </a:br>
            <a:r>
              <a:rPr lang="en-US" sz="1600" dirty="0" smtClean="0"/>
              <a:t>agility and use over new transports. </a:t>
            </a:r>
          </a:p>
          <a:p>
            <a:pPr lvl="1">
              <a:lnSpc>
                <a:spcPct val="80000"/>
              </a:lnSpc>
            </a:pPr>
            <a:r>
              <a:rPr lang="en-US" sz="1600" dirty="0" smtClean="0"/>
              <a:t>In addition, RADEXT will work on RADIUS Design Guidelines and define new attributes for</a:t>
            </a:r>
            <a:br>
              <a:rPr lang="en-US" sz="1600" dirty="0" smtClean="0"/>
            </a:br>
            <a:r>
              <a:rPr lang="en-US" sz="1600" dirty="0" smtClean="0"/>
              <a:t>particular applications of authentication, authorization and</a:t>
            </a:r>
            <a:br>
              <a:rPr lang="en-US" sz="1600" dirty="0" smtClean="0"/>
            </a:br>
            <a:r>
              <a:rPr lang="en-US" sz="1600" dirty="0" smtClean="0"/>
              <a:t>accounting such as NAS management and local area network (LAN) usage. </a:t>
            </a:r>
            <a:endParaRPr lang="en-US" sz="1800" dirty="0" smtClean="0"/>
          </a:p>
          <a:p>
            <a:pPr>
              <a:lnSpc>
                <a:spcPct val="80000"/>
              </a:lnSpc>
            </a:pPr>
            <a:r>
              <a:rPr lang="en-US" sz="1800" dirty="0" smtClean="0"/>
              <a:t>Updates </a:t>
            </a:r>
            <a:r>
              <a:rPr lang="en-US" sz="1800" dirty="0" smtClean="0"/>
              <a:t>[</a:t>
            </a:r>
            <a:r>
              <a:rPr lang="en-US" sz="1800" dirty="0" smtClean="0"/>
              <a:t>March</a:t>
            </a:r>
            <a:r>
              <a:rPr lang="en-US" sz="1800" dirty="0" smtClean="0"/>
              <a:t> </a:t>
            </a:r>
            <a:r>
              <a:rPr lang="en-US" sz="1800" dirty="0" smtClean="0"/>
              <a:t>2014]</a:t>
            </a:r>
          </a:p>
          <a:p>
            <a:pPr lvl="1">
              <a:lnSpc>
                <a:spcPct val="80000"/>
              </a:lnSpc>
            </a:pPr>
            <a:r>
              <a:rPr lang="en-US" sz="1600" dirty="0" smtClean="0"/>
              <a:t>Submitted for publication: </a:t>
            </a:r>
            <a:r>
              <a:rPr lang="en-US" sz="1600" dirty="0" smtClean="0"/>
              <a:t>RADIUS Attributes for IEEE 802 Networks, see </a:t>
            </a:r>
            <a:r>
              <a:rPr lang="en-US" sz="1600" dirty="0">
                <a:hlinkClick r:id="rId4"/>
              </a:rPr>
              <a:t>http://datatracker.ietf.org/doc/draft-ietf-radext-ieee802ext</a:t>
            </a:r>
            <a:r>
              <a:rPr lang="en-US" sz="1600" dirty="0" smtClean="0">
                <a:hlinkClick r:id="rId4"/>
              </a:rPr>
              <a:t>/  </a:t>
            </a:r>
            <a:endParaRPr lang="en-US" sz="1600" dirty="0" smtClean="0"/>
          </a:p>
          <a:p>
            <a:pPr marL="457200" lvl="1" indent="0">
              <a:lnSpc>
                <a:spcPct val="80000"/>
              </a:lnSpc>
              <a:buNone/>
            </a:pPr>
            <a:endParaRPr lang="en-US" sz="18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1126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126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3BD9D14-B20B-461C-8E52-3D63F369AD28}" type="slidenum">
              <a:rPr lang="en-US" smtClean="0"/>
              <a:pPr/>
              <a:t>13</a:t>
            </a:fld>
            <a:endParaRPr lang="en-US" smtClean="0"/>
          </a:p>
        </p:txBody>
      </p:sp>
      <p:sp>
        <p:nvSpPr>
          <p:cNvPr id="11269" name="Rectangle 2"/>
          <p:cNvSpPr>
            <a:spLocks noGrp="1" noChangeArrowheads="1"/>
          </p:cNvSpPr>
          <p:nvPr>
            <p:ph type="title"/>
          </p:nvPr>
        </p:nvSpPr>
        <p:spPr>
          <a:xfrm>
            <a:off x="685800" y="838200"/>
            <a:ext cx="7772400" cy="1143000"/>
          </a:xfrm>
          <a:noFill/>
        </p:spPr>
        <p:txBody>
          <a:bodyPr/>
          <a:lstStyle/>
          <a:p>
            <a:r>
              <a:rPr lang="en-US" smtClean="0"/>
              <a:t>EAP Method Update (EMU) </a:t>
            </a:r>
          </a:p>
        </p:txBody>
      </p:sp>
      <p:sp>
        <p:nvSpPr>
          <p:cNvPr id="58371" name="Rectangle 3"/>
          <p:cNvSpPr>
            <a:spLocks noGrp="1" noChangeArrowheads="1"/>
          </p:cNvSpPr>
          <p:nvPr>
            <p:ph type="body" idx="1"/>
          </p:nvPr>
        </p:nvSpPr>
        <p:spPr/>
        <p:txBody>
          <a:bodyPr/>
          <a:lstStyle/>
          <a:p>
            <a:pPr>
              <a:lnSpc>
                <a:spcPct val="80000"/>
              </a:lnSpc>
              <a:defRPr/>
            </a:pPr>
            <a:r>
              <a:rPr lang="en-GB" sz="1600" dirty="0" smtClean="0">
                <a:solidFill>
                  <a:srgbClr val="000000"/>
                </a:solidFill>
                <a:ea typeface="Arial Unicode MS" pitchFamily="34" charset="-128"/>
                <a:cs typeface="Arial Unicode MS" pitchFamily="34" charset="-128"/>
              </a:rPr>
              <a:t>Working Group website: </a:t>
            </a:r>
            <a:r>
              <a:rPr lang="en-GB" sz="1600" dirty="0" smtClean="0">
                <a:hlinkClick r:id="rId3"/>
              </a:rPr>
              <a:t>http://www.ietf.org/html.charters/emu-charter.html</a:t>
            </a:r>
            <a:r>
              <a:rPr lang="en-GB" sz="1600" dirty="0" smtClean="0"/>
              <a:t> </a:t>
            </a:r>
            <a:endParaRPr lang="en-GB" sz="1600" dirty="0" smtClean="0">
              <a:solidFill>
                <a:srgbClr val="000000"/>
              </a:solidFill>
              <a:ea typeface="Arial Unicode MS" pitchFamily="34" charset="-128"/>
              <a:cs typeface="Arial Unicode MS" pitchFamily="34" charset="-128"/>
            </a:endParaRPr>
          </a:p>
          <a:p>
            <a:pPr>
              <a:lnSpc>
                <a:spcPct val="80000"/>
              </a:lnSpc>
              <a:defRPr/>
            </a:pPr>
            <a:r>
              <a:rPr lang="en-US" sz="1600" dirty="0" smtClean="0"/>
              <a:t>RFC Documents - published</a:t>
            </a:r>
          </a:p>
          <a:p>
            <a:pPr lvl="1">
              <a:lnSpc>
                <a:spcPct val="80000"/>
              </a:lnSpc>
              <a:defRPr/>
            </a:pPr>
            <a:r>
              <a:rPr lang="en-US" sz="1400" dirty="0"/>
              <a:t>The EAP-TLS Authentication </a:t>
            </a:r>
            <a:r>
              <a:rPr lang="en-US" sz="1400" dirty="0" smtClean="0"/>
              <a:t>Protocol - </a:t>
            </a:r>
            <a:r>
              <a:rPr lang="en-US" sz="1400" dirty="0" smtClean="0">
                <a:hlinkClick r:id="rId4"/>
              </a:rPr>
              <a:t>http</a:t>
            </a:r>
            <a:r>
              <a:rPr lang="en-US" sz="1400" dirty="0">
                <a:hlinkClick r:id="rId4"/>
              </a:rPr>
              <a:t>://datatracker.ietf.org/doc/rfc5216</a:t>
            </a:r>
            <a:r>
              <a:rPr lang="en-US" sz="1400" dirty="0" smtClean="0">
                <a:hlinkClick r:id="rId4"/>
              </a:rPr>
              <a:t>/</a:t>
            </a:r>
            <a:r>
              <a:rPr lang="en-US" sz="1400" dirty="0" smtClean="0"/>
              <a:t> </a:t>
            </a:r>
          </a:p>
          <a:p>
            <a:pPr lvl="1">
              <a:lnSpc>
                <a:spcPct val="80000"/>
              </a:lnSpc>
              <a:defRPr/>
            </a:pPr>
            <a:r>
              <a:rPr lang="en-US" sz="1400" dirty="0"/>
              <a:t>Extensible Authentication Protocol - Generalized Pre-Shared Key (EAP-GPSK) </a:t>
            </a:r>
            <a:r>
              <a:rPr lang="en-US" sz="1400" dirty="0" smtClean="0"/>
              <a:t>Method- </a:t>
            </a:r>
            <a:r>
              <a:rPr lang="en-US" sz="1400" dirty="0" smtClean="0">
                <a:hlinkClick r:id="rId5"/>
              </a:rPr>
              <a:t>http</a:t>
            </a:r>
            <a:r>
              <a:rPr lang="en-US" sz="1400" dirty="0">
                <a:hlinkClick r:id="rId5"/>
              </a:rPr>
              <a:t>://datatracker.ietf.org/doc/rfc5433</a:t>
            </a:r>
            <a:r>
              <a:rPr lang="en-US" sz="1400" dirty="0" smtClean="0">
                <a:hlinkClick r:id="rId5"/>
              </a:rPr>
              <a:t>/</a:t>
            </a:r>
            <a:r>
              <a:rPr lang="en-US" sz="1400" dirty="0" smtClean="0"/>
              <a:t> </a:t>
            </a:r>
          </a:p>
          <a:p>
            <a:pPr lvl="1">
              <a:lnSpc>
                <a:spcPct val="80000"/>
              </a:lnSpc>
              <a:defRPr/>
            </a:pPr>
            <a:r>
              <a:rPr lang="en-US" sz="1400" dirty="0" smtClean="0"/>
              <a:t>Channel-Binding </a:t>
            </a:r>
            <a:r>
              <a:rPr lang="en-US" sz="1400" dirty="0"/>
              <a:t>Support for Extensible Authentication Protocol (EAP) </a:t>
            </a:r>
            <a:r>
              <a:rPr lang="en-US" sz="1400" dirty="0" smtClean="0"/>
              <a:t>Methods </a:t>
            </a:r>
            <a:r>
              <a:rPr lang="en-US" sz="1400" dirty="0" smtClean="0">
                <a:hlinkClick r:id="rId6"/>
              </a:rPr>
              <a:t>http</a:t>
            </a:r>
            <a:r>
              <a:rPr lang="en-US" sz="1400" dirty="0">
                <a:hlinkClick r:id="rId6"/>
              </a:rPr>
              <a:t>://datatracker.ietf.org/doc/rfc6677</a:t>
            </a:r>
            <a:r>
              <a:rPr lang="en-US" sz="1400" dirty="0" smtClean="0">
                <a:hlinkClick r:id="rId6"/>
              </a:rPr>
              <a:t>/</a:t>
            </a:r>
            <a:endParaRPr lang="en-US" sz="1400" dirty="0" smtClean="0"/>
          </a:p>
          <a:p>
            <a:pPr lvl="1">
              <a:lnSpc>
                <a:spcPct val="80000"/>
              </a:lnSpc>
              <a:defRPr/>
            </a:pPr>
            <a:r>
              <a:rPr lang="en-US" sz="1400" dirty="0"/>
              <a:t>Requirements for a Tunnel-Based Extensible Authentication Protocol (EAP) </a:t>
            </a:r>
            <a:r>
              <a:rPr lang="en-US" sz="1400" dirty="0" smtClean="0"/>
              <a:t>Method - </a:t>
            </a:r>
            <a:r>
              <a:rPr lang="en-US" sz="1400" dirty="0" smtClean="0">
                <a:hlinkClick r:id="rId7"/>
              </a:rPr>
              <a:t>http</a:t>
            </a:r>
            <a:r>
              <a:rPr lang="en-US" sz="1400" dirty="0">
                <a:hlinkClick r:id="rId7"/>
              </a:rPr>
              <a:t>://datatracker.ietf.org/doc/rfc6678</a:t>
            </a:r>
            <a:r>
              <a:rPr lang="en-US" sz="1400" dirty="0" smtClean="0">
                <a:hlinkClick r:id="rId7"/>
              </a:rPr>
              <a:t>/</a:t>
            </a:r>
            <a:r>
              <a:rPr lang="en-US" sz="1400" dirty="0" smtClean="0"/>
              <a:t> </a:t>
            </a:r>
          </a:p>
          <a:p>
            <a:pPr lvl="1">
              <a:lnSpc>
                <a:spcPct val="80000"/>
              </a:lnSpc>
              <a:defRPr/>
            </a:pPr>
            <a:r>
              <a:rPr lang="en-US" sz="1600" dirty="0"/>
              <a:t>EAP Mutual Cryptographic Binding: Introduces a new form of cryptographic binding that protects both peer and server, rather than just the server. Published as </a:t>
            </a:r>
            <a:r>
              <a:rPr lang="en-US" sz="1600" dirty="0">
                <a:hlinkClick r:id="rId8"/>
              </a:rPr>
              <a:t>http://datatracker.ietf.org/doc/rfc7029/</a:t>
            </a:r>
            <a:r>
              <a:rPr lang="en-US" sz="1600" dirty="0"/>
              <a:t> </a:t>
            </a:r>
          </a:p>
          <a:p>
            <a:pPr lvl="2">
              <a:lnSpc>
                <a:spcPct val="80000"/>
              </a:lnSpc>
              <a:defRPr/>
            </a:pPr>
            <a:endParaRPr lang="en-US" sz="1400" dirty="0" smtClean="0"/>
          </a:p>
          <a:p>
            <a:pPr>
              <a:lnSpc>
                <a:spcPct val="80000"/>
              </a:lnSpc>
              <a:defRPr/>
            </a:pPr>
            <a:r>
              <a:rPr lang="en-GB" sz="1600" dirty="0" smtClean="0"/>
              <a:t>Updates </a:t>
            </a:r>
            <a:r>
              <a:rPr lang="en-GB" sz="1600" dirty="0" smtClean="0"/>
              <a:t>[</a:t>
            </a:r>
            <a:r>
              <a:rPr lang="en-GB" sz="1600" dirty="0" smtClean="0"/>
              <a:t>March</a:t>
            </a:r>
            <a:r>
              <a:rPr lang="en-GB" sz="1600" dirty="0" smtClean="0"/>
              <a:t> </a:t>
            </a:r>
            <a:r>
              <a:rPr lang="en-GB" sz="1600" dirty="0" smtClean="0"/>
              <a:t>2014]:</a:t>
            </a:r>
          </a:p>
          <a:p>
            <a:pPr lvl="1">
              <a:lnSpc>
                <a:spcPct val="80000"/>
              </a:lnSpc>
              <a:defRPr/>
            </a:pPr>
            <a:r>
              <a:rPr lang="en-US" sz="1400" dirty="0" smtClean="0"/>
              <a:t>Tunnel EAP Method (TEAP) in RFC editor queue: </a:t>
            </a:r>
            <a:r>
              <a:rPr lang="en-US" sz="1400" dirty="0" smtClean="0">
                <a:hlinkClick r:id="rId9"/>
              </a:rPr>
              <a:t>http</a:t>
            </a:r>
            <a:r>
              <a:rPr lang="en-US" sz="1400" dirty="0">
                <a:hlinkClick r:id="rId9"/>
              </a:rPr>
              <a:t>://datatracker.ietf.org/doc/draft-ietf-emu-eap-tunnel-method</a:t>
            </a:r>
            <a:r>
              <a:rPr lang="en-US" sz="1400" dirty="0" smtClean="0">
                <a:hlinkClick r:id="rId9"/>
              </a:rPr>
              <a:t>/</a:t>
            </a:r>
            <a:r>
              <a:rPr lang="en-US" sz="1400" dirty="0" smtClean="0"/>
              <a:t> </a:t>
            </a:r>
          </a:p>
          <a:p>
            <a:pPr marL="457200" lvl="1" indent="0">
              <a:lnSpc>
                <a:spcPct val="80000"/>
              </a:lnSpc>
              <a:buFontTx/>
              <a:buNone/>
              <a:defRPr/>
            </a:pPr>
            <a:endParaRPr lang="en-US" sz="1600" dirty="0" smtClean="0"/>
          </a:p>
          <a:p>
            <a:pPr>
              <a:lnSpc>
                <a:spcPct val="80000"/>
              </a:lnSpc>
              <a:defRPr/>
            </a:pPr>
            <a:endParaRPr lang="en-US" sz="1600" dirty="0" smtClean="0">
              <a:solidFill>
                <a:srgbClr val="000000"/>
              </a:solidFill>
              <a:cs typeface="Times New Roman" pitchFamily="18" charset="0"/>
            </a:endParaRPr>
          </a:p>
          <a:p>
            <a:pPr lvl="1">
              <a:lnSpc>
                <a:spcPct val="80000"/>
              </a:lnSpc>
              <a:defRPr/>
            </a:pPr>
            <a:endParaRPr lang="en-US" sz="14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1638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638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1630FB1-92F5-412B-AEC7-F687C517F0C0}" type="slidenum">
              <a:rPr lang="en-US" smtClean="0"/>
              <a:pPr/>
              <a:t>14</a:t>
            </a:fld>
            <a:endParaRPr lang="en-US" smtClean="0"/>
          </a:p>
        </p:txBody>
      </p:sp>
      <p:sp>
        <p:nvSpPr>
          <p:cNvPr id="16389" name="Rectangle 2"/>
          <p:cNvSpPr>
            <a:spLocks noGrp="1" noChangeArrowheads="1"/>
          </p:cNvSpPr>
          <p:nvPr>
            <p:ph type="title"/>
          </p:nvPr>
        </p:nvSpPr>
        <p:spPr/>
        <p:txBody>
          <a:bodyPr/>
          <a:lstStyle/>
          <a:p>
            <a:r>
              <a:rPr lang="en-US" smtClean="0"/>
              <a:t>IETF Geographic Location and Privacy (Geopriv) WG</a:t>
            </a:r>
          </a:p>
        </p:txBody>
      </p:sp>
      <p:sp>
        <p:nvSpPr>
          <p:cNvPr id="16390" name="Rectangle 3"/>
          <p:cNvSpPr>
            <a:spLocks noGrp="1" noChangeArrowheads="1"/>
          </p:cNvSpPr>
          <p:nvPr>
            <p:ph type="body" idx="1"/>
          </p:nvPr>
        </p:nvSpPr>
        <p:spPr>
          <a:xfrm>
            <a:off x="685800" y="1981200"/>
            <a:ext cx="7772400" cy="4419600"/>
          </a:xfrm>
        </p:spPr>
        <p:txBody>
          <a:bodyPr/>
          <a:lstStyle/>
          <a:p>
            <a:pPr>
              <a:lnSpc>
                <a:spcPct val="80000"/>
              </a:lnSpc>
            </a:pPr>
            <a:r>
              <a:rPr lang="en-US" sz="1800" dirty="0" smtClean="0"/>
              <a:t>See </a:t>
            </a:r>
            <a:r>
              <a:rPr lang="en-US" sz="1800" dirty="0" smtClean="0">
                <a:hlinkClick r:id="rId3"/>
              </a:rPr>
              <a:t>http://www.ietf.org/html.charters/geopriv-charter.html</a:t>
            </a:r>
            <a:r>
              <a:rPr lang="en-US" sz="1800" dirty="0" smtClean="0"/>
              <a:t> </a:t>
            </a:r>
          </a:p>
          <a:p>
            <a:pPr>
              <a:lnSpc>
                <a:spcPct val="80000"/>
              </a:lnSpc>
            </a:pPr>
            <a:r>
              <a:rPr lang="en-US" sz="1800" dirty="0" smtClean="0"/>
              <a:t>Specific reference to WLANs:</a:t>
            </a:r>
          </a:p>
          <a:p>
            <a:pPr lvl="1">
              <a:lnSpc>
                <a:spcPct val="80000"/>
              </a:lnSpc>
            </a:pPr>
            <a:r>
              <a:rPr lang="en-US" sz="1600" dirty="0" smtClean="0"/>
              <a:t>Carrying Location Objects in RADIUS, see </a:t>
            </a:r>
            <a:r>
              <a:rPr lang="en-US" sz="1600" dirty="0" smtClean="0">
                <a:hlinkClick r:id="rId4"/>
              </a:rPr>
              <a:t>http://www.ietf.org/proceedings/66/IDs/draft-ietf-geopriv-radius-lo-08.txt</a:t>
            </a:r>
            <a:r>
              <a:rPr lang="en-US" sz="1600" dirty="0" smtClean="0"/>
              <a:t> </a:t>
            </a:r>
          </a:p>
          <a:p>
            <a:pPr lvl="1">
              <a:lnSpc>
                <a:spcPct val="80000"/>
              </a:lnSpc>
            </a:pPr>
            <a:r>
              <a:rPr lang="en-US" sz="1600" dirty="0" smtClean="0"/>
              <a:t>Relative </a:t>
            </a:r>
            <a:r>
              <a:rPr lang="en-US" sz="1600" dirty="0"/>
              <a:t>Location, published as RFC 7035, see </a:t>
            </a:r>
            <a:r>
              <a:rPr lang="en-US" sz="1600" dirty="0">
                <a:hlinkClick r:id="rId5"/>
              </a:rPr>
              <a:t>https://datatracker.ietf.org/doc/rfc7035/</a:t>
            </a:r>
            <a:r>
              <a:rPr lang="en-US" sz="1600" dirty="0"/>
              <a:t> </a:t>
            </a:r>
          </a:p>
          <a:p>
            <a:pPr>
              <a:lnSpc>
                <a:spcPct val="80000"/>
              </a:lnSpc>
            </a:pPr>
            <a:r>
              <a:rPr lang="en-US" sz="1800" dirty="0" smtClean="0"/>
              <a:t>Documents referenced in 802.11 (</a:t>
            </a:r>
            <a:r>
              <a:rPr lang="en-US" sz="1800" dirty="0" err="1" smtClean="0"/>
              <a:t>TGv</a:t>
            </a:r>
            <a:r>
              <a:rPr lang="en-US" sz="1800" dirty="0" smtClean="0"/>
              <a:t>)</a:t>
            </a:r>
          </a:p>
          <a:p>
            <a:pPr lvl="1">
              <a:lnSpc>
                <a:spcPct val="80000"/>
              </a:lnSpc>
            </a:pPr>
            <a:r>
              <a:rPr lang="en-US" sz="1600" dirty="0" err="1" smtClean="0"/>
              <a:t>Geopriv</a:t>
            </a:r>
            <a:r>
              <a:rPr lang="en-US" sz="1600" dirty="0" smtClean="0"/>
              <a:t> Requirements, see </a:t>
            </a:r>
            <a:r>
              <a:rPr lang="en-US" sz="1600" dirty="0" smtClean="0">
                <a:hlinkClick r:id="rId6"/>
              </a:rPr>
              <a:t>http://www.ietf.org/rfc/rfc3693.txt</a:t>
            </a:r>
            <a:r>
              <a:rPr lang="en-US" sz="1600" dirty="0" smtClean="0"/>
              <a:t> </a:t>
            </a:r>
          </a:p>
          <a:p>
            <a:pPr lvl="1">
              <a:lnSpc>
                <a:spcPct val="80000"/>
              </a:lnSpc>
            </a:pPr>
            <a:r>
              <a:rPr lang="en-US" sz="1600" dirty="0" smtClean="0"/>
              <a:t>Civic Address definitions, see </a:t>
            </a:r>
            <a:r>
              <a:rPr lang="en-US" sz="1600" dirty="0" smtClean="0">
                <a:hlinkClick r:id="rId7"/>
              </a:rPr>
              <a:t>http://www.ietf.org/rfc/rfc4776.txt</a:t>
            </a:r>
            <a:r>
              <a:rPr lang="en-US" sz="1600" dirty="0" smtClean="0"/>
              <a:t> </a:t>
            </a:r>
          </a:p>
          <a:p>
            <a:pPr>
              <a:lnSpc>
                <a:spcPct val="80000"/>
              </a:lnSpc>
            </a:pPr>
            <a:r>
              <a:rPr lang="en-US" sz="1800" dirty="0" smtClean="0"/>
              <a:t>July 2009 Liaison to IETF GEOPRIV</a:t>
            </a:r>
          </a:p>
          <a:p>
            <a:pPr lvl="1">
              <a:lnSpc>
                <a:spcPct val="80000"/>
              </a:lnSpc>
            </a:pPr>
            <a:r>
              <a:rPr lang="en-US" sz="1600" dirty="0" smtClean="0"/>
              <a:t>See </a:t>
            </a:r>
            <a:r>
              <a:rPr lang="en-US" sz="1600" dirty="0" smtClean="0">
                <a:hlinkClick r:id="rId8"/>
              </a:rPr>
              <a:t>https://mentor.ieee.org/802.11/dcn/09/11-09-0718-01-000v-liaison-request-to-ietf-geopriv.doc</a:t>
            </a:r>
            <a:r>
              <a:rPr lang="en-US" sz="1600" dirty="0" smtClean="0"/>
              <a:t> </a:t>
            </a:r>
          </a:p>
          <a:p>
            <a:pPr>
              <a:lnSpc>
                <a:spcPct val="80000"/>
              </a:lnSpc>
            </a:pPr>
            <a:r>
              <a:rPr lang="en-US" sz="1800" dirty="0" smtClean="0"/>
              <a:t>Updates </a:t>
            </a:r>
            <a:r>
              <a:rPr lang="en-US" sz="1800" dirty="0" smtClean="0"/>
              <a:t>[</a:t>
            </a:r>
            <a:r>
              <a:rPr lang="en-US" sz="1800" dirty="0" smtClean="0"/>
              <a:t>March</a:t>
            </a:r>
            <a:r>
              <a:rPr lang="en-US" sz="1800" dirty="0" smtClean="0"/>
              <a:t> </a:t>
            </a:r>
            <a:r>
              <a:rPr lang="en-US" sz="1800" dirty="0" smtClean="0"/>
              <a:t>2014]</a:t>
            </a:r>
          </a:p>
          <a:p>
            <a:pPr lvl="1">
              <a:lnSpc>
                <a:spcPct val="80000"/>
              </a:lnSpc>
            </a:pPr>
            <a:r>
              <a:rPr lang="en-US" sz="1600" dirty="0" smtClean="0"/>
              <a:t>Using Device-provided Location-Related Measurements in Location Configuration Protocols, Published as RFC 7105, </a:t>
            </a:r>
            <a:r>
              <a:rPr lang="en-US" sz="1600" dirty="0" smtClean="0">
                <a:hlinkClick r:id="rId9"/>
              </a:rPr>
              <a:t>http://datatracker.ietf.org/doc/rfc7105/</a:t>
            </a:r>
            <a:r>
              <a:rPr lang="en-US" sz="1600" dirty="0" smtClean="0"/>
              <a:t> </a:t>
            </a:r>
            <a:endParaRPr lang="en-US" sz="1000" dirty="0" smtClean="0"/>
          </a:p>
          <a:p>
            <a:pPr lvl="1">
              <a:lnSpc>
                <a:spcPct val="80000"/>
              </a:lnSpc>
            </a:pPr>
            <a:r>
              <a:rPr lang="en-US" sz="1600" dirty="0" smtClean="0"/>
              <a:t>Updated: Location Information Server Discovery using IP address </a:t>
            </a:r>
            <a:r>
              <a:rPr lang="en-US" sz="1600" dirty="0"/>
              <a:t>and reverse DNS, see </a:t>
            </a:r>
            <a:r>
              <a:rPr lang="en-US" sz="1600" dirty="0">
                <a:hlinkClick r:id="rId10"/>
              </a:rPr>
              <a:t>https://datatracker.ietf.org/doc/draft-ietf-geopriv-res-gw-lis-discovery</a:t>
            </a:r>
            <a:r>
              <a:rPr lang="en-US" sz="1600" dirty="0" smtClean="0">
                <a:hlinkClick r:id="rId10"/>
              </a:rPr>
              <a:t>/</a:t>
            </a:r>
            <a:r>
              <a:rPr lang="en-US" sz="1600" dirty="0" smtClean="0"/>
              <a:t> </a:t>
            </a:r>
          </a:p>
          <a:p>
            <a:pPr lvl="1">
              <a:lnSpc>
                <a:spcPct val="80000"/>
              </a:lnSpc>
            </a:pPr>
            <a:endParaRPr lang="en-US" sz="900" dirty="0" smtClean="0"/>
          </a:p>
          <a:p>
            <a:pPr lvl="1">
              <a:lnSpc>
                <a:spcPct val="80000"/>
              </a:lnSpc>
              <a:buFontTx/>
              <a:buNone/>
            </a:pPr>
            <a:endParaRPr lang="en-US" sz="1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15</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lvl="1">
              <a:lnSpc>
                <a:spcPct val="80000"/>
              </a:lnSpc>
            </a:pPr>
            <a:r>
              <a:rPr lang="en-US" sz="1600" dirty="0" smtClean="0"/>
              <a:t>Describing boundaries for Civic Addresses, see </a:t>
            </a:r>
            <a:r>
              <a:rPr lang="en-US" sz="1600" dirty="0" smtClean="0">
                <a:hlinkClick r:id="rId5"/>
              </a:rPr>
              <a:t>http://tools.ietf.org/id/draft-thomson-ecrit-civic-boundary-02.txt</a:t>
            </a:r>
            <a:r>
              <a:rPr lang="en-US" sz="1600" dirty="0" smtClean="0"/>
              <a:t> </a:t>
            </a:r>
          </a:p>
          <a:p>
            <a:pPr>
              <a:lnSpc>
                <a:spcPct val="80000"/>
              </a:lnSpc>
            </a:pPr>
            <a:r>
              <a:rPr lang="en-US" sz="1800" dirty="0" smtClean="0"/>
              <a:t>Updates </a:t>
            </a:r>
            <a:r>
              <a:rPr lang="en-US" sz="1800" dirty="0" smtClean="0"/>
              <a:t>[March </a:t>
            </a:r>
            <a:r>
              <a:rPr lang="en-US" sz="1800" dirty="0" smtClean="0"/>
              <a:t>2014]</a:t>
            </a:r>
          </a:p>
          <a:p>
            <a:pPr lvl="1">
              <a:lnSpc>
                <a:spcPct val="80000"/>
              </a:lnSpc>
            </a:pPr>
            <a:r>
              <a:rPr lang="en-US" sz="1400" dirty="0" smtClean="0"/>
              <a:t>Updated</a:t>
            </a:r>
            <a:r>
              <a:rPr lang="en-US" sz="1400" dirty="0" smtClean="0"/>
              <a:t>: Additional Data related to an emergency call, see </a:t>
            </a:r>
            <a:r>
              <a:rPr lang="en-US" sz="1400" dirty="0" smtClean="0">
                <a:hlinkClick r:id="rId6"/>
              </a:rPr>
              <a:t>http://datatracker.ietf.org/doc/draft-ietf-ecrit-additional-data/</a:t>
            </a:r>
            <a:r>
              <a:rPr lang="en-US" sz="1400" dirty="0" smtClean="0"/>
              <a:t> </a:t>
            </a:r>
            <a:endParaRPr lang="en-US" sz="1400" dirty="0" smtClean="0"/>
          </a:p>
          <a:p>
            <a:pPr lvl="1">
              <a:lnSpc>
                <a:spcPct val="80000"/>
              </a:lnSpc>
            </a:pPr>
            <a:r>
              <a:rPr lang="en-US" sz="1400" dirty="0" smtClean="0"/>
              <a:t>Updated: Trustworthy Location, </a:t>
            </a:r>
            <a:r>
              <a:rPr lang="en-US" sz="1400" dirty="0"/>
              <a:t>see </a:t>
            </a:r>
            <a:r>
              <a:rPr lang="en-US" sz="1400" dirty="0">
                <a:hlinkClick r:id="rId7"/>
              </a:rPr>
              <a:t>https://datatracker.ietf.org/doc/draft-ietf-ecrit-trustworthy-location</a:t>
            </a:r>
            <a:r>
              <a:rPr lang="en-US" sz="1400" dirty="0" smtClean="0">
                <a:hlinkClick r:id="rId7"/>
              </a:rPr>
              <a:t>/</a:t>
            </a:r>
            <a:r>
              <a:rPr lang="en-US" sz="1400" dirty="0" smtClean="0"/>
              <a:t> </a:t>
            </a:r>
            <a:endParaRPr lang="en-US" sz="1600" dirty="0" smtClean="0"/>
          </a:p>
          <a:p>
            <a:pPr lvl="1">
              <a:lnSpc>
                <a:spcPct val="80000"/>
              </a:lnSpc>
            </a:pPr>
            <a:r>
              <a:rPr lang="en-US" sz="1400" dirty="0" smtClean="0"/>
              <a:t>Of interest: Unauthorized access, </a:t>
            </a:r>
            <a:r>
              <a:rPr lang="en-US" sz="1400" dirty="0"/>
              <a:t>see </a:t>
            </a:r>
            <a:r>
              <a:rPr lang="en-US" sz="1400" dirty="0">
                <a:hlinkClick r:id="rId8"/>
              </a:rPr>
              <a:t>http://datatracker.ietf.org/doc/draft-ietf-ecrit-unauthenticated-access</a:t>
            </a:r>
            <a:r>
              <a:rPr lang="en-US" sz="1400" dirty="0" smtClean="0">
                <a:hlinkClick r:id="rId8"/>
              </a:rPr>
              <a:t>/</a:t>
            </a:r>
            <a:r>
              <a:rPr lang="en-US" sz="1400" dirty="0" smtClean="0"/>
              <a:t> in IESG review</a:t>
            </a:r>
          </a:p>
          <a:p>
            <a:pPr lvl="1">
              <a:lnSpc>
                <a:spcPct val="80000"/>
              </a:lnSpc>
            </a:pPr>
            <a:r>
              <a:rPr lang="en-US" sz="1400" dirty="0"/>
              <a:t>Of interest: Internet Protocol-based In-Vehicle Emergency Calls, see </a:t>
            </a:r>
            <a:r>
              <a:rPr lang="en-US" sz="1400" dirty="0">
                <a:hlinkClick r:id="rId9"/>
              </a:rPr>
              <a:t>https://datatracker.ietf.org/doc/draft-gellens-ecrit-car-crash/</a:t>
            </a:r>
            <a:r>
              <a:rPr lang="en-US" sz="1400" dirty="0"/>
              <a:t> </a:t>
            </a:r>
          </a:p>
          <a:p>
            <a:pPr lvl="1">
              <a:lnSpc>
                <a:spcPct val="80000"/>
              </a:lnSpc>
            </a:pPr>
            <a:endParaRPr lang="en-US" sz="1600" dirty="0" smtClean="0"/>
          </a:p>
          <a:p>
            <a:pPr lvl="1">
              <a:lnSpc>
                <a:spcPct val="80000"/>
              </a:lnSpc>
            </a:pPr>
            <a:endParaRPr lang="en-US" sz="1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16</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1148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a:lnSpc>
                <a:spcPct val="80000"/>
              </a:lnSpc>
            </a:pPr>
            <a:r>
              <a:rPr lang="en-US" sz="1600" dirty="0" smtClean="0"/>
              <a:t>Updates </a:t>
            </a:r>
            <a:r>
              <a:rPr lang="en-US" sz="1600" dirty="0" smtClean="0"/>
              <a:t>[</a:t>
            </a:r>
            <a:r>
              <a:rPr lang="en-US" sz="1600" dirty="0" smtClean="0"/>
              <a:t>March</a:t>
            </a:r>
            <a:r>
              <a:rPr lang="en-US" sz="1600" dirty="0" smtClean="0"/>
              <a:t> </a:t>
            </a:r>
            <a:r>
              <a:rPr lang="en-US" sz="1600" dirty="0" smtClean="0"/>
              <a:t>2014] Documents of interest:</a:t>
            </a:r>
          </a:p>
          <a:p>
            <a:pPr lvl="1">
              <a:lnSpc>
                <a:spcPct val="80000"/>
              </a:lnSpc>
            </a:pPr>
            <a:r>
              <a:rPr lang="en-US" sz="1400" dirty="0" smtClean="0"/>
              <a:t>Updated: Home </a:t>
            </a:r>
            <a:r>
              <a:rPr lang="en-US" sz="1400" dirty="0"/>
              <a:t>networking Architecture for IPv6, see </a:t>
            </a:r>
            <a:r>
              <a:rPr lang="en-US" sz="1400" dirty="0">
                <a:hlinkClick r:id="rId4"/>
              </a:rPr>
              <a:t>https://datatracker.ietf.org/doc/draft-ietf-homenet-arch/</a:t>
            </a:r>
            <a:r>
              <a:rPr lang="en-US" sz="1400" dirty="0"/>
              <a:t> - submitted for publication</a:t>
            </a:r>
          </a:p>
          <a:p>
            <a:pPr lvl="1">
              <a:lnSpc>
                <a:spcPct val="80000"/>
              </a:lnSpc>
            </a:pPr>
            <a:endParaRPr lang="en-US" sz="1400" dirty="0" smtClean="0"/>
          </a:p>
          <a:p>
            <a:pPr lvl="1">
              <a:lnSpc>
                <a:spcPct val="80000"/>
              </a:lnSpc>
            </a:pPr>
            <a:endParaRPr lang="en-US" sz="1400" dirty="0" smtClean="0"/>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17</a:t>
            </a:fld>
            <a:endParaRPr lang="en-US" smtClean="0"/>
          </a:p>
        </p:txBody>
      </p:sp>
      <p:sp>
        <p:nvSpPr>
          <p:cNvPr id="5125" name="Rectangle 2"/>
          <p:cNvSpPr>
            <a:spLocks noGrp="1" noChangeArrowheads="1"/>
          </p:cNvSpPr>
          <p:nvPr>
            <p:ph type="title"/>
          </p:nvPr>
        </p:nvSpPr>
        <p:spPr/>
        <p:txBody>
          <a:bodyPr/>
          <a:lstStyle/>
          <a:p>
            <a:r>
              <a:rPr lang="en-US" dirty="0" smtClean="0"/>
              <a:t>Operations Area Working Group</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defRPr/>
            </a:pPr>
            <a:r>
              <a:rPr lang="en-US" sz="2000" dirty="0">
                <a:hlinkClick r:id="rId3"/>
              </a:rPr>
              <a:t>http://datatracker.ietf.org/wg/opsawg</a:t>
            </a:r>
            <a:r>
              <a:rPr lang="en-US" sz="2000" dirty="0" smtClean="0">
                <a:hlinkClick r:id="rId3"/>
              </a:rPr>
              <a:t>/</a:t>
            </a:r>
            <a:endParaRPr lang="en-US" sz="2000" dirty="0" smtClean="0"/>
          </a:p>
          <a:p>
            <a:pPr lvl="1">
              <a:lnSpc>
                <a:spcPct val="80000"/>
              </a:lnSpc>
              <a:defRPr/>
            </a:pPr>
            <a:r>
              <a:rPr lang="en-US" sz="1600" dirty="0" smtClean="0"/>
              <a:t>Area WG processes submissions related to Operations Area WGs that have closed</a:t>
            </a:r>
          </a:p>
          <a:p>
            <a:pPr lvl="1">
              <a:lnSpc>
                <a:spcPct val="80000"/>
              </a:lnSpc>
              <a:defRPr/>
            </a:pPr>
            <a:r>
              <a:rPr lang="en-US" sz="1600" dirty="0" smtClean="0"/>
              <a:t>Control and Provisioning of Wireless Access Points (CAPWAP) Working Group closed in 2009</a:t>
            </a:r>
          </a:p>
          <a:p>
            <a:pPr>
              <a:lnSpc>
                <a:spcPct val="80000"/>
              </a:lnSpc>
              <a:defRPr/>
            </a:pPr>
            <a:r>
              <a:rPr lang="en-US" sz="1800" dirty="0" smtClean="0"/>
              <a:t>Operations Area Working Group work group items</a:t>
            </a:r>
          </a:p>
          <a:p>
            <a:pPr lvl="1">
              <a:lnSpc>
                <a:spcPct val="80000"/>
              </a:lnSpc>
              <a:defRPr/>
            </a:pPr>
            <a:r>
              <a:rPr lang="en-US" sz="1400" u="sng" dirty="0" smtClean="0">
                <a:hlinkClick r:id="rId4"/>
              </a:rPr>
              <a:t>http</a:t>
            </a:r>
            <a:r>
              <a:rPr lang="en-US" sz="1400" u="sng" dirty="0">
                <a:hlinkClick r:id="rId4"/>
              </a:rPr>
              <a:t>://datatracker.ietf.org/doc/draft-ietf-opsawg-capwap-extension/</a:t>
            </a:r>
            <a:r>
              <a:rPr lang="en-US" sz="1400" u="sng" dirty="0"/>
              <a:t> </a:t>
            </a:r>
          </a:p>
          <a:p>
            <a:pPr lvl="1">
              <a:lnSpc>
                <a:spcPct val="80000"/>
              </a:lnSpc>
              <a:defRPr/>
            </a:pPr>
            <a:r>
              <a:rPr lang="en-US" sz="1400" dirty="0">
                <a:hlinkClick r:id="rId5"/>
              </a:rPr>
              <a:t>http://datatracker.ietf.org/doc/draft-ietf-opsawg-capwap-hybridmac</a:t>
            </a:r>
            <a:endParaRPr lang="en-US" sz="1400" dirty="0" smtClean="0"/>
          </a:p>
          <a:p>
            <a:pPr>
              <a:lnSpc>
                <a:spcPct val="80000"/>
              </a:lnSpc>
              <a:defRPr/>
            </a:pPr>
            <a:endParaRPr lang="en-US" sz="1800" dirty="0" smtClean="0"/>
          </a:p>
          <a:p>
            <a:pPr>
              <a:lnSpc>
                <a:spcPct val="80000"/>
              </a:lnSpc>
              <a:defRPr/>
            </a:pPr>
            <a:r>
              <a:rPr lang="en-US" sz="1800" dirty="0" smtClean="0"/>
              <a:t>Have a request from OPSAWG chairs for IEEE 802.11 review of </a:t>
            </a:r>
            <a:r>
              <a:rPr lang="en-US" sz="1800" dirty="0" smtClean="0"/>
              <a:t>additional document</a:t>
            </a:r>
            <a:endParaRPr lang="en-US" sz="1800" dirty="0" smtClean="0"/>
          </a:p>
          <a:p>
            <a:pPr lvl="1">
              <a:lnSpc>
                <a:spcPct val="80000"/>
              </a:lnSpc>
              <a:defRPr/>
            </a:pPr>
            <a:r>
              <a:rPr lang="en-US" sz="1400" dirty="0" smtClean="0"/>
              <a:t>“Alternate </a:t>
            </a:r>
            <a:r>
              <a:rPr lang="en-US" sz="1400" dirty="0"/>
              <a:t>Tunnel Encapsulation for Data Frames in </a:t>
            </a:r>
            <a:r>
              <a:rPr lang="en-US" sz="1400" dirty="0" smtClean="0"/>
              <a:t>CAPWAP”  </a:t>
            </a:r>
            <a:r>
              <a:rPr lang="en-US" sz="1400" dirty="0">
                <a:hlinkClick r:id="rId6"/>
              </a:rPr>
              <a:t>http://www.ietf.org/id/draft-zhang-opsawg-capwap-cds-02.txt</a:t>
            </a:r>
            <a:endParaRPr lang="en-US" sz="14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7576562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18</a:t>
            </a:fld>
            <a:endParaRPr lang="en-US" smtClean="0"/>
          </a:p>
        </p:txBody>
      </p:sp>
      <p:sp>
        <p:nvSpPr>
          <p:cNvPr id="5125" name="Rectangle 2"/>
          <p:cNvSpPr>
            <a:spLocks noGrp="1" noChangeArrowheads="1"/>
          </p:cNvSpPr>
          <p:nvPr>
            <p:ph type="title"/>
          </p:nvPr>
        </p:nvSpPr>
        <p:spPr/>
        <p:txBody>
          <a:bodyPr/>
          <a:lstStyle/>
          <a:p>
            <a:r>
              <a:rPr lang="en-US" dirty="0" smtClean="0"/>
              <a:t>Of Interest to Smart Grid</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GB" sz="2000" dirty="0" smtClean="0">
                <a:solidFill>
                  <a:srgbClr val="000000"/>
                </a:solidFill>
                <a:ea typeface="Arial Unicode MS" pitchFamily="34" charset="-128"/>
                <a:cs typeface="Arial Unicode MS" pitchFamily="34" charset="-128"/>
              </a:rPr>
              <a:t>6LOWPAN</a:t>
            </a:r>
          </a:p>
          <a:p>
            <a:pPr lvl="1">
              <a:lnSpc>
                <a:spcPct val="80000"/>
              </a:lnSpc>
            </a:pPr>
            <a:r>
              <a:rPr lang="en-GB" sz="1600" dirty="0" smtClean="0">
                <a:solidFill>
                  <a:srgbClr val="000000"/>
                </a:solidFill>
                <a:ea typeface="Arial Unicode MS" pitchFamily="34" charset="-128"/>
                <a:cs typeface="Arial Unicode MS" pitchFamily="34" charset="-128"/>
              </a:rPr>
              <a:t>Working </a:t>
            </a:r>
            <a:r>
              <a:rPr lang="en-GB" sz="1600" dirty="0">
                <a:solidFill>
                  <a:srgbClr val="000000"/>
                </a:solidFill>
                <a:ea typeface="Arial Unicode MS" pitchFamily="34" charset="-128"/>
                <a:cs typeface="Arial Unicode MS" pitchFamily="34" charset="-128"/>
              </a:rPr>
              <a:t>Group website: </a:t>
            </a:r>
            <a:r>
              <a:rPr lang="en-GB" sz="1600" b="0" dirty="0">
                <a:hlinkClick r:id="rId3"/>
              </a:rPr>
              <a:t>http://datatracker.ietf.org/wg/6lowpan/charter/</a:t>
            </a:r>
            <a:endParaRPr lang="en-GB" sz="1600" b="0" dirty="0"/>
          </a:p>
          <a:p>
            <a:pPr lvl="1">
              <a:lnSpc>
                <a:spcPct val="80000"/>
              </a:lnSpc>
            </a:pPr>
            <a:r>
              <a:rPr lang="en-US" sz="1600" dirty="0"/>
              <a:t>Focus: IPv6 over Low Power PAN: Adaption of IPv6 protocol to operate on constrained nodes and link layers</a:t>
            </a:r>
          </a:p>
          <a:p>
            <a:pPr>
              <a:lnSpc>
                <a:spcPct val="80000"/>
              </a:lnSpc>
              <a:defRPr/>
            </a:pPr>
            <a:r>
              <a:rPr lang="en-US" sz="2000" dirty="0" smtClean="0"/>
              <a:t>ROLL</a:t>
            </a:r>
          </a:p>
          <a:p>
            <a:pPr lvl="1"/>
            <a:r>
              <a:rPr lang="en-GB" sz="1600" dirty="0">
                <a:solidFill>
                  <a:srgbClr val="000000"/>
                </a:solidFill>
                <a:ea typeface="Arial Unicode MS" pitchFamily="34" charset="-128"/>
                <a:cs typeface="Arial Unicode MS" pitchFamily="34" charset="-128"/>
              </a:rPr>
              <a:t>Working Group website: </a:t>
            </a:r>
            <a:r>
              <a:rPr lang="en-GB" sz="1600" b="0" dirty="0">
                <a:hlinkClick r:id="rId4"/>
              </a:rPr>
              <a:t>http://datatracker.ietf.org/wg/roll/</a:t>
            </a:r>
            <a:r>
              <a:rPr lang="en-GB" sz="1600" dirty="0"/>
              <a:t> </a:t>
            </a:r>
          </a:p>
          <a:p>
            <a:pPr lvl="1"/>
            <a:r>
              <a:rPr lang="en-US" sz="1600" dirty="0"/>
              <a:t>Focus: Routing over Low Power and </a:t>
            </a:r>
            <a:r>
              <a:rPr lang="en-US" sz="1600" dirty="0" err="1"/>
              <a:t>Lossy</a:t>
            </a:r>
            <a:r>
              <a:rPr lang="en-US" sz="1600" dirty="0"/>
              <a:t> </a:t>
            </a:r>
            <a:r>
              <a:rPr lang="en-US" sz="1600" dirty="0" smtClean="0"/>
              <a:t>Networks</a:t>
            </a:r>
          </a:p>
          <a:p>
            <a:r>
              <a:rPr lang="en-GB" sz="1800" dirty="0">
                <a:solidFill>
                  <a:srgbClr val="000000"/>
                </a:solidFill>
                <a:ea typeface="Arial Unicode MS" pitchFamily="34" charset="-128"/>
                <a:cs typeface="Arial Unicode MS" pitchFamily="34" charset="-128"/>
              </a:rPr>
              <a:t>CORE </a:t>
            </a:r>
            <a:endParaRPr lang="en-GB" sz="1800" dirty="0" smtClean="0">
              <a:solidFill>
                <a:srgbClr val="000000"/>
              </a:solidFill>
              <a:ea typeface="Arial Unicode MS" pitchFamily="34" charset="-128"/>
              <a:cs typeface="Arial Unicode MS" pitchFamily="34" charset="-128"/>
            </a:endParaRPr>
          </a:p>
          <a:p>
            <a:pPr lvl="1"/>
            <a:r>
              <a:rPr lang="en-GB" sz="1600" dirty="0" smtClean="0">
                <a:solidFill>
                  <a:srgbClr val="000000"/>
                </a:solidFill>
                <a:ea typeface="Arial Unicode MS" pitchFamily="34" charset="-128"/>
                <a:cs typeface="Arial Unicode MS" pitchFamily="34" charset="-128"/>
              </a:rPr>
              <a:t>(</a:t>
            </a:r>
            <a:r>
              <a:rPr lang="en-US" sz="1600" dirty="0"/>
              <a:t>Constrained </a:t>
            </a:r>
            <a:r>
              <a:rPr lang="en-US" sz="1600" dirty="0" err="1"/>
              <a:t>RESTful</a:t>
            </a:r>
            <a:r>
              <a:rPr lang="en-US" sz="1600" dirty="0"/>
              <a:t> Environments) </a:t>
            </a:r>
            <a:r>
              <a:rPr lang="en-GB" sz="1600" dirty="0">
                <a:solidFill>
                  <a:srgbClr val="000000"/>
                </a:solidFill>
                <a:ea typeface="Arial Unicode MS" pitchFamily="34" charset="-128"/>
                <a:cs typeface="Arial Unicode MS" pitchFamily="34" charset="-128"/>
              </a:rPr>
              <a:t>Working Group website: </a:t>
            </a:r>
            <a:r>
              <a:rPr lang="en-GB" sz="1600" b="0" dirty="0">
                <a:hlinkClick r:id="rId5"/>
              </a:rPr>
              <a:t>http://datatracker.ietf.org/wg/core/</a:t>
            </a:r>
            <a:r>
              <a:rPr lang="en-GB" sz="1600" b="0" dirty="0"/>
              <a:t> </a:t>
            </a:r>
            <a:endParaRPr lang="en-GB" sz="1600" dirty="0"/>
          </a:p>
          <a:p>
            <a:pPr lvl="1"/>
            <a:r>
              <a:rPr lang="en-US" sz="1600" dirty="0"/>
              <a:t>Focus: framework for resource-oriented applications intended to run on constrained IP networks. </a:t>
            </a:r>
            <a:endParaRPr lang="en-US" sz="1600" dirty="0" smtClean="0"/>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0072949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19</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dirty="0" smtClean="0"/>
              <a:t>RFC 4017 - IEEE 802.11 Requirements on EAP Methods</a:t>
            </a:r>
          </a:p>
          <a:p>
            <a:r>
              <a:rPr lang="en-US" dirty="0" smtClean="0"/>
              <a:t>Jan 2012 report (PAWS, </a:t>
            </a:r>
            <a:r>
              <a:rPr lang="en-US" dirty="0" err="1" smtClean="0"/>
              <a:t>Homenet</a:t>
            </a:r>
            <a:r>
              <a:rPr lang="en-US" dirty="0" smtClean="0"/>
              <a:t> details), </a:t>
            </a:r>
            <a:r>
              <a:rPr lang="en-US" dirty="0" smtClean="0">
                <a:hlinkClick r:id="rId3"/>
              </a:rPr>
              <a:t>https://mentor.ieee.org/802.11/dcn/12/11-12-0122-01-0000-january-2012-liaison-to-ietf.ppt</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a:t>
            </a:r>
            <a:r>
              <a:rPr lang="en-US" dirty="0" smtClean="0"/>
              <a:t>March </a:t>
            </a:r>
            <a:r>
              <a:rPr lang="en-US" dirty="0" smtClean="0"/>
              <a:t>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3</a:t>
            </a:fld>
            <a:endParaRPr lang="en-US" smtClean="0"/>
          </a:p>
        </p:txBody>
      </p:sp>
      <p:sp>
        <p:nvSpPr>
          <p:cNvPr id="5125" name="Rectangle 2"/>
          <p:cNvSpPr>
            <a:spLocks noGrp="1" noChangeArrowheads="1"/>
          </p:cNvSpPr>
          <p:nvPr>
            <p:ph type="title"/>
          </p:nvPr>
        </p:nvSpPr>
        <p:spPr/>
        <p:txBody>
          <a:bodyPr/>
          <a:lstStyle/>
          <a:p>
            <a:r>
              <a:rPr lang="en-US" dirty="0" smtClean="0"/>
              <a:t>IETF- IEEE 802 Liaison Activity - 1 </a:t>
            </a:r>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Meetings, agenda and presentations: </a:t>
            </a:r>
            <a:r>
              <a:rPr lang="en-US" sz="2000" dirty="0" err="1" smtClean="0"/>
              <a:t>Telecon</a:t>
            </a:r>
            <a:r>
              <a:rPr lang="en-US" sz="2000" dirty="0" smtClean="0"/>
              <a:t> Meeting  held </a:t>
            </a:r>
            <a:r>
              <a:rPr lang="en-US" sz="2000" dirty="0" smtClean="0"/>
              <a:t>27</a:t>
            </a:r>
            <a:r>
              <a:rPr lang="en-US" sz="2000" dirty="0" smtClean="0"/>
              <a:t> Jan 2014</a:t>
            </a:r>
            <a:endParaRPr lang="en-US" sz="2000" dirty="0" smtClean="0"/>
          </a:p>
          <a:p>
            <a:pPr lvl="1">
              <a:lnSpc>
                <a:spcPct val="80000"/>
              </a:lnSpc>
              <a:defRPr/>
            </a:pPr>
            <a:r>
              <a:rPr lang="en-US" sz="1800" dirty="0">
                <a:hlinkClick r:id="rId3"/>
              </a:rPr>
              <a:t>http://www.iab.org/activities/joint-activities/iab-ieee-coordination</a:t>
            </a:r>
            <a:r>
              <a:rPr lang="en-US" sz="1800" dirty="0" smtClean="0">
                <a:hlinkClick r:id="rId3"/>
              </a:rPr>
              <a:t>/</a:t>
            </a:r>
            <a:r>
              <a:rPr lang="en-US" sz="1800" dirty="0" smtClean="0"/>
              <a:t> </a:t>
            </a:r>
            <a:r>
              <a:rPr lang="en-US" sz="1800" dirty="0"/>
              <a:t>, see </a:t>
            </a:r>
            <a:r>
              <a:rPr lang="en-US" sz="1800" dirty="0">
                <a:hlinkClick r:id="rId4"/>
              </a:rPr>
              <a:t>http://</a:t>
            </a:r>
            <a:r>
              <a:rPr lang="en-US" sz="1800" dirty="0" smtClean="0">
                <a:hlinkClick r:id="rId4"/>
              </a:rPr>
              <a:t>www.iab.org/wp-content/IAB-uploads/2013/01/2014-01-27-ietf-ieee802-minutes.txt</a:t>
            </a:r>
            <a:r>
              <a:rPr lang="en-US" sz="1800" dirty="0" smtClean="0"/>
              <a:t> </a:t>
            </a:r>
            <a:endParaRPr lang="en-US" sz="2400" dirty="0"/>
          </a:p>
          <a:p>
            <a:pPr marL="457200" lvl="1" indent="0">
              <a:lnSpc>
                <a:spcPct val="80000"/>
              </a:lnSpc>
              <a:buNone/>
              <a:defRPr/>
            </a:pPr>
            <a:endParaRPr lang="en-US" sz="1800" dirty="0" smtClean="0"/>
          </a:p>
          <a:p>
            <a:pPr lvl="1">
              <a:lnSpc>
                <a:spcPct val="80000"/>
              </a:lnSpc>
              <a:defRPr/>
            </a:pPr>
            <a:r>
              <a:rPr lang="en-US" sz="1800" dirty="0" smtClean="0"/>
              <a:t>No new IEEE 802.11 items</a:t>
            </a:r>
          </a:p>
          <a:p>
            <a:pPr marL="457200" lvl="1" indent="0">
              <a:lnSpc>
                <a:spcPct val="80000"/>
              </a:lnSpc>
              <a:buNone/>
              <a:defRPr/>
            </a:pPr>
            <a:endParaRPr lang="en-US" sz="1800" dirty="0" smtClean="0"/>
          </a:p>
          <a:p>
            <a:pPr>
              <a:lnSpc>
                <a:spcPct val="80000"/>
              </a:lnSpc>
              <a:defRPr/>
            </a:pPr>
            <a:r>
              <a:rPr lang="en-US" sz="1800" dirty="0" smtClean="0"/>
              <a:t>Next joint IEEE 802/IETF IESG coordination meeting:  </a:t>
            </a:r>
            <a:r>
              <a:rPr lang="en-US" sz="1800" dirty="0" smtClean="0"/>
              <a:t>Week June 16</a:t>
            </a:r>
            <a:r>
              <a:rPr lang="en-US" sz="1800" baseline="30000" dirty="0" smtClean="0"/>
              <a:t>th</a:t>
            </a:r>
            <a:r>
              <a:rPr lang="en-US" sz="1800" dirty="0" smtClean="0"/>
              <a:t>, 2014</a:t>
            </a:r>
            <a:endParaRPr lang="en-US" sz="1800" dirty="0" smtClean="0"/>
          </a:p>
          <a:p>
            <a:pPr>
              <a:lnSpc>
                <a:spcPct val="80000"/>
              </a:lnSpc>
              <a:defRPr/>
            </a:pPr>
            <a:r>
              <a:rPr lang="en-US" sz="1800" dirty="0" smtClean="0"/>
              <a:t>Next face to face meeting: 29 Sept 2014</a:t>
            </a:r>
          </a:p>
          <a:p>
            <a:pPr marL="457200" lvl="1" indent="0">
              <a:lnSpc>
                <a:spcPct val="80000"/>
              </a:lnSpc>
              <a:buNone/>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249265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4</a:t>
            </a:fld>
            <a:endParaRPr lang="en-US" smtClean="0"/>
          </a:p>
        </p:txBody>
      </p:sp>
      <p:sp>
        <p:nvSpPr>
          <p:cNvPr id="5125" name="Rectangle 2"/>
          <p:cNvSpPr>
            <a:spLocks noGrp="1" noChangeArrowheads="1"/>
          </p:cNvSpPr>
          <p:nvPr>
            <p:ph type="title"/>
          </p:nvPr>
        </p:nvSpPr>
        <p:spPr/>
        <p:txBody>
          <a:bodyPr/>
          <a:lstStyle/>
          <a:p>
            <a:r>
              <a:rPr lang="en-US" dirty="0" smtClean="0"/>
              <a:t>IETF- IEEE 802 Liaison Activity - 2 </a:t>
            </a:r>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lvl="1">
              <a:lnSpc>
                <a:spcPct val="80000"/>
              </a:lnSpc>
              <a:defRPr/>
            </a:pPr>
            <a:endParaRPr lang="en-US" sz="1400" dirty="0" smtClean="0"/>
          </a:p>
          <a:p>
            <a:pPr>
              <a:lnSpc>
                <a:spcPct val="80000"/>
              </a:lnSpc>
              <a:defRPr/>
            </a:pPr>
            <a:r>
              <a:rPr lang="en-US" sz="2000" dirty="0" smtClean="0"/>
              <a:t>RFC4441bis </a:t>
            </a:r>
            <a:r>
              <a:rPr lang="en-US" sz="2000" dirty="0"/>
              <a:t>update, see </a:t>
            </a:r>
            <a:r>
              <a:rPr lang="en-US" sz="2000" dirty="0">
                <a:hlinkClick r:id="rId3"/>
              </a:rPr>
              <a:t>http://</a:t>
            </a:r>
            <a:r>
              <a:rPr lang="en-US" sz="2000" dirty="0" smtClean="0">
                <a:hlinkClick r:id="rId3"/>
              </a:rPr>
              <a:t>www.ietf.org/id/draft-iab-rfc4441rev-08.txt</a:t>
            </a:r>
            <a:r>
              <a:rPr lang="en-US" sz="2000" dirty="0" smtClean="0"/>
              <a:t> </a:t>
            </a:r>
            <a:endParaRPr lang="en-US" sz="2000" dirty="0" smtClean="0"/>
          </a:p>
          <a:p>
            <a:pPr lvl="1">
              <a:lnSpc>
                <a:spcPct val="80000"/>
              </a:lnSpc>
              <a:defRPr/>
            </a:pPr>
            <a:r>
              <a:rPr lang="en-US" sz="1600" dirty="0" smtClean="0"/>
              <a:t>Nearing completion</a:t>
            </a:r>
          </a:p>
          <a:p>
            <a:pPr lvl="1">
              <a:lnSpc>
                <a:spcPct val="80000"/>
              </a:lnSpc>
              <a:defRPr/>
            </a:pPr>
            <a:endParaRPr lang="en-US" sz="1600" dirty="0" smtClean="0"/>
          </a:p>
          <a:p>
            <a:pPr>
              <a:lnSpc>
                <a:spcPct val="80000"/>
              </a:lnSpc>
              <a:defRPr/>
            </a:pPr>
            <a:r>
              <a:rPr lang="en-US" sz="2000" dirty="0" smtClean="0"/>
              <a:t>IEEE 802.11 Comment </a:t>
            </a:r>
            <a:r>
              <a:rPr lang="en-US" sz="2000" dirty="0"/>
              <a:t>C</a:t>
            </a:r>
            <a:r>
              <a:rPr lang="en-US" sz="2000" dirty="0" smtClean="0"/>
              <a:t>ollection held on PAWS </a:t>
            </a:r>
            <a:r>
              <a:rPr lang="en-US" sz="2000" dirty="0"/>
              <a:t>document </a:t>
            </a:r>
            <a:r>
              <a:rPr lang="en-US" sz="2000" dirty="0" smtClean="0"/>
              <a:t>– no comments received</a:t>
            </a:r>
          </a:p>
          <a:p>
            <a:pPr>
              <a:lnSpc>
                <a:spcPct val="80000"/>
              </a:lnSpc>
              <a:defRPr/>
            </a:pPr>
            <a:r>
              <a:rPr lang="en-US" sz="2000" dirty="0" smtClean="0"/>
              <a:t>Request received from OPSAWG (next 2 slides)</a:t>
            </a:r>
          </a:p>
          <a:p>
            <a:pPr marL="0" indent="0">
              <a:lnSpc>
                <a:spcPct val="80000"/>
              </a:lnSpc>
              <a:buNone/>
              <a:defRPr/>
            </a:pPr>
            <a:endParaRPr lang="en-US" sz="2000" dirty="0" smtClean="0"/>
          </a:p>
          <a:p>
            <a:pPr>
              <a:lnSpc>
                <a:spcPct val="80000"/>
              </a:lnSpc>
              <a:defRPr/>
            </a:pPr>
            <a:r>
              <a:rPr lang="en-US" sz="2000" dirty="0" smtClean="0"/>
              <a:t>New “IETF/IAB/IESG..” 802 EC Standing Committee being considered – Pat Thaler; structure, scope under discussion</a:t>
            </a:r>
          </a:p>
          <a:p>
            <a:pPr marL="0" indent="0">
              <a:lnSpc>
                <a:spcPct val="80000"/>
              </a:lnSpc>
              <a:buNone/>
              <a:defRPr/>
            </a:pPr>
            <a:endParaRPr lang="en-US" sz="700" dirty="0" smtClean="0"/>
          </a:p>
          <a:p>
            <a:pPr lvl="1"/>
            <a:endParaRPr lang="en-US" sz="1400" dirty="0" smtClean="0"/>
          </a:p>
          <a:p>
            <a:pPr lvl="1"/>
            <a:endParaRPr lang="en-US" sz="1400" dirty="0"/>
          </a:p>
          <a:p>
            <a:pPr lvl="1"/>
            <a:endParaRPr lang="en-US" sz="1400" dirty="0"/>
          </a:p>
          <a:p>
            <a:pPr lvl="1">
              <a:lnSpc>
                <a:spcPct val="80000"/>
              </a:lnSpc>
              <a:defRPr/>
            </a:pPr>
            <a:endParaRPr lang="en-US" sz="1100" dirty="0"/>
          </a:p>
          <a:p>
            <a:pPr lvl="1">
              <a:lnSpc>
                <a:spcPct val="80000"/>
              </a:lnSpc>
              <a:defRPr/>
            </a:pPr>
            <a:endParaRPr lang="en-US" sz="1100" dirty="0" smtClean="0"/>
          </a:p>
          <a:p>
            <a:pPr>
              <a:lnSpc>
                <a:spcPct val="80000"/>
              </a:lnSpc>
              <a:defRPr/>
            </a:pPr>
            <a:endParaRPr lang="en-US" sz="1100" dirty="0" smtClean="0"/>
          </a:p>
          <a:p>
            <a:pPr lvl="1">
              <a:lnSpc>
                <a:spcPct val="80000"/>
              </a:lnSpc>
              <a:defRPr/>
            </a:pPr>
            <a:endParaRPr lang="en-US" sz="1100" dirty="0" smtClean="0"/>
          </a:p>
          <a:p>
            <a:pPr lvl="1">
              <a:lnSpc>
                <a:spcPct val="80000"/>
              </a:lnSpc>
              <a:buFontTx/>
              <a:buNone/>
              <a:defRPr/>
            </a:pPr>
            <a:endParaRPr lang="en-US" sz="1100" dirty="0" smtClean="0"/>
          </a:p>
        </p:txBody>
      </p:sp>
    </p:spTree>
    <p:extLst>
      <p:ext uri="{BB962C8B-B14F-4D97-AF65-F5344CB8AC3E}">
        <p14:creationId xmlns:p14="http://schemas.microsoft.com/office/powerpoint/2010/main" val="3698560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5</a:t>
            </a:fld>
            <a:endParaRPr lang="en-US" smtClean="0"/>
          </a:p>
        </p:txBody>
      </p:sp>
      <p:sp>
        <p:nvSpPr>
          <p:cNvPr id="5125" name="Rectangle 2"/>
          <p:cNvSpPr>
            <a:spLocks noGrp="1" noChangeArrowheads="1"/>
          </p:cNvSpPr>
          <p:nvPr>
            <p:ph type="title"/>
          </p:nvPr>
        </p:nvSpPr>
        <p:spPr/>
        <p:txBody>
          <a:bodyPr/>
          <a:lstStyle/>
          <a:p>
            <a:r>
              <a:rPr lang="en-US" dirty="0" smtClean="0"/>
              <a:t>Alternate Tunnel Liaison request</a:t>
            </a:r>
            <a:r>
              <a:rPr lang="en-US" dirty="0" smtClean="0"/>
              <a:t> </a:t>
            </a:r>
            <a:endParaRPr lang="en-US" dirty="0" smtClean="0"/>
          </a:p>
        </p:txBody>
      </p:sp>
      <p:sp>
        <p:nvSpPr>
          <p:cNvPr id="113667" name="Rectangle 3"/>
          <p:cNvSpPr>
            <a:spLocks noGrp="1" noChangeArrowheads="1"/>
          </p:cNvSpPr>
          <p:nvPr>
            <p:ph type="body" idx="1"/>
          </p:nvPr>
        </p:nvSpPr>
        <p:spPr>
          <a:xfrm>
            <a:off x="685800" y="1524000"/>
            <a:ext cx="8153400" cy="5029200"/>
          </a:xfrm>
        </p:spPr>
        <p:txBody>
          <a:bodyPr/>
          <a:lstStyle/>
          <a:p>
            <a:pPr marL="0" indent="0">
              <a:buNone/>
            </a:pPr>
            <a:r>
              <a:rPr lang="en-US" sz="1200" dirty="0"/>
              <a:t>From: Warren </a:t>
            </a:r>
            <a:r>
              <a:rPr lang="en-US" sz="1200" dirty="0" err="1"/>
              <a:t>Kumari</a:t>
            </a:r>
            <a:r>
              <a:rPr lang="en-US" sz="1200" dirty="0"/>
              <a:t> [</a:t>
            </a:r>
            <a:r>
              <a:rPr lang="en-US" sz="1200" dirty="0">
                <a:hlinkClick r:id="rId3"/>
              </a:rPr>
              <a:t>mailto:warren@kumari.net</a:t>
            </a:r>
            <a:r>
              <a:rPr lang="en-US" sz="1200" dirty="0"/>
              <a:t>] </a:t>
            </a:r>
          </a:p>
          <a:p>
            <a:pPr marL="0" indent="0">
              <a:buNone/>
            </a:pPr>
            <a:r>
              <a:rPr lang="en-US" sz="1200" dirty="0"/>
              <a:t>Sent: Friday, March 07, 2014 1:14 AM</a:t>
            </a:r>
          </a:p>
          <a:p>
            <a:pPr marL="0" indent="0">
              <a:buNone/>
            </a:pPr>
            <a:r>
              <a:rPr lang="en-US" sz="1200" dirty="0"/>
              <a:t>To: </a:t>
            </a:r>
            <a:r>
              <a:rPr lang="en-US" sz="1200" dirty="0">
                <a:hlinkClick r:id="rId4"/>
              </a:rPr>
              <a:t>bkraemer@ieee.org</a:t>
            </a:r>
            <a:endParaRPr lang="en-US" sz="1200" dirty="0"/>
          </a:p>
          <a:p>
            <a:pPr marL="0" indent="0">
              <a:buNone/>
            </a:pPr>
            <a:r>
              <a:rPr lang="en-US" sz="1200" dirty="0"/>
              <a:t>Cc: Dorothy Stanley; </a:t>
            </a:r>
            <a:r>
              <a:rPr lang="en-US" sz="1200" dirty="0">
                <a:hlinkClick r:id="rId5"/>
              </a:rPr>
              <a:t>pthaler@broadcom.com</a:t>
            </a:r>
            <a:r>
              <a:rPr lang="en-US" sz="1200" dirty="0"/>
              <a:t>; Dan Romascanu; Benoit Claise; joel jaeggli; </a:t>
            </a:r>
            <a:r>
              <a:rPr lang="en-US" sz="1200" dirty="0" smtClean="0">
                <a:hlinkClick r:id="rId6"/>
              </a:rPr>
              <a:t>opsawg-chairs@tools.ietf.org</a:t>
            </a:r>
            <a:endParaRPr lang="en-US" sz="1200" dirty="0" smtClean="0"/>
          </a:p>
          <a:p>
            <a:pPr marL="0" indent="0">
              <a:buNone/>
            </a:pPr>
            <a:endParaRPr lang="en-US" sz="1200" dirty="0"/>
          </a:p>
          <a:p>
            <a:pPr marL="0" indent="0">
              <a:buNone/>
            </a:pPr>
            <a:r>
              <a:rPr lang="en-US" sz="1200" dirty="0"/>
              <a:t>Subject: Alternate Tunnel Encapsulation for Data Frames in CAPWAP</a:t>
            </a:r>
            <a:r>
              <a:rPr lang="en-US" sz="1200" dirty="0" smtClean="0"/>
              <a:t>.</a:t>
            </a:r>
          </a:p>
          <a:p>
            <a:pPr marL="0" indent="0">
              <a:buNone/>
            </a:pPr>
            <a:endParaRPr lang="en-US" sz="1200" dirty="0"/>
          </a:p>
          <a:p>
            <a:pPr marL="0" indent="0">
              <a:buNone/>
            </a:pPr>
            <a:r>
              <a:rPr lang="en-US" sz="1200" dirty="0"/>
              <a:t> The charter of the IETF Operations Area Working Group (OPSAWG) </a:t>
            </a:r>
            <a:r>
              <a:rPr lang="en-US" sz="1200" dirty="0">
                <a:hlinkClick r:id="rId7"/>
              </a:rPr>
              <a:t>http://datatracker.ietf.org/wg/opsawg/charter/</a:t>
            </a:r>
            <a:r>
              <a:rPr lang="en-US" sz="1200" dirty="0"/>
              <a:t> covers new work as well as work that once belonged in IETF Operations Area WGs that have concluded</a:t>
            </a:r>
            <a:r>
              <a:rPr lang="en-US" sz="1200" dirty="0" smtClean="0"/>
              <a:t>.</a:t>
            </a:r>
          </a:p>
          <a:p>
            <a:pPr marL="0" indent="0">
              <a:buNone/>
            </a:pPr>
            <a:endParaRPr lang="en-US" sz="1200" dirty="0"/>
          </a:p>
          <a:p>
            <a:pPr marL="0" indent="0">
              <a:buNone/>
            </a:pPr>
            <a:r>
              <a:rPr lang="en-US" sz="1200" dirty="0"/>
              <a:t> One of these Working Groups is Control And Provisioning of Wireless Access Points (CAPWAP) Working Group that developed the CAPWAP protocol with advice and reviews from IEEE 802.11. At the OPSAWG meeting held in London on 3/4/2014 a proposal for an '"Alternate Tunnel Encapsulation for Data Frames in CAPWAP'" </a:t>
            </a:r>
            <a:r>
              <a:rPr lang="en-US" sz="1200" dirty="0">
                <a:hlinkClick r:id="rId8"/>
              </a:rPr>
              <a:t>http://www.ietf.org/id/draft-zhang-opsawg-capwap-cds-02.txt</a:t>
            </a:r>
            <a:r>
              <a:rPr lang="en-US" sz="1200" dirty="0"/>
              <a:t> was submitted for consideration as a new OPSAWG work item</a:t>
            </a:r>
            <a:r>
              <a:rPr lang="en-US" sz="1200" dirty="0" smtClean="0"/>
              <a:t>.</a:t>
            </a:r>
          </a:p>
          <a:p>
            <a:pPr marL="0" indent="0">
              <a:buNone/>
            </a:pPr>
            <a:endParaRPr lang="en-US" sz="1200" dirty="0"/>
          </a:p>
          <a:p>
            <a:pPr marL="0" indent="0">
              <a:buNone/>
            </a:pPr>
            <a:r>
              <a:rPr lang="en-US" sz="1200" dirty="0"/>
              <a:t>The WG agreed that there is interest in proceeding with this work, but before approving it as WG item would like feedback on whether IEEE 802.11 sees any architectural or technical problems with the approach proposed by this work.</a:t>
            </a:r>
          </a:p>
          <a:p>
            <a:pPr marL="0" indent="0">
              <a:buNone/>
            </a:pPr>
            <a:r>
              <a:rPr lang="en-US" sz="1200" dirty="0"/>
              <a:t>We would be grateful if you can review this work-in-progress document and let us know if you detect any potential problems. If possible we would like to receive your response before April 11, 2014.</a:t>
            </a:r>
          </a:p>
          <a:p>
            <a:pPr marL="0" indent="0">
              <a:buNone/>
            </a:pPr>
            <a:r>
              <a:rPr lang="en-US" sz="1200" dirty="0"/>
              <a:t>We appreciate your continuous support and expert advice for the work done in the IETF</a:t>
            </a:r>
            <a:r>
              <a:rPr lang="en-US" sz="1200" dirty="0" smtClean="0"/>
              <a:t>.</a:t>
            </a:r>
          </a:p>
          <a:p>
            <a:pPr marL="0" indent="0">
              <a:buNone/>
            </a:pPr>
            <a:endParaRPr lang="en-US" sz="1200" dirty="0"/>
          </a:p>
          <a:p>
            <a:pPr marL="0" indent="0">
              <a:buNone/>
            </a:pPr>
            <a:r>
              <a:rPr lang="en-US" sz="1200" dirty="0"/>
              <a:t>Yours,</a:t>
            </a:r>
          </a:p>
          <a:p>
            <a:pPr marL="0" indent="0">
              <a:buNone/>
            </a:pPr>
            <a:r>
              <a:rPr lang="en-US" sz="1200" dirty="0"/>
              <a:t>Melinda Shore, Scott Bradner, Warren </a:t>
            </a:r>
            <a:r>
              <a:rPr lang="en-US" sz="1200" dirty="0" err="1"/>
              <a:t>Kumari</a:t>
            </a:r>
            <a:r>
              <a:rPr lang="en-US" sz="1200" dirty="0"/>
              <a:t>.</a:t>
            </a:r>
          </a:p>
          <a:p>
            <a:pPr marL="457200" lvl="1" indent="0">
              <a:buNone/>
            </a:pPr>
            <a:endParaRPr lang="en-US" sz="1100" dirty="0" smtClean="0"/>
          </a:p>
          <a:p>
            <a:pPr lvl="1"/>
            <a:endParaRPr lang="en-US" sz="1400" dirty="0" smtClean="0"/>
          </a:p>
          <a:p>
            <a:pPr lvl="1"/>
            <a:endParaRPr lang="en-US" sz="1400" dirty="0"/>
          </a:p>
          <a:p>
            <a:pPr lvl="1"/>
            <a:endParaRPr lang="en-US" sz="1400" dirty="0"/>
          </a:p>
          <a:p>
            <a:pPr lvl="1">
              <a:lnSpc>
                <a:spcPct val="80000"/>
              </a:lnSpc>
              <a:defRPr/>
            </a:pPr>
            <a:endParaRPr lang="en-US" sz="1100" dirty="0"/>
          </a:p>
          <a:p>
            <a:pPr lvl="1">
              <a:lnSpc>
                <a:spcPct val="80000"/>
              </a:lnSpc>
              <a:defRPr/>
            </a:pPr>
            <a:endParaRPr lang="en-US" sz="1100" dirty="0" smtClean="0"/>
          </a:p>
          <a:p>
            <a:pPr>
              <a:lnSpc>
                <a:spcPct val="80000"/>
              </a:lnSpc>
              <a:defRPr/>
            </a:pPr>
            <a:endParaRPr lang="en-US" sz="1100" dirty="0" smtClean="0"/>
          </a:p>
          <a:p>
            <a:pPr lvl="1">
              <a:lnSpc>
                <a:spcPct val="80000"/>
              </a:lnSpc>
              <a:defRPr/>
            </a:pPr>
            <a:endParaRPr lang="en-US" sz="1100" dirty="0" smtClean="0"/>
          </a:p>
          <a:p>
            <a:pPr lvl="1">
              <a:lnSpc>
                <a:spcPct val="80000"/>
              </a:lnSpc>
              <a:buFontTx/>
              <a:buNone/>
              <a:defRPr/>
            </a:pPr>
            <a:endParaRPr lang="en-US" sz="1100" dirty="0" smtClean="0"/>
          </a:p>
        </p:txBody>
      </p:sp>
    </p:spTree>
    <p:extLst>
      <p:ext uri="{BB962C8B-B14F-4D97-AF65-F5344CB8AC3E}">
        <p14:creationId xmlns:p14="http://schemas.microsoft.com/office/powerpoint/2010/main" val="551067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6</a:t>
            </a:fld>
            <a:endParaRPr lang="en-US" smtClean="0"/>
          </a:p>
        </p:txBody>
      </p:sp>
      <p:sp>
        <p:nvSpPr>
          <p:cNvPr id="5125" name="Rectangle 2"/>
          <p:cNvSpPr>
            <a:spLocks noGrp="1" noChangeArrowheads="1"/>
          </p:cNvSpPr>
          <p:nvPr>
            <p:ph type="title"/>
          </p:nvPr>
        </p:nvSpPr>
        <p:spPr/>
        <p:txBody>
          <a:bodyPr/>
          <a:lstStyle/>
          <a:p>
            <a:r>
              <a:rPr lang="en-US" dirty="0" smtClean="0"/>
              <a:t>Liaison response</a:t>
            </a:r>
            <a:endParaRPr lang="en-US" dirty="0" smtClean="0"/>
          </a:p>
        </p:txBody>
      </p:sp>
      <p:sp>
        <p:nvSpPr>
          <p:cNvPr id="113667" name="Rectangle 3"/>
          <p:cNvSpPr>
            <a:spLocks noGrp="1" noChangeArrowheads="1"/>
          </p:cNvSpPr>
          <p:nvPr>
            <p:ph type="body" idx="1"/>
          </p:nvPr>
        </p:nvSpPr>
        <p:spPr>
          <a:xfrm>
            <a:off x="685800" y="1676400"/>
            <a:ext cx="8153400" cy="4572000"/>
          </a:xfrm>
        </p:spPr>
        <p:txBody>
          <a:bodyPr/>
          <a:lstStyle/>
          <a:p>
            <a:pPr marL="0" indent="0">
              <a:buNone/>
            </a:pPr>
            <a:r>
              <a:rPr lang="en-US" sz="1200" dirty="0"/>
              <a:t>From: </a:t>
            </a:r>
            <a:r>
              <a:rPr lang="en-US" sz="1200" dirty="0" smtClean="0"/>
              <a:t>Bruce Kraemer </a:t>
            </a:r>
            <a:r>
              <a:rPr lang="en-US" sz="1200" dirty="0">
                <a:hlinkClick r:id="rId3"/>
              </a:rPr>
              <a:t>bkraemer@ieee.org</a:t>
            </a:r>
            <a:endParaRPr lang="en-US" sz="1200" dirty="0" smtClean="0"/>
          </a:p>
          <a:p>
            <a:pPr marL="0" indent="0">
              <a:buNone/>
            </a:pPr>
            <a:r>
              <a:rPr lang="en-US" sz="1200" dirty="0" smtClean="0"/>
              <a:t>To</a:t>
            </a:r>
            <a:r>
              <a:rPr lang="en-US" sz="1200" dirty="0"/>
              <a:t>: </a:t>
            </a:r>
            <a:r>
              <a:rPr lang="en-US" sz="1200" dirty="0" smtClean="0"/>
              <a:t>Warren </a:t>
            </a:r>
            <a:r>
              <a:rPr lang="en-US" sz="1200" dirty="0" err="1"/>
              <a:t>Kumari</a:t>
            </a:r>
            <a:r>
              <a:rPr lang="en-US" sz="1200" dirty="0"/>
              <a:t> [</a:t>
            </a:r>
            <a:r>
              <a:rPr lang="en-US" sz="1200" dirty="0">
                <a:hlinkClick r:id="rId4"/>
              </a:rPr>
              <a:t>mailto:warren@kumari.net</a:t>
            </a:r>
            <a:r>
              <a:rPr lang="en-US" sz="1200" dirty="0"/>
              <a:t>] Melinda Shore, Scott Bradner</a:t>
            </a:r>
          </a:p>
          <a:p>
            <a:pPr marL="0" indent="0">
              <a:buNone/>
            </a:pPr>
            <a:r>
              <a:rPr lang="en-US" sz="1200" dirty="0"/>
              <a:t>Cc: Dorothy Stanley; </a:t>
            </a:r>
            <a:r>
              <a:rPr lang="en-US" sz="1200" dirty="0">
                <a:hlinkClick r:id="rId5"/>
              </a:rPr>
              <a:t>pthaler@broadcom.com</a:t>
            </a:r>
            <a:r>
              <a:rPr lang="en-US" sz="1200" dirty="0"/>
              <a:t>; Dan Romascanu; Benoit Claise; joel jaeggli; </a:t>
            </a:r>
            <a:r>
              <a:rPr lang="en-US" sz="1200" dirty="0" smtClean="0">
                <a:hlinkClick r:id="rId6"/>
              </a:rPr>
              <a:t>opsawg-chairs@tools.ietf.org</a:t>
            </a:r>
            <a:endParaRPr lang="en-US" sz="1200" dirty="0" smtClean="0"/>
          </a:p>
          <a:p>
            <a:pPr marL="0" indent="0">
              <a:buNone/>
            </a:pPr>
            <a:endParaRPr lang="en-US" sz="1200" dirty="0"/>
          </a:p>
          <a:p>
            <a:pPr marL="0" indent="0">
              <a:buNone/>
            </a:pPr>
            <a:r>
              <a:rPr lang="en-US" sz="1200" dirty="0"/>
              <a:t>Subject: Alternate Tunnel Encapsulation for Data Frames in </a:t>
            </a:r>
            <a:r>
              <a:rPr lang="en-US" sz="1200" dirty="0" smtClean="0"/>
              <a:t>CAPWAP</a:t>
            </a:r>
          </a:p>
          <a:p>
            <a:pPr marL="0" indent="0">
              <a:buNone/>
            </a:pPr>
            <a:endParaRPr lang="en-US" sz="1200" dirty="0"/>
          </a:p>
          <a:p>
            <a:pPr marL="0" indent="0">
              <a:buNone/>
            </a:pPr>
            <a:r>
              <a:rPr lang="en-US" sz="1200" dirty="0" smtClean="0"/>
              <a:t>Thank you for the opportunity to review the "Alternate </a:t>
            </a:r>
            <a:r>
              <a:rPr lang="en-US" sz="1200" dirty="0"/>
              <a:t>Tunnel Encapsulation for Data Frames in CAPWAP'" </a:t>
            </a:r>
            <a:r>
              <a:rPr lang="en-US" sz="1200" dirty="0">
                <a:hlinkClick r:id="rId7"/>
              </a:rPr>
              <a:t>http://www.ietf.org/id/draft-zhang-opsawg-capwap-cds-02.txt</a:t>
            </a:r>
            <a:r>
              <a:rPr lang="en-US" sz="1200" dirty="0"/>
              <a:t> </a:t>
            </a:r>
            <a:r>
              <a:rPr lang="en-US" sz="1200" dirty="0" smtClean="0"/>
              <a:t>document.</a:t>
            </a:r>
          </a:p>
          <a:p>
            <a:pPr marL="0" indent="0">
              <a:buNone/>
            </a:pPr>
            <a:endParaRPr lang="en-US" sz="1200" dirty="0"/>
          </a:p>
          <a:p>
            <a:pPr marL="0" indent="0">
              <a:buNone/>
            </a:pPr>
            <a:r>
              <a:rPr lang="en-US" sz="1200" dirty="0" smtClean="0"/>
              <a:t>The Alternate Tunnel Encapsulation draft appears to address implementation of the IEEE 802.11 Distribution System (DS). Implementation of the DS is outside the scope of the IEEE 802.11 standard. We will inform IEEE 802.11 members of this work, and welcome further requests from the OPSAWG for information or clarification of the  IEEE 802.11 standard.</a:t>
            </a:r>
          </a:p>
          <a:p>
            <a:pPr marL="0" indent="0">
              <a:buNone/>
            </a:pPr>
            <a:endParaRPr lang="en-US" sz="1200" dirty="0"/>
          </a:p>
          <a:p>
            <a:pPr marL="0" indent="0">
              <a:buNone/>
            </a:pPr>
            <a:r>
              <a:rPr lang="en-US" sz="1200" dirty="0" smtClean="0"/>
              <a:t>Thank you,</a:t>
            </a:r>
          </a:p>
          <a:p>
            <a:pPr marL="0" indent="0">
              <a:buNone/>
            </a:pPr>
            <a:endParaRPr lang="en-US" sz="1200" dirty="0"/>
          </a:p>
          <a:p>
            <a:pPr marL="0" indent="0">
              <a:buNone/>
            </a:pPr>
            <a:r>
              <a:rPr lang="en-US" sz="1200" dirty="0" smtClean="0"/>
              <a:t>Bruce Kraemer</a:t>
            </a:r>
          </a:p>
          <a:p>
            <a:pPr marL="0" indent="0">
              <a:buNone/>
            </a:pPr>
            <a:r>
              <a:rPr lang="en-US" sz="1200" dirty="0" smtClean="0"/>
              <a:t>Chair, IEEE 802.11</a:t>
            </a:r>
            <a:endParaRPr lang="en-US" sz="1200" dirty="0"/>
          </a:p>
          <a:p>
            <a:pPr marL="457200" lvl="1" indent="0">
              <a:buNone/>
            </a:pPr>
            <a:endParaRPr lang="en-US" sz="1400" dirty="0" smtClean="0"/>
          </a:p>
          <a:p>
            <a:r>
              <a:rPr lang="en-US" sz="1800" dirty="0" smtClean="0"/>
              <a:t>Motion to approve the liaison response in 11-14-0368r1 Slide 6 approved in ARC (12-0-0)</a:t>
            </a:r>
            <a:endParaRPr lang="en-US" sz="1800" dirty="0"/>
          </a:p>
          <a:p>
            <a:pPr lvl="1"/>
            <a:endParaRPr lang="en-US" sz="1400" dirty="0"/>
          </a:p>
          <a:p>
            <a:pPr lvl="1">
              <a:lnSpc>
                <a:spcPct val="80000"/>
              </a:lnSpc>
              <a:defRPr/>
            </a:pPr>
            <a:endParaRPr lang="en-US" sz="1100" dirty="0"/>
          </a:p>
          <a:p>
            <a:pPr lvl="1">
              <a:lnSpc>
                <a:spcPct val="80000"/>
              </a:lnSpc>
              <a:defRPr/>
            </a:pPr>
            <a:endParaRPr lang="en-US" sz="1100" dirty="0" smtClean="0"/>
          </a:p>
          <a:p>
            <a:pPr>
              <a:lnSpc>
                <a:spcPct val="80000"/>
              </a:lnSpc>
              <a:defRPr/>
            </a:pPr>
            <a:endParaRPr lang="en-US" sz="1100" dirty="0" smtClean="0"/>
          </a:p>
          <a:p>
            <a:pPr lvl="1">
              <a:lnSpc>
                <a:spcPct val="80000"/>
              </a:lnSpc>
              <a:defRPr/>
            </a:pPr>
            <a:endParaRPr lang="en-US" sz="1100" dirty="0" smtClean="0"/>
          </a:p>
          <a:p>
            <a:pPr lvl="1">
              <a:lnSpc>
                <a:spcPct val="80000"/>
              </a:lnSpc>
              <a:buFontTx/>
              <a:buNone/>
              <a:defRPr/>
            </a:pPr>
            <a:endParaRPr lang="en-US" sz="1100" dirty="0" smtClean="0"/>
          </a:p>
        </p:txBody>
      </p:sp>
    </p:spTree>
    <p:extLst>
      <p:ext uri="{BB962C8B-B14F-4D97-AF65-F5344CB8AC3E}">
        <p14:creationId xmlns:p14="http://schemas.microsoft.com/office/powerpoint/2010/main" val="2026013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921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922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C01A7BC-939B-41A1-87B9-B1BECE9E1DDD}" type="slidenum">
              <a:rPr lang="en-US" smtClean="0"/>
              <a:pPr/>
              <a:t>7</a:t>
            </a:fld>
            <a:endParaRPr lang="en-US" smtClean="0"/>
          </a:p>
        </p:txBody>
      </p:sp>
      <p:sp>
        <p:nvSpPr>
          <p:cNvPr id="9221" name="Rectangle 2"/>
          <p:cNvSpPr>
            <a:spLocks noGrp="1" noChangeArrowheads="1"/>
          </p:cNvSpPr>
          <p:nvPr>
            <p:ph type="title"/>
          </p:nvPr>
        </p:nvSpPr>
        <p:spPr/>
        <p:txBody>
          <a:bodyPr/>
          <a:lstStyle/>
          <a:p>
            <a:r>
              <a:rPr lang="en-US" dirty="0" smtClean="0"/>
              <a:t>Protocol to Access White Space database (paws) WG</a:t>
            </a:r>
          </a:p>
        </p:txBody>
      </p:sp>
      <p:sp>
        <p:nvSpPr>
          <p:cNvPr id="113667" name="Rectangle 3"/>
          <p:cNvSpPr>
            <a:spLocks noGrp="1" noChangeArrowheads="1"/>
          </p:cNvSpPr>
          <p:nvPr>
            <p:ph type="body" idx="1"/>
          </p:nvPr>
        </p:nvSpPr>
        <p:spPr>
          <a:xfrm>
            <a:off x="685800" y="1981200"/>
            <a:ext cx="8001000" cy="4495800"/>
          </a:xfrm>
        </p:spPr>
        <p:txBody>
          <a:bodyPr/>
          <a:lstStyle/>
          <a:p>
            <a:pPr marL="0" indent="0">
              <a:lnSpc>
                <a:spcPct val="80000"/>
              </a:lnSpc>
              <a:buFontTx/>
              <a:buNone/>
              <a:defRPr/>
            </a:pPr>
            <a:endParaRPr lang="en-US" sz="900" dirty="0" smtClean="0"/>
          </a:p>
          <a:p>
            <a:pPr>
              <a:lnSpc>
                <a:spcPct val="80000"/>
              </a:lnSpc>
              <a:defRPr/>
            </a:pPr>
            <a:r>
              <a:rPr lang="en-US" sz="1800" dirty="0" smtClean="0"/>
              <a:t>Received request for IEEE 802.11 review of paws protocol draft document</a:t>
            </a:r>
            <a:r>
              <a:rPr lang="en-US" sz="1800" b="0" dirty="0" smtClean="0"/>
              <a:t>: </a:t>
            </a:r>
            <a:r>
              <a:rPr lang="en-US" sz="1800" b="0" dirty="0" smtClean="0">
                <a:hlinkClick r:id="rId3"/>
              </a:rPr>
              <a:t>https://datatracker.ietf.org/doc/draft-ietf-paws-protocol/</a:t>
            </a:r>
            <a:r>
              <a:rPr lang="en-US" sz="1800" b="0" dirty="0" smtClean="0"/>
              <a:t>   </a:t>
            </a:r>
          </a:p>
          <a:p>
            <a:pPr>
              <a:lnSpc>
                <a:spcPct val="80000"/>
              </a:lnSpc>
              <a:defRPr/>
            </a:pPr>
            <a:r>
              <a:rPr lang="en-US" sz="1800" dirty="0" smtClean="0"/>
              <a:t>Held IEEE 802.11 Call for Comments</a:t>
            </a:r>
            <a:endParaRPr lang="en-US" sz="1800" b="0" dirty="0" smtClean="0"/>
          </a:p>
          <a:p>
            <a:pPr lvl="1">
              <a:lnSpc>
                <a:spcPct val="80000"/>
              </a:lnSpc>
              <a:defRPr/>
            </a:pPr>
            <a:r>
              <a:rPr lang="en-US" sz="1600" b="0" dirty="0" smtClean="0"/>
              <a:t>No comments received</a:t>
            </a:r>
            <a:endParaRPr lang="en-US" sz="1600" b="0" dirty="0" smtClean="0"/>
          </a:p>
          <a:p>
            <a:pPr marL="0" indent="0">
              <a:lnSpc>
                <a:spcPct val="80000"/>
              </a:lnSpc>
              <a:buNone/>
              <a:defRPr/>
            </a:pPr>
            <a:endParaRPr lang="en-US" sz="1200" dirty="0" smtClean="0"/>
          </a:p>
          <a:p>
            <a:pPr>
              <a:lnSpc>
                <a:spcPct val="80000"/>
              </a:lnSpc>
              <a:defRPr/>
            </a:pPr>
            <a:r>
              <a:rPr lang="en-US" sz="1800" dirty="0" smtClean="0"/>
              <a:t>Paws Charter and problem statement documents:</a:t>
            </a:r>
          </a:p>
          <a:p>
            <a:pPr lvl="1">
              <a:lnSpc>
                <a:spcPct val="80000"/>
              </a:lnSpc>
              <a:defRPr/>
            </a:pPr>
            <a:r>
              <a:rPr lang="en-US" sz="1600" dirty="0" smtClean="0"/>
              <a:t>Charter, see </a:t>
            </a:r>
            <a:r>
              <a:rPr lang="en-US" sz="1600" dirty="0" smtClean="0">
                <a:hlinkClick r:id="rId4"/>
              </a:rPr>
              <a:t>https://datatracker.ietf.org/wg/paws/charter/</a:t>
            </a:r>
            <a:r>
              <a:rPr lang="en-US" sz="1600" dirty="0" smtClean="0"/>
              <a:t> </a:t>
            </a:r>
          </a:p>
          <a:p>
            <a:pPr lvl="1">
              <a:lnSpc>
                <a:spcPct val="80000"/>
              </a:lnSpc>
              <a:defRPr/>
            </a:pPr>
            <a:r>
              <a:rPr lang="en-US" sz="1600" dirty="0" smtClean="0"/>
              <a:t>Problem Statement, see </a:t>
            </a:r>
            <a:r>
              <a:rPr lang="en-US" sz="1600" dirty="0">
                <a:hlinkClick r:id="rId5"/>
              </a:rPr>
              <a:t>https://datatracker.ietf.org/doc/draft-patil-paws-problem-stmt</a:t>
            </a:r>
            <a:r>
              <a:rPr lang="en-US" sz="1600" dirty="0" smtClean="0">
                <a:hlinkClick r:id="rId5"/>
              </a:rPr>
              <a:t>/</a:t>
            </a:r>
            <a:r>
              <a:rPr lang="en-US" sz="1600" dirty="0" smtClean="0"/>
              <a:t> </a:t>
            </a:r>
          </a:p>
          <a:p>
            <a:pPr lvl="1">
              <a:lnSpc>
                <a:spcPct val="80000"/>
              </a:lnSpc>
              <a:defRPr/>
            </a:pPr>
            <a:r>
              <a:rPr lang="en-US" sz="1600" dirty="0" smtClean="0"/>
              <a:t>Updated Use Cases and requirements, published as RFC 6953: </a:t>
            </a:r>
            <a:r>
              <a:rPr lang="en-US" sz="1600" dirty="0" smtClean="0">
                <a:hlinkClick r:id="rId6"/>
              </a:rPr>
              <a:t>https://datatracker.ietf.org/doc/rfc6953/</a:t>
            </a:r>
            <a:r>
              <a:rPr lang="en-US" sz="1600" dirty="0" smtClean="0"/>
              <a:t> </a:t>
            </a:r>
          </a:p>
          <a:p>
            <a:pPr lvl="1">
              <a:lnSpc>
                <a:spcPct val="80000"/>
              </a:lnSpc>
              <a:defRPr/>
            </a:pPr>
            <a:endParaRPr lang="en-US" sz="1400" dirty="0" smtClean="0"/>
          </a:p>
          <a:p>
            <a:pPr marL="0" indent="0">
              <a:lnSpc>
                <a:spcPct val="80000"/>
              </a:lnSpc>
              <a:buFontTx/>
              <a:buNone/>
              <a:defRPr/>
            </a:pPr>
            <a:endParaRPr lang="en-US" sz="1600"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717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717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CB9AC8F-E624-4E23-955D-D706C0EBAB8D}" type="slidenum">
              <a:rPr lang="en-US" smtClean="0"/>
              <a:pPr/>
              <a:t>8</a:t>
            </a:fld>
            <a:endParaRPr lang="en-US" smtClean="0"/>
          </a:p>
        </p:txBody>
      </p:sp>
      <p:sp>
        <p:nvSpPr>
          <p:cNvPr id="7173" name="Rectangle 2"/>
          <p:cNvSpPr>
            <a:spLocks noGrp="1" noChangeArrowheads="1"/>
          </p:cNvSpPr>
          <p:nvPr>
            <p:ph type="title"/>
          </p:nvPr>
        </p:nvSpPr>
        <p:spPr/>
        <p:txBody>
          <a:bodyPr/>
          <a:lstStyle/>
          <a:p>
            <a:r>
              <a:rPr lang="en-US" dirty="0" smtClean="0"/>
              <a:t>About RFC 4441 &amp; IETF liaisons</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a:t>Reference document: RFC 4441</a:t>
            </a:r>
          </a:p>
          <a:p>
            <a:pPr lvl="1">
              <a:lnSpc>
                <a:spcPct val="80000"/>
              </a:lnSpc>
              <a:defRPr/>
            </a:pPr>
            <a:r>
              <a:rPr lang="en-US" sz="1600" dirty="0"/>
              <a:t>2006 document, but still relevant: “The IEEE 802/IETF Relationship”, see </a:t>
            </a:r>
            <a:r>
              <a:rPr lang="en-US" sz="1600" dirty="0">
                <a:hlinkClick r:id="rId3"/>
              </a:rPr>
              <a:t>http://tools.ietf.org/html/rfc4441</a:t>
            </a:r>
            <a:endParaRPr lang="en-US" sz="1600" dirty="0"/>
          </a:p>
          <a:p>
            <a:pPr lvl="1">
              <a:lnSpc>
                <a:spcPct val="80000"/>
              </a:lnSpc>
              <a:defRPr/>
            </a:pPr>
            <a:r>
              <a:rPr lang="en-US" sz="1600" dirty="0"/>
              <a:t>Liaison info: </a:t>
            </a:r>
            <a:r>
              <a:rPr lang="en-US" sz="1600" dirty="0">
                <a:hlinkClick r:id="rId4"/>
              </a:rPr>
              <a:t>http://www.ietf.org/liaison/managers.html</a:t>
            </a:r>
            <a:r>
              <a:rPr lang="en-US" sz="1600" dirty="0"/>
              <a:t>. IETF has a liaison manager FROM IETF to IEEE SA and IEEE 802.1, not to 802.11. </a:t>
            </a:r>
          </a:p>
          <a:p>
            <a:pPr lvl="2">
              <a:defRPr/>
            </a:pPr>
            <a:r>
              <a:rPr lang="en-US" sz="1400" dirty="0"/>
              <a:t>The IETF has a limited number of liaison relationships with other organizations. Liaisons are appointed by the IAB when the IAB feels that conditions warrant appointing a specific person to such a task. Note that such appointments are rare </a:t>
            </a:r>
            <a:r>
              <a:rPr lang="en-US" sz="1400" b="1" dirty="0"/>
              <a:t>as the best way for organizations to work with the IETF is to do so within the working groups</a:t>
            </a:r>
          </a:p>
          <a:p>
            <a:pPr lvl="1">
              <a:lnSpc>
                <a:spcPct val="80000"/>
              </a:lnSpc>
              <a:defRPr/>
            </a:pPr>
            <a:r>
              <a:rPr lang="en-US" sz="1600" dirty="0"/>
              <a:t>Liaison statements are here: </a:t>
            </a:r>
            <a:r>
              <a:rPr lang="en-US" sz="1600" dirty="0">
                <a:hlinkClick r:id="rId5"/>
              </a:rPr>
              <a:t>https://datatracker.ietf.org/liaison/</a:t>
            </a:r>
            <a:r>
              <a:rPr lang="en-US" sz="1600" dirty="0"/>
              <a:t> </a:t>
            </a:r>
            <a:endParaRPr lang="en-US" sz="1600" dirty="0" smtClean="0"/>
          </a:p>
          <a:p>
            <a:pPr>
              <a:lnSpc>
                <a:spcPct val="80000"/>
              </a:lnSpc>
              <a:defRPr/>
            </a:pPr>
            <a:endParaRPr lang="en-US" sz="2000" dirty="0" smtClean="0"/>
          </a:p>
          <a:p>
            <a:pPr>
              <a:lnSpc>
                <a:spcPct val="80000"/>
              </a:lnSpc>
              <a:defRPr/>
            </a:pPr>
            <a:r>
              <a:rPr lang="en-US" sz="2000" dirty="0" smtClean="0"/>
              <a:t>IEEE 802 Liaisons list is available </a:t>
            </a:r>
          </a:p>
          <a:p>
            <a:pPr lvl="1">
              <a:lnSpc>
                <a:spcPct val="80000"/>
              </a:lnSpc>
              <a:defRPr/>
            </a:pPr>
            <a:r>
              <a:rPr lang="en-US" sz="1600" u="sng" dirty="0">
                <a:hlinkClick r:id="rId6"/>
              </a:rPr>
              <a:t>http://</a:t>
            </a:r>
            <a:r>
              <a:rPr lang="en-US" sz="1600" u="sng" dirty="0" smtClean="0">
                <a:hlinkClick r:id="rId6"/>
              </a:rPr>
              <a:t>ieee-sa.centraldesktop.com/802liaisondb/FrontPage</a:t>
            </a:r>
            <a:endParaRPr lang="en-US" sz="1600" u="sng"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9</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dirty="0" smtClean="0"/>
              <a:t>Meetings:</a:t>
            </a:r>
          </a:p>
          <a:p>
            <a:pPr lvl="1"/>
            <a:r>
              <a:rPr lang="en-US" dirty="0" smtClean="0"/>
              <a:t>March 2-5, 2014 – London </a:t>
            </a:r>
          </a:p>
          <a:p>
            <a:pPr lvl="1"/>
            <a:r>
              <a:rPr lang="en-US" dirty="0" smtClean="0"/>
              <a:t>July 20-25, 2014 – Toronto</a:t>
            </a:r>
          </a:p>
          <a:p>
            <a:pPr lvl="1"/>
            <a:r>
              <a:rPr lang="en-US" dirty="0" smtClean="0"/>
              <a:t>November 9-14, 2014 – Honolulu</a:t>
            </a:r>
          </a:p>
          <a:p>
            <a:pPr lvl="1"/>
            <a:r>
              <a:rPr lang="en-US" dirty="0" smtClean="0"/>
              <a:t>March 22-27, 2015 – Dallas</a:t>
            </a:r>
          </a:p>
          <a:p>
            <a:pPr lvl="1"/>
            <a:r>
              <a:rPr lang="en-US" dirty="0" smtClean="0"/>
              <a:t>July 19-24, 2015 – Prague</a:t>
            </a:r>
          </a:p>
          <a:p>
            <a:pPr lvl="1"/>
            <a:r>
              <a:rPr lang="en-US" dirty="0" smtClean="0"/>
              <a:t>November 1-6, 2015 - </a:t>
            </a:r>
            <a:r>
              <a:rPr lang="en-US" dirty="0" err="1" smtClean="0"/>
              <a:t>Yokahama</a:t>
            </a:r>
            <a:endParaRPr lang="en-US" dirty="0" smtClean="0"/>
          </a:p>
          <a:p>
            <a:r>
              <a:rPr lang="en-US" dirty="0" smtClean="0">
                <a:hlinkClick r:id="rId3"/>
              </a:rPr>
              <a:t>http://www.ietf.org</a:t>
            </a:r>
            <a:endParaRPr lang="en-US" dirty="0" smtClean="0"/>
          </a:p>
          <a:p>
            <a:pPr lvl="1"/>
            <a:r>
              <a:rPr lang="en-US" dirty="0" smtClean="0"/>
              <a:t>Newcomer training: </a:t>
            </a:r>
            <a:r>
              <a:rPr lang="en-US" u="sng" dirty="0">
                <a:hlinkClick r:id="rId4"/>
              </a:rPr>
              <a:t>https://www.ietf.org/edu/process-oriented-tutorials.html#newcomers</a:t>
            </a:r>
            <a:r>
              <a:rPr lang="en-US" dirty="0"/>
              <a:t> </a:t>
            </a:r>
          </a:p>
          <a:p>
            <a:pPr lvl="1"/>
            <a:r>
              <a:rPr lang="en-US" dirty="0" smtClean="0"/>
              <a:t>Tutorials (process and technical); </a:t>
            </a:r>
            <a:r>
              <a:rPr lang="en-US" dirty="0"/>
              <a:t>Wireless Tutorial (Donald Eastlake</a:t>
            </a:r>
            <a:r>
              <a:rPr lang="en-US" dirty="0" smtClean="0"/>
              <a:t>) </a:t>
            </a:r>
            <a:r>
              <a:rPr lang="en-US" dirty="0"/>
              <a:t>: </a:t>
            </a:r>
            <a:r>
              <a:rPr lang="en-US" dirty="0">
                <a:hlinkClick r:id="rId5"/>
              </a:rPr>
              <a:t>https://</a:t>
            </a:r>
            <a:r>
              <a:rPr lang="en-US" dirty="0" smtClean="0">
                <a:hlinkClick r:id="rId5"/>
              </a:rPr>
              <a:t>www.ietf.org/edu/tutorials.html</a:t>
            </a:r>
            <a:r>
              <a:rPr lang="en-US"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64969</TotalTime>
  <Words>1680</Words>
  <Application>Microsoft Office PowerPoint</Application>
  <PresentationFormat>On-screen Show (4:3)</PresentationFormat>
  <Paragraphs>382</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IEEE 802.11-IETF Liaison Report</vt:lpstr>
      <vt:lpstr>Abstract</vt:lpstr>
      <vt:lpstr>IETF- IEEE 802 Liaison Activity - 1 </vt:lpstr>
      <vt:lpstr>IETF- IEEE 802 Liaison Activity - 2 </vt:lpstr>
      <vt:lpstr>Alternate Tunnel Liaison request </vt:lpstr>
      <vt:lpstr>Liaison response</vt:lpstr>
      <vt:lpstr>Protocol to Access White Space database (paws) WG</vt:lpstr>
      <vt:lpstr>About RFC 4441 &amp; IETF liaisons</vt:lpstr>
      <vt:lpstr>IETF Meetings</vt:lpstr>
      <vt:lpstr>BOF Sessions – March 2014</vt:lpstr>
      <vt:lpstr>New item - STRINT</vt:lpstr>
      <vt:lpstr>RADEXT WG</vt:lpstr>
      <vt:lpstr>EAP Method Update (EMU) </vt:lpstr>
      <vt:lpstr>IETF Geographic Location and Privacy (Geopriv) WG</vt:lpstr>
      <vt:lpstr>Emergency Context Resolution with Internet Technologies (ECRIT) </vt:lpstr>
      <vt:lpstr>Home Networking (homenet) WG</vt:lpstr>
      <vt:lpstr>Operations Area Working Group</vt:lpstr>
      <vt:lpstr>Of Interest to Smart Grid</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dc:title>
  <dc:creator>Dorothy Stanley</dc:creator>
  <cp:lastModifiedBy>Dorothy Stanley</cp:lastModifiedBy>
  <cp:revision>397</cp:revision>
  <cp:lastPrinted>1998-02-10T13:28:06Z</cp:lastPrinted>
  <dcterms:created xsi:type="dcterms:W3CDTF">2005-01-04T21:26:55Z</dcterms:created>
  <dcterms:modified xsi:type="dcterms:W3CDTF">2014-03-18T01:46:45Z</dcterms:modified>
</cp:coreProperties>
</file>