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39" r:id="rId4"/>
    <p:sldId id="344" r:id="rId5"/>
    <p:sldId id="348" r:id="rId6"/>
    <p:sldId id="349" r:id="rId7"/>
    <p:sldId id="327" r:id="rId8"/>
    <p:sldId id="336" r:id="rId9"/>
    <p:sldId id="326" r:id="rId10"/>
    <p:sldId id="347" r:id="rId11"/>
    <p:sldId id="350" r:id="rId12"/>
    <p:sldId id="338" r:id="rId13"/>
    <p:sldId id="281" r:id="rId14"/>
    <p:sldId id="286" r:id="rId15"/>
    <p:sldId id="291" r:id="rId16"/>
    <p:sldId id="295" r:id="rId17"/>
    <p:sldId id="343" r:id="rId18"/>
    <p:sldId id="346" r:id="rId19"/>
    <p:sldId id="28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76" autoAdjust="0"/>
  </p:normalViewPr>
  <p:slideViewPr>
    <p:cSldViewPr>
      <p:cViewPr>
        <p:scale>
          <a:sx n="100" d="100"/>
          <a:sy n="100" d="100"/>
        </p:scale>
        <p:origin x="-6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10</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11</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12</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13</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14</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15</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16</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18</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19</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7</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8</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9</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802.11-14/0368r0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trac.tools.ietf.org/bof/trac/wiki/WikiSta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3.org/2014/stri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4/ec-14-0023-00-00EC-strint-workshop-summar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datatracker.ietf.org/doc/draft-ietf-radext-ieee802ex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datatracker.ietf.org/doc/rfc7029/"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eap-tunnel-method/"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09/11-09-0718-01-000v-liaison-request-to-ietf-geopriv.doc"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www.ietf.org/rfc/rfc4776.tx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tf.org/rfc/rfc3693.txt" TargetMode="External"/><Relationship Id="rId5" Type="http://schemas.openxmlformats.org/officeDocument/2006/relationships/hyperlink" Target="https://datatracker.ietf.org/doc/rfc7035/" TargetMode="External"/><Relationship Id="rId10" Type="http://schemas.openxmlformats.org/officeDocument/2006/relationships/hyperlink" Target="https://datatracker.ietf.org/doc/draft-ietf-geopriv-res-gw-lis-discovery/" TargetMode="External"/><Relationship Id="rId4" Type="http://schemas.openxmlformats.org/officeDocument/2006/relationships/hyperlink" Target="http://www.ietf.org/proceedings/66/IDs/draft-ietf-geopriv-radius-lo-08.txt" TargetMode="External"/><Relationship Id="rId9" Type="http://schemas.openxmlformats.org/officeDocument/2006/relationships/hyperlink" Target="http://datatracker.ietf.org/doc/rfc7105/"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datatracker.ietf.org/doc/draft-ietf-ecrit-unauthenticated-access/"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trustworthy-loc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ecrit-additional-data/"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 Id="rId9" Type="http://schemas.openxmlformats.org/officeDocument/2006/relationships/hyperlink" Target="https://datatracker.ietf.org/doc/draft-gellens-ecrit-car-crash/"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homene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datatracker.ietf.org/doc/draft-ietf-homenet-arch/"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ietf.org/id/draft-zhang-opsawg-capwap-cds-02.txt" TargetMode="External"/><Relationship Id="rId5" Type="http://schemas.openxmlformats.org/officeDocument/2006/relationships/hyperlink" Target="http://datatracker.ietf.org/doc/draft-ietf-opsawg-capwap-hybridmac/" TargetMode="External"/><Relationship Id="rId4" Type="http://schemas.openxmlformats.org/officeDocument/2006/relationships/hyperlink" Target="http://datatracker.ietf.org/doc/draft-ietf-opsawg-capwap-extens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datatracker.ietf.org/wg/6lowpan/charter/"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datatracker.ietf.org/wg/core/" TargetMode="External"/><Relationship Id="rId4" Type="http://schemas.openxmlformats.org/officeDocument/2006/relationships/hyperlink" Target="http://datatracker.ietf.org/wg/rol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iab.org/wp-content/IAB-uploads/2013/01/2014-01-27-ietf-ieee802-minutes.tx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tf.org/id/draft-iab-rfc4441rev-08.tx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tf.org/id/draft-zhang-opsawg-capwap-cds-02.txt" TargetMode="External"/><Relationship Id="rId3" Type="http://schemas.openxmlformats.org/officeDocument/2006/relationships/hyperlink" Target="mailto:warren@kumari.net" TargetMode="External"/><Relationship Id="rId7" Type="http://schemas.openxmlformats.org/officeDocument/2006/relationships/hyperlink" Target="http://datatracker.ietf.org/wg/opsawg/chart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opsawg-chairs@tools.ietf.org" TargetMode="External"/><Relationship Id="rId5" Type="http://schemas.openxmlformats.org/officeDocument/2006/relationships/hyperlink" Target="mailto:pthaler@broadcom.com" TargetMode="External"/><Relationship Id="rId4" Type="http://schemas.openxmlformats.org/officeDocument/2006/relationships/hyperlink" Target="mailto:bkraemer@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bkraemer@ieee.org" TargetMode="External"/><Relationship Id="rId7" Type="http://schemas.openxmlformats.org/officeDocument/2006/relationships/hyperlink" Target="http://www.ietf.org/id/draft-zhang-opsawg-capwap-cds-02.tx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opsawg-chairs@tools.ietf.org" TargetMode="External"/><Relationship Id="rId5" Type="http://schemas.openxmlformats.org/officeDocument/2006/relationships/hyperlink" Target="mailto:pthaler@broadcom.com" TargetMode="External"/><Relationship Id="rId4" Type="http://schemas.openxmlformats.org/officeDocument/2006/relationships/hyperlink" Target="mailto:warren@kumari.n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doc/draft-ietf-paws-protoco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datatracker.ietf.org/doc/rfc6953/"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tools.ietf.org/html/rfc44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ieee-sa.centraldesktop.com/802liaisondb/FrontPage" TargetMode="External"/><Relationship Id="rId5" Type="http://schemas.openxmlformats.org/officeDocument/2006/relationships/hyperlink" Target="https://datatracker.ietf.org/liaison/" TargetMode="External"/><Relationship Id="rId4" Type="http://schemas.openxmlformats.org/officeDocument/2006/relationships/hyperlink" Target="http://www.ietf.org/liaison/manager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2014-03-18</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176"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10</a:t>
            </a:fld>
            <a:endParaRPr lang="en-US" smtClean="0"/>
          </a:p>
        </p:txBody>
      </p:sp>
      <p:sp>
        <p:nvSpPr>
          <p:cNvPr id="20485" name="Rectangle 2"/>
          <p:cNvSpPr>
            <a:spLocks noGrp="1" noChangeArrowheads="1"/>
          </p:cNvSpPr>
          <p:nvPr>
            <p:ph type="title"/>
          </p:nvPr>
        </p:nvSpPr>
        <p:spPr>
          <a:noFill/>
        </p:spPr>
        <p:txBody>
          <a:bodyPr/>
          <a:lstStyle/>
          <a:p>
            <a:r>
              <a:rPr lang="en-US" dirty="0" smtClean="0"/>
              <a:t>BOF Sessions – March 2014</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sz="1800" dirty="0"/>
              <a:t>See </a:t>
            </a:r>
            <a:r>
              <a:rPr lang="en-US" sz="1800" dirty="0">
                <a:hlinkClick r:id="rId3"/>
              </a:rPr>
              <a:t>http://</a:t>
            </a:r>
            <a:r>
              <a:rPr lang="en-US" sz="1800" dirty="0" smtClean="0">
                <a:hlinkClick r:id="rId3"/>
              </a:rPr>
              <a:t>trac.tools.ietf.org/bof/trac/wiki/WikiStart</a:t>
            </a:r>
            <a:r>
              <a:rPr lang="en-US" sz="1800" dirty="0" smtClean="0"/>
              <a:t>  </a:t>
            </a:r>
          </a:p>
          <a:p>
            <a:r>
              <a:rPr lang="en-US" sz="1800" dirty="0" smtClean="0"/>
              <a:t>Authentication </a:t>
            </a:r>
            <a:r>
              <a:rPr lang="en-US" sz="1800" dirty="0"/>
              <a:t>and Authorization for Constrained Environments (ACE</a:t>
            </a:r>
            <a:r>
              <a:rPr lang="en-US" sz="1800" dirty="0" smtClean="0"/>
              <a:t>)</a:t>
            </a:r>
          </a:p>
          <a:p>
            <a:r>
              <a:rPr lang="en-US" sz="1800" dirty="0" smtClean="0"/>
              <a:t>Domain </a:t>
            </a:r>
            <a:r>
              <a:rPr lang="en-US" sz="1800" dirty="0" smtClean="0"/>
              <a:t>Boundaries (</a:t>
            </a:r>
            <a:r>
              <a:rPr lang="en-US" sz="1800" dirty="0" err="1" smtClean="0"/>
              <a:t>DBound</a:t>
            </a:r>
            <a:r>
              <a:rPr lang="en-US" sz="1800" dirty="0" smtClean="0"/>
              <a:t>) </a:t>
            </a:r>
            <a:endParaRPr lang="en-US" sz="1800" dirty="0" smtClean="0"/>
          </a:p>
          <a:p>
            <a:r>
              <a:rPr lang="en-US" sz="1800" dirty="0" smtClean="0"/>
              <a:t>non-ASCII </a:t>
            </a:r>
            <a:r>
              <a:rPr lang="en-US" sz="1800" dirty="0"/>
              <a:t>characters in RFCs and other format updates (</a:t>
            </a:r>
            <a:r>
              <a:rPr lang="en-US" sz="1800" dirty="0" err="1"/>
              <a:t>rfcform</a:t>
            </a:r>
            <a:r>
              <a:rPr lang="en-US" sz="1800" dirty="0"/>
              <a:t>) </a:t>
            </a:r>
            <a:endParaRPr lang="en-US" sz="1800" dirty="0" smtClean="0"/>
          </a:p>
          <a:p>
            <a:r>
              <a:rPr lang="en-US" sz="1800" dirty="0" err="1" smtClean="0"/>
              <a:t>DMSe</a:t>
            </a:r>
            <a:r>
              <a:rPr lang="en-US" sz="1800" dirty="0" smtClean="0"/>
              <a:t> - </a:t>
            </a:r>
            <a:r>
              <a:rPr lang="en-US" sz="1800" dirty="0"/>
              <a:t>Encryption of DNS requests for confidentiality </a:t>
            </a:r>
            <a:endParaRPr lang="en-US" sz="1800" dirty="0" smtClean="0"/>
          </a:p>
          <a:p>
            <a:r>
              <a:rPr lang="en-US" sz="1800" dirty="0" smtClean="0"/>
              <a:t>Internet </a:t>
            </a:r>
            <a:r>
              <a:rPr lang="en-US" sz="1800" dirty="0"/>
              <a:t>Governance Update (</a:t>
            </a:r>
            <a:r>
              <a:rPr lang="en-US" sz="1800" dirty="0" err="1"/>
              <a:t>igovupdate</a:t>
            </a:r>
            <a:r>
              <a:rPr lang="en-US" sz="1800" dirty="0"/>
              <a:t>) </a:t>
            </a:r>
            <a:endParaRPr lang="en-US" sz="1800" dirty="0" smtClean="0"/>
          </a:p>
          <a:p>
            <a:r>
              <a:rPr lang="en-US" sz="1800" dirty="0"/>
              <a:t>Host Identification, Address and Prefix Sharing in Wi-Fi Access (HIAPS) </a:t>
            </a:r>
            <a:endParaRPr lang="en-US" sz="1800" dirty="0" smtClean="0"/>
          </a:p>
          <a:p>
            <a:r>
              <a:rPr lang="en-US" sz="1800" dirty="0" smtClean="0"/>
              <a:t>Transparency (Taps)</a:t>
            </a:r>
          </a:p>
          <a:p>
            <a:r>
              <a:rPr lang="en-US" sz="1800" dirty="0" smtClean="0"/>
              <a:t>Transport (trans)</a:t>
            </a:r>
          </a:p>
          <a:p>
            <a:r>
              <a:rPr lang="en-US" sz="1800" dirty="0" smtClean="0"/>
              <a:t>TURN revised and Modernized  (Tram)</a:t>
            </a:r>
            <a:endParaRPr lang="en-US" sz="1800" dirty="0" smtClean="0"/>
          </a:p>
          <a:p>
            <a:r>
              <a:rPr lang="en-US" sz="1800" dirty="0"/>
              <a:t>Virtualized Network Function Pool (</a:t>
            </a:r>
            <a:r>
              <a:rPr lang="en-US" sz="1800" dirty="0" err="1"/>
              <a:t>VNFPool</a:t>
            </a:r>
            <a:r>
              <a:rPr lang="en-US" sz="1800" dirty="0"/>
              <a:t>) </a:t>
            </a:r>
            <a:endParaRPr lang="en-US" sz="1800" dirty="0" smtClean="0"/>
          </a:p>
          <a:p>
            <a:r>
              <a:rPr lang="en-US" sz="1800" dirty="0"/>
              <a:t>Traversal Using Relays around NAT (TURN) Revised and Modernized (TRAM) </a:t>
            </a:r>
            <a:endParaRPr lang="en-US" sz="1800" dirty="0" smtClean="0"/>
          </a:p>
          <a:p>
            <a:r>
              <a:rPr lang="en-US" sz="1800" dirty="0"/>
              <a:t>Tunneling Compressed Multiplexed Traffic Flows (TCMTF) </a:t>
            </a:r>
            <a:endParaRPr lang="en-US" sz="1800" dirty="0" smtClean="0"/>
          </a:p>
          <a:p>
            <a:endParaRPr lang="en-US" sz="1800" dirty="0"/>
          </a:p>
          <a:p>
            <a:endParaRPr lang="en-US" dirty="0" smtClean="0"/>
          </a:p>
        </p:txBody>
      </p:sp>
    </p:spTree>
    <p:extLst>
      <p:ext uri="{BB962C8B-B14F-4D97-AF65-F5344CB8AC3E}">
        <p14:creationId xmlns:p14="http://schemas.microsoft.com/office/powerpoint/2010/main" val="160596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11</a:t>
            </a:fld>
            <a:endParaRPr lang="en-US" smtClean="0"/>
          </a:p>
        </p:txBody>
      </p:sp>
      <p:sp>
        <p:nvSpPr>
          <p:cNvPr id="20485" name="Rectangle 2"/>
          <p:cNvSpPr>
            <a:spLocks noGrp="1" noChangeArrowheads="1"/>
          </p:cNvSpPr>
          <p:nvPr>
            <p:ph type="title"/>
          </p:nvPr>
        </p:nvSpPr>
        <p:spPr>
          <a:noFill/>
        </p:spPr>
        <p:txBody>
          <a:bodyPr/>
          <a:lstStyle/>
          <a:p>
            <a:r>
              <a:rPr lang="en-US" dirty="0" smtClean="0"/>
              <a:t>New item - STRINT</a:t>
            </a:r>
            <a:endParaRPr lang="en-US" dirty="0" smtClean="0"/>
          </a:p>
        </p:txBody>
      </p:sp>
      <p:sp>
        <p:nvSpPr>
          <p:cNvPr id="20486" name="Rectangle 3"/>
          <p:cNvSpPr>
            <a:spLocks noGrp="1" noChangeArrowheads="1"/>
          </p:cNvSpPr>
          <p:nvPr>
            <p:ph type="body" idx="1"/>
          </p:nvPr>
        </p:nvSpPr>
        <p:spPr>
          <a:xfrm>
            <a:off x="685800" y="1600200"/>
            <a:ext cx="7848600" cy="4114800"/>
          </a:xfrm>
          <a:noFill/>
        </p:spPr>
        <p:txBody>
          <a:bodyPr/>
          <a:lstStyle/>
          <a:p>
            <a:r>
              <a:rPr lang="en-US" sz="1800" dirty="0" smtClean="0"/>
              <a:t>Strengthening the Internet Against Pervasive Monitoring</a:t>
            </a:r>
          </a:p>
          <a:p>
            <a:pPr marL="0" indent="0">
              <a:buNone/>
            </a:pPr>
            <a:r>
              <a:rPr lang="en-US" sz="1800" dirty="0"/>
              <a:t> </a:t>
            </a:r>
          </a:p>
          <a:p>
            <a:r>
              <a:rPr lang="en-US" sz="1800" dirty="0" smtClean="0"/>
              <a:t>STRINT </a:t>
            </a:r>
            <a:r>
              <a:rPr lang="en-US" sz="1800" dirty="0"/>
              <a:t>workshop page, where you will find the materials (presentations and position papers):</a:t>
            </a:r>
          </a:p>
          <a:p>
            <a:r>
              <a:rPr lang="en-US" sz="1800" u="sng" dirty="0" smtClean="0">
                <a:hlinkClick r:id="rId3"/>
              </a:rPr>
              <a:t>https</a:t>
            </a:r>
            <a:r>
              <a:rPr lang="en-US" sz="1800" u="sng" dirty="0">
                <a:hlinkClick r:id="rId3"/>
              </a:rPr>
              <a:t>://www.w3.org/2014/strint/</a:t>
            </a:r>
            <a:r>
              <a:rPr lang="en-US" sz="1800" dirty="0"/>
              <a:t> </a:t>
            </a:r>
          </a:p>
          <a:p>
            <a:endParaRPr lang="en-US" dirty="0" smtClean="0"/>
          </a:p>
          <a:p>
            <a:r>
              <a:rPr lang="en-US" sz="1800" dirty="0" smtClean="0"/>
              <a:t>STRINT </a:t>
            </a:r>
            <a:r>
              <a:rPr lang="en-US" sz="1800" dirty="0"/>
              <a:t>workshop summary (errata: should be IAB/W3C, and not IETF/W3C</a:t>
            </a:r>
            <a:r>
              <a:rPr lang="en-US" sz="1800" dirty="0" smtClean="0"/>
              <a:t>):</a:t>
            </a:r>
          </a:p>
          <a:p>
            <a:r>
              <a:rPr lang="en-US" sz="1800" u="sng" dirty="0" smtClean="0">
                <a:hlinkClick r:id="rId4"/>
              </a:rPr>
              <a:t>https</a:t>
            </a:r>
            <a:r>
              <a:rPr lang="en-US" sz="1800" u="sng" dirty="0">
                <a:hlinkClick r:id="rId4"/>
              </a:rPr>
              <a:t>://mentor.ieee.org/802-ec/dcn/14/ec-14-0023-00-00EC-strint-workshop-summary.pptx</a:t>
            </a:r>
            <a:r>
              <a:rPr lang="en-US" sz="1800" dirty="0"/>
              <a:t> </a:t>
            </a:r>
          </a:p>
          <a:p>
            <a:endParaRPr lang="en-US" dirty="0" smtClean="0"/>
          </a:p>
        </p:txBody>
      </p:sp>
    </p:spTree>
    <p:extLst>
      <p:ext uri="{BB962C8B-B14F-4D97-AF65-F5344CB8AC3E}">
        <p14:creationId xmlns:p14="http://schemas.microsoft.com/office/powerpoint/2010/main" val="493054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12</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a:t>
            </a:r>
            <a:br>
              <a:rPr lang="en-US" sz="1600" dirty="0" smtClean="0"/>
            </a:br>
            <a:r>
              <a:rPr lang="en-US" sz="1600" dirty="0" smtClean="0"/>
              <a:t>attribute space as well as to address cryptographic algorithm</a:t>
            </a:r>
            <a:br>
              <a:rPr lang="en-US" sz="1600" dirty="0" smtClean="0"/>
            </a:br>
            <a:r>
              <a:rPr lang="en-US" sz="1600" dirty="0" smtClean="0"/>
              <a:t>agility and use over new transports. </a:t>
            </a:r>
          </a:p>
          <a:p>
            <a:pPr lvl="1">
              <a:lnSpc>
                <a:spcPct val="80000"/>
              </a:lnSpc>
            </a:pPr>
            <a:r>
              <a:rPr lang="en-US" sz="1600" dirty="0" smtClean="0"/>
              <a:t>In addition, RADEXT will work on RADIUS Design Guidelines and define new attributes for</a:t>
            </a:r>
            <a:br>
              <a:rPr lang="en-US" sz="1600" dirty="0" smtClean="0"/>
            </a:br>
            <a:r>
              <a:rPr lang="en-US" sz="1600" dirty="0" smtClean="0"/>
              <a:t>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a:t>
            </a:r>
            <a:r>
              <a:rPr lang="en-US" sz="1800" dirty="0" smtClean="0"/>
              <a:t>[</a:t>
            </a:r>
            <a:r>
              <a:rPr lang="en-US" sz="1800" dirty="0" smtClean="0"/>
              <a:t>March</a:t>
            </a:r>
            <a:r>
              <a:rPr lang="en-US" sz="1800" dirty="0" smtClean="0"/>
              <a:t> </a:t>
            </a:r>
            <a:r>
              <a:rPr lang="en-US" sz="1800" dirty="0" smtClean="0"/>
              <a:t>2014]</a:t>
            </a:r>
          </a:p>
          <a:p>
            <a:pPr lvl="1">
              <a:lnSpc>
                <a:spcPct val="80000"/>
              </a:lnSpc>
            </a:pPr>
            <a:r>
              <a:rPr lang="en-US" sz="1600" dirty="0" smtClean="0"/>
              <a:t>Submitted for publication: </a:t>
            </a:r>
            <a:r>
              <a:rPr lang="en-US" sz="1600" dirty="0" smtClean="0"/>
              <a:t>RADIUS Attributes for IEEE 802 Networks, see </a:t>
            </a:r>
            <a:r>
              <a:rPr lang="en-US" sz="1600" dirty="0">
                <a:hlinkClick r:id="rId4"/>
              </a:rPr>
              <a:t>http://datatracker.ietf.org/doc/draft-ietf-radext-ieee802ext</a:t>
            </a:r>
            <a:r>
              <a:rPr lang="en-US" sz="1600" dirty="0" smtClean="0">
                <a:hlinkClick r:id="rId4"/>
              </a:rPr>
              <a:t>/  </a:t>
            </a:r>
            <a:endParaRPr lang="en-US" sz="1600" dirty="0" smtClean="0"/>
          </a:p>
          <a:p>
            <a:pPr marL="457200" lvl="1" indent="0">
              <a:lnSpc>
                <a:spcPct val="80000"/>
              </a:lnSpc>
              <a:buNone/>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13</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1">
              <a:lnSpc>
                <a:spcPct val="80000"/>
              </a:lnSpc>
              <a:defRPr/>
            </a:pPr>
            <a:r>
              <a:rPr lang="en-US" sz="1600" dirty="0"/>
              <a:t>EAP Mutual Cryptographic Binding: Introduces a new form of cryptographic binding that protects both peer and server, rather than just the server. Published as </a:t>
            </a:r>
            <a:r>
              <a:rPr lang="en-US" sz="1600" dirty="0">
                <a:hlinkClick r:id="rId8"/>
              </a:rPr>
              <a:t>http://datatracker.ietf.org/doc/rfc7029/</a:t>
            </a:r>
            <a:r>
              <a:rPr lang="en-US" sz="1600" dirty="0"/>
              <a:t> </a:t>
            </a:r>
          </a:p>
          <a:p>
            <a:pPr lvl="2">
              <a:lnSpc>
                <a:spcPct val="80000"/>
              </a:lnSpc>
              <a:defRPr/>
            </a:pPr>
            <a:endParaRPr lang="en-US" sz="1400" dirty="0" smtClean="0"/>
          </a:p>
          <a:p>
            <a:pPr>
              <a:lnSpc>
                <a:spcPct val="80000"/>
              </a:lnSpc>
              <a:defRPr/>
            </a:pPr>
            <a:r>
              <a:rPr lang="en-GB" sz="1600" dirty="0" smtClean="0"/>
              <a:t>Updates </a:t>
            </a:r>
            <a:r>
              <a:rPr lang="en-GB" sz="1600" dirty="0" smtClean="0"/>
              <a:t>[</a:t>
            </a:r>
            <a:r>
              <a:rPr lang="en-GB" sz="1600" dirty="0" smtClean="0"/>
              <a:t>March</a:t>
            </a:r>
            <a:r>
              <a:rPr lang="en-GB" sz="1600" dirty="0" smtClean="0"/>
              <a:t> </a:t>
            </a:r>
            <a:r>
              <a:rPr lang="en-GB" sz="1600" dirty="0" smtClean="0"/>
              <a:t>2014]:</a:t>
            </a:r>
          </a:p>
          <a:p>
            <a:pPr lvl="1">
              <a:lnSpc>
                <a:spcPct val="80000"/>
              </a:lnSpc>
              <a:defRPr/>
            </a:pPr>
            <a:r>
              <a:rPr lang="en-US" sz="1400" dirty="0" smtClean="0"/>
              <a:t>Tunnel EAP Method (TEAP) in RFC editor queue: </a:t>
            </a:r>
            <a:r>
              <a:rPr lang="en-US" sz="1400" dirty="0" smtClean="0">
                <a:hlinkClick r:id="rId9"/>
              </a:rPr>
              <a:t>http</a:t>
            </a:r>
            <a:r>
              <a:rPr lang="en-US" sz="1400" dirty="0">
                <a:hlinkClick r:id="rId9"/>
              </a:rPr>
              <a:t>://datatracker.ietf.org/doc/draft-ietf-emu-eap-tunnel-method</a:t>
            </a:r>
            <a:r>
              <a:rPr lang="en-US" sz="1400" dirty="0" smtClean="0">
                <a:hlinkClick r:id="rId9"/>
              </a:rPr>
              <a:t>/</a:t>
            </a:r>
            <a:r>
              <a:rPr lang="en-US" sz="1400" dirty="0" smtClean="0"/>
              <a:t> </a:t>
            </a:r>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14</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a:xfrm>
            <a:off x="685800" y="1981200"/>
            <a:ext cx="7772400" cy="4419600"/>
          </a:xfrm>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lvl="1">
              <a:lnSpc>
                <a:spcPct val="80000"/>
              </a:lnSpc>
            </a:pPr>
            <a:r>
              <a:rPr lang="en-US" sz="1600" dirty="0" smtClean="0"/>
              <a:t>Relative </a:t>
            </a:r>
            <a:r>
              <a:rPr lang="en-US" sz="1600" dirty="0"/>
              <a:t>Location, published as RFC 7035, see </a:t>
            </a:r>
            <a:r>
              <a:rPr lang="en-US" sz="1600" dirty="0">
                <a:hlinkClick r:id="rId5"/>
              </a:rPr>
              <a:t>https://datatracker.ietf.org/doc/rfc7035/</a:t>
            </a:r>
            <a:r>
              <a:rPr lang="en-US" sz="1600" dirty="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6"/>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7"/>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8"/>
              </a:rPr>
              <a:t>https://mentor.ieee.org/802.11/dcn/09/11-09-0718-01-000v-liaison-request-to-ietf-geopriv.doc</a:t>
            </a:r>
            <a:r>
              <a:rPr lang="en-US" sz="1600" dirty="0" smtClean="0"/>
              <a:t> </a:t>
            </a:r>
          </a:p>
          <a:p>
            <a:pPr>
              <a:lnSpc>
                <a:spcPct val="80000"/>
              </a:lnSpc>
            </a:pPr>
            <a:r>
              <a:rPr lang="en-US" sz="1800" dirty="0" smtClean="0"/>
              <a:t>Updates </a:t>
            </a:r>
            <a:r>
              <a:rPr lang="en-US" sz="1800" dirty="0" smtClean="0"/>
              <a:t>[</a:t>
            </a:r>
            <a:r>
              <a:rPr lang="en-US" sz="1800" dirty="0" smtClean="0"/>
              <a:t>March</a:t>
            </a:r>
            <a:r>
              <a:rPr lang="en-US" sz="1800" dirty="0" smtClean="0"/>
              <a:t> </a:t>
            </a:r>
            <a:r>
              <a:rPr lang="en-US" sz="1800" dirty="0" smtClean="0"/>
              <a:t>2014]</a:t>
            </a:r>
          </a:p>
          <a:p>
            <a:pPr lvl="1">
              <a:lnSpc>
                <a:spcPct val="80000"/>
              </a:lnSpc>
            </a:pPr>
            <a:r>
              <a:rPr lang="en-US" sz="1600" dirty="0" smtClean="0"/>
              <a:t>Using Device-provided Location-Related Measurements in Location Configuration Protocols, Published as RFC 7105, </a:t>
            </a:r>
            <a:r>
              <a:rPr lang="en-US" sz="1600" dirty="0" smtClean="0">
                <a:hlinkClick r:id="rId9"/>
              </a:rPr>
              <a:t>http://datatracker.ietf.org/doc/rfc7105/</a:t>
            </a:r>
            <a:r>
              <a:rPr lang="en-US" sz="1600" dirty="0" smtClean="0"/>
              <a:t> </a:t>
            </a:r>
            <a:endParaRPr lang="en-US" sz="1000" dirty="0" smtClean="0"/>
          </a:p>
          <a:p>
            <a:pPr lvl="1">
              <a:lnSpc>
                <a:spcPct val="80000"/>
              </a:lnSpc>
            </a:pPr>
            <a:r>
              <a:rPr lang="en-US" sz="1600" dirty="0" smtClean="0"/>
              <a:t>Updated: Location Information Server Discovery using IP address </a:t>
            </a:r>
            <a:r>
              <a:rPr lang="en-US" sz="1600" dirty="0"/>
              <a:t>and reverse DNS, see </a:t>
            </a:r>
            <a:r>
              <a:rPr lang="en-US" sz="1600" dirty="0">
                <a:hlinkClick r:id="rId10"/>
              </a:rPr>
              <a:t>https://datatracker.ietf.org/doc/draft-ietf-geopriv-res-gw-lis-discovery</a:t>
            </a:r>
            <a:r>
              <a:rPr lang="en-US" sz="1600" dirty="0" smtClean="0">
                <a:hlinkClick r:id="rId10"/>
              </a:rPr>
              <a:t>/</a:t>
            </a:r>
            <a:r>
              <a:rPr lang="en-US" sz="1600" dirty="0" smtClean="0"/>
              <a:t> </a:t>
            </a:r>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15</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[March </a:t>
            </a:r>
            <a:r>
              <a:rPr lang="en-US" sz="1800" dirty="0" smtClean="0"/>
              <a:t>2014]</a:t>
            </a:r>
          </a:p>
          <a:p>
            <a:pPr lvl="1">
              <a:lnSpc>
                <a:spcPct val="80000"/>
              </a:lnSpc>
            </a:pPr>
            <a:r>
              <a:rPr lang="en-US" sz="1400" dirty="0" smtClean="0"/>
              <a:t>Updated</a:t>
            </a:r>
            <a:r>
              <a:rPr lang="en-US" sz="1400" dirty="0" smtClean="0"/>
              <a:t>: Additional Data related to an emergency call, see </a:t>
            </a:r>
            <a:r>
              <a:rPr lang="en-US" sz="1400" dirty="0" smtClean="0">
                <a:hlinkClick r:id="rId6"/>
              </a:rPr>
              <a:t>http://datatracker.ietf.org/doc/draft-ietf-ecrit-additional-data/</a:t>
            </a:r>
            <a:r>
              <a:rPr lang="en-US" sz="1400" dirty="0" smtClean="0"/>
              <a:t> </a:t>
            </a:r>
            <a:endParaRPr lang="en-US" sz="1400" dirty="0" smtClean="0"/>
          </a:p>
          <a:p>
            <a:pPr lvl="1">
              <a:lnSpc>
                <a:spcPct val="80000"/>
              </a:lnSpc>
            </a:pPr>
            <a:r>
              <a:rPr lang="en-US" sz="1400" dirty="0" smtClean="0"/>
              <a:t>Updated: Trustworthy Location, </a:t>
            </a:r>
            <a:r>
              <a:rPr lang="en-US" sz="1400" dirty="0"/>
              <a:t>see </a:t>
            </a:r>
            <a:r>
              <a:rPr lang="en-US" sz="1400" dirty="0">
                <a:hlinkClick r:id="rId7"/>
              </a:rPr>
              <a:t>https://datatracker.ietf.org/doc/draft-ietf-ecrit-trustworthy-location</a:t>
            </a:r>
            <a:r>
              <a:rPr lang="en-US" sz="1400" dirty="0" smtClean="0">
                <a:hlinkClick r:id="rId7"/>
              </a:rPr>
              <a:t>/</a:t>
            </a:r>
            <a:r>
              <a:rPr lang="en-US" sz="1400" dirty="0" smtClean="0"/>
              <a:t> </a:t>
            </a:r>
            <a:endParaRPr lang="en-US" sz="1600" dirty="0" smtClean="0"/>
          </a:p>
          <a:p>
            <a:pPr lvl="1">
              <a:lnSpc>
                <a:spcPct val="80000"/>
              </a:lnSpc>
            </a:pPr>
            <a:r>
              <a:rPr lang="en-US" sz="1400" dirty="0" smtClean="0"/>
              <a:t>Of interest: Unauthorized access, </a:t>
            </a:r>
            <a:r>
              <a:rPr lang="en-US" sz="1400" dirty="0"/>
              <a:t>see </a:t>
            </a:r>
            <a:r>
              <a:rPr lang="en-US" sz="1400" dirty="0">
                <a:hlinkClick r:id="rId8"/>
              </a:rPr>
              <a:t>http://datatracker.ietf.org/doc/draft-ietf-ecrit-unauthenticated-access</a:t>
            </a:r>
            <a:r>
              <a:rPr lang="en-US" sz="1400" dirty="0" smtClean="0">
                <a:hlinkClick r:id="rId8"/>
              </a:rPr>
              <a:t>/</a:t>
            </a:r>
            <a:r>
              <a:rPr lang="en-US" sz="1400" dirty="0" smtClean="0"/>
              <a:t> in IESG review</a:t>
            </a:r>
          </a:p>
          <a:p>
            <a:pPr lvl="1">
              <a:lnSpc>
                <a:spcPct val="80000"/>
              </a:lnSpc>
            </a:pPr>
            <a:r>
              <a:rPr lang="en-US" sz="1400" dirty="0"/>
              <a:t>Of interest: Internet Protocol-based In-Vehicle Emergency Calls, see </a:t>
            </a:r>
            <a:r>
              <a:rPr lang="en-US" sz="1400" dirty="0">
                <a:hlinkClick r:id="rId9"/>
              </a:rPr>
              <a:t>https://datatracker.ietf.org/doc/draft-gellens-ecrit-car-crash/</a:t>
            </a:r>
            <a:r>
              <a:rPr lang="en-US" sz="1400" dirty="0"/>
              <a:t> </a:t>
            </a:r>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16</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a:t>
            </a:r>
            <a:r>
              <a:rPr lang="en-US" sz="1600" dirty="0" smtClean="0"/>
              <a:t>[</a:t>
            </a:r>
            <a:r>
              <a:rPr lang="en-US" sz="1600" dirty="0" smtClean="0"/>
              <a:t>March</a:t>
            </a:r>
            <a:r>
              <a:rPr lang="en-US" sz="1600" dirty="0" smtClean="0"/>
              <a:t> </a:t>
            </a:r>
            <a:r>
              <a:rPr lang="en-US" sz="1600" dirty="0" smtClean="0"/>
              <a:t>2014] Documents of interest:</a:t>
            </a:r>
          </a:p>
          <a:p>
            <a:pPr lvl="1">
              <a:lnSpc>
                <a:spcPct val="80000"/>
              </a:lnSpc>
            </a:pPr>
            <a:r>
              <a:rPr lang="en-US" sz="1400" dirty="0" smtClean="0"/>
              <a:t>Updated: Home </a:t>
            </a:r>
            <a:r>
              <a:rPr lang="en-US" sz="1400" dirty="0"/>
              <a:t>networking Architecture for IPv6, see </a:t>
            </a:r>
            <a:r>
              <a:rPr lang="en-US" sz="1400" dirty="0">
                <a:hlinkClick r:id="rId4"/>
              </a:rPr>
              <a:t>https://datatracker.ietf.org/doc/draft-ietf-homenet-arch/</a:t>
            </a:r>
            <a:r>
              <a:rPr lang="en-US" sz="1400" dirty="0"/>
              <a:t> - submitted for publication</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17</a:t>
            </a:fld>
            <a:endParaRPr lang="en-US" smtClean="0"/>
          </a:p>
        </p:txBody>
      </p:sp>
      <p:sp>
        <p:nvSpPr>
          <p:cNvPr id="5125" name="Rectangle 2"/>
          <p:cNvSpPr>
            <a:spLocks noGrp="1" noChangeArrowheads="1"/>
          </p:cNvSpPr>
          <p:nvPr>
            <p:ph type="title"/>
          </p:nvPr>
        </p:nvSpPr>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a:hlinkClick r:id="rId3"/>
              </a:rPr>
              <a:t>http://datatracker.ietf.org/wg/opsawg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Operations Area Working Group work group items</a:t>
            </a:r>
          </a:p>
          <a:p>
            <a:pPr lvl="1">
              <a:lnSpc>
                <a:spcPct val="80000"/>
              </a:lnSpc>
              <a:defRPr/>
            </a:pPr>
            <a:r>
              <a:rPr lang="en-US" sz="1400" u="sng" dirty="0" smtClean="0">
                <a:hlinkClick r:id="rId4"/>
              </a:rPr>
              <a:t>http</a:t>
            </a:r>
            <a:r>
              <a:rPr lang="en-US" sz="1400" u="sng" dirty="0">
                <a:hlinkClick r:id="rId4"/>
              </a:rPr>
              <a:t>://datatracker.ietf.org/doc/draft-ietf-opsawg-capwap-extension/</a:t>
            </a:r>
            <a:r>
              <a:rPr lang="en-US" sz="1400" u="sng" dirty="0"/>
              <a:t> </a:t>
            </a:r>
          </a:p>
          <a:p>
            <a:pPr lvl="1">
              <a:lnSpc>
                <a:spcPct val="80000"/>
              </a:lnSpc>
              <a:defRPr/>
            </a:pPr>
            <a:r>
              <a:rPr lang="en-US" sz="1400" dirty="0">
                <a:hlinkClick r:id="rId5"/>
              </a:rPr>
              <a:t>http://datatracker.ietf.org/doc/draft-ietf-opsawg-capwap-hybridmac</a:t>
            </a:r>
            <a:endParaRPr lang="en-US" sz="1400" dirty="0" smtClean="0"/>
          </a:p>
          <a:p>
            <a:pPr>
              <a:lnSpc>
                <a:spcPct val="80000"/>
              </a:lnSpc>
              <a:defRPr/>
            </a:pPr>
            <a:endParaRPr lang="en-US" sz="1800" dirty="0" smtClean="0"/>
          </a:p>
          <a:p>
            <a:pPr>
              <a:lnSpc>
                <a:spcPct val="80000"/>
              </a:lnSpc>
              <a:defRPr/>
            </a:pPr>
            <a:r>
              <a:rPr lang="en-US" sz="1800" dirty="0" smtClean="0"/>
              <a:t>Have a request from OPSAWG chairs for IEEE 802.11 review of </a:t>
            </a:r>
            <a:r>
              <a:rPr lang="en-US" sz="1800" dirty="0" smtClean="0"/>
              <a:t>additional document</a:t>
            </a:r>
            <a:endParaRPr lang="en-US" sz="1800" dirty="0" smtClean="0"/>
          </a:p>
          <a:p>
            <a:pPr lvl="1">
              <a:lnSpc>
                <a:spcPct val="80000"/>
              </a:lnSpc>
              <a:defRPr/>
            </a:pPr>
            <a:r>
              <a:rPr lang="en-US" sz="1400" dirty="0" smtClean="0"/>
              <a:t>“Alternate </a:t>
            </a:r>
            <a:r>
              <a:rPr lang="en-US" sz="1400" dirty="0"/>
              <a:t>Tunnel Encapsulation for Data Frames in </a:t>
            </a:r>
            <a:r>
              <a:rPr lang="en-US" sz="1400" dirty="0" smtClean="0"/>
              <a:t>CAPWAP”  </a:t>
            </a:r>
            <a:r>
              <a:rPr lang="en-US" sz="1400" dirty="0">
                <a:hlinkClick r:id="rId6"/>
              </a:rPr>
              <a:t>http://www.ietf.org/id/draft-zhang-opsawg-capwap-cds-02.txt</a:t>
            </a:r>
            <a:endParaRPr lang="en-US" sz="14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18</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GB" sz="2000" dirty="0" smtClean="0">
                <a:solidFill>
                  <a:srgbClr val="000000"/>
                </a:solidFill>
                <a:ea typeface="Arial Unicode MS" pitchFamily="34" charset="-128"/>
                <a:cs typeface="Arial Unicode MS" pitchFamily="34" charset="-128"/>
              </a:rPr>
              <a:t>6LOWPAN</a:t>
            </a:r>
          </a:p>
          <a:p>
            <a:pPr lvl="1">
              <a:lnSpc>
                <a:spcPct val="80000"/>
              </a:lnSpc>
            </a:pP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3"/>
              </a:rPr>
              <a:t>http://datatracker.ietf.org/wg/6lowpan/charter/</a:t>
            </a:r>
            <a:endParaRPr lang="en-GB" sz="1600" b="0" dirty="0"/>
          </a:p>
          <a:p>
            <a:pPr lvl="1">
              <a:lnSpc>
                <a:spcPct val="80000"/>
              </a:lnSpc>
            </a:pPr>
            <a:r>
              <a:rPr lang="en-US" sz="1600" dirty="0"/>
              <a:t>Focus: IPv6 over Low Power PAN: Adaption of IPv6 protocol to operate on constrained nodes and link layers</a:t>
            </a:r>
          </a:p>
          <a:p>
            <a:pPr>
              <a:lnSpc>
                <a:spcPct val="80000"/>
              </a:lnSpc>
              <a:defRPr/>
            </a:pPr>
            <a:r>
              <a:rPr lang="en-US" sz="2000" dirty="0" smtClean="0"/>
              <a:t>ROLL</a:t>
            </a:r>
          </a:p>
          <a:p>
            <a:pPr lvl="1"/>
            <a:r>
              <a:rPr lang="en-GB" sz="1600" dirty="0">
                <a:solidFill>
                  <a:srgbClr val="000000"/>
                </a:solidFill>
                <a:ea typeface="Arial Unicode MS" pitchFamily="34" charset="-128"/>
                <a:cs typeface="Arial Unicode MS" pitchFamily="34" charset="-128"/>
              </a:rPr>
              <a:t>Working Group website: </a:t>
            </a:r>
            <a:r>
              <a:rPr lang="en-GB" sz="1600" b="0" dirty="0">
                <a:hlinkClick r:id="rId4"/>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endParaRPr lang="en-GB" sz="1800" dirty="0" smtClean="0">
              <a:solidFill>
                <a:srgbClr val="000000"/>
              </a:solidFill>
              <a:ea typeface="Arial Unicode MS" pitchFamily="34" charset="-128"/>
              <a:cs typeface="Arial Unicode MS" pitchFamily="34" charset="-128"/>
            </a:endParaRPr>
          </a:p>
          <a:p>
            <a:pPr lvl="1"/>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5"/>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19</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a:t>
            </a:r>
            <a:r>
              <a:rPr lang="en-US" dirty="0" smtClean="0"/>
              <a:t>March </a:t>
            </a:r>
            <a:r>
              <a:rPr lang="en-US" dirty="0" smtClean="0"/>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- 1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 </a:t>
            </a:r>
            <a:r>
              <a:rPr lang="en-US" sz="2000" dirty="0" err="1" smtClean="0"/>
              <a:t>Telecon</a:t>
            </a:r>
            <a:r>
              <a:rPr lang="en-US" sz="2000" dirty="0" smtClean="0"/>
              <a:t> Meeting  held </a:t>
            </a:r>
            <a:r>
              <a:rPr lang="en-US" sz="2000" dirty="0" smtClean="0"/>
              <a:t>27</a:t>
            </a:r>
            <a:r>
              <a:rPr lang="en-US" sz="2000" dirty="0" smtClean="0"/>
              <a:t> Jan 2014</a:t>
            </a:r>
            <a:endParaRPr lang="en-US" sz="2000" dirty="0" smtClean="0"/>
          </a:p>
          <a:p>
            <a:pPr lvl="1">
              <a:lnSpc>
                <a:spcPct val="80000"/>
              </a:lnSpc>
              <a:defRPr/>
            </a:pPr>
            <a:r>
              <a:rPr lang="en-US" sz="1800" dirty="0">
                <a:hlinkClick r:id="rId3"/>
              </a:rPr>
              <a:t>http://www.iab.org/activities/joint-activities/iab-ieee-coordination</a:t>
            </a:r>
            <a:r>
              <a:rPr lang="en-US" sz="1800" dirty="0" smtClean="0">
                <a:hlinkClick r:id="rId3"/>
              </a:rPr>
              <a:t>/</a:t>
            </a:r>
            <a:r>
              <a:rPr lang="en-US" sz="1800" dirty="0" smtClean="0"/>
              <a:t> </a:t>
            </a:r>
            <a:r>
              <a:rPr lang="en-US" sz="1800" dirty="0"/>
              <a:t>, see </a:t>
            </a:r>
            <a:r>
              <a:rPr lang="en-US" sz="1800" dirty="0">
                <a:hlinkClick r:id="rId4"/>
              </a:rPr>
              <a:t>http://</a:t>
            </a:r>
            <a:r>
              <a:rPr lang="en-US" sz="1800" dirty="0" smtClean="0">
                <a:hlinkClick r:id="rId4"/>
              </a:rPr>
              <a:t>www.iab.org/wp-content/IAB-uploads/2013/01/2014-01-27-ietf-ieee802-minutes.txt</a:t>
            </a:r>
            <a:r>
              <a:rPr lang="en-US" sz="1800" dirty="0" smtClean="0"/>
              <a:t> </a:t>
            </a:r>
            <a:endParaRPr lang="en-US" sz="2400" dirty="0"/>
          </a:p>
          <a:p>
            <a:pPr marL="457200" lvl="1" indent="0">
              <a:lnSpc>
                <a:spcPct val="80000"/>
              </a:lnSpc>
              <a:buNone/>
              <a:defRPr/>
            </a:pPr>
            <a:endParaRPr lang="en-US" sz="1800" dirty="0" smtClean="0"/>
          </a:p>
          <a:p>
            <a:pPr lvl="1">
              <a:lnSpc>
                <a:spcPct val="80000"/>
              </a:lnSpc>
              <a:defRPr/>
            </a:pPr>
            <a:r>
              <a:rPr lang="en-US" sz="1800" dirty="0" smtClean="0"/>
              <a:t>No new IEEE 802.11 items</a:t>
            </a:r>
          </a:p>
          <a:p>
            <a:pPr marL="457200" lvl="1" indent="0">
              <a:lnSpc>
                <a:spcPct val="80000"/>
              </a:lnSpc>
              <a:buNone/>
              <a:defRPr/>
            </a:pPr>
            <a:endParaRPr lang="en-US" sz="1800" dirty="0" smtClean="0"/>
          </a:p>
          <a:p>
            <a:pPr>
              <a:lnSpc>
                <a:spcPct val="80000"/>
              </a:lnSpc>
              <a:defRPr/>
            </a:pPr>
            <a:r>
              <a:rPr lang="en-US" sz="1800" dirty="0" smtClean="0"/>
              <a:t>Next joint IEEE 802/IETF IESG coordination meeting:  </a:t>
            </a:r>
            <a:r>
              <a:rPr lang="en-US" sz="1800" dirty="0" smtClean="0"/>
              <a:t>Week June 16</a:t>
            </a:r>
            <a:r>
              <a:rPr lang="en-US" sz="1800" baseline="30000" dirty="0" smtClean="0"/>
              <a:t>th</a:t>
            </a:r>
            <a:r>
              <a:rPr lang="en-US" sz="1800" dirty="0" smtClean="0"/>
              <a:t>, 2014</a:t>
            </a:r>
            <a:endParaRPr lang="en-US" sz="1800" dirty="0" smtClean="0"/>
          </a:p>
          <a:p>
            <a:pPr>
              <a:lnSpc>
                <a:spcPct val="80000"/>
              </a:lnSpc>
              <a:defRPr/>
            </a:pPr>
            <a:r>
              <a:rPr lang="en-US" sz="1800" dirty="0" smtClean="0"/>
              <a:t>Next face to face meeting: 29 Sept 2014</a:t>
            </a:r>
          </a:p>
          <a:p>
            <a:pPr marL="457200" lvl="1" indent="0">
              <a:lnSpc>
                <a:spcPct val="80000"/>
              </a:lnSpc>
              <a:buNone/>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- 2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lvl="1">
              <a:lnSpc>
                <a:spcPct val="80000"/>
              </a:lnSpc>
              <a:defRPr/>
            </a:pPr>
            <a:endParaRPr lang="en-US" sz="1400" dirty="0" smtClean="0"/>
          </a:p>
          <a:p>
            <a:pPr>
              <a:lnSpc>
                <a:spcPct val="80000"/>
              </a:lnSpc>
              <a:defRPr/>
            </a:pPr>
            <a:r>
              <a:rPr lang="en-US" sz="2000" dirty="0" smtClean="0"/>
              <a:t>RFC4441bis </a:t>
            </a:r>
            <a:r>
              <a:rPr lang="en-US" sz="2000" dirty="0"/>
              <a:t>update, see </a:t>
            </a:r>
            <a:r>
              <a:rPr lang="en-US" sz="2000" dirty="0">
                <a:hlinkClick r:id="rId3"/>
              </a:rPr>
              <a:t>http://</a:t>
            </a:r>
            <a:r>
              <a:rPr lang="en-US" sz="2000" dirty="0" smtClean="0">
                <a:hlinkClick r:id="rId3"/>
              </a:rPr>
              <a:t>www.ietf.org/id/draft-iab-rfc4441rev-08.txt</a:t>
            </a:r>
            <a:r>
              <a:rPr lang="en-US" sz="2000" dirty="0" smtClean="0"/>
              <a:t> </a:t>
            </a:r>
            <a:endParaRPr lang="en-US" sz="2000" dirty="0" smtClean="0"/>
          </a:p>
          <a:p>
            <a:pPr lvl="1">
              <a:lnSpc>
                <a:spcPct val="80000"/>
              </a:lnSpc>
              <a:defRPr/>
            </a:pPr>
            <a:r>
              <a:rPr lang="en-US" sz="1600" dirty="0" smtClean="0"/>
              <a:t>Nearing completion</a:t>
            </a:r>
          </a:p>
          <a:p>
            <a:pPr lvl="1">
              <a:lnSpc>
                <a:spcPct val="80000"/>
              </a:lnSpc>
              <a:defRPr/>
            </a:pPr>
            <a:endParaRPr lang="en-US" sz="1600" dirty="0" smtClean="0"/>
          </a:p>
          <a:p>
            <a:pPr>
              <a:lnSpc>
                <a:spcPct val="80000"/>
              </a:lnSpc>
              <a:defRPr/>
            </a:pPr>
            <a:r>
              <a:rPr lang="en-US" sz="2000" dirty="0" smtClean="0"/>
              <a:t>IEEE 802.11 Comment </a:t>
            </a:r>
            <a:r>
              <a:rPr lang="en-US" sz="2000" dirty="0"/>
              <a:t>C</a:t>
            </a:r>
            <a:r>
              <a:rPr lang="en-US" sz="2000" dirty="0" smtClean="0"/>
              <a:t>ollection held on PAWS </a:t>
            </a:r>
            <a:r>
              <a:rPr lang="en-US" sz="2000" dirty="0"/>
              <a:t>document </a:t>
            </a:r>
            <a:r>
              <a:rPr lang="en-US" sz="2000" dirty="0" smtClean="0"/>
              <a:t>– no comments received</a:t>
            </a:r>
          </a:p>
          <a:p>
            <a:pPr>
              <a:lnSpc>
                <a:spcPct val="80000"/>
              </a:lnSpc>
              <a:defRPr/>
            </a:pPr>
            <a:r>
              <a:rPr lang="en-US" sz="2000" dirty="0" smtClean="0"/>
              <a:t>Request received from OPSAWG (next 2 slides)</a:t>
            </a:r>
          </a:p>
          <a:p>
            <a:pPr marL="0" indent="0">
              <a:lnSpc>
                <a:spcPct val="80000"/>
              </a:lnSpc>
              <a:buNone/>
              <a:defRPr/>
            </a:pPr>
            <a:endParaRPr lang="en-US" sz="2000" dirty="0" smtClean="0"/>
          </a:p>
          <a:p>
            <a:pPr>
              <a:lnSpc>
                <a:spcPct val="80000"/>
              </a:lnSpc>
              <a:defRPr/>
            </a:pPr>
            <a:r>
              <a:rPr lang="en-US" sz="2000" dirty="0" smtClean="0"/>
              <a:t>New “IETF/IAB/IESG..” 802 EC Standing Committee being considered – Pat Thaler; structure, scope under discussion</a:t>
            </a:r>
          </a:p>
          <a:p>
            <a:pPr marL="0" indent="0">
              <a:lnSpc>
                <a:spcPct val="80000"/>
              </a:lnSpc>
              <a:buNone/>
              <a:defRPr/>
            </a:pPr>
            <a:endParaRPr lang="en-US" sz="700" dirty="0" smtClean="0"/>
          </a:p>
          <a:p>
            <a:pPr lvl="1"/>
            <a:endParaRPr lang="en-US" sz="1400" dirty="0" smtClean="0"/>
          </a:p>
          <a:p>
            <a:pPr lvl="1"/>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3698560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Alternate Tunnel Liaison request</a:t>
            </a:r>
            <a:r>
              <a:rPr lang="en-US" dirty="0" smtClean="0"/>
              <a:t> </a:t>
            </a:r>
            <a:endParaRPr lang="en-US" dirty="0" smtClean="0"/>
          </a:p>
        </p:txBody>
      </p:sp>
      <p:sp>
        <p:nvSpPr>
          <p:cNvPr id="113667" name="Rectangle 3"/>
          <p:cNvSpPr>
            <a:spLocks noGrp="1" noChangeArrowheads="1"/>
          </p:cNvSpPr>
          <p:nvPr>
            <p:ph type="body" idx="1"/>
          </p:nvPr>
        </p:nvSpPr>
        <p:spPr>
          <a:xfrm>
            <a:off x="685800" y="1524000"/>
            <a:ext cx="8153400" cy="5029200"/>
          </a:xfrm>
        </p:spPr>
        <p:txBody>
          <a:bodyPr/>
          <a:lstStyle/>
          <a:p>
            <a:pPr marL="0" indent="0">
              <a:buNone/>
            </a:pPr>
            <a:r>
              <a:rPr lang="en-US" sz="1200" dirty="0"/>
              <a:t>From: Warren </a:t>
            </a:r>
            <a:r>
              <a:rPr lang="en-US" sz="1200" dirty="0" err="1"/>
              <a:t>Kumari</a:t>
            </a:r>
            <a:r>
              <a:rPr lang="en-US" sz="1200" dirty="0"/>
              <a:t> [</a:t>
            </a:r>
            <a:r>
              <a:rPr lang="en-US" sz="1200" dirty="0">
                <a:hlinkClick r:id="rId3"/>
              </a:rPr>
              <a:t>mailto:warren@kumari.net</a:t>
            </a:r>
            <a:r>
              <a:rPr lang="en-US" sz="1200" dirty="0"/>
              <a:t>] </a:t>
            </a:r>
          </a:p>
          <a:p>
            <a:pPr marL="0" indent="0">
              <a:buNone/>
            </a:pPr>
            <a:r>
              <a:rPr lang="en-US" sz="1200" dirty="0"/>
              <a:t>Sent: Friday, March 07, 2014 1:14 AM</a:t>
            </a:r>
          </a:p>
          <a:p>
            <a:pPr marL="0" indent="0">
              <a:buNone/>
            </a:pPr>
            <a:r>
              <a:rPr lang="en-US" sz="1200" dirty="0"/>
              <a:t>To: </a:t>
            </a:r>
            <a:r>
              <a:rPr lang="en-US" sz="1200" dirty="0">
                <a:hlinkClick r:id="rId4"/>
              </a:rPr>
              <a:t>bkraemer@ieee.org</a:t>
            </a:r>
            <a:endParaRPr lang="en-US" sz="1200" dirty="0"/>
          </a:p>
          <a:p>
            <a:pPr marL="0" indent="0">
              <a:buNone/>
            </a:pPr>
            <a:r>
              <a:rPr lang="en-US" sz="1200" dirty="0"/>
              <a:t>Cc: Dorothy Stanley; </a:t>
            </a:r>
            <a:r>
              <a:rPr lang="en-US" sz="1200" dirty="0">
                <a:hlinkClick r:id="rId5"/>
              </a:rPr>
              <a:t>pthaler@broadcom.com</a:t>
            </a:r>
            <a:r>
              <a:rPr lang="en-US" sz="1200" dirty="0"/>
              <a:t>; Dan Romascanu; Benoit Claise; joel jaeggli; </a:t>
            </a:r>
            <a:r>
              <a:rPr lang="en-US" sz="1200" dirty="0" smtClean="0">
                <a:hlinkClick r:id="rId6"/>
              </a:rPr>
              <a:t>opsawg-chairs@tools.ietf.org</a:t>
            </a:r>
            <a:endParaRPr lang="en-US" sz="1200" dirty="0" smtClean="0"/>
          </a:p>
          <a:p>
            <a:pPr marL="0" indent="0">
              <a:buNone/>
            </a:pPr>
            <a:endParaRPr lang="en-US" sz="1200" dirty="0"/>
          </a:p>
          <a:p>
            <a:pPr marL="0" indent="0">
              <a:buNone/>
            </a:pPr>
            <a:r>
              <a:rPr lang="en-US" sz="1200" dirty="0"/>
              <a:t>Subject: Alternate Tunnel Encapsulation for Data Frames in CAPWAP</a:t>
            </a:r>
            <a:r>
              <a:rPr lang="en-US" sz="1200" dirty="0" smtClean="0"/>
              <a:t>.</a:t>
            </a:r>
          </a:p>
          <a:p>
            <a:pPr marL="0" indent="0">
              <a:buNone/>
            </a:pPr>
            <a:endParaRPr lang="en-US" sz="1200" dirty="0"/>
          </a:p>
          <a:p>
            <a:pPr marL="0" indent="0">
              <a:buNone/>
            </a:pPr>
            <a:r>
              <a:rPr lang="en-US" sz="1200" dirty="0"/>
              <a:t> The charter of the IETF Operations Area Working Group (OPSAWG) </a:t>
            </a:r>
            <a:r>
              <a:rPr lang="en-US" sz="1200" dirty="0">
                <a:hlinkClick r:id="rId7"/>
              </a:rPr>
              <a:t>http://datatracker.ietf.org/wg/opsawg/charter/</a:t>
            </a:r>
            <a:r>
              <a:rPr lang="en-US" sz="1200" dirty="0"/>
              <a:t> covers new work as well as work that once belonged in IETF Operations Area WGs that have concluded</a:t>
            </a:r>
            <a:r>
              <a:rPr lang="en-US" sz="1200" dirty="0" smtClean="0"/>
              <a:t>.</a:t>
            </a:r>
          </a:p>
          <a:p>
            <a:pPr marL="0" indent="0">
              <a:buNone/>
            </a:pPr>
            <a:endParaRPr lang="en-US" sz="1200" dirty="0"/>
          </a:p>
          <a:p>
            <a:pPr marL="0" indent="0">
              <a:buNone/>
            </a:pPr>
            <a:r>
              <a:rPr lang="en-US" sz="1200" dirty="0"/>
              <a:t> One of these Working Groups is Control And Provisioning of Wireless Access Points (CAPWAP) Working Group that developed the CAPWAP protocol with advice and reviews from IEEE 802.11. At the OPSAWG meeting held in London on 3/4/2014 a proposal for an '"Alternate Tunnel Encapsulation for Data Frames in CAPWAP'" </a:t>
            </a:r>
            <a:r>
              <a:rPr lang="en-US" sz="1200" dirty="0">
                <a:hlinkClick r:id="rId8"/>
              </a:rPr>
              <a:t>http://www.ietf.org/id/draft-zhang-opsawg-capwap-cds-02.txt</a:t>
            </a:r>
            <a:r>
              <a:rPr lang="en-US" sz="1200" dirty="0"/>
              <a:t> was submitted for consideration as a new OPSAWG work item</a:t>
            </a:r>
            <a:r>
              <a:rPr lang="en-US" sz="1200" dirty="0" smtClean="0"/>
              <a:t>.</a:t>
            </a:r>
          </a:p>
          <a:p>
            <a:pPr marL="0" indent="0">
              <a:buNone/>
            </a:pPr>
            <a:endParaRPr lang="en-US" sz="1200" dirty="0"/>
          </a:p>
          <a:p>
            <a:pPr marL="0" indent="0">
              <a:buNone/>
            </a:pPr>
            <a:r>
              <a:rPr lang="en-US" sz="1200" dirty="0"/>
              <a:t>The WG agreed that there is interest in proceeding with this work, but before approving it as WG item would like feedback on whether IEEE 802.11 sees any architectural or technical problems with the approach proposed by this work.</a:t>
            </a:r>
          </a:p>
          <a:p>
            <a:pPr marL="0" indent="0">
              <a:buNone/>
            </a:pPr>
            <a:r>
              <a:rPr lang="en-US" sz="1200" dirty="0"/>
              <a:t>We would be grateful if you can review this work-in-progress document and let us know if you detect any potential problems. If possible we would like to receive your response before April 11, 2014.</a:t>
            </a:r>
          </a:p>
          <a:p>
            <a:pPr marL="0" indent="0">
              <a:buNone/>
            </a:pPr>
            <a:r>
              <a:rPr lang="en-US" sz="1200" dirty="0"/>
              <a:t>We appreciate your continuous support and expert advice for the work done in the IETF</a:t>
            </a:r>
            <a:r>
              <a:rPr lang="en-US" sz="1200" dirty="0" smtClean="0"/>
              <a:t>.</a:t>
            </a:r>
          </a:p>
          <a:p>
            <a:pPr marL="0" indent="0">
              <a:buNone/>
            </a:pPr>
            <a:endParaRPr lang="en-US" sz="1200" dirty="0"/>
          </a:p>
          <a:p>
            <a:pPr marL="0" indent="0">
              <a:buNone/>
            </a:pPr>
            <a:r>
              <a:rPr lang="en-US" sz="1200" dirty="0"/>
              <a:t>Yours,</a:t>
            </a:r>
          </a:p>
          <a:p>
            <a:pPr marL="0" indent="0">
              <a:buNone/>
            </a:pPr>
            <a:r>
              <a:rPr lang="en-US" sz="1200" dirty="0"/>
              <a:t>Melinda Shore, Scott Bradner, Warren </a:t>
            </a:r>
            <a:r>
              <a:rPr lang="en-US" sz="1200" dirty="0" err="1"/>
              <a:t>Kumari</a:t>
            </a:r>
            <a:r>
              <a:rPr lang="en-US" sz="1200" dirty="0"/>
              <a:t>.</a:t>
            </a:r>
          </a:p>
          <a:p>
            <a:pPr marL="457200" lvl="1" indent="0">
              <a:buNone/>
            </a:pPr>
            <a:endParaRPr lang="en-US" sz="1100" dirty="0" smtClean="0"/>
          </a:p>
          <a:p>
            <a:pPr lvl="1"/>
            <a:endParaRPr lang="en-US" sz="1400" dirty="0" smtClean="0"/>
          </a:p>
          <a:p>
            <a:pPr lvl="1"/>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551067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6</a:t>
            </a:fld>
            <a:endParaRPr lang="en-US" smtClean="0"/>
          </a:p>
        </p:txBody>
      </p:sp>
      <p:sp>
        <p:nvSpPr>
          <p:cNvPr id="5125" name="Rectangle 2"/>
          <p:cNvSpPr>
            <a:spLocks noGrp="1" noChangeArrowheads="1"/>
          </p:cNvSpPr>
          <p:nvPr>
            <p:ph type="title"/>
          </p:nvPr>
        </p:nvSpPr>
        <p:spPr/>
        <p:txBody>
          <a:bodyPr/>
          <a:lstStyle/>
          <a:p>
            <a:r>
              <a:rPr lang="en-US" dirty="0" smtClean="0"/>
              <a:t>Liaison draft response</a:t>
            </a:r>
            <a:endParaRPr lang="en-US" dirty="0" smtClean="0"/>
          </a:p>
        </p:txBody>
      </p:sp>
      <p:sp>
        <p:nvSpPr>
          <p:cNvPr id="113667" name="Rectangle 3"/>
          <p:cNvSpPr>
            <a:spLocks noGrp="1" noChangeArrowheads="1"/>
          </p:cNvSpPr>
          <p:nvPr>
            <p:ph type="body" idx="1"/>
          </p:nvPr>
        </p:nvSpPr>
        <p:spPr>
          <a:xfrm>
            <a:off x="685800" y="1676400"/>
            <a:ext cx="8153400" cy="4572000"/>
          </a:xfrm>
        </p:spPr>
        <p:txBody>
          <a:bodyPr/>
          <a:lstStyle/>
          <a:p>
            <a:pPr marL="0" indent="0">
              <a:buNone/>
            </a:pPr>
            <a:r>
              <a:rPr lang="en-US" sz="1200" dirty="0"/>
              <a:t>From: </a:t>
            </a:r>
            <a:r>
              <a:rPr lang="en-US" sz="1200" dirty="0" smtClean="0"/>
              <a:t>Bruce Kraemer </a:t>
            </a:r>
            <a:r>
              <a:rPr lang="en-US" sz="1200" dirty="0">
                <a:hlinkClick r:id="rId3"/>
              </a:rPr>
              <a:t>bkraemer@ieee.org</a:t>
            </a:r>
            <a:endParaRPr lang="en-US" sz="1200" dirty="0" smtClean="0"/>
          </a:p>
          <a:p>
            <a:pPr marL="0" indent="0">
              <a:buNone/>
            </a:pPr>
            <a:r>
              <a:rPr lang="en-US" sz="1200" dirty="0" smtClean="0"/>
              <a:t>To</a:t>
            </a:r>
            <a:r>
              <a:rPr lang="en-US" sz="1200" dirty="0"/>
              <a:t>: </a:t>
            </a:r>
            <a:r>
              <a:rPr lang="en-US" sz="1200" dirty="0" smtClean="0"/>
              <a:t>Warren </a:t>
            </a:r>
            <a:r>
              <a:rPr lang="en-US" sz="1200" dirty="0" err="1"/>
              <a:t>Kumari</a:t>
            </a:r>
            <a:r>
              <a:rPr lang="en-US" sz="1200" dirty="0"/>
              <a:t> [</a:t>
            </a:r>
            <a:r>
              <a:rPr lang="en-US" sz="1200" dirty="0">
                <a:hlinkClick r:id="rId4"/>
              </a:rPr>
              <a:t>mailto:warren@kumari.net</a:t>
            </a:r>
            <a:r>
              <a:rPr lang="en-US" sz="1200" dirty="0"/>
              <a:t>] Melinda Shore, Scott Bradner</a:t>
            </a:r>
          </a:p>
          <a:p>
            <a:pPr marL="0" indent="0">
              <a:buNone/>
            </a:pPr>
            <a:r>
              <a:rPr lang="en-US" sz="1200" dirty="0"/>
              <a:t>Cc: Dorothy Stanley; </a:t>
            </a:r>
            <a:r>
              <a:rPr lang="en-US" sz="1200" dirty="0">
                <a:hlinkClick r:id="rId5"/>
              </a:rPr>
              <a:t>pthaler@broadcom.com</a:t>
            </a:r>
            <a:r>
              <a:rPr lang="en-US" sz="1200" dirty="0"/>
              <a:t>; Dan Romascanu; Benoit Claise; joel jaeggli; </a:t>
            </a:r>
            <a:r>
              <a:rPr lang="en-US" sz="1200" dirty="0" smtClean="0">
                <a:hlinkClick r:id="rId6"/>
              </a:rPr>
              <a:t>opsawg-chairs@tools.ietf.org</a:t>
            </a:r>
            <a:endParaRPr lang="en-US" sz="1200" dirty="0" smtClean="0"/>
          </a:p>
          <a:p>
            <a:pPr marL="0" indent="0">
              <a:buNone/>
            </a:pPr>
            <a:endParaRPr lang="en-US" sz="1200" dirty="0"/>
          </a:p>
          <a:p>
            <a:pPr marL="0" indent="0">
              <a:buNone/>
            </a:pPr>
            <a:r>
              <a:rPr lang="en-US" sz="1200" dirty="0"/>
              <a:t>Subject: Alternate Tunnel Encapsulation for Data Frames in </a:t>
            </a:r>
            <a:r>
              <a:rPr lang="en-US" sz="1200" dirty="0" smtClean="0"/>
              <a:t>CAPWAP</a:t>
            </a:r>
          </a:p>
          <a:p>
            <a:pPr marL="0" indent="0">
              <a:buNone/>
            </a:pPr>
            <a:endParaRPr lang="en-US" sz="1200" dirty="0"/>
          </a:p>
          <a:p>
            <a:pPr marL="0" indent="0">
              <a:buNone/>
            </a:pPr>
            <a:r>
              <a:rPr lang="en-US" sz="1200" dirty="0" smtClean="0"/>
              <a:t>Thank you for the opportunity to review the "Alternate </a:t>
            </a:r>
            <a:r>
              <a:rPr lang="en-US" sz="1200" dirty="0"/>
              <a:t>Tunnel Encapsulation for Data Frames in CAPWAP'" </a:t>
            </a:r>
            <a:r>
              <a:rPr lang="en-US" sz="1200" dirty="0">
                <a:hlinkClick r:id="rId7"/>
              </a:rPr>
              <a:t>http://www.ietf.org/id/draft-zhang-opsawg-capwap-cds-02.txt</a:t>
            </a:r>
            <a:r>
              <a:rPr lang="en-US" sz="1200" dirty="0"/>
              <a:t> </a:t>
            </a:r>
            <a:r>
              <a:rPr lang="en-US" sz="1200" dirty="0" smtClean="0"/>
              <a:t>document.</a:t>
            </a:r>
          </a:p>
          <a:p>
            <a:pPr marL="0" indent="0">
              <a:buNone/>
            </a:pPr>
            <a:endParaRPr lang="en-US" sz="1200" dirty="0"/>
          </a:p>
          <a:p>
            <a:pPr marL="0" indent="0">
              <a:buNone/>
            </a:pPr>
            <a:r>
              <a:rPr lang="en-US" sz="1200" dirty="0" smtClean="0"/>
              <a:t>The </a:t>
            </a:r>
            <a:r>
              <a:rPr lang="en-US" sz="1200" dirty="0" err="1" smtClean="0"/>
              <a:t>AlternateTunnel</a:t>
            </a:r>
            <a:r>
              <a:rPr lang="en-US" sz="1200" dirty="0" smtClean="0"/>
              <a:t> Encapsulation draft addresses possible architecture implementations of the IEEE 802.11 Distribution System (DS). Implementation architectures of the DS are outside the scope of the IEEE 802.11 standard. </a:t>
            </a:r>
          </a:p>
          <a:p>
            <a:pPr marL="0" indent="0">
              <a:buNone/>
            </a:pPr>
            <a:endParaRPr lang="en-US" sz="1200" dirty="0"/>
          </a:p>
          <a:p>
            <a:pPr marL="0" indent="0">
              <a:buNone/>
            </a:pPr>
            <a:r>
              <a:rPr lang="en-US" sz="1200" dirty="0" smtClean="0"/>
              <a:t>Thank you,</a:t>
            </a:r>
          </a:p>
          <a:p>
            <a:pPr marL="0" indent="0">
              <a:buNone/>
            </a:pPr>
            <a:endParaRPr lang="en-US" sz="1200" dirty="0"/>
          </a:p>
          <a:p>
            <a:pPr marL="0" indent="0">
              <a:buNone/>
            </a:pPr>
            <a:r>
              <a:rPr lang="en-US" sz="1200" dirty="0" smtClean="0"/>
              <a:t>Bruce Kraemer</a:t>
            </a:r>
          </a:p>
          <a:p>
            <a:pPr marL="0" indent="0">
              <a:buNone/>
            </a:pPr>
            <a:r>
              <a:rPr lang="en-US" sz="1200" dirty="0" smtClean="0"/>
              <a:t>Chair, IEEE 802.11</a:t>
            </a:r>
            <a:endParaRPr lang="en-US" sz="1200" dirty="0"/>
          </a:p>
          <a:p>
            <a:pPr marL="457200" lvl="1" indent="0">
              <a:buNone/>
            </a:pPr>
            <a:endParaRPr lang="en-US" sz="1400" dirty="0" smtClean="0"/>
          </a:p>
          <a:p>
            <a:pPr lvl="1"/>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2026013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7</a:t>
            </a:fld>
            <a:endParaRPr lang="en-US" smtClean="0"/>
          </a:p>
        </p:txBody>
      </p:sp>
      <p:sp>
        <p:nvSpPr>
          <p:cNvPr id="9221" name="Rectangle 2"/>
          <p:cNvSpPr>
            <a:spLocks noGrp="1" noChangeArrowheads="1"/>
          </p:cNvSpPr>
          <p:nvPr>
            <p:ph type="title"/>
          </p:nvPr>
        </p:nvSpPr>
        <p:spPr/>
        <p:txBody>
          <a:bodyPr/>
          <a:lstStyle/>
          <a:p>
            <a:r>
              <a:rPr lang="en-US" dirty="0" smtClean="0"/>
              <a:t>Protocol to Access White Space database (paws) WG</a:t>
            </a:r>
          </a:p>
        </p:txBody>
      </p:sp>
      <p:sp>
        <p:nvSpPr>
          <p:cNvPr id="113667" name="Rectangle 3"/>
          <p:cNvSpPr>
            <a:spLocks noGrp="1" noChangeArrowheads="1"/>
          </p:cNvSpPr>
          <p:nvPr>
            <p:ph type="body" idx="1"/>
          </p:nvPr>
        </p:nvSpPr>
        <p:spPr>
          <a:xfrm>
            <a:off x="685800" y="1981200"/>
            <a:ext cx="8001000" cy="4495800"/>
          </a:xfrm>
        </p:spPr>
        <p:txBody>
          <a:bodyPr/>
          <a:lstStyle/>
          <a:p>
            <a:pPr marL="0" indent="0">
              <a:lnSpc>
                <a:spcPct val="80000"/>
              </a:lnSpc>
              <a:buFontTx/>
              <a:buNone/>
              <a:defRPr/>
            </a:pPr>
            <a:endParaRPr lang="en-US" sz="900" dirty="0" smtClean="0"/>
          </a:p>
          <a:p>
            <a:pPr>
              <a:lnSpc>
                <a:spcPct val="80000"/>
              </a:lnSpc>
              <a:defRPr/>
            </a:pPr>
            <a:r>
              <a:rPr lang="en-US" sz="1800" dirty="0" smtClean="0"/>
              <a:t>Received request for IEEE 802.11 review of paws protocol draft document</a:t>
            </a:r>
            <a:r>
              <a:rPr lang="en-US" sz="1800" b="0" dirty="0" smtClean="0"/>
              <a:t>: </a:t>
            </a:r>
            <a:r>
              <a:rPr lang="en-US" sz="1800" b="0" dirty="0" smtClean="0">
                <a:hlinkClick r:id="rId3"/>
              </a:rPr>
              <a:t>https://datatracker.ietf.org/doc/draft-ietf-paws-protocol/</a:t>
            </a:r>
            <a:r>
              <a:rPr lang="en-US" sz="1800" b="0" dirty="0" smtClean="0"/>
              <a:t>   </a:t>
            </a:r>
          </a:p>
          <a:p>
            <a:pPr>
              <a:lnSpc>
                <a:spcPct val="80000"/>
              </a:lnSpc>
              <a:defRPr/>
            </a:pPr>
            <a:r>
              <a:rPr lang="en-US" sz="1800" dirty="0" smtClean="0"/>
              <a:t>Held IEEE 802.11 Call for Comments</a:t>
            </a:r>
            <a:endParaRPr lang="en-US" sz="1800" b="0" dirty="0" smtClean="0"/>
          </a:p>
          <a:p>
            <a:pPr lvl="1">
              <a:lnSpc>
                <a:spcPct val="80000"/>
              </a:lnSpc>
              <a:defRPr/>
            </a:pPr>
            <a:r>
              <a:rPr lang="en-US" sz="1600" b="0" dirty="0" smtClean="0"/>
              <a:t>No comments received</a:t>
            </a:r>
            <a:endParaRPr lang="en-US" sz="1600" b="0" dirty="0" smtClean="0"/>
          </a:p>
          <a:p>
            <a:pPr marL="0" indent="0">
              <a:lnSpc>
                <a:spcPct val="80000"/>
              </a:lnSpc>
              <a:buNone/>
              <a:defRPr/>
            </a:pPr>
            <a:endParaRPr lang="en-US" sz="1200" dirty="0" smtClean="0"/>
          </a:p>
          <a:p>
            <a:pPr>
              <a:lnSpc>
                <a:spcPct val="80000"/>
              </a:lnSpc>
              <a:defRPr/>
            </a:pPr>
            <a:r>
              <a:rPr lang="en-US" sz="1800" dirty="0" smtClean="0"/>
              <a:t>Paws Charter and problem statement documents:</a:t>
            </a:r>
          </a:p>
          <a:p>
            <a:pPr lvl="1">
              <a:lnSpc>
                <a:spcPct val="80000"/>
              </a:lnSpc>
              <a:defRPr/>
            </a:pPr>
            <a:r>
              <a:rPr lang="en-US" sz="1600" dirty="0" smtClean="0"/>
              <a:t>Charter, see </a:t>
            </a:r>
            <a:r>
              <a:rPr lang="en-US" sz="1600" dirty="0" smtClean="0">
                <a:hlinkClick r:id="rId4"/>
              </a:rPr>
              <a:t>https://datatracker.ietf.org/wg/paws/charter/</a:t>
            </a:r>
            <a:r>
              <a:rPr lang="en-US" sz="1600" dirty="0" smtClean="0"/>
              <a:t> </a:t>
            </a:r>
          </a:p>
          <a:p>
            <a:pPr lvl="1">
              <a:lnSpc>
                <a:spcPct val="80000"/>
              </a:lnSpc>
              <a:defRPr/>
            </a:pPr>
            <a:r>
              <a:rPr lang="en-US" sz="1600" dirty="0" smtClean="0"/>
              <a:t>Problem Statement, see </a:t>
            </a:r>
            <a:r>
              <a:rPr lang="en-US" sz="1600" dirty="0">
                <a:hlinkClick r:id="rId5"/>
              </a:rPr>
              <a:t>https://datatracker.ietf.org/doc/draft-patil-paws-problem-stmt</a:t>
            </a:r>
            <a:r>
              <a:rPr lang="en-US" sz="1600" dirty="0" smtClean="0">
                <a:hlinkClick r:id="rId5"/>
              </a:rPr>
              <a:t>/</a:t>
            </a:r>
            <a:r>
              <a:rPr lang="en-US" sz="1600" dirty="0" smtClean="0"/>
              <a:t> </a:t>
            </a:r>
          </a:p>
          <a:p>
            <a:pPr lvl="1">
              <a:lnSpc>
                <a:spcPct val="80000"/>
              </a:lnSpc>
              <a:defRPr/>
            </a:pPr>
            <a:r>
              <a:rPr lang="en-US" sz="1600" dirty="0" smtClean="0"/>
              <a:t>Updated Use Cases and requirements, published as RFC 6953: </a:t>
            </a:r>
            <a:r>
              <a:rPr lang="en-US" sz="1600" dirty="0" smtClean="0">
                <a:hlinkClick r:id="rId6"/>
              </a:rPr>
              <a:t>https://datatracker.ietf.org/doc/rfc6953/</a:t>
            </a:r>
            <a:r>
              <a:rPr lang="en-US" sz="1600" dirty="0" smtClean="0"/>
              <a:t> </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8</a:t>
            </a:fld>
            <a:endParaRPr lang="en-US" smtClean="0"/>
          </a:p>
        </p:txBody>
      </p:sp>
      <p:sp>
        <p:nvSpPr>
          <p:cNvPr id="7173" name="Rectangle 2"/>
          <p:cNvSpPr>
            <a:spLocks noGrp="1" noChangeArrowheads="1"/>
          </p:cNvSpPr>
          <p:nvPr>
            <p:ph type="title"/>
          </p:nvPr>
        </p:nvSpPr>
        <p:spPr/>
        <p:txBody>
          <a:bodyPr/>
          <a:lstStyle/>
          <a:p>
            <a:r>
              <a:rPr lang="en-US" dirty="0"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3"/>
              </a:rPr>
              <a:t>http://tools.ietf.org/html/rfc4441</a:t>
            </a:r>
            <a:endParaRPr lang="en-US" sz="1600" dirty="0"/>
          </a:p>
          <a:p>
            <a:pPr lvl="1">
              <a:lnSpc>
                <a:spcPct val="80000"/>
              </a:lnSpc>
              <a:defRPr/>
            </a:pPr>
            <a:r>
              <a:rPr lang="en-US" sz="1600" dirty="0"/>
              <a:t>Liaison info: </a:t>
            </a:r>
            <a:r>
              <a:rPr lang="en-US" sz="1600" dirty="0">
                <a:hlinkClick r:id="rId4"/>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5"/>
              </a:rPr>
              <a:t>https://datatracker.ietf.org/liaison/</a:t>
            </a:r>
            <a:r>
              <a:rPr lang="en-US" sz="1600" dirty="0"/>
              <a:t> </a:t>
            </a:r>
            <a:endParaRPr lang="en-US" sz="1600" dirty="0" smtClean="0"/>
          </a:p>
          <a:p>
            <a:pPr>
              <a:lnSpc>
                <a:spcPct val="80000"/>
              </a:lnSpc>
              <a:defRPr/>
            </a:pPr>
            <a:endParaRPr lang="en-US" sz="2000" dirty="0" smtClean="0"/>
          </a:p>
          <a:p>
            <a:pPr>
              <a:lnSpc>
                <a:spcPct val="80000"/>
              </a:lnSpc>
              <a:defRPr/>
            </a:pPr>
            <a:r>
              <a:rPr lang="en-US" sz="2000" dirty="0" smtClean="0"/>
              <a:t>IEEE 802 Liaisons list is available </a:t>
            </a:r>
          </a:p>
          <a:p>
            <a:pPr lvl="1">
              <a:lnSpc>
                <a:spcPct val="80000"/>
              </a:lnSpc>
              <a:defRPr/>
            </a:pPr>
            <a:r>
              <a:rPr lang="en-US" sz="1600" u="sng" dirty="0">
                <a:hlinkClick r:id="rId6"/>
              </a:rPr>
              <a:t>http://</a:t>
            </a:r>
            <a:r>
              <a:rPr lang="en-US" sz="1600" u="sng" dirty="0" smtClean="0">
                <a:hlinkClick r:id="rId6"/>
              </a:rPr>
              <a:t>ieee-sa.centraldesktop.com/802liaisondb/FrontPage</a:t>
            </a:r>
            <a:endParaRPr lang="en-US" sz="1600" u="sng"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9</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March 2-5, 2014 – London </a:t>
            </a:r>
          </a:p>
          <a:p>
            <a:pPr lvl="1"/>
            <a:r>
              <a:rPr lang="en-US" dirty="0" smtClean="0"/>
              <a:t>July 20-25, 2014 – Toronto</a:t>
            </a:r>
          </a:p>
          <a:p>
            <a:pPr lvl="1"/>
            <a:r>
              <a:rPr lang="en-US" dirty="0" smtClean="0"/>
              <a:t>November 9-14, 2014 – Honolulu</a:t>
            </a:r>
          </a:p>
          <a:p>
            <a:pPr lvl="1"/>
            <a:r>
              <a:rPr lang="en-US" dirty="0" smtClean="0"/>
              <a:t>March 22-27, 2015 – Dallas</a:t>
            </a:r>
          </a:p>
          <a:p>
            <a:pPr lvl="1"/>
            <a:r>
              <a:rPr lang="en-US" dirty="0" smtClean="0"/>
              <a:t>July 19-24, 2015 – Prague</a:t>
            </a:r>
          </a:p>
          <a:p>
            <a:pPr lvl="1"/>
            <a:r>
              <a:rPr lang="en-US" dirty="0" smtClean="0"/>
              <a:t>November 1-6, 2015 - </a:t>
            </a:r>
            <a:r>
              <a:rPr lang="en-US" dirty="0" err="1" smtClean="0"/>
              <a:t>Yokahama</a:t>
            </a:r>
            <a:endParaRPr lang="en-US" dirty="0" smtClean="0"/>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64885</TotalTime>
  <Words>1638</Words>
  <Application>Microsoft Office PowerPoint</Application>
  <PresentationFormat>On-screen Show (4:3)</PresentationFormat>
  <Paragraphs>382</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802.11-IETF Liaison Report</vt:lpstr>
      <vt:lpstr>Abstract</vt:lpstr>
      <vt:lpstr>IETF- IEEE 802 Liaison Activity - 1 </vt:lpstr>
      <vt:lpstr>IETF- IEEE 802 Liaison Activity - 2 </vt:lpstr>
      <vt:lpstr>Alternate Tunnel Liaison request </vt:lpstr>
      <vt:lpstr>Liaison draft response</vt:lpstr>
      <vt:lpstr>Protocol to Access White Space database (paws) WG</vt:lpstr>
      <vt:lpstr>About RFC 4441 &amp; IETF liaisons</vt:lpstr>
      <vt:lpstr>IETF Meetings</vt:lpstr>
      <vt:lpstr>BOF Sessions – March 2014</vt:lpstr>
      <vt:lpstr>New item - STRINT</vt:lpstr>
      <vt:lpstr>RADEXT WG</vt:lpstr>
      <vt:lpstr>EAP Method Update (EMU) </vt:lpstr>
      <vt:lpstr>IETF Geographic Location and Privacy (Geopriv) WG</vt:lpstr>
      <vt:lpstr>Emergency Context Resolution with Internet Technologies (ECRIT) </vt:lpstr>
      <vt:lpstr>Home Networking (homenet) WG</vt:lpstr>
      <vt:lpstr>Operations Area Working Group</vt:lpstr>
      <vt:lpstr>Of Interest to Smart Grid</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387</cp:revision>
  <cp:lastPrinted>1998-02-10T13:28:06Z</cp:lastPrinted>
  <dcterms:created xsi:type="dcterms:W3CDTF">2005-01-04T21:26:55Z</dcterms:created>
  <dcterms:modified xsi:type="dcterms:W3CDTF">2014-03-18T00:22:21Z</dcterms:modified>
</cp:coreProperties>
</file>