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8" r:id="rId2"/>
    <p:sldId id="347" r:id="rId3"/>
    <p:sldId id="414" r:id="rId4"/>
    <p:sldId id="381" r:id="rId5"/>
    <p:sldId id="406" r:id="rId6"/>
    <p:sldId id="398" r:id="rId7"/>
    <p:sldId id="400" r:id="rId8"/>
    <p:sldId id="416" r:id="rId9"/>
    <p:sldId id="401" r:id="rId10"/>
    <p:sldId id="417" r:id="rId11"/>
    <p:sldId id="415" r:id="rId12"/>
    <p:sldId id="399" r:id="rId13"/>
    <p:sldId id="402" r:id="rId14"/>
    <p:sldId id="411" r:id="rId15"/>
    <p:sldId id="403" r:id="rId16"/>
    <p:sldId id="404" r:id="rId17"/>
    <p:sldId id="410" r:id="rId18"/>
    <p:sldId id="366" r:id="rId19"/>
    <p:sldId id="413" r:id="rId20"/>
    <p:sldId id="356" r:id="rId21"/>
    <p:sldId id="391" r:id="rId22"/>
    <p:sldId id="395" r:id="rId23"/>
    <p:sldId id="408" r:id="rId24"/>
    <p:sldId id="407" r:id="rId25"/>
    <p:sldId id="412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764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gguk.lim\AppData\Local\Microsoft\Windows\Temporary%20Internet%20Files\Content.Outlook\SMHQER1O\simulation%20&#51652;&#5466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altLang="en-US" sz="1600"/>
              <a:t>256QAM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622462817147856"/>
          <c:y val="0.14927502706229526"/>
          <c:w val="0.79782961504811944"/>
          <c:h val="0.71117072230378031"/>
        </c:manualLayout>
      </c:layout>
      <c:lineChart>
        <c:grouping val="standard"/>
        <c:varyColors val="0"/>
        <c:ser>
          <c:idx val="0"/>
          <c:order val="0"/>
          <c:tx>
            <c:v>Simulation</c:v>
          </c:tx>
          <c:marker>
            <c:symbol val="square"/>
            <c:size val="5"/>
          </c:marker>
          <c:cat>
            <c:numRef>
              <c:f>'[simulation 진행.xlsx]MMIB Data'!$C$82:$C$97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</c:numCache>
            </c:numRef>
          </c:cat>
          <c:val>
            <c:numRef>
              <c:f>'[simulation 진행.xlsx]MMIB Data'!$D$82:$D$97</c:f>
              <c:numCache>
                <c:formatCode>General</c:formatCode>
                <c:ptCount val="16"/>
                <c:pt idx="0">
                  <c:v>9.850000000000006E-2</c:v>
                </c:pt>
                <c:pt idx="1">
                  <c:v>0.14326000000000005</c:v>
                </c:pt>
                <c:pt idx="2">
                  <c:v>0.1905</c:v>
                </c:pt>
                <c:pt idx="3">
                  <c:v>0.24243000000000006</c:v>
                </c:pt>
                <c:pt idx="4">
                  <c:v>0.29577000000000009</c:v>
                </c:pt>
                <c:pt idx="5">
                  <c:v>0.37104000000000009</c:v>
                </c:pt>
                <c:pt idx="6">
                  <c:v>0.44072</c:v>
                </c:pt>
                <c:pt idx="7">
                  <c:v>0.52561000000000002</c:v>
                </c:pt>
                <c:pt idx="8">
                  <c:v>0.60668000000000022</c:v>
                </c:pt>
                <c:pt idx="9">
                  <c:v>0.69311999999999996</c:v>
                </c:pt>
                <c:pt idx="10">
                  <c:v>0.77353000000000005</c:v>
                </c:pt>
                <c:pt idx="11">
                  <c:v>0.84750000000000003</c:v>
                </c:pt>
                <c:pt idx="12">
                  <c:v>0.92183000000000004</c:v>
                </c:pt>
                <c:pt idx="13">
                  <c:v>0.97674000000000039</c:v>
                </c:pt>
                <c:pt idx="14">
                  <c:v>0.99312999999999996</c:v>
                </c:pt>
                <c:pt idx="15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v>Approximation</c:v>
          </c:tx>
          <c:marker>
            <c:symbol val="none"/>
          </c:marker>
          <c:cat>
            <c:numRef>
              <c:f>'[simulation 진행.xlsx]MMIB Data'!$C$82:$C$97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</c:numCache>
            </c:numRef>
          </c:cat>
          <c:val>
            <c:numRef>
              <c:f>'[simulation 진행.xlsx]MMIB Data'!$E$82:$E$97</c:f>
              <c:numCache>
                <c:formatCode>General</c:formatCode>
                <c:ptCount val="16"/>
                <c:pt idx="0">
                  <c:v>8.7960000000000024E-2</c:v>
                </c:pt>
                <c:pt idx="1">
                  <c:v>0.12397000000000002</c:v>
                </c:pt>
                <c:pt idx="2">
                  <c:v>0.17057</c:v>
                </c:pt>
                <c:pt idx="3">
                  <c:v>0.22872000000000001</c:v>
                </c:pt>
                <c:pt idx="4">
                  <c:v>0.29815000000000008</c:v>
                </c:pt>
                <c:pt idx="5">
                  <c:v>0.37465000000000009</c:v>
                </c:pt>
                <c:pt idx="6">
                  <c:v>0.45066000000000001</c:v>
                </c:pt>
                <c:pt idx="7">
                  <c:v>0.52154</c:v>
                </c:pt>
                <c:pt idx="8">
                  <c:v>0.59251999999999971</c:v>
                </c:pt>
                <c:pt idx="9">
                  <c:v>0.67313000000000023</c:v>
                </c:pt>
                <c:pt idx="10">
                  <c:v>0.76540000000000019</c:v>
                </c:pt>
                <c:pt idx="11">
                  <c:v>0.85867000000000038</c:v>
                </c:pt>
                <c:pt idx="12">
                  <c:v>0.93496999999999997</c:v>
                </c:pt>
                <c:pt idx="13">
                  <c:v>0.98019999999999996</c:v>
                </c:pt>
                <c:pt idx="14">
                  <c:v>0.99678</c:v>
                </c:pt>
                <c:pt idx="15">
                  <c:v>0.99980000000000002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658432"/>
        <c:axId val="80660352"/>
      </c:lineChart>
      <c:catAx>
        <c:axId val="80658432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en-US"/>
                  <a:t>SNR(dB)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0660352"/>
        <c:crosses val="autoZero"/>
        <c:auto val="1"/>
        <c:lblAlgn val="ctr"/>
        <c:lblOffset val="100"/>
        <c:noMultiLvlLbl val="0"/>
      </c:catAx>
      <c:valAx>
        <c:axId val="80660352"/>
        <c:scaling>
          <c:orientation val="minMax"/>
          <c:max val="1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en-US"/>
                  <a:t>I(b,LLR)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065843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5030716758552944"/>
          <c:y val="0.6238259601339009"/>
          <c:w val="0.35668959835174491"/>
          <c:h val="0.21740553913481445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99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22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94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06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2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2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32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04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68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3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35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14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53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24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02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73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50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50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56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7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Wookbong Lee,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Dongguk</a:t>
            </a:r>
            <a:r>
              <a:rPr lang="en-GB" dirty="0" smtClean="0"/>
              <a:t> Lim,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11-14/0353r0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March 2014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Dongguk</a:t>
            </a:r>
            <a:r>
              <a:rPr lang="en-GB" altLang="ko-KR" dirty="0" smtClean="0"/>
              <a:t> Lim,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Suggestion on PHY Abstraction for Evaluation Methodology  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338524"/>
              </p:ext>
            </p:extLst>
          </p:nvPr>
        </p:nvGraphicFramePr>
        <p:xfrm>
          <a:off x="533400" y="2564904"/>
          <a:ext cx="7724775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0" name="Document" r:id="rId4" imgW="8482788" imgH="3577847" progId="Word.Document.8">
                  <p:embed/>
                </p:oleObj>
              </mc:Choice>
              <mc:Fallback>
                <p:oleObj name="Document" r:id="rId4" imgW="8482788" imgH="3577847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4904"/>
                        <a:ext cx="7724775" cy="325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Performance of MMIB PHY Abstraction (40MHz, Convolutional Code)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ko-KR" dirty="0" err="1"/>
              <a:t>TGac</a:t>
            </a:r>
            <a:r>
              <a:rPr lang="en-US" altLang="ko-KR" dirty="0"/>
              <a:t> channel </a:t>
            </a:r>
            <a:r>
              <a:rPr lang="en-US" altLang="ko-KR" dirty="0" smtClean="0"/>
              <a:t>B-NLOS</a:t>
            </a:r>
            <a:r>
              <a:rPr lang="en-US" altLang="ko-KR" dirty="0"/>
              <a:t>, 2 OFDM symbol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1228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62894"/>
            <a:ext cx="64865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직선 화살표 연결선 18"/>
          <p:cNvCxnSpPr/>
          <p:nvPr/>
        </p:nvCxnSpPr>
        <p:spPr bwMode="auto">
          <a:xfrm flipH="1">
            <a:off x="6084168" y="2852307"/>
            <a:ext cx="432048" cy="252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461511" y="270892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MCS8</a:t>
            </a:r>
            <a:endParaRPr lang="ko-KR" alt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21" name="직선 화살표 연결선 20"/>
          <p:cNvCxnSpPr/>
          <p:nvPr/>
        </p:nvCxnSpPr>
        <p:spPr bwMode="auto">
          <a:xfrm flipH="1">
            <a:off x="6317495" y="3428371"/>
            <a:ext cx="432048" cy="252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694838" y="328498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MCS9</a:t>
            </a:r>
            <a:endParaRPr lang="ko-KR" altLang="en-US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5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862266"/>
            <a:ext cx="7772400" cy="10668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Channel estimation error compensation method for PHY abstraction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US" altLang="ko-KR" dirty="0"/>
              <a:t>Impact of Channel Estimation Error </a:t>
            </a:r>
            <a:r>
              <a:rPr lang="en-US" altLang="ko-KR" dirty="0" smtClean="0"/>
              <a:t>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 smtClean="0"/>
              <a:t>In order to calculate effective </a:t>
            </a:r>
            <a:r>
              <a:rPr lang="en-US" altLang="ko-KR" dirty="0"/>
              <a:t>SINR (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eff</a:t>
            </a:r>
            <a:r>
              <a:rPr lang="en-US" altLang="ko-KR" i="1" baseline="-25000" dirty="0"/>
              <a:t> </a:t>
            </a:r>
            <a:r>
              <a:rPr lang="en-US" altLang="ko-KR" dirty="0" smtClean="0"/>
              <a:t>), we need to calculate per tone SINR, i.e. 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n</a:t>
            </a:r>
            <a:r>
              <a:rPr lang="en-US" altLang="ko-KR" dirty="0"/>
              <a:t> </a:t>
            </a:r>
            <a:r>
              <a:rPr lang="en-US" altLang="ko-KR" dirty="0" smtClean="0"/>
              <a:t>in Eq. 1 of</a:t>
            </a:r>
            <a:r>
              <a:rPr lang="ko-KR" altLang="en-US" dirty="0" smtClean="0"/>
              <a:t> </a:t>
            </a:r>
            <a:r>
              <a:rPr lang="en-US" altLang="ko-KR" dirty="0" smtClean="0"/>
              <a:t>slide 4.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 smtClean="0"/>
              <a:t>For example, in case of SISO, we can calculate 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n</a:t>
            </a:r>
            <a:r>
              <a:rPr lang="en-US" altLang="ko-KR" i="1" baseline="-25000" dirty="0"/>
              <a:t> </a:t>
            </a:r>
            <a:r>
              <a:rPr lang="en-US" altLang="ko-KR" dirty="0" smtClean="0"/>
              <a:t>as follows</a:t>
            </a:r>
            <a:endParaRPr lang="en-US" altLang="ko-KR" dirty="0"/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i="1" dirty="0"/>
              <a:t>y= </a:t>
            </a:r>
            <a:r>
              <a:rPr lang="en-US" altLang="ko-KR" i="1" dirty="0" err="1"/>
              <a:t>hx+n</a:t>
            </a:r>
            <a:r>
              <a:rPr lang="en-US" altLang="ko-KR" i="1" dirty="0"/>
              <a:t> </a:t>
            </a:r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/>
              <a:t>where </a:t>
            </a:r>
            <a:r>
              <a:rPr lang="en-US" altLang="ko-KR" i="1" dirty="0"/>
              <a:t>y</a:t>
            </a:r>
            <a:r>
              <a:rPr lang="en-US" altLang="ko-KR" dirty="0"/>
              <a:t> is a received signal</a:t>
            </a:r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i="1" dirty="0"/>
              <a:t>h</a:t>
            </a:r>
            <a:r>
              <a:rPr lang="en-US" altLang="ko-KR" dirty="0"/>
              <a:t> is channel response at each subcarrier</a:t>
            </a:r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i="1" dirty="0"/>
              <a:t>x</a:t>
            </a:r>
            <a:r>
              <a:rPr lang="en-US" altLang="ko-KR" dirty="0"/>
              <a:t> is a transmitted signal</a:t>
            </a:r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i="1" dirty="0"/>
              <a:t>n</a:t>
            </a:r>
            <a:r>
              <a:rPr lang="en-US" altLang="ko-KR" dirty="0"/>
              <a:t> is a noise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/>
              <a:t>Then, 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n</a:t>
            </a:r>
            <a:r>
              <a:rPr lang="en-US" altLang="ko-KR" dirty="0"/>
              <a:t> can be calculated as   </a:t>
            </a:r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endParaRPr lang="en-US" altLang="ko-KR" dirty="0"/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endParaRPr lang="en-US" altLang="ko-KR" dirty="0"/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endParaRPr lang="en-US" altLang="ko-KR" dirty="0"/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where </a:t>
            </a:r>
            <a:r>
              <a:rPr lang="en-US" altLang="ko-KR" i="1" dirty="0" err="1">
                <a:solidFill>
                  <a:schemeClr val="tx1"/>
                </a:solidFill>
              </a:rPr>
              <a:t>ɛ</a:t>
            </a:r>
            <a:r>
              <a:rPr lang="en-US" altLang="ko-KR" i="1" baseline="-25000" dirty="0" err="1">
                <a:solidFill>
                  <a:schemeClr val="tx1"/>
                </a:solidFill>
              </a:rPr>
              <a:t>x</a:t>
            </a:r>
            <a:r>
              <a:rPr lang="en-US" altLang="ko-KR" dirty="0">
                <a:solidFill>
                  <a:schemeClr val="tx1"/>
                </a:solidFill>
              </a:rPr>
              <a:t> is a signal strength</a:t>
            </a:r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r>
              <a:rPr lang="el-GR" altLang="ko-KR" i="1" dirty="0">
                <a:solidFill>
                  <a:schemeClr val="tx1"/>
                </a:solidFill>
              </a:rPr>
              <a:t>σ</a:t>
            </a:r>
            <a:r>
              <a:rPr lang="en-US" altLang="ko-KR" i="1" baseline="-25000" dirty="0">
                <a:solidFill>
                  <a:schemeClr val="tx1"/>
                </a:solidFill>
              </a:rPr>
              <a:t>n</a:t>
            </a:r>
            <a:r>
              <a:rPr lang="en-US" altLang="ko-KR" i="1" baseline="30000" dirty="0">
                <a:solidFill>
                  <a:schemeClr val="tx1"/>
                </a:solidFill>
              </a:rPr>
              <a:t>2</a:t>
            </a:r>
            <a:r>
              <a:rPr lang="en-US" altLang="ko-KR" dirty="0">
                <a:solidFill>
                  <a:schemeClr val="tx1"/>
                </a:solidFill>
              </a:rPr>
              <a:t> is noise variance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 smtClean="0"/>
              <a:t>However, if there exists channel estimation error, we need to modify per tone SINR calculation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endParaRPr lang="en-US" altLang="ko-KR" dirty="0"/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lnSpc>
                <a:spcPct val="120000"/>
              </a:lnSpc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868929"/>
              </p:ext>
            </p:extLst>
          </p:nvPr>
        </p:nvGraphicFramePr>
        <p:xfrm>
          <a:off x="2051720" y="4365104"/>
          <a:ext cx="168592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7" name="Equation" r:id="rId4" imgW="1079500" imgH="558800" progId="">
                  <p:embed/>
                </p:oleObj>
              </mc:Choice>
              <mc:Fallback>
                <p:oleObj name="Equation" r:id="rId4" imgW="1079500" imgH="5588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365104"/>
                        <a:ext cx="1685925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1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Channel Estimation Error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ko-KR" dirty="0" smtClean="0"/>
              <a:t>20MHz, </a:t>
            </a:r>
            <a:r>
              <a:rPr lang="en-US" altLang="ko-KR" dirty="0" err="1" smtClean="0"/>
              <a:t>TGac</a:t>
            </a:r>
            <a:r>
              <a:rPr lang="en-US" altLang="ko-KR" dirty="0" smtClean="0"/>
              <a:t> </a:t>
            </a:r>
            <a:r>
              <a:rPr lang="en-US" altLang="ko-KR" dirty="0"/>
              <a:t>channel D-NLOS, 2 OFDM </a:t>
            </a:r>
            <a:r>
              <a:rPr lang="en-US" altLang="ko-KR" dirty="0" smtClean="0"/>
              <a:t>symbol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5760640" cy="3873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12160" y="2708920"/>
            <a:ext cx="2592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Red solid line: AWGN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Blue circle line: MMIB PHY abstraction method with perfect channel estimation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Green plus line: MMIB PHY abstraction method with LS channel estimator without channel estimation error compensation 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9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Channel Estimation Error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ko-KR" dirty="0" smtClean="0"/>
              <a:t>20MHz, </a:t>
            </a:r>
            <a:r>
              <a:rPr lang="en-US" altLang="ko-KR" dirty="0" err="1" smtClean="0"/>
              <a:t>TGac</a:t>
            </a:r>
            <a:r>
              <a:rPr lang="en-US" altLang="ko-KR" dirty="0" smtClean="0"/>
              <a:t> </a:t>
            </a:r>
            <a:r>
              <a:rPr lang="en-US" altLang="ko-KR" dirty="0"/>
              <a:t>channel </a:t>
            </a:r>
            <a:r>
              <a:rPr lang="en-US" altLang="ko-KR" dirty="0" smtClean="0"/>
              <a:t>B-NLOS</a:t>
            </a:r>
            <a:r>
              <a:rPr lang="en-US" altLang="ko-KR" dirty="0"/>
              <a:t>, 2 OFDM </a:t>
            </a:r>
            <a:r>
              <a:rPr lang="en-US" altLang="ko-KR" dirty="0" smtClean="0"/>
              <a:t>symbol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5760640" cy="396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12160" y="2708920"/>
            <a:ext cx="2592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Red solid line: AWGN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Blue circle line: MMIB PHY abstraction method with perfect channel estimation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Green plus line: MMIB PHY abstraction method with LS channel estimator without channel estimation error compensation 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Proposed Channel Estimation Error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Compensation Method (1/3)</a:t>
            </a:r>
            <a:endParaRPr lang="ko-KR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lang="en-US" altLang="ko-KR" dirty="0" smtClean="0"/>
                  <a:t>In case of SISO, channel estimation error can be represented as an additional noise term</a:t>
                </a:r>
              </a:p>
              <a:p>
                <a:pPr lvl="1">
                  <a:buFont typeface="Arial" pitchFamily="34" charset="0"/>
                  <a:buChar char="•"/>
                </a:pPr>
                <a:endParaRPr lang="en-US" altLang="ko-KR" dirty="0" smtClean="0"/>
              </a:p>
              <a:p>
                <a:pPr lvl="1">
                  <a:buFont typeface="Arial" pitchFamily="34" charset="0"/>
                  <a:buChar char="•"/>
                </a:pPr>
                <a:r>
                  <a:rPr lang="en-US" altLang="ko-KR" dirty="0" smtClean="0"/>
                  <a:t>The additional noise term </a:t>
                </a:r>
                <a14:m>
                  <m:oMath xmlns:m="http://schemas.openxmlformats.org/officeDocument/2006/math">
                    <m:acc>
                      <m:accPr>
                        <m:chr m:val="́"/>
                        <m:ctrlPr>
                          <a:rPr lang="en-US" altLang="ko-K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𝑛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)</m:t>
                        </m:r>
                      </m:e>
                    </m:acc>
                  </m:oMath>
                </a14:m>
                <a:r>
                  <a:rPr lang="en-US" altLang="ko-KR" dirty="0" smtClean="0"/>
                  <a:t> is uncorrelated with the signal 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altLang="ko-KR" dirty="0" smtClean="0"/>
                  <a:t>Then, the per </a:t>
                </a:r>
                <a:r>
                  <a:rPr lang="en-US" altLang="ko-KR" dirty="0"/>
                  <a:t>tone SINR </a:t>
                </a:r>
                <a:r>
                  <a:rPr lang="en-US" altLang="ko-KR" dirty="0" smtClean="0"/>
                  <a:t>for SISO is </a:t>
                </a:r>
                <a:r>
                  <a:rPr lang="en-US" altLang="ko-KR" dirty="0"/>
                  <a:t>given </a:t>
                </a:r>
                <a:r>
                  <a:rPr lang="en-US" altLang="ko-KR" dirty="0" smtClean="0"/>
                  <a:t>by</a:t>
                </a:r>
              </a:p>
              <a:p>
                <a:pPr>
                  <a:buFont typeface="Arial" pitchFamily="34" charset="0"/>
                  <a:buChar char="•"/>
                </a:pPr>
                <a:endParaRPr lang="en-US" altLang="ko-KR" dirty="0"/>
              </a:p>
              <a:p>
                <a:pPr>
                  <a:buFont typeface="Arial" pitchFamily="34" charset="0"/>
                  <a:buChar char="•"/>
                </a:pPr>
                <a:endParaRPr lang="en-US" altLang="ko-KR" dirty="0" smtClean="0"/>
              </a:p>
              <a:p>
                <a:pPr>
                  <a:buFont typeface="Arial" pitchFamily="34" charset="0"/>
                  <a:buChar char="•"/>
                </a:pPr>
                <a:endParaRPr lang="en-US" altLang="ko-KR" dirty="0"/>
              </a:p>
              <a:p>
                <a:pPr lvl="2">
                  <a:buFont typeface="Arial" pitchFamily="34" charset="0"/>
                  <a:buChar char="•"/>
                </a:pPr>
                <a:r>
                  <a:rPr lang="en-US" altLang="ko-KR" dirty="0" smtClean="0"/>
                  <a:t>Where,  </a:t>
                </a:r>
                <a:r>
                  <a:rPr lang="en-US" altLang="ko-KR" i="1" dirty="0" err="1" smtClean="0">
                    <a:solidFill>
                      <a:schemeClr val="tx1"/>
                    </a:solidFill>
                  </a:rPr>
                  <a:t>ɛ</a:t>
                </a:r>
                <a:r>
                  <a:rPr lang="en-US" altLang="ko-KR" i="1" baseline="-25000" dirty="0" err="1" smtClean="0">
                    <a:solidFill>
                      <a:schemeClr val="tx1"/>
                    </a:solidFill>
                  </a:rPr>
                  <a:t>x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is a signal 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strength </a:t>
                </a:r>
              </a:p>
              <a:p>
                <a:pPr lvl="2">
                  <a:buFont typeface="Arial" pitchFamily="34" charset="0"/>
                  <a:buChar char="•"/>
                </a:pPr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ko-KR" alt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</m:sub>
                      <m:sup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is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a noise variance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of estimation without bias 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correlation </a:t>
                </a:r>
                <a:endParaRPr lang="en-US" altLang="ko-KR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lvl="2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ko-KR" alt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is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a 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additive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noise variance</a:t>
                </a:r>
                <a:r>
                  <a:rPr lang="en-US" altLang="ko-KR" dirty="0" smtClean="0"/>
                  <a:t>                     </a:t>
                </a:r>
                <a:r>
                  <a:rPr lang="en-US" altLang="ko-KR" sz="1800" dirty="0" smtClean="0"/>
                  <a:t> </a:t>
                </a:r>
                <a:endParaRPr lang="en-US" altLang="ko-KR" sz="1800" dirty="0"/>
              </a:p>
              <a:p>
                <a:pPr lvl="2">
                  <a:buFont typeface="Arial" pitchFamily="34" charset="0"/>
                  <a:buChar char="•"/>
                </a:pPr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99" t="-107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50976" y="2627045"/>
                <a:ext cx="3688842" cy="513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𝐻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altLang="ko-KR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ko-KR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𝐻</m:t>
                          </m:r>
                        </m:e>
                      </m:acc>
                      <m:r>
                        <a:rPr lang="en-US" altLang="ko-KR" sz="1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altLang="ko-KR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limLow>
                        <m:limLowPr>
                          <m:ctrlP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altLang="ko-KR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groupChr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𝐻</m:t>
                                  </m:r>
                                  <m: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altLang="ko-KR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ko-KR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n-US" altLang="ko-KR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n-US" altLang="ko-KR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altLang="ko-KR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altLang="ko-KR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groupChr>
                        </m:e>
                        <m:lim>
                          <m:acc>
                            <m:accPr>
                              <m:chr m:val="́"/>
                              <m:ctrlPr>
                                <a:rPr lang="en-US" altLang="ko-KR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ko-KR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lim>
                      </m:limLow>
                    </m:oMath>
                  </m:oMathPara>
                </a14:m>
                <a:endParaRPr lang="ko-KR" altLang="en-US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976" y="2627045"/>
                <a:ext cx="3688842" cy="5139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02562" y="4104632"/>
                <a:ext cx="2365776" cy="704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𝑆𝐼𝑁</m:t>
                      </m:r>
                      <m:sSub>
                        <m:sSubPr>
                          <m:ctrlP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(1−</m:t>
                          </m:r>
                          <m:sSubSup>
                            <m:sSubSupPr>
                              <m:ctrlP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ko-KR" alt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sub>
                            <m:sup>
                              <m: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  <m:sSubSup>
                            <m:sSubSup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ko-KR" alt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b>
                            <m:sup/>
                          </m:sSubSup>
                        </m:num>
                        <m:den>
                          <m:sSubSup>
                            <m:sSubSupPr>
                              <m:ctrlP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ko-KR" alt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sub>
                            <m:sup>
                              <m: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ko-KR" alt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b>
                            <m:sup/>
                          </m:sSubSup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ko-KR" alt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ko-KR" altLang="en-US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562" y="4104632"/>
                <a:ext cx="2365776" cy="70493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직사각형 6"/>
          <p:cNvSpPr/>
          <p:nvPr/>
        </p:nvSpPr>
        <p:spPr bwMode="auto">
          <a:xfrm>
            <a:off x="3491880" y="4104632"/>
            <a:ext cx="344410" cy="352468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직선 화살표 연결선 8"/>
          <p:cNvCxnSpPr/>
          <p:nvPr/>
        </p:nvCxnSpPr>
        <p:spPr bwMode="auto">
          <a:xfrm flipH="1">
            <a:off x="3836290" y="3928398"/>
            <a:ext cx="576064" cy="176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355976" y="378904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Signal loss term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2900186" y="4492232"/>
            <a:ext cx="776458" cy="352468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직선 화살표 연결선 20"/>
          <p:cNvCxnSpPr>
            <a:stCxn id="22" idx="1"/>
          </p:cNvCxnSpPr>
          <p:nvPr/>
        </p:nvCxnSpPr>
        <p:spPr bwMode="auto">
          <a:xfrm flipH="1" flipV="1">
            <a:off x="3676644" y="4844700"/>
            <a:ext cx="303662" cy="2581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980306" y="494898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Additional noise term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1043608" y="3429000"/>
            <a:ext cx="6984776" cy="280831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2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Proposed Channel </a:t>
            </a:r>
            <a:r>
              <a:rPr lang="en-US" altLang="ko-KR" dirty="0">
                <a:solidFill>
                  <a:schemeClr val="tx1"/>
                </a:solidFill>
              </a:rPr>
              <a:t>Estimation Error </a:t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Compensation Method </a:t>
            </a:r>
            <a:r>
              <a:rPr lang="en-US" altLang="ko-KR" dirty="0" smtClean="0">
                <a:solidFill>
                  <a:schemeClr val="tx1"/>
                </a:solidFill>
              </a:rPr>
              <a:t>(2/3</a:t>
            </a:r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ko-KR" dirty="0"/>
              <a:t>20MHz, </a:t>
            </a:r>
            <a:r>
              <a:rPr lang="en-US" altLang="ko-KR" dirty="0" err="1"/>
              <a:t>TGac</a:t>
            </a:r>
            <a:r>
              <a:rPr lang="en-US" altLang="ko-KR" dirty="0"/>
              <a:t> channel D-NLOS, 2 OFDM symbol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1228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54666"/>
            <a:ext cx="6264696" cy="4098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12160" y="2708920"/>
            <a:ext cx="25922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Red solid line: AWGN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Blue circle line: MMIB PHY abstraction method with perfect channel estimation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Green plus line: MMIB PHY abstraction method with LS channel estimator </a:t>
            </a:r>
            <a:r>
              <a:rPr lang="en-US" altLang="ko-KR" sz="1400" dirty="0" smtClean="0">
                <a:solidFill>
                  <a:srgbClr val="FF0000"/>
                </a:solidFill>
              </a:rPr>
              <a:t>with channel estimation error compensation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Cyan triangle line</a:t>
            </a:r>
            <a:r>
              <a:rPr lang="en-US" altLang="ko-KR" sz="1400" dirty="0">
                <a:solidFill>
                  <a:schemeClr val="tx1"/>
                </a:solidFill>
              </a:rPr>
              <a:t>: MMIB PHY abstraction method </a:t>
            </a:r>
            <a:r>
              <a:rPr lang="en-US" altLang="ko-KR" sz="1400" dirty="0">
                <a:solidFill>
                  <a:srgbClr val="FF0000"/>
                </a:solidFill>
              </a:rPr>
              <a:t>with </a:t>
            </a:r>
            <a:r>
              <a:rPr lang="en-US" altLang="ko-KR" sz="1400" dirty="0" smtClean="0">
                <a:solidFill>
                  <a:srgbClr val="FF0000"/>
                </a:solidFill>
              </a:rPr>
              <a:t>MMSE </a:t>
            </a:r>
            <a:r>
              <a:rPr lang="en-US" altLang="ko-KR" sz="1400" dirty="0">
                <a:solidFill>
                  <a:srgbClr val="FF0000"/>
                </a:solidFill>
              </a:rPr>
              <a:t>channel estimator with channel estimation error compensation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Proposed Channel </a:t>
            </a:r>
            <a:r>
              <a:rPr lang="en-US" altLang="ko-KR" dirty="0">
                <a:solidFill>
                  <a:schemeClr val="tx1"/>
                </a:solidFill>
              </a:rPr>
              <a:t>Estimation Error </a:t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Compensation Method </a:t>
            </a:r>
            <a:r>
              <a:rPr lang="en-US" altLang="ko-KR" dirty="0" smtClean="0">
                <a:solidFill>
                  <a:schemeClr val="tx1"/>
                </a:solidFill>
              </a:rPr>
              <a:t>(3/3</a:t>
            </a:r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ko-KR" dirty="0"/>
              <a:t>20MHz, </a:t>
            </a:r>
            <a:r>
              <a:rPr lang="en-US" altLang="ko-KR" dirty="0" err="1"/>
              <a:t>TGac</a:t>
            </a:r>
            <a:r>
              <a:rPr lang="en-US" altLang="ko-KR" dirty="0"/>
              <a:t> channel </a:t>
            </a:r>
            <a:r>
              <a:rPr lang="en-US" altLang="ko-KR" dirty="0" smtClean="0"/>
              <a:t>B-NLOS</a:t>
            </a:r>
            <a:r>
              <a:rPr lang="en-US" altLang="ko-KR" dirty="0"/>
              <a:t>, 2 OFDM symbol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130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6191100" cy="405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12160" y="2708920"/>
            <a:ext cx="25922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Red solid line: AWGN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Blue circle line: MMIB PHY abstraction method with perfect channel estimation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Green plus line: MMIB PHY abstraction method with LS channel estimator </a:t>
            </a:r>
            <a:r>
              <a:rPr lang="en-US" altLang="ko-KR" sz="1400" dirty="0" smtClean="0">
                <a:solidFill>
                  <a:srgbClr val="FF0000"/>
                </a:solidFill>
              </a:rPr>
              <a:t>with channel estimation error compensation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Cyan triangle line</a:t>
            </a:r>
            <a:r>
              <a:rPr lang="en-US" altLang="ko-KR" sz="1400" dirty="0">
                <a:solidFill>
                  <a:schemeClr val="tx1"/>
                </a:solidFill>
              </a:rPr>
              <a:t>: MMIB PHY abstraction method </a:t>
            </a:r>
            <a:r>
              <a:rPr lang="en-US" altLang="ko-KR" sz="1400" dirty="0">
                <a:solidFill>
                  <a:srgbClr val="FF0000"/>
                </a:solidFill>
              </a:rPr>
              <a:t>with </a:t>
            </a:r>
            <a:r>
              <a:rPr lang="en-US" altLang="ko-KR" sz="1400" dirty="0" smtClean="0">
                <a:solidFill>
                  <a:srgbClr val="FF0000"/>
                </a:solidFill>
              </a:rPr>
              <a:t>MMSE </a:t>
            </a:r>
            <a:r>
              <a:rPr lang="en-US" altLang="ko-KR" sz="1400" dirty="0">
                <a:solidFill>
                  <a:srgbClr val="FF0000"/>
                </a:solidFill>
              </a:rPr>
              <a:t>channel estimator with channel estimation error compensation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3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We provided </a:t>
            </a:r>
            <a:r>
              <a:rPr lang="en-US" altLang="ko-KR" dirty="0">
                <a:solidFill>
                  <a:schemeClr val="tx1"/>
                </a:solidFill>
              </a:rPr>
              <a:t>MMIB </a:t>
            </a:r>
            <a:r>
              <a:rPr lang="en-US" altLang="ko-KR" dirty="0" smtClean="0">
                <a:solidFill>
                  <a:schemeClr val="tx1"/>
                </a:solidFill>
              </a:rPr>
              <a:t>PHY abstraction method </a:t>
            </a:r>
            <a:r>
              <a:rPr lang="en-US" altLang="ko-KR" dirty="0">
                <a:solidFill>
                  <a:schemeClr val="tx1"/>
                </a:solidFill>
              </a:rPr>
              <a:t>for 256QAM modulation</a:t>
            </a:r>
          </a:p>
          <a:p>
            <a:pPr lvl="1">
              <a:buFont typeface="Arial" pitchFamily="34" charset="0"/>
              <a:buChar char="•"/>
            </a:pPr>
            <a:endParaRPr lang="en-US" altLang="ko-KR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ko-KR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We introduced channel estimation error compensation method for PHY abstraction</a:t>
            </a:r>
            <a:r>
              <a:rPr lang="en-US" altLang="ko-KR" strike="sngStrike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Note that the channel estimation error compensation method can be used for any PHY abstraction method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dirty="0"/>
              <a:t>Do you support to include SINR calculation method considering channel estimation error in slide </a:t>
            </a:r>
            <a:r>
              <a:rPr lang="en-US" altLang="ko-KR" dirty="0" smtClean="0"/>
              <a:t>15 </a:t>
            </a:r>
            <a:r>
              <a:rPr lang="en-US" altLang="ko-KR" dirty="0"/>
              <a:t>as a part of PHY abstraction method in evaluation methodology document </a:t>
            </a:r>
            <a:r>
              <a:rPr lang="en-US" altLang="ko-KR" dirty="0" smtClean="0"/>
              <a:t>[1]?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</a:t>
            </a:r>
            <a:r>
              <a:rPr lang="en-US" altLang="ko-KR" dirty="0"/>
              <a:t>Favor: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Opposed: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Abstain: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8766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844824"/>
            <a:ext cx="7958166" cy="4536504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As stated in evaluation methodology document [1], PHY abstraction method is used to accurately predict packet error rate (PER) in a computationally efficient way to enable running system simulations in a timely manner</a:t>
            </a:r>
          </a:p>
          <a:p>
            <a:pPr marL="0" indent="0"/>
            <a:r>
              <a:rPr lang="en-US" altLang="ko-KR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[2], we presented an overview and performance of mean mutual information per bit (MMIB) PHY abstraction method for BPSK, QPSK, 16QAM and 64QAM modulation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this contribution, we further provide MMIB method for 256QAM modulation</a:t>
            </a:r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Moreover, we </a:t>
            </a:r>
            <a:r>
              <a:rPr lang="en-US" altLang="ko-KR" dirty="0"/>
              <a:t>introduce SINR </a:t>
            </a:r>
            <a:r>
              <a:rPr lang="en-US" altLang="ko-KR" dirty="0" smtClean="0"/>
              <a:t>per tone calculation considering channel estimation error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Dongguk</a:t>
            </a:r>
            <a:r>
              <a:rPr lang="en-GB" dirty="0" smtClean="0"/>
              <a:t>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IEEE 802. 11-13-1359, “HEW Evaluation Methodology ”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802.11-13/1059, “PHY Abstraction for HEW Evaluation Methodology ”</a:t>
            </a:r>
            <a:endParaRPr lang="en-US" altLang="ko-KR" dirty="0" smtClean="0"/>
          </a:p>
          <a:p>
            <a:r>
              <a:rPr lang="en-US" altLang="ko-KR" dirty="0" smtClean="0"/>
              <a:t>[3] IEEE 802.16m-08/004r5, “IEEE </a:t>
            </a:r>
            <a:r>
              <a:rPr lang="en-US" altLang="ko-KR" dirty="0"/>
              <a:t>802.16m Evaluation Methodology Document (EMD</a:t>
            </a:r>
            <a:r>
              <a:rPr lang="en-US" altLang="ko-KR" dirty="0" smtClean="0"/>
              <a:t>)”</a:t>
            </a:r>
          </a:p>
          <a:p>
            <a:r>
              <a:rPr lang="en-US" altLang="ko-KR" dirty="0" smtClean="0"/>
              <a:t>[4] “Robust </a:t>
            </a:r>
            <a:r>
              <a:rPr lang="en-US" altLang="ko-KR" dirty="0"/>
              <a:t>MMSE channel estimation in OFDM systems with practical timing </a:t>
            </a:r>
            <a:r>
              <a:rPr lang="en-US" altLang="ko-KR" dirty="0" smtClean="0"/>
              <a:t>synchronization” </a:t>
            </a:r>
            <a:r>
              <a:rPr lang="en-US" altLang="ko-KR" dirty="0"/>
              <a:t>, WCNC IEEE, </a:t>
            </a:r>
            <a:r>
              <a:rPr lang="en-US" altLang="ko-KR" dirty="0" smtClean="0"/>
              <a:t>pp. 711 </a:t>
            </a:r>
            <a:r>
              <a:rPr lang="en-US" altLang="ko-KR" dirty="0"/>
              <a:t>- 716 Vol.2 </a:t>
            </a:r>
            <a:r>
              <a:rPr lang="en-US" altLang="ko-KR" dirty="0" smtClean="0"/>
              <a:t>, 2004 </a:t>
            </a:r>
          </a:p>
          <a:p>
            <a:r>
              <a:rPr lang="sv-SE" altLang="ko-KR" dirty="0" smtClean="0"/>
              <a:t/>
            </a:r>
            <a:br>
              <a:rPr lang="sv-SE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err="1" smtClean="0"/>
              <a:t>Dongguk</a:t>
            </a:r>
            <a:r>
              <a:rPr lang="en-GB" altLang="ko-KR" dirty="0" smtClean="0"/>
              <a:t> Lim, LG Electronics</a:t>
            </a:r>
            <a:endParaRPr lang="en-GB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38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</a:t>
            </a:r>
            <a:r>
              <a:rPr lang="ko-KR" altLang="en-US" dirty="0" smtClean="0"/>
              <a:t> </a:t>
            </a:r>
            <a:r>
              <a:rPr lang="en-US" altLang="ko-KR" dirty="0" smtClean="0"/>
              <a:t>Parameters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Basic parameters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Dongguk</a:t>
            </a:r>
            <a:r>
              <a:rPr lang="en-GB" dirty="0" smtClean="0"/>
              <a:t>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560122"/>
              </p:ext>
            </p:extLst>
          </p:nvPr>
        </p:nvGraphicFramePr>
        <p:xfrm>
          <a:off x="1619672" y="2348880"/>
          <a:ext cx="518457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</a:tblGrid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Frequency band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 GHz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Band Width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20/40 MHz 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FFT Size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64/128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Channel Model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AWGN,</a:t>
                      </a:r>
                      <a:r>
                        <a:rPr lang="en-US" altLang="ko-KR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TGac B/D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condition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Channel Estimation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Perfect</a:t>
                      </a:r>
                      <a:r>
                        <a:rPr lang="en-US" altLang="ko-KR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LS, MMSE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PHY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Abstraction method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MMIB  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OFDM symbol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</a:t>
            </a:r>
            <a:r>
              <a:rPr lang="en-US" altLang="ko-KR" dirty="0" smtClean="0"/>
              <a:t>estimation [4]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LS estimation  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MMSE </a:t>
            </a:r>
            <a:r>
              <a:rPr lang="en-US" altLang="ko-KR" dirty="0" smtClean="0"/>
              <a:t>estimation</a:t>
            </a:r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 lvl="1">
              <a:buFont typeface="Arial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1115616" y="2276872"/>
                <a:ext cx="2949143" cy="4980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ko-KR" sz="1800" b="1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ko-KR" sz="18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𝐿𝑆</m:t>
                        </m:r>
                      </m:sub>
                    </m:sSub>
                    <m:r>
                      <a:rPr lang="en-US" altLang="ko-KR" sz="1800" i="1" ker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𝑋</m:t>
                        </m:r>
                      </m:e>
                      <m:sup>
                        <m: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altLang="ko-KR" sz="1800" i="1" kern="0">
                        <a:solidFill>
                          <a:srgbClr val="000000"/>
                        </a:solidFill>
                        <a:latin typeface="Cambria Math"/>
                      </a:rPr>
                      <m:t>𝑌</m:t>
                    </m:r>
                    <m:r>
                      <a:rPr lang="en-US" altLang="ko-KR" sz="1800" i="1" kern="0">
                        <a:solidFill>
                          <a:srgbClr val="000000"/>
                        </a:solidFill>
                        <a:latin typeface="Cambria Math"/>
                      </a:rPr>
                      <m:t>=[</m:t>
                    </m:r>
                    <m:f>
                      <m:fPr>
                        <m:ctrlP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ko-KR" sz="18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8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8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ko-KR" sz="18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8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sz="1800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den>
                    </m:f>
                    <m:r>
                      <a:rPr lang="en-US" altLang="ko-KR" sz="1800" i="1" kern="0">
                        <a:solidFill>
                          <a:srgbClr val="000000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altLang="ko-KR" sz="1800" b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 </a:t>
                </a:r>
                <a:endParaRPr lang="ko-KR" altLang="en-US" sz="1800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2949143" cy="498085"/>
              </a:xfrm>
              <a:prstGeom prst="rect">
                <a:avLst/>
              </a:prstGeom>
              <a:blipFill rotWithShape="1"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바닥글 개체 틀 4"/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Dongguk Lim, LG Electronics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직사각형 8"/>
              <p:cNvSpPr/>
              <p:nvPr/>
            </p:nvSpPr>
            <p:spPr>
              <a:xfrm>
                <a:off x="1218433" y="3807590"/>
                <a:ext cx="1985415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800" i="1" kern="0">
                        <a:solidFill>
                          <a:srgbClr val="000000"/>
                        </a:solidFill>
                        <a:latin typeface="Cambria Math"/>
                      </a:rPr>
                      <m:t>𝐹</m:t>
                    </m:r>
                    <m:r>
                      <a:rPr lang="en-US" altLang="ko-KR" sz="1800" i="1" ker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en-US" altLang="ko-KR" sz="1800" i="1" kern="0">
                        <a:solidFill>
                          <a:srgbClr val="000000"/>
                        </a:solidFill>
                        <a:latin typeface="Cambria Math"/>
                      </a:rPr>
                      <m:t>𝑊𝑋𝑃</m:t>
                    </m:r>
                    <m:sSup>
                      <m:sSupPr>
                        <m:ctrlP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𝑊</m:t>
                        </m:r>
                      </m:e>
                      <m:sup>
                        <m:r>
                          <a:rPr lang="en-US" altLang="ko-KR" sz="1800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sup>
                    </m:sSup>
                  </m:oMath>
                </a14:m>
                <a:r>
                  <a:rPr lang="ko-KR" altLang="en-US" sz="1800" dirty="0" smtClean="0"/>
                  <a:t> </a:t>
                </a:r>
                <a:r>
                  <a:rPr lang="ko-KR" altLang="en-US" sz="1800" dirty="0" smtClean="0">
                    <a:solidFill>
                      <a:schemeClr val="tx1"/>
                    </a:solidFill>
                  </a:rPr>
                  <a:t>  </a:t>
                </a:r>
                <a:r>
                  <a:rPr lang="ko-KR" altLang="en-US" sz="1800" dirty="0" smtClean="0"/>
                  <a:t>  </a:t>
                </a:r>
                <a:endParaRPr lang="ko-KR" altLang="en-US" sz="1800" dirty="0"/>
              </a:p>
            </p:txBody>
          </p:sp>
        </mc:Choice>
        <mc:Fallback xmlns="">
          <p:sp>
            <p:nvSpPr>
              <p:cNvPr id="9" name="직사각형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433" y="3807590"/>
                <a:ext cx="1985415" cy="483466"/>
              </a:xfrm>
              <a:prstGeom prst="rect">
                <a:avLst/>
              </a:prstGeom>
              <a:blipFill rotWithShape="1">
                <a:blip r:embed="rId4"/>
                <a:stretch>
                  <a:fillRect b="-253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직사각형 9"/>
              <p:cNvSpPr/>
              <p:nvPr/>
            </p:nvSpPr>
            <p:spPr>
              <a:xfrm>
                <a:off x="1187624" y="3259476"/>
                <a:ext cx="7139390" cy="376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kern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ko-KR" sz="1800" b="1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ko-KR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</m:acc>
                        </m:e>
                        <m:sub>
                          <m:r>
                            <a:rPr lang="en-US" altLang="ko-KR" sz="1800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𝑀𝑀𝑆𝐸</m:t>
                          </m:r>
                        </m:sub>
                      </m:sSub>
                      <m:r>
                        <a:rPr lang="en-US" altLang="ko-KR" sz="1800" i="1" ker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ko-KR" sz="1800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ko-KR" sz="1800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altLang="ko-KR" sz="1800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𝐻</m:t>
                          </m:r>
                        </m:sup>
                      </m:sSup>
                      <m:sSub>
                        <m:sSubPr>
                          <m:ctrlPr>
                            <a:rPr lang="en-US" altLang="ko-KR" sz="1800" b="1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ko-KR" sz="1800" b="1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ko-KR" sz="1800" b="1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</m:acc>
                        </m:e>
                        <m:sub>
                          <m:r>
                            <a:rPr lang="en-US" altLang="ko-KR" sz="1800" b="1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𝐿𝑆</m:t>
                          </m:r>
                        </m:sub>
                      </m:sSub>
                      <m:r>
                        <a:rPr lang="en-US" altLang="ko-KR" sz="1800" b="1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,  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𝑤h𝑒𝑟𝑒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𝐻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𝑚𝑒𝑎𝑛𝑠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𝑐𝑜𝑚𝑝𝑙𝑒𝑥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𝑐𝑜𝑛𝑗𝑢𝑔𝑎𝑡𝑒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8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𝑡𝑟𝑎𝑛𝑠𝑝𝑜𝑠𝑒</m:t>
                      </m:r>
                    </m:oMath>
                  </m:oMathPara>
                </a14:m>
                <a:endParaRPr lang="ko-KR" altLang="en-US" sz="1800" dirty="0"/>
              </a:p>
            </p:txBody>
          </p:sp>
        </mc:Choice>
        <mc:Fallback xmlns="">
          <p:sp>
            <p:nvSpPr>
              <p:cNvPr id="10" name="직사각형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259476"/>
                <a:ext cx="7139390" cy="376770"/>
              </a:xfrm>
              <a:prstGeom prst="rect">
                <a:avLst/>
              </a:prstGeom>
              <a:blipFill rotWithShape="1">
                <a:blip r:embed="rId5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직사각형 10"/>
              <p:cNvSpPr/>
              <p:nvPr/>
            </p:nvSpPr>
            <p:spPr>
              <a:xfrm>
                <a:off x="1187624" y="4696360"/>
                <a:ext cx="4645311" cy="46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600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𝑊</m:t>
                    </m:r>
                    <m:d>
                      <m:dPr>
                        <m:ctrlP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6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6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ko-KR" sz="16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6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6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ko-KR" sz="16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ko-KR" sz="1600" i="1" ker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sz="1600" b="0" i="0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altLang="ko-KR" sz="16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ko-KR" sz="1600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ko-KR" sz="1600" b="0" i="1" kern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altLang="ko-KR" sz="1600" b="0" i="1" kern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altLang="ko-KR" sz="1600" b="0" i="1" kern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ko-KR" altLang="en-US" sz="1600" b="0" i="1" kern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𝜋</m:t>
                                </m:r>
                                <m:sSub>
                                  <m:sSubPr>
                                    <m:ctrlPr>
                                      <a:rPr lang="en-US" altLang="ko-KR" sz="16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ko-KR" sz="16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ko-KR" sz="16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ko-KR" sz="16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ko-KR" sz="1600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altLang="ko-KR" sz="1600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sz="1600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altLang="ko-KR" sz="1600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sz="1600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=0,1, </m:t>
                    </m:r>
                    <m:r>
                      <a:rPr lang="en-US" altLang="ko-KR" sz="1600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⋯</m:t>
                    </m:r>
                    <m:r>
                      <a:rPr lang="en-US" altLang="ko-KR" sz="1600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en-US" altLang="ko-KR" sz="1600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𝑁</m:t>
                    </m:r>
                    <m:r>
                      <a:rPr lang="en-US" altLang="ko-KR" sz="1600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−1</m:t>
                    </m:r>
                  </m:oMath>
                </a14:m>
                <a:r>
                  <a:rPr lang="en-US" altLang="ko-KR" sz="1800" dirty="0" smtClean="0">
                    <a:solidFill>
                      <a:schemeClr val="tx1"/>
                    </a:solidFill>
                  </a:rPr>
                  <a:t> </a:t>
                </a:r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직사각형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696360"/>
                <a:ext cx="4645311" cy="4608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직사각형 11"/>
              <p:cNvSpPr/>
              <p:nvPr/>
            </p:nvSpPr>
            <p:spPr>
              <a:xfrm>
                <a:off x="1171169" y="5143501"/>
                <a:ext cx="1766253" cy="6505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altLang="ko-KR" sz="1600" i="1" ker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ko-KR" sz="1600" i="1" kern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ko-KR" sz="1600" b="0" i="1" kern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altLang="ko-KR" sz="1600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ko-KR" sz="1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ko-KR" sz="16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ko-KR" altLang="en-US" sz="16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ko-KR" sz="16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ko-KR" sz="1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  <m:r>
                            <a:rPr lang="en-US" altLang="ko-KR" sz="1600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𝐼</m:t>
                          </m:r>
                        </m:e>
                      </m:d>
                      <m:r>
                        <a:rPr lang="en-US" altLang="ko-KR" sz="1600" b="0" i="1" kern="0" smtClean="0">
                          <a:solidFill>
                            <a:srgbClr val="000000"/>
                          </a:solidFill>
                          <a:latin typeface="Cambria Math"/>
                        </a:rPr>
                        <m:t>,  </m:t>
                      </m:r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12" name="직사각형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169" y="5143501"/>
                <a:ext cx="1766253" cy="65056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956100" y="5282044"/>
            <a:ext cx="6057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P is N x N matrix with L nonzero elements which are along its principal diagonal </a:t>
            </a: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and are equal to the L elements of the channel Power delay Profile(PDP)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7624" y="4388582"/>
            <a:ext cx="339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tx1"/>
                </a:solidFill>
              </a:rPr>
              <a:t>W is N x N DFT matrix defined as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4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Mean Square Error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TGac</a:t>
            </a:r>
            <a:r>
              <a:rPr lang="en-US" altLang="ko-KR" dirty="0" smtClean="0"/>
              <a:t> Channel B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123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498628" cy="412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Mean Square Error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ko-KR" dirty="0" err="1"/>
              <a:t>TGac</a:t>
            </a:r>
            <a:r>
              <a:rPr lang="en-US" altLang="ko-KR" dirty="0"/>
              <a:t> Channel </a:t>
            </a:r>
            <a:r>
              <a:rPr lang="en-US" altLang="ko-KR" dirty="0" smtClean="0"/>
              <a:t>D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164" y="2338457"/>
            <a:ext cx="56102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9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862266"/>
            <a:ext cx="7772400" cy="10668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MMIB-based PHY abstraction method for 256 QAM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Recap: PHY Abstraction Method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en-US" altLang="ko-KR" dirty="0"/>
              <a:t>Effective SINR (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eff</a:t>
            </a:r>
            <a:r>
              <a:rPr lang="en-US" altLang="ko-KR" i="1" baseline="-25000" dirty="0"/>
              <a:t> </a:t>
            </a:r>
            <a:r>
              <a:rPr lang="en-US" altLang="ko-KR" dirty="0"/>
              <a:t>) can be calculated as follows</a:t>
            </a:r>
          </a:p>
          <a:p>
            <a:pPr lvl="2">
              <a:buFont typeface="Arial" pitchFamily="34" charset="0"/>
              <a:buChar char="•"/>
            </a:pPr>
            <a:endParaRPr lang="en-US" altLang="ko-KR" sz="2000" dirty="0"/>
          </a:p>
          <a:p>
            <a:pPr lvl="2">
              <a:buFont typeface="Arial" pitchFamily="34" charset="0"/>
              <a:buChar char="•"/>
            </a:pPr>
            <a:endParaRPr lang="en-US" altLang="ko-KR" sz="2000" dirty="0"/>
          </a:p>
          <a:p>
            <a:pPr lvl="0" indent="19050"/>
            <a:endParaRPr lang="en-US" altLang="ko-KR" sz="1800" b="0" dirty="0"/>
          </a:p>
          <a:p>
            <a:pPr lvl="0" indent="19050"/>
            <a:r>
              <a:rPr lang="en-US" altLang="ko-KR" sz="1800" b="0" dirty="0"/>
              <a:t>where </a:t>
            </a:r>
            <a:r>
              <a:rPr lang="en-US" altLang="ko-KR" sz="1800" b="0" i="1" dirty="0" err="1"/>
              <a:t>SINR</a:t>
            </a:r>
            <a:r>
              <a:rPr lang="en-US" altLang="ko-KR" sz="1800" b="0" i="1" baseline="-25000" dirty="0" err="1"/>
              <a:t>n</a:t>
            </a:r>
            <a:r>
              <a:rPr lang="en-US" altLang="ko-KR" sz="1800" b="0" dirty="0"/>
              <a:t> is the post processing SINR at the </a:t>
            </a:r>
            <a:r>
              <a:rPr lang="en-US" altLang="ko-KR" sz="1800" b="0" i="1" dirty="0"/>
              <a:t>n</a:t>
            </a:r>
            <a:r>
              <a:rPr lang="en-US" altLang="ko-KR" sz="1800" b="0" dirty="0"/>
              <a:t>-</a:t>
            </a:r>
            <a:r>
              <a:rPr lang="en-US" altLang="ko-KR" sz="1800" b="0" dirty="0" err="1"/>
              <a:t>th</a:t>
            </a:r>
            <a:r>
              <a:rPr lang="en-US" altLang="ko-KR" sz="1800" b="0" dirty="0"/>
              <a:t> subcarrier,  </a:t>
            </a:r>
            <a:r>
              <a:rPr lang="en-US" altLang="ko-KR" sz="1800" b="0" i="1" dirty="0"/>
              <a:t>N</a:t>
            </a:r>
            <a:r>
              <a:rPr lang="en-US" altLang="ko-KR" sz="1800" b="0" dirty="0"/>
              <a:t> is the number of symbols for a coded block or the number of data subcarriers used in an OFDM system, and </a:t>
            </a:r>
            <a:r>
              <a:rPr lang="el-GR" altLang="ko-KR" sz="1800" b="0" dirty="0"/>
              <a:t>Φ</a:t>
            </a:r>
            <a:r>
              <a:rPr lang="en-US" altLang="ko-KR" sz="1800" b="0" dirty="0"/>
              <a:t> is Effective SINR Mapping (ESM) function</a:t>
            </a:r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For the MMIB method, ESM function is derived for each modulation as follows (details in [3])</a:t>
            </a: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696500"/>
              </p:ext>
            </p:extLst>
          </p:nvPr>
        </p:nvGraphicFramePr>
        <p:xfrm>
          <a:off x="2671043" y="5517232"/>
          <a:ext cx="34131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67" name="Equation" r:id="rId4" imgW="2184400" imgH="495300" progId="">
                  <p:embed/>
                </p:oleObj>
              </mc:Choice>
              <mc:Fallback>
                <p:oleObj name="Equation" r:id="rId4" imgW="2184400" imgH="495300" progId="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043" y="5517232"/>
                        <a:ext cx="34131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711079"/>
              </p:ext>
            </p:extLst>
          </p:nvPr>
        </p:nvGraphicFramePr>
        <p:xfrm>
          <a:off x="2627784" y="2474788"/>
          <a:ext cx="324008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68" name="Equation" r:id="rId6" imgW="2006600" imgH="457200" progId="">
                  <p:embed/>
                </p:oleObj>
              </mc:Choice>
              <mc:Fallback>
                <p:oleObj name="Equation" r:id="rId6" imgW="2006600" imgH="457200" progId="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74788"/>
                        <a:ext cx="3240088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2160" y="2708920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(Eq. 1)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Proposed MMIB 256QAM Extension (1/2)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Need to find coefficients (</a:t>
            </a:r>
            <a:r>
              <a:rPr lang="en-US" altLang="ko-KR" i="1" dirty="0" err="1" smtClean="0"/>
              <a:t>a</a:t>
            </a:r>
            <a:r>
              <a:rPr lang="en-US" altLang="ko-KR" i="1" baseline="-25000" dirty="0" err="1" smtClean="0"/>
              <a:t>k</a:t>
            </a:r>
            <a:r>
              <a:rPr lang="en-US" altLang="ko-KR" dirty="0" smtClean="0"/>
              <a:t> and </a:t>
            </a:r>
            <a:r>
              <a:rPr lang="en-US" altLang="ko-KR" i="1" dirty="0" err="1" smtClean="0"/>
              <a:t>c</a:t>
            </a:r>
            <a:r>
              <a:rPr lang="en-US" altLang="ko-KR" i="1" baseline="-25000" dirty="0" err="1" smtClean="0"/>
              <a:t>k</a:t>
            </a:r>
            <a:r>
              <a:rPr lang="en-US" altLang="ko-KR" dirty="0" smtClean="0"/>
              <a:t>) to match Mutual Information of 256QAM </a:t>
            </a:r>
            <a:r>
              <a:rPr lang="en-US" altLang="ko-KR" dirty="0"/>
              <a:t>modulation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/>
              <a:t>Approximation using sum of basis function </a:t>
            </a:r>
            <a:r>
              <a:rPr lang="en-US" altLang="ko-KR" i="1" dirty="0"/>
              <a:t>J</a:t>
            </a:r>
            <a:r>
              <a:rPr lang="en-US" altLang="ko-KR" dirty="0"/>
              <a:t>(∙) </a:t>
            </a:r>
            <a:r>
              <a:rPr lang="en-US" altLang="ko-KR" dirty="0" smtClean="0"/>
              <a:t>using curve fitting method </a:t>
            </a:r>
            <a:r>
              <a:rPr lang="en-US" altLang="ko-KR" dirty="0"/>
              <a:t>considering all </a:t>
            </a:r>
            <a:r>
              <a:rPr lang="en-US" altLang="ko-KR" dirty="0" smtClean="0"/>
              <a:t>SNRs region </a:t>
            </a:r>
            <a:endParaRPr lang="en-US" altLang="ko-KR" dirty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Note that there exists a </a:t>
            </a:r>
            <a:r>
              <a:rPr lang="en-US" altLang="ko-KR" dirty="0"/>
              <a:t>problem </a:t>
            </a:r>
            <a:r>
              <a:rPr lang="en-US" altLang="ko-KR" dirty="0" smtClean="0"/>
              <a:t>for large input </a:t>
            </a:r>
            <a:r>
              <a:rPr lang="en-US" altLang="ko-KR" i="1" dirty="0"/>
              <a:t>x</a:t>
            </a:r>
            <a:r>
              <a:rPr lang="en-US" altLang="ko-KR" dirty="0"/>
              <a:t> </a:t>
            </a:r>
            <a:r>
              <a:rPr lang="en-US" altLang="ko-KR" dirty="0" smtClean="0"/>
              <a:t>in </a:t>
            </a:r>
            <a:r>
              <a:rPr lang="en-US" altLang="ko-KR" dirty="0"/>
              <a:t>function </a:t>
            </a:r>
            <a:r>
              <a:rPr lang="en-US" altLang="ko-KR" i="1" dirty="0"/>
              <a:t>J</a:t>
            </a:r>
            <a:r>
              <a:rPr lang="en-US" altLang="ko-KR" dirty="0"/>
              <a:t>(∙</a:t>
            </a:r>
            <a:r>
              <a:rPr lang="en-US" altLang="ko-KR" dirty="0" smtClean="0"/>
              <a:t>), and this is critical problem for higher </a:t>
            </a:r>
            <a:r>
              <a:rPr lang="en-US" altLang="ko-KR" dirty="0"/>
              <a:t>order modulation due to </a:t>
            </a:r>
            <a:r>
              <a:rPr lang="en-US" altLang="ko-KR" dirty="0" smtClean="0"/>
              <a:t>high </a:t>
            </a:r>
            <a:r>
              <a:rPr lang="en-US" altLang="ko-KR" dirty="0"/>
              <a:t>operating </a:t>
            </a:r>
            <a:r>
              <a:rPr lang="en-US" altLang="ko-KR" dirty="0" smtClean="0"/>
              <a:t>range</a:t>
            </a:r>
            <a:endParaRPr lang="en-US" altLang="ko-KR" dirty="0"/>
          </a:p>
          <a:p>
            <a:pPr lvl="2">
              <a:buFont typeface="Arial" pitchFamily="34" charset="0"/>
              <a:buChar char="•"/>
            </a:pPr>
            <a:r>
              <a:rPr lang="en-US" altLang="ko-KR" dirty="0" smtClean="0"/>
              <a:t>Thus, </a:t>
            </a:r>
            <a:r>
              <a:rPr lang="en-US" altLang="ko-KR" dirty="0"/>
              <a:t>we </a:t>
            </a:r>
            <a:r>
              <a:rPr lang="en-US" altLang="ko-KR" dirty="0" smtClean="0"/>
              <a:t>modify </a:t>
            </a:r>
            <a:r>
              <a:rPr lang="en-GB" altLang="ko-KR" dirty="0"/>
              <a:t>the valid range of input parameter </a:t>
            </a:r>
            <a:r>
              <a:rPr lang="en-GB" altLang="ko-KR" i="1" dirty="0"/>
              <a:t>x</a:t>
            </a:r>
            <a:r>
              <a:rPr lang="en-GB" altLang="ko-KR" dirty="0"/>
              <a:t> </a:t>
            </a:r>
            <a:r>
              <a:rPr lang="en-GB" altLang="ko-KR" dirty="0" smtClean="0"/>
              <a:t>of </a:t>
            </a:r>
            <a:r>
              <a:rPr lang="en-US" altLang="ko-KR" i="1" dirty="0"/>
              <a:t>J</a:t>
            </a:r>
            <a:r>
              <a:rPr lang="en-US" altLang="ko-KR" dirty="0"/>
              <a:t>(∙</a:t>
            </a:r>
            <a:r>
              <a:rPr lang="en-US" altLang="ko-KR" dirty="0" smtClean="0"/>
              <a:t>) function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graphicFrame>
        <p:nvGraphicFramePr>
          <p:cNvPr id="8" name="차트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202843"/>
              </p:ext>
            </p:extLst>
          </p:nvPr>
        </p:nvGraphicFramePr>
        <p:xfrm>
          <a:off x="3995936" y="2708920"/>
          <a:ext cx="345638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773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Proposed MMIB </a:t>
            </a:r>
            <a:r>
              <a:rPr lang="en-US" altLang="ko-KR" dirty="0">
                <a:solidFill>
                  <a:schemeClr val="tx1"/>
                </a:solidFill>
              </a:rPr>
              <a:t>256QAM Extension </a:t>
            </a:r>
            <a:r>
              <a:rPr lang="en-US" altLang="ko-KR" dirty="0" smtClean="0">
                <a:solidFill>
                  <a:schemeClr val="tx1"/>
                </a:solidFill>
              </a:rPr>
              <a:t>(2/2</a:t>
            </a:r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Numerical approximation for MMIB mapping </a:t>
            </a:r>
            <a:r>
              <a:rPr lang="en-US" altLang="ko-KR" dirty="0" smtClean="0">
                <a:solidFill>
                  <a:schemeClr val="tx1"/>
                </a:solidFill>
              </a:rPr>
              <a:t>(Proposed change is noted as red color)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080723"/>
              </p:ext>
            </p:extLst>
          </p:nvPr>
        </p:nvGraphicFramePr>
        <p:xfrm>
          <a:off x="1547664" y="2660116"/>
          <a:ext cx="5786478" cy="2189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322"/>
                <a:gridCol w="442915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Modulation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Numerical Approximation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BPSK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i="1" dirty="0" smtClean="0"/>
                        <a:t>K</a:t>
                      </a:r>
                      <a:r>
                        <a:rPr lang="en-US" altLang="ko-KR" sz="1600" i="0" dirty="0" smtClean="0"/>
                        <a:t>=1, </a:t>
                      </a:r>
                      <a:r>
                        <a:rPr lang="en-US" altLang="ko-KR" sz="1600" i="1" dirty="0" smtClean="0"/>
                        <a:t>a</a:t>
                      </a:r>
                      <a:r>
                        <a:rPr lang="en-US" altLang="ko-KR" sz="1600" dirty="0" smtClean="0"/>
                        <a:t> = [1], </a:t>
                      </a:r>
                      <a:r>
                        <a:rPr lang="en-US" altLang="ko-KR" sz="1600" i="1" dirty="0" smtClean="0"/>
                        <a:t>c</a:t>
                      </a:r>
                      <a:r>
                        <a:rPr lang="en-US" altLang="ko-KR" sz="1600" dirty="0" smtClean="0"/>
                        <a:t> = [2√2]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QPSK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i="1" dirty="0" smtClean="0"/>
                        <a:t>K</a:t>
                      </a:r>
                      <a:r>
                        <a:rPr lang="en-US" altLang="ko-KR" sz="1600" i="0" dirty="0" smtClean="0"/>
                        <a:t>=1, </a:t>
                      </a:r>
                      <a:r>
                        <a:rPr lang="en-US" altLang="ko-KR" sz="1600" i="1" dirty="0" smtClean="0"/>
                        <a:t>a</a:t>
                      </a:r>
                      <a:r>
                        <a:rPr lang="en-US" altLang="ko-KR" sz="1600" dirty="0" smtClean="0"/>
                        <a:t> = [1], </a:t>
                      </a:r>
                      <a:r>
                        <a:rPr lang="en-US" altLang="ko-KR" sz="1600" i="1" dirty="0" smtClean="0"/>
                        <a:t>c</a:t>
                      </a:r>
                      <a:r>
                        <a:rPr lang="en-US" altLang="ko-KR" sz="1600" dirty="0" smtClean="0"/>
                        <a:t> = [2]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16-QAM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i="1" dirty="0" smtClean="0"/>
                        <a:t>K</a:t>
                      </a:r>
                      <a:r>
                        <a:rPr lang="en-US" altLang="ko-KR" sz="1600" i="0" dirty="0" smtClean="0"/>
                        <a:t>=3, </a:t>
                      </a:r>
                      <a:r>
                        <a:rPr lang="en-US" altLang="ko-KR" sz="1600" i="1" dirty="0" smtClean="0"/>
                        <a:t>a</a:t>
                      </a:r>
                      <a:r>
                        <a:rPr lang="en-US" altLang="ko-KR" sz="1600" dirty="0" smtClean="0"/>
                        <a:t> = [0.5 0.25</a:t>
                      </a:r>
                      <a:r>
                        <a:rPr lang="en-US" altLang="ko-KR" sz="1600" baseline="0" dirty="0" smtClean="0"/>
                        <a:t> 0.25</a:t>
                      </a:r>
                      <a:r>
                        <a:rPr lang="en-US" altLang="ko-KR" sz="1600" dirty="0" smtClean="0"/>
                        <a:t>], </a:t>
                      </a:r>
                      <a:r>
                        <a:rPr lang="en-US" altLang="ko-KR" sz="1600" i="1" dirty="0" smtClean="0"/>
                        <a:t>c</a:t>
                      </a:r>
                      <a:r>
                        <a:rPr lang="en-US" altLang="ko-KR" sz="1600" dirty="0" smtClean="0"/>
                        <a:t> = [0.8 2.17 0.965]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64-QAM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i="1" dirty="0" smtClean="0"/>
                        <a:t>K</a:t>
                      </a:r>
                      <a:r>
                        <a:rPr lang="en-US" altLang="ko-KR" sz="1600" i="0" dirty="0" smtClean="0"/>
                        <a:t>=3, </a:t>
                      </a:r>
                      <a:r>
                        <a:rPr lang="en-US" altLang="ko-KR" sz="1600" i="1" dirty="0" smtClean="0"/>
                        <a:t>a</a:t>
                      </a:r>
                      <a:r>
                        <a:rPr lang="en-US" altLang="ko-KR" sz="1600" dirty="0" smtClean="0"/>
                        <a:t> = [1/3</a:t>
                      </a:r>
                      <a:r>
                        <a:rPr lang="en-US" altLang="ko-KR" sz="1600" baseline="0" dirty="0" smtClean="0"/>
                        <a:t> 1/3 1/3</a:t>
                      </a:r>
                      <a:r>
                        <a:rPr lang="en-US" altLang="ko-KR" sz="1600" dirty="0" smtClean="0"/>
                        <a:t>], </a:t>
                      </a:r>
                      <a:r>
                        <a:rPr lang="en-US" altLang="ko-KR" sz="1600" i="1" dirty="0" smtClean="0"/>
                        <a:t>c</a:t>
                      </a:r>
                      <a:r>
                        <a:rPr lang="en-US" altLang="ko-KR" sz="1600" dirty="0" smtClean="0"/>
                        <a:t> = [1.47 0.529 0.366]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256-QAM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i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en-US" altLang="ko-KR" sz="1600" i="0" dirty="0" smtClean="0">
                          <a:solidFill>
                            <a:srgbClr val="FF0000"/>
                          </a:solidFill>
                        </a:rPr>
                        <a:t>=3, </a:t>
                      </a:r>
                      <a:r>
                        <a:rPr lang="en-US" altLang="ko-KR" sz="1600" i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 = [0.6 0.36</a:t>
                      </a:r>
                      <a:r>
                        <a:rPr lang="en-US" altLang="ko-KR" sz="1600" baseline="0" dirty="0" smtClean="0">
                          <a:solidFill>
                            <a:srgbClr val="FF0000"/>
                          </a:solidFill>
                        </a:rPr>
                        <a:t> 0.04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], </a:t>
                      </a:r>
                      <a:r>
                        <a:rPr lang="en-US" altLang="ko-KR" sz="1600" i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 = [0.24 0.96  2.76]</a:t>
                      </a:r>
                      <a:endParaRPr lang="ko-KR" alt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직사각형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4869160"/>
            <a:ext cx="7632848" cy="78015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ko-KR" alt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2669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Performance of MMIB PHY Abstraction (20MHz, </a:t>
            </a:r>
            <a:r>
              <a:rPr lang="en-US" altLang="ko-KR" dirty="0" err="1" smtClean="0">
                <a:solidFill>
                  <a:schemeClr val="tx1"/>
                </a:solidFill>
              </a:rPr>
              <a:t>Convolutional</a:t>
            </a:r>
            <a:r>
              <a:rPr lang="en-US" altLang="ko-KR" dirty="0" smtClean="0">
                <a:solidFill>
                  <a:schemeClr val="tx1"/>
                </a:solidFill>
              </a:rPr>
              <a:t> Code)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TGac</a:t>
            </a:r>
            <a:r>
              <a:rPr lang="en-US" altLang="ko-KR" dirty="0" smtClean="0"/>
              <a:t> channel D-NLOS, 2 OFDM symbol </a:t>
            </a:r>
          </a:p>
          <a:p>
            <a:pPr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1259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48880"/>
            <a:ext cx="6264696" cy="402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직선 화살표 연결선 8"/>
          <p:cNvCxnSpPr/>
          <p:nvPr/>
        </p:nvCxnSpPr>
        <p:spPr bwMode="auto">
          <a:xfrm flipH="1">
            <a:off x="6732240" y="3176972"/>
            <a:ext cx="432048" cy="252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109583" y="303358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MCS8</a:t>
            </a:r>
            <a:endParaRPr lang="ko-KR" altLang="en-US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Performance of MMIB PHY Abstraction (20MHz, Convolutional Code)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/>
              <a:t>TGac</a:t>
            </a:r>
            <a:r>
              <a:rPr lang="en-US" altLang="ko-KR" dirty="0"/>
              <a:t> channel </a:t>
            </a:r>
            <a:r>
              <a:rPr lang="en-US" altLang="ko-KR" dirty="0" smtClean="0"/>
              <a:t>B-NLOS</a:t>
            </a:r>
            <a:r>
              <a:rPr lang="en-US" altLang="ko-KR" dirty="0"/>
              <a:t>, 2 OFDM symbol </a:t>
            </a:r>
          </a:p>
          <a:p>
            <a:pPr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276872"/>
            <a:ext cx="62865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직선 화살표 연결선 7"/>
          <p:cNvCxnSpPr/>
          <p:nvPr/>
        </p:nvCxnSpPr>
        <p:spPr bwMode="auto">
          <a:xfrm flipH="1">
            <a:off x="6804248" y="3176972"/>
            <a:ext cx="432048" cy="252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181591" y="303358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MCS8</a:t>
            </a:r>
            <a:endParaRPr lang="ko-KR" altLang="en-US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Performance of MMIB PHY </a:t>
            </a:r>
            <a:r>
              <a:rPr lang="en-US" altLang="ko-KR" dirty="0" smtClean="0">
                <a:solidFill>
                  <a:schemeClr val="tx1"/>
                </a:solidFill>
              </a:rPr>
              <a:t>Abstraction (40MHz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en-US" altLang="ko-KR" dirty="0" err="1" smtClean="0">
                <a:solidFill>
                  <a:schemeClr val="tx1"/>
                </a:solidFill>
              </a:rPr>
              <a:t>Convolutional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Code)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/>
              <a:t>TGac</a:t>
            </a:r>
            <a:r>
              <a:rPr lang="en-US" altLang="ko-KR" dirty="0"/>
              <a:t> channel D-NLOS, 2 OFDM </a:t>
            </a:r>
            <a:r>
              <a:rPr lang="en-US" altLang="ko-KR" dirty="0" smtClean="0"/>
              <a:t>symbol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2014</a:t>
            </a:r>
            <a:endParaRPr lang="en-GB" altLang="ko-KR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89354"/>
            <a:ext cx="5904656" cy="458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직선 화살표 연결선 14"/>
          <p:cNvCxnSpPr/>
          <p:nvPr/>
        </p:nvCxnSpPr>
        <p:spPr bwMode="auto">
          <a:xfrm flipH="1">
            <a:off x="5940152" y="3140339"/>
            <a:ext cx="432048" cy="252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317495" y="299695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MCS8</a:t>
            </a:r>
            <a:endParaRPr lang="ko-KR" alt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17" name="직선 화살표 연결선 16"/>
          <p:cNvCxnSpPr/>
          <p:nvPr/>
        </p:nvCxnSpPr>
        <p:spPr bwMode="auto">
          <a:xfrm flipH="1">
            <a:off x="6173479" y="3716403"/>
            <a:ext cx="432048" cy="252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550822" y="35730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MCS9</a:t>
            </a:r>
            <a:endParaRPr lang="ko-KR" altLang="en-US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7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27155</TotalTime>
  <Words>1814</Words>
  <Application>Microsoft Office PowerPoint</Application>
  <PresentationFormat>화면 슬라이드 쇼(4:3)</PresentationFormat>
  <Paragraphs>349</Paragraphs>
  <Slides>25</Slides>
  <Notes>21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25</vt:i4>
      </vt:variant>
    </vt:vector>
  </HeadingPairs>
  <TitlesOfParts>
    <vt:vector size="28" baseType="lpstr">
      <vt:lpstr>802-11-Submission</vt:lpstr>
      <vt:lpstr>Document</vt:lpstr>
      <vt:lpstr>Equation</vt:lpstr>
      <vt:lpstr>Suggestion on PHY Abstraction for Evaluation Methodology  </vt:lpstr>
      <vt:lpstr>Introduction</vt:lpstr>
      <vt:lpstr>MMIB-based PHY abstraction method for 256 QAM</vt:lpstr>
      <vt:lpstr>Recap: PHY Abstraction Method</vt:lpstr>
      <vt:lpstr>Proposed MMIB 256QAM Extension (1/2)</vt:lpstr>
      <vt:lpstr>Proposed MMIB 256QAM Extension (2/2)</vt:lpstr>
      <vt:lpstr>Performance of MMIB PHY Abstraction (20MHz, Convolutional Code)</vt:lpstr>
      <vt:lpstr>Performance of MMIB PHY Abstraction (20MHz, Convolutional Code)</vt:lpstr>
      <vt:lpstr>Performance of MMIB PHY Abstraction (40MHz, Convolutional Code)</vt:lpstr>
      <vt:lpstr>Performance of MMIB PHY Abstraction (40MHz, Convolutional Code)</vt:lpstr>
      <vt:lpstr>Channel estimation error compensation method for PHY abstraction</vt:lpstr>
      <vt:lpstr>Impact of Channel Estimation Error (1/3)</vt:lpstr>
      <vt:lpstr>Impact of Channel Estimation Error (2/3)</vt:lpstr>
      <vt:lpstr>Impact of Channel Estimation Error (3/3)</vt:lpstr>
      <vt:lpstr>Proposed Channel Estimation Error  Compensation Method (1/3)</vt:lpstr>
      <vt:lpstr>Proposed Channel Estimation Error  Compensation Method (2/3)</vt:lpstr>
      <vt:lpstr>Proposed Channel Estimation Error  Compensation Method (3/3)</vt:lpstr>
      <vt:lpstr>Conclusion </vt:lpstr>
      <vt:lpstr>Straw Poll </vt:lpstr>
      <vt:lpstr>Reference</vt:lpstr>
      <vt:lpstr>Appendix</vt:lpstr>
      <vt:lpstr>Simulation Parameters  </vt:lpstr>
      <vt:lpstr>Channel estimation [4] </vt:lpstr>
      <vt:lpstr>Mean Square Error</vt:lpstr>
      <vt:lpstr>Mean Square Error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임동국</cp:lastModifiedBy>
  <cp:revision>597</cp:revision>
  <cp:lastPrinted>1601-01-01T00:00:00Z</cp:lastPrinted>
  <dcterms:created xsi:type="dcterms:W3CDTF">2012-03-09T03:19:46Z</dcterms:created>
  <dcterms:modified xsi:type="dcterms:W3CDTF">2014-03-16T15:13:41Z</dcterms:modified>
</cp:coreProperties>
</file>