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69" r:id="rId2"/>
    <p:sldId id="271" r:id="rId3"/>
    <p:sldId id="270" r:id="rId4"/>
    <p:sldId id="273" r:id="rId5"/>
    <p:sldId id="274" r:id="rId6"/>
    <p:sldId id="275" r:id="rId7"/>
    <p:sldId id="277" r:id="rId8"/>
    <p:sldId id="279" r:id="rId9"/>
    <p:sldId id="283" r:id="rId10"/>
    <p:sldId id="284" r:id="rId11"/>
    <p:sldId id="280" r:id="rId12"/>
    <p:sldId id="286" r:id="rId13"/>
    <p:sldId id="287" r:id="rId14"/>
    <p:sldId id="281" r:id="rId15"/>
    <p:sldId id="288" r:id="rId16"/>
    <p:sldId id="289" r:id="rId17"/>
    <p:sldId id="292" r:id="rId18"/>
    <p:sldId id="293" r:id="rId19"/>
    <p:sldId id="294" r:id="rId20"/>
    <p:sldId id="295" r:id="rId21"/>
    <p:sldId id="296" r:id="rId22"/>
    <p:sldId id="282" r:id="rId23"/>
    <p:sldId id="290" r:id="rId24"/>
    <p:sldId id="291" r:id="rId25"/>
    <p:sldId id="285" r:id="rId26"/>
    <p:sldId id="272" r:id="rId27"/>
  </p:sldIdLst>
  <p:sldSz cx="9144000" cy="6858000" type="screen4x3"/>
  <p:notesSz cx="7077075" cy="8955088"/>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injing Jiang" initials="JJ" lastIdx="6"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8" autoAdjust="0"/>
    <p:restoredTop sz="94629" autoAdjust="0"/>
  </p:normalViewPr>
  <p:slideViewPr>
    <p:cSldViewPr>
      <p:cViewPr varScale="1">
        <p:scale>
          <a:sx n="79" d="100"/>
          <a:sy n="79" d="100"/>
        </p:scale>
        <p:origin x="-654" y="-90"/>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71950" y="161925"/>
            <a:ext cx="2195513" cy="214313"/>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709613" y="161925"/>
            <a:ext cx="915987" cy="214313"/>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4797425" y="8667750"/>
            <a:ext cx="1651000" cy="184150"/>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203575" y="8667750"/>
            <a:ext cx="512763" cy="182563"/>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BA47FB59-56EE-4F4D-A9FE-28B713D34CEA}" type="slidenum">
              <a:rPr lang="en-US"/>
              <a:pPr>
                <a:defRPr/>
              </a:pPr>
              <a:t>‹#›</a:t>
            </a:fld>
            <a:endParaRPr lang="en-US"/>
          </a:p>
        </p:txBody>
      </p:sp>
      <p:sp>
        <p:nvSpPr>
          <p:cNvPr id="16390" name="Line 6"/>
          <p:cNvSpPr>
            <a:spLocks noChangeShapeType="1"/>
          </p:cNvSpPr>
          <p:nvPr/>
        </p:nvSpPr>
        <p:spPr bwMode="auto">
          <a:xfrm>
            <a:off x="708025" y="373063"/>
            <a:ext cx="5661025" cy="0"/>
          </a:xfrm>
          <a:prstGeom prst="line">
            <a:avLst/>
          </a:prstGeom>
          <a:noFill/>
          <a:ln w="12700">
            <a:solidFill>
              <a:schemeClr val="tx1"/>
            </a:solidFill>
            <a:round/>
            <a:headEnd type="none" w="sm" len="sm"/>
            <a:tailEnd type="none" w="sm" len="sm"/>
          </a:ln>
          <a:effectLst/>
          <a:extLst>
            <a:ext uri="{909E8E84-426E-40DD-AFC4-6F175D3DCCD1}"/>
            <a:ext uri="{AF507438-7753-43E0-B8FC-AC1667EBCBE1}"/>
          </a:extLst>
        </p:spPr>
        <p:txBody>
          <a:bodyPr wrap="none" anchor="ctr"/>
          <a:lstStyle/>
          <a:p>
            <a:pPr eaLnBrk="0" hangingPunct="0">
              <a:defRPr/>
            </a:pPr>
            <a:endParaRPr lang="en-US">
              <a:cs typeface="+mn-cs"/>
            </a:endParaRPr>
          </a:p>
        </p:txBody>
      </p:sp>
      <p:sp>
        <p:nvSpPr>
          <p:cNvPr id="16391" name="Rectangle 7"/>
          <p:cNvSpPr>
            <a:spLocks noChangeArrowheads="1"/>
          </p:cNvSpPr>
          <p:nvPr/>
        </p:nvSpPr>
        <p:spPr bwMode="auto">
          <a:xfrm>
            <a:off x="708025" y="8667750"/>
            <a:ext cx="717550" cy="184150"/>
          </a:xfrm>
          <a:prstGeom prst="rect">
            <a:avLst/>
          </a:prstGeom>
          <a:noFill/>
          <a:ln>
            <a:noFill/>
          </a:ln>
          <a:effectLst/>
          <a:extLst>
            <a:ext uri="{909E8E84-426E-40DD-AFC4-6F175D3DCCD1}"/>
            <a:ext uri="{91240B29-F687-4F45-9708-019B960494DF}"/>
            <a:ext uri="{AF507438-7753-43E0-B8FC-AC1667EBCBE1}"/>
          </a:extLst>
        </p:spPr>
        <p:txBody>
          <a:bodyPr wrap="none" lIns="0" tIns="0" rIns="0" bIns="0">
            <a:spAutoFit/>
          </a:bodyPr>
          <a:lstStyle/>
          <a:p>
            <a:pPr defTabSz="933450" eaLnBrk="0" hangingPunct="0">
              <a:defRPr/>
            </a:pPr>
            <a:r>
              <a:rPr lang="en-US">
                <a:cs typeface="+mn-cs"/>
              </a:rPr>
              <a:t>Submission</a:t>
            </a:r>
          </a:p>
        </p:txBody>
      </p:sp>
      <p:sp>
        <p:nvSpPr>
          <p:cNvPr id="16392" name="Line 8"/>
          <p:cNvSpPr>
            <a:spLocks noChangeShapeType="1"/>
          </p:cNvSpPr>
          <p:nvPr/>
        </p:nvSpPr>
        <p:spPr bwMode="auto">
          <a:xfrm>
            <a:off x="708025" y="8656638"/>
            <a:ext cx="5818188" cy="0"/>
          </a:xfrm>
          <a:prstGeom prst="line">
            <a:avLst/>
          </a:prstGeom>
          <a:noFill/>
          <a:ln w="12700">
            <a:solidFill>
              <a:schemeClr val="tx1"/>
            </a:solidFill>
            <a:round/>
            <a:headEnd type="none" w="sm" len="sm"/>
            <a:tailEnd type="none" w="sm" len="sm"/>
          </a:ln>
          <a:effectLst/>
          <a:extLst>
            <a:ext uri="{909E8E84-426E-40DD-AFC4-6F175D3DCCD1}"/>
            <a:ext uri="{AF507438-7753-43E0-B8FC-AC1667EBCBE1}"/>
          </a:extLst>
        </p:spPr>
        <p:txBody>
          <a:bodyPr wrap="none" anchor="ctr"/>
          <a:lstStyle/>
          <a:p>
            <a:pPr eaLnBrk="0" hangingPunct="0">
              <a:defRPr/>
            </a:pPr>
            <a:endParaRPr lang="en-US">
              <a:cs typeface="+mn-cs"/>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14813" y="84138"/>
            <a:ext cx="2197100" cy="215900"/>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66750" y="84138"/>
            <a:ext cx="917575" cy="215900"/>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22532" name="Rectangle 4"/>
          <p:cNvSpPr>
            <a:spLocks noGrp="1" noRot="1" noChangeAspect="1" noChangeArrowheads="1" noTextEdit="1"/>
          </p:cNvSpPr>
          <p:nvPr>
            <p:ph type="sldImg" idx="2"/>
          </p:nvPr>
        </p:nvSpPr>
        <p:spPr bwMode="auto">
          <a:xfrm>
            <a:off x="1308100" y="677863"/>
            <a:ext cx="4460875" cy="334645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2975" y="4254500"/>
            <a:ext cx="5191125" cy="4029075"/>
          </a:xfrm>
          <a:prstGeom prst="rect">
            <a:avLst/>
          </a:prstGeom>
          <a:noFill/>
          <a:ln>
            <a:noFill/>
          </a:ln>
          <a:effectLst/>
          <a:extLst>
            <a:ext uri="{909E8E84-426E-40DD-AFC4-6F175D3DCCD1}"/>
            <a:ext uri="{91240B29-F687-4F45-9708-019B960494DF}"/>
            <a:ext uri="{AF507438-7753-43E0-B8FC-AC1667EBCBE1}"/>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298950" y="8670925"/>
            <a:ext cx="2112963" cy="184150"/>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98825" y="8670925"/>
            <a:ext cx="512763" cy="182563"/>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767E657C-8704-4B97-9528-C596D55B1816}" type="slidenum">
              <a:rPr lang="en-US"/>
              <a:pPr>
                <a:defRPr/>
              </a:pPr>
              <a:t>‹#›</a:t>
            </a:fld>
            <a:endParaRPr lang="en-US"/>
          </a:p>
        </p:txBody>
      </p:sp>
      <p:sp>
        <p:nvSpPr>
          <p:cNvPr id="11272" name="Rectangle 8"/>
          <p:cNvSpPr>
            <a:spLocks noChangeArrowheads="1"/>
          </p:cNvSpPr>
          <p:nvPr/>
        </p:nvSpPr>
        <p:spPr bwMode="auto">
          <a:xfrm>
            <a:off x="738188" y="8670925"/>
            <a:ext cx="719137" cy="184150"/>
          </a:xfrm>
          <a:prstGeom prst="rect">
            <a:avLst/>
          </a:prstGeom>
          <a:noFill/>
          <a:ln>
            <a:noFill/>
          </a:ln>
          <a:effectLst/>
          <a:extLst>
            <a:ext uri="{909E8E84-426E-40DD-AFC4-6F175D3DCCD1}"/>
            <a:ext uri="{91240B29-F687-4F45-9708-019B960494DF}"/>
            <a:ext uri="{AF507438-7753-43E0-B8FC-AC1667EBCBE1}"/>
          </a:extLst>
        </p:spPr>
        <p:txBody>
          <a:bodyPr wrap="none" lIns="0" tIns="0" rIns="0" bIns="0">
            <a:spAutoFit/>
          </a:bodyPr>
          <a:lstStyle/>
          <a:p>
            <a:pPr eaLnBrk="0" hangingPunct="0">
              <a:defRPr/>
            </a:pPr>
            <a:r>
              <a:rPr lang="en-US">
                <a:cs typeface="+mn-cs"/>
              </a:rPr>
              <a:t>Submission</a:t>
            </a:r>
          </a:p>
        </p:txBody>
      </p:sp>
      <p:sp>
        <p:nvSpPr>
          <p:cNvPr id="11273" name="Line 9"/>
          <p:cNvSpPr>
            <a:spLocks noChangeShapeType="1"/>
          </p:cNvSpPr>
          <p:nvPr/>
        </p:nvSpPr>
        <p:spPr bwMode="auto">
          <a:xfrm>
            <a:off x="738188" y="8669338"/>
            <a:ext cx="5600700" cy="0"/>
          </a:xfrm>
          <a:prstGeom prst="line">
            <a:avLst/>
          </a:prstGeom>
          <a:noFill/>
          <a:ln w="12700">
            <a:solidFill>
              <a:schemeClr val="tx1"/>
            </a:solidFill>
            <a:round/>
            <a:headEnd type="none" w="sm" len="sm"/>
            <a:tailEnd type="none" w="sm" len="sm"/>
          </a:ln>
          <a:effectLst/>
          <a:extLst>
            <a:ext uri="{909E8E84-426E-40DD-AFC4-6F175D3DCCD1}"/>
            <a:ext uri="{AF507438-7753-43E0-B8FC-AC1667EBCBE1}"/>
          </a:extLst>
        </p:spPr>
        <p:txBody>
          <a:bodyPr wrap="none" anchor="ctr"/>
          <a:lstStyle/>
          <a:p>
            <a:pPr eaLnBrk="0" hangingPunct="0">
              <a:defRPr/>
            </a:pPr>
            <a:endParaRPr lang="en-US">
              <a:cs typeface="+mn-cs"/>
            </a:endParaRPr>
          </a:p>
        </p:txBody>
      </p:sp>
      <p:sp>
        <p:nvSpPr>
          <p:cNvPr id="11274" name="Line 10"/>
          <p:cNvSpPr>
            <a:spLocks noChangeShapeType="1"/>
          </p:cNvSpPr>
          <p:nvPr/>
        </p:nvSpPr>
        <p:spPr bwMode="auto">
          <a:xfrm>
            <a:off x="660400" y="285750"/>
            <a:ext cx="5756275" cy="0"/>
          </a:xfrm>
          <a:prstGeom prst="line">
            <a:avLst/>
          </a:prstGeom>
          <a:noFill/>
          <a:ln w="12700">
            <a:solidFill>
              <a:schemeClr val="tx1"/>
            </a:solidFill>
            <a:round/>
            <a:headEnd type="none" w="sm" len="sm"/>
            <a:tailEnd type="none" w="sm" len="sm"/>
          </a:ln>
          <a:effectLst/>
          <a:extLst>
            <a:ext uri="{909E8E84-426E-40DD-AFC4-6F175D3DCCD1}"/>
            <a:ext uri="{AF507438-7753-43E0-B8FC-AC1667EBCBE1}"/>
          </a:extLst>
        </p:spPr>
        <p:txBody>
          <a:bodyPr wrap="none" anchor="ctr"/>
          <a:lstStyle/>
          <a:p>
            <a:pPr eaLnBrk="0" hangingPunct="0">
              <a:defRPr/>
            </a:pPr>
            <a:endParaRPr lang="en-US">
              <a:cs typeface="+mn-cs"/>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noFill/>
          <a:ln>
            <a:miter lim="800000"/>
            <a:headEnd/>
            <a:tailEnd/>
          </a:ln>
        </p:spPr>
        <p:txBody>
          <a:bodyPr/>
          <a:lstStyle/>
          <a:p>
            <a:r>
              <a:rPr lang="en-US" smtClean="0">
                <a:cs typeface="Arial" charset="0"/>
              </a:rPr>
              <a:t>doc.: IEEE 802.11-yy/xxxxr0</a:t>
            </a:r>
          </a:p>
        </p:txBody>
      </p:sp>
      <p:sp>
        <p:nvSpPr>
          <p:cNvPr id="23555" name="Rectangle 3"/>
          <p:cNvSpPr>
            <a:spLocks noGrp="1" noChangeArrowheads="1"/>
          </p:cNvSpPr>
          <p:nvPr>
            <p:ph type="dt" sz="quarter" idx="1"/>
          </p:nvPr>
        </p:nvSpPr>
        <p:spPr>
          <a:noFill/>
          <a:ln>
            <a:miter lim="800000"/>
            <a:headEnd/>
            <a:tailEnd/>
          </a:ln>
        </p:spPr>
        <p:txBody>
          <a:bodyPr/>
          <a:lstStyle/>
          <a:p>
            <a:r>
              <a:rPr lang="en-US" smtClean="0">
                <a:cs typeface="Arial" charset="0"/>
              </a:rPr>
              <a:t>Month Year</a:t>
            </a:r>
          </a:p>
        </p:txBody>
      </p:sp>
      <p:sp>
        <p:nvSpPr>
          <p:cNvPr id="23556" name="Rectangle 6"/>
          <p:cNvSpPr>
            <a:spLocks noGrp="1" noChangeArrowheads="1"/>
          </p:cNvSpPr>
          <p:nvPr>
            <p:ph type="ftr" sz="quarter" idx="4"/>
          </p:nvPr>
        </p:nvSpPr>
        <p:spPr>
          <a:noFill/>
          <a:ln>
            <a:miter lim="800000"/>
            <a:headEnd/>
            <a:tailEnd/>
          </a:ln>
        </p:spPr>
        <p:txBody>
          <a:bodyPr/>
          <a:lstStyle/>
          <a:p>
            <a:pPr lvl="4"/>
            <a:r>
              <a:rPr lang="en-US" smtClean="0">
                <a:cs typeface="Arial" charset="0"/>
              </a:rPr>
              <a:t>John Doe, Some Company</a:t>
            </a:r>
          </a:p>
        </p:txBody>
      </p:sp>
      <p:sp>
        <p:nvSpPr>
          <p:cNvPr id="23557" name="Rectangle 7"/>
          <p:cNvSpPr>
            <a:spLocks noGrp="1" noChangeArrowheads="1"/>
          </p:cNvSpPr>
          <p:nvPr>
            <p:ph type="sldNum" sz="quarter" idx="5"/>
          </p:nvPr>
        </p:nvSpPr>
        <p:spPr>
          <a:xfrm>
            <a:off x="3397250" y="8670925"/>
            <a:ext cx="414338" cy="184150"/>
          </a:xfrm>
          <a:noFill/>
          <a:ln>
            <a:miter lim="800000"/>
            <a:headEnd/>
            <a:tailEnd/>
          </a:ln>
        </p:spPr>
        <p:txBody>
          <a:bodyPr/>
          <a:lstStyle/>
          <a:p>
            <a:r>
              <a:rPr lang="en-US" smtClean="0">
                <a:cs typeface="Arial" charset="0"/>
              </a:rPr>
              <a:t>Page </a:t>
            </a:r>
            <a:fld id="{53FB35B0-2A14-463E-82B1-BC6840E0A8CF}" type="slidenum">
              <a:rPr lang="en-US" smtClean="0">
                <a:cs typeface="Arial" charset="0"/>
              </a:rPr>
              <a:pPr/>
              <a:t>1</a:t>
            </a:fld>
            <a:endParaRPr lang="en-US" smtClean="0">
              <a:cs typeface="Arial" charset="0"/>
            </a:endParaRPr>
          </a:p>
        </p:txBody>
      </p:sp>
      <p:sp>
        <p:nvSpPr>
          <p:cNvPr id="23558" name="Rectangle 2"/>
          <p:cNvSpPr>
            <a:spLocks noGrp="1" noRot="1" noChangeAspect="1" noChangeArrowheads="1" noTextEdit="1"/>
          </p:cNvSpPr>
          <p:nvPr>
            <p:ph type="sldImg"/>
          </p:nvPr>
        </p:nvSpPr>
        <p:spPr>
          <a:ln/>
        </p:spPr>
      </p:sp>
      <p:sp>
        <p:nvSpPr>
          <p:cNvPr id="23559"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4963"/>
            <a:ext cx="936625" cy="276225"/>
          </a:xfrm>
        </p:spPr>
        <p:txBody>
          <a:bodyPr/>
          <a:lstStyle>
            <a:lvl1pPr>
              <a:defRPr dirty="0" smtClean="0"/>
            </a:lvl1pPr>
          </a:lstStyle>
          <a:p>
            <a:pPr>
              <a:defRPr/>
            </a:pPr>
            <a:r>
              <a:rPr lang="en-US" smtClean="0"/>
              <a:t>Mar. 2014</a:t>
            </a:r>
            <a:endParaRPr lang="en-US" dirty="0"/>
          </a:p>
        </p:txBody>
      </p:sp>
      <p:sp>
        <p:nvSpPr>
          <p:cNvPr id="5" name="Rectangle 5"/>
          <p:cNvSpPr>
            <a:spLocks noGrp="1" noChangeArrowheads="1"/>
          </p:cNvSpPr>
          <p:nvPr>
            <p:ph type="ftr" sz="quarter" idx="11"/>
          </p:nvPr>
        </p:nvSpPr>
        <p:spPr>
          <a:xfrm>
            <a:off x="7493316" y="6475413"/>
            <a:ext cx="1050609" cy="184666"/>
          </a:xfrm>
        </p:spPr>
        <p:txBody>
          <a:bodyPr/>
          <a:lstStyle>
            <a:lvl1pPr>
              <a:defRPr dirty="0" smtClean="0"/>
            </a:lvl1pPr>
          </a:lstStyle>
          <a:p>
            <a:pPr>
              <a:defRPr/>
            </a:pPr>
            <a:r>
              <a:rPr lang="da-DK" smtClean="0"/>
              <a:t>Yakun Sun, et. al. (Marvell)</a:t>
            </a:r>
            <a:endParaRPr lang="en-US" dirty="0"/>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26B5057C-5369-43F9-81A5-48016EC3BD8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4963"/>
            <a:ext cx="1327150" cy="276225"/>
          </a:xfrm>
        </p:spPr>
        <p:txBody>
          <a:bodyPr/>
          <a:lstStyle>
            <a:lvl1pPr>
              <a:defRPr dirty="0" smtClean="0"/>
            </a:lvl1pPr>
          </a:lstStyle>
          <a:p>
            <a:pPr>
              <a:defRPr/>
            </a:pPr>
            <a:r>
              <a:rPr lang="en-US" smtClean="0"/>
              <a:t>Mar.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da-DK" smtClean="0"/>
              <a:t>Yakun Sun, et. al. (Marvell)</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E056D2B-FD4D-43F6-AE5B-236A21213C5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4963"/>
            <a:ext cx="1327150" cy="276225"/>
          </a:xfrm>
        </p:spPr>
        <p:txBody>
          <a:bodyPr/>
          <a:lstStyle>
            <a:lvl1pPr>
              <a:defRPr dirty="0" smtClean="0"/>
            </a:lvl1pPr>
          </a:lstStyle>
          <a:p>
            <a:pPr>
              <a:defRPr/>
            </a:pPr>
            <a:r>
              <a:rPr lang="en-US" smtClean="0"/>
              <a:t>Mar.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da-DK" smtClean="0"/>
              <a:t>Yakun Sun, et. al. (Marvell)</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CDDA9FB-F492-474A-A470-D2E51FE40D9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685800" y="1676400"/>
            <a:ext cx="77724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4963"/>
            <a:ext cx="936625" cy="276225"/>
          </a:xfrm>
        </p:spPr>
        <p:txBody>
          <a:bodyPr/>
          <a:lstStyle>
            <a:lvl1pPr>
              <a:defRPr dirty="0" smtClean="0"/>
            </a:lvl1pPr>
          </a:lstStyle>
          <a:p>
            <a:pPr>
              <a:defRPr/>
            </a:pPr>
            <a:r>
              <a:rPr lang="en-US" smtClean="0"/>
              <a:t>Mar. 2014</a:t>
            </a:r>
            <a:endParaRPr lang="en-US"/>
          </a:p>
        </p:txBody>
      </p:sp>
      <p:sp>
        <p:nvSpPr>
          <p:cNvPr id="5" name="Rectangle 5"/>
          <p:cNvSpPr>
            <a:spLocks noGrp="1" noChangeArrowheads="1"/>
          </p:cNvSpPr>
          <p:nvPr>
            <p:ph type="ftr" sz="quarter" idx="11"/>
          </p:nvPr>
        </p:nvSpPr>
        <p:spPr>
          <a:xfrm>
            <a:off x="6824865" y="6475413"/>
            <a:ext cx="1719060" cy="184666"/>
          </a:xfrm>
        </p:spPr>
        <p:txBody>
          <a:bodyPr/>
          <a:lstStyle>
            <a:lvl1pPr>
              <a:defRPr dirty="0" smtClean="0"/>
            </a:lvl1pPr>
          </a:lstStyle>
          <a:p>
            <a:pPr>
              <a:defRPr/>
            </a:pPr>
            <a:r>
              <a:rPr lang="da-DK" smtClean="0"/>
              <a:t>Yakun Sun, et. al. (Marvell)</a:t>
            </a:r>
            <a:endParaRPr lang="en-US" dirty="0"/>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D9223F9B-178A-44F0-B932-0C4B2167E70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4963"/>
            <a:ext cx="1182687" cy="276225"/>
          </a:xfrm>
        </p:spPr>
        <p:txBody>
          <a:bodyPr/>
          <a:lstStyle>
            <a:lvl1pPr>
              <a:defRPr dirty="0" smtClean="0"/>
            </a:lvl1pPr>
          </a:lstStyle>
          <a:p>
            <a:pPr>
              <a:defRPr/>
            </a:pPr>
            <a:r>
              <a:rPr lang="en-US" smtClean="0"/>
              <a:t>Mar. 2014</a:t>
            </a:r>
            <a:endParaRPr lang="en-US"/>
          </a:p>
        </p:txBody>
      </p:sp>
      <p:sp>
        <p:nvSpPr>
          <p:cNvPr id="5" name="Rectangle 5"/>
          <p:cNvSpPr>
            <a:spLocks noGrp="1" noChangeArrowheads="1"/>
          </p:cNvSpPr>
          <p:nvPr>
            <p:ph type="ftr" sz="quarter" idx="11"/>
          </p:nvPr>
        </p:nvSpPr>
        <p:spPr/>
        <p:txBody>
          <a:bodyPr/>
          <a:lstStyle>
            <a:lvl1pPr>
              <a:defRPr dirty="0" smtClean="0"/>
            </a:lvl1pPr>
          </a:lstStyle>
          <a:p>
            <a:pPr>
              <a:defRPr/>
            </a:pPr>
            <a:r>
              <a:rPr lang="da-DK" smtClean="0"/>
              <a:t>Yakun Sun, et. al. (Marvell)</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77F1A853-5D18-4F5E-B11E-3FD02C25680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xfrm>
            <a:off x="696913" y="334963"/>
            <a:ext cx="1182687" cy="276225"/>
          </a:xfrm>
        </p:spPr>
        <p:txBody>
          <a:bodyPr/>
          <a:lstStyle>
            <a:lvl1pPr>
              <a:defRPr dirty="0" smtClean="0"/>
            </a:lvl1pPr>
          </a:lstStyle>
          <a:p>
            <a:pPr>
              <a:defRPr/>
            </a:pPr>
            <a:r>
              <a:rPr lang="en-US" smtClean="0"/>
              <a:t>Mar. 2014</a:t>
            </a:r>
            <a:endParaRPr lang="en-US"/>
          </a:p>
        </p:txBody>
      </p:sp>
      <p:sp>
        <p:nvSpPr>
          <p:cNvPr id="6" name="Rectangle 5"/>
          <p:cNvSpPr>
            <a:spLocks noGrp="1" noChangeArrowheads="1"/>
          </p:cNvSpPr>
          <p:nvPr>
            <p:ph type="ftr" sz="quarter" idx="11"/>
          </p:nvPr>
        </p:nvSpPr>
        <p:spPr/>
        <p:txBody>
          <a:bodyPr/>
          <a:lstStyle>
            <a:lvl1pPr>
              <a:defRPr dirty="0" smtClean="0"/>
            </a:lvl1pPr>
          </a:lstStyle>
          <a:p>
            <a:pPr>
              <a:defRPr/>
            </a:pPr>
            <a:r>
              <a:rPr lang="da-DK" smtClean="0"/>
              <a:t>Yakun Sun, et. al. (Marvell)</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0684AA33-9D18-4CB9-8FB8-39E3A4ED2A4E}"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4963"/>
            <a:ext cx="1182687" cy="276225"/>
          </a:xfrm>
        </p:spPr>
        <p:txBody>
          <a:bodyPr/>
          <a:lstStyle>
            <a:lvl1pPr>
              <a:defRPr dirty="0" smtClean="0"/>
            </a:lvl1pPr>
          </a:lstStyle>
          <a:p>
            <a:pPr>
              <a:defRPr/>
            </a:pPr>
            <a:r>
              <a:rPr lang="en-US" smtClean="0"/>
              <a:t>Mar. 2014</a:t>
            </a:r>
            <a:endParaRPr lang="en-US"/>
          </a:p>
        </p:txBody>
      </p:sp>
      <p:sp>
        <p:nvSpPr>
          <p:cNvPr id="8" name="Rectangle 5"/>
          <p:cNvSpPr>
            <a:spLocks noGrp="1" noChangeArrowheads="1"/>
          </p:cNvSpPr>
          <p:nvPr>
            <p:ph type="ftr" sz="quarter" idx="11"/>
          </p:nvPr>
        </p:nvSpPr>
        <p:spPr/>
        <p:txBody>
          <a:bodyPr/>
          <a:lstStyle>
            <a:lvl1pPr>
              <a:defRPr dirty="0" smtClean="0"/>
            </a:lvl1pPr>
          </a:lstStyle>
          <a:p>
            <a:pPr>
              <a:defRPr/>
            </a:pPr>
            <a:r>
              <a:rPr lang="da-DK" smtClean="0"/>
              <a:t>Yakun Sun, et. al. (Marvell)</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E17D151-A7DA-432E-91F4-AEFC14BF727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730250" y="334963"/>
            <a:ext cx="962025" cy="276225"/>
          </a:xfrm>
        </p:spPr>
        <p:txBody>
          <a:bodyPr/>
          <a:lstStyle>
            <a:lvl1pPr>
              <a:defRPr dirty="0" smtClean="0"/>
            </a:lvl1pPr>
          </a:lstStyle>
          <a:p>
            <a:pPr>
              <a:defRPr/>
            </a:pPr>
            <a:r>
              <a:rPr lang="en-US" smtClean="0"/>
              <a:t>Mar. 2014</a:t>
            </a:r>
            <a:endParaRPr lang="en-US"/>
          </a:p>
        </p:txBody>
      </p:sp>
      <p:sp>
        <p:nvSpPr>
          <p:cNvPr id="4" name="Rectangle 5"/>
          <p:cNvSpPr>
            <a:spLocks noGrp="1" noChangeArrowheads="1"/>
          </p:cNvSpPr>
          <p:nvPr>
            <p:ph type="ftr" sz="quarter" idx="11"/>
          </p:nvPr>
        </p:nvSpPr>
        <p:spPr>
          <a:xfrm>
            <a:off x="7493000" y="6475413"/>
            <a:ext cx="1050925" cy="184150"/>
          </a:xfrm>
        </p:spPr>
        <p:txBody>
          <a:bodyPr/>
          <a:lstStyle>
            <a:lvl1pPr>
              <a:defRPr dirty="0" smtClean="0"/>
            </a:lvl1pPr>
          </a:lstStyle>
          <a:p>
            <a:pPr>
              <a:defRPr/>
            </a:pPr>
            <a:r>
              <a:rPr lang="da-DK" smtClean="0"/>
              <a:t>Yakun Sun, et. al. (Marvell)</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B7EDCCB6-64B3-4CA4-A33C-939338ADCA0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730250" y="334963"/>
            <a:ext cx="962025" cy="276225"/>
          </a:xfrm>
        </p:spPr>
        <p:txBody>
          <a:bodyPr/>
          <a:lstStyle>
            <a:lvl1pPr>
              <a:defRPr dirty="0" smtClean="0"/>
            </a:lvl1pPr>
          </a:lstStyle>
          <a:p>
            <a:pPr>
              <a:defRPr/>
            </a:pPr>
            <a:r>
              <a:rPr lang="en-US" smtClean="0"/>
              <a:t>Mar. 2014</a:t>
            </a:r>
            <a:endParaRPr lang="en-US"/>
          </a:p>
        </p:txBody>
      </p:sp>
      <p:sp>
        <p:nvSpPr>
          <p:cNvPr id="3" name="Rectangle 5"/>
          <p:cNvSpPr>
            <a:spLocks noGrp="1" noChangeArrowheads="1"/>
          </p:cNvSpPr>
          <p:nvPr>
            <p:ph type="ftr" sz="quarter" idx="11"/>
          </p:nvPr>
        </p:nvSpPr>
        <p:spPr>
          <a:xfrm>
            <a:off x="7493000" y="6475413"/>
            <a:ext cx="1050925" cy="184150"/>
          </a:xfrm>
        </p:spPr>
        <p:txBody>
          <a:bodyPr/>
          <a:lstStyle>
            <a:lvl1pPr>
              <a:defRPr dirty="0" smtClean="0"/>
            </a:lvl1pPr>
          </a:lstStyle>
          <a:p>
            <a:pPr>
              <a:defRPr/>
            </a:pPr>
            <a:r>
              <a:rPr lang="da-DK" smtClean="0"/>
              <a:t>Yakun Sun, et. al. (Marvell)</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FC3EA3D2-06E9-4683-8223-D14EE749F16B}"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Mar.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da-DK" smtClean="0"/>
              <a:t>Yakun Sun, et. al. (Marvell)</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39F0F10-9CF0-4FDD-9506-336A6B47F7F6}"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Mar.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da-DK" smtClean="0"/>
              <a:t>Yakun Sun, et. al. (Marvell)</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F6FC844-D97B-47AA-91AE-14DC93AD36A2}"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409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730250" y="334963"/>
            <a:ext cx="936625" cy="276225"/>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b" anchorCtr="0" compatLnSpc="1">
            <a:prstTxWarp prst="textNoShape">
              <a:avLst/>
            </a:prstTxWarp>
            <a:spAutoFit/>
          </a:bodyPr>
          <a:lstStyle>
            <a:lvl1pPr eaLnBrk="0" hangingPunct="0">
              <a:defRPr sz="1800" b="1" dirty="0" smtClean="0">
                <a:cs typeface="+mn-cs"/>
              </a:defRPr>
            </a:lvl1pPr>
          </a:lstStyle>
          <a:p>
            <a:pPr>
              <a:defRPr/>
            </a:pPr>
            <a:r>
              <a:rPr lang="en-US" smtClean="0"/>
              <a:t>Mar. 2014</a:t>
            </a:r>
            <a:endParaRPr lang="en-US"/>
          </a:p>
        </p:txBody>
      </p:sp>
      <p:sp>
        <p:nvSpPr>
          <p:cNvPr id="1029" name="Rectangle 5"/>
          <p:cNvSpPr>
            <a:spLocks noGrp="1" noChangeArrowheads="1"/>
          </p:cNvSpPr>
          <p:nvPr>
            <p:ph type="ftr" sz="quarter" idx="3"/>
          </p:nvPr>
        </p:nvSpPr>
        <p:spPr bwMode="auto">
          <a:xfrm>
            <a:off x="6824865" y="6475413"/>
            <a:ext cx="1719060" cy="184666"/>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t" anchorCtr="0" compatLnSpc="1">
            <a:prstTxWarp prst="textNoShape">
              <a:avLst/>
            </a:prstTxWarp>
            <a:spAutoFit/>
          </a:bodyPr>
          <a:lstStyle>
            <a:lvl1pPr algn="r" eaLnBrk="0" hangingPunct="0">
              <a:defRPr dirty="0" smtClean="0">
                <a:cs typeface="+mn-cs"/>
              </a:defRPr>
            </a:lvl1pPr>
          </a:lstStyle>
          <a:p>
            <a:pPr>
              <a:defRPr/>
            </a:pPr>
            <a:r>
              <a:rPr lang="da-DK" smtClean="0"/>
              <a:t>Yakun Sun, et. al. (Marvell)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A3ADD200-E9A5-4CE0-8216-31865E41E070}" type="slidenum">
              <a:rPr lang="en-US"/>
              <a:pPr>
                <a:defRPr/>
              </a:pPr>
              <a:t>‹#›</a:t>
            </a:fld>
            <a:endParaRPr lang="en-US"/>
          </a:p>
        </p:txBody>
      </p:sp>
      <p:sp>
        <p:nvSpPr>
          <p:cNvPr id="1031" name="Rectangle 7"/>
          <p:cNvSpPr>
            <a:spLocks noChangeArrowheads="1"/>
          </p:cNvSpPr>
          <p:nvPr/>
        </p:nvSpPr>
        <p:spPr bwMode="auto">
          <a:xfrm>
            <a:off x="5162485" y="334189"/>
            <a:ext cx="3283015" cy="276999"/>
          </a:xfrm>
          <a:prstGeom prst="rect">
            <a:avLst/>
          </a:prstGeom>
          <a:noFill/>
          <a:ln>
            <a:noFill/>
          </a:ln>
          <a:effectLst/>
          <a:extLst>
            <a:ext uri="{909E8E84-426E-40DD-AFC4-6F175D3DCCD1}"/>
            <a:ext uri="{91240B29-F687-4F45-9708-019B960494DF}"/>
            <a:ext uri="{AF507438-7753-43E0-B8FC-AC1667EBCBE1}"/>
          </a:extLst>
        </p:spPr>
        <p:txBody>
          <a:bodyPr wrap="none" lIns="0" tIns="0" rIns="0" bIns="0" anchor="b">
            <a:spAutoFit/>
          </a:bodyPr>
          <a:lstStyle/>
          <a:p>
            <a:pPr marL="457200" lvl="4" algn="r" eaLnBrk="0" hangingPunct="0">
              <a:defRPr/>
            </a:pPr>
            <a:r>
              <a:rPr lang="en-US" sz="1800" b="1" dirty="0"/>
              <a:t>doc.: IEEE </a:t>
            </a:r>
            <a:r>
              <a:rPr lang="en-US" sz="1800" b="1" dirty="0" smtClean="0"/>
              <a:t>802.11-14/0335r0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ext uri="{AF507438-7753-43E0-B8FC-AC1667EBCBE1}"/>
          </a:extLst>
        </p:spPr>
        <p:txBody>
          <a:bodyPr wrap="none" anchor="ctr"/>
          <a:lstStyle/>
          <a:p>
            <a:pPr eaLnBrk="0" hangingPunct="0">
              <a:defRPr/>
            </a:pPr>
            <a:endParaRPr lang="en-US">
              <a:cs typeface="+mn-cs"/>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ext uri="{91240B29-F687-4F45-9708-019B960494DF}"/>
            <a:ext uri="{AF507438-7753-43E0-B8FC-AC1667EBCBE1}"/>
          </a:extLst>
        </p:spPr>
        <p:txBody>
          <a:bodyPr wrap="none" lIns="0" tIns="0" rIns="0" bIns="0">
            <a:spAutoFit/>
          </a:bodyPr>
          <a:lstStyle/>
          <a:p>
            <a:pPr eaLnBrk="0" hangingPunct="0">
              <a:defRPr/>
            </a:pPr>
            <a:r>
              <a:rPr lang="en-US">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ext uri="{AF507438-7753-43E0-B8FC-AC1667EBCBE1}"/>
          </a:extLst>
        </p:spPr>
        <p:txBody>
          <a:bodyPr wrap="none" anchor="ctr"/>
          <a:lstStyle/>
          <a:p>
            <a:pPr eaLnBrk="0" hangingPunct="0">
              <a:defRPr/>
            </a:pPr>
            <a:endParaRPr lang="en-US">
              <a:cs typeface="+mn-cs"/>
            </a:endParaRPr>
          </a:p>
        </p:txBody>
      </p:sp>
    </p:spTree>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timing>
    <p:tnLst>
      <p:par>
        <p:cTn id="1" dur="indefinite" restart="never" nodeType="tmRoot"/>
      </p:par>
    </p:tnLst>
  </p:timing>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Footer Placeholder 4"/>
          <p:cNvSpPr>
            <a:spLocks noGrp="1"/>
          </p:cNvSpPr>
          <p:nvPr>
            <p:ph type="ftr" sz="quarter" idx="11"/>
          </p:nvPr>
        </p:nvSpPr>
        <p:spPr>
          <a:noFill/>
          <a:ln>
            <a:miter lim="800000"/>
            <a:headEnd/>
            <a:tailEnd/>
          </a:ln>
        </p:spPr>
        <p:txBody>
          <a:bodyPr/>
          <a:lstStyle/>
          <a:p>
            <a:r>
              <a:rPr lang="da-DK" smtClean="0">
                <a:cs typeface="Arial" charset="0"/>
              </a:rPr>
              <a:t>Yakun Sun, et. al. (Marvell)</a:t>
            </a:r>
            <a:endParaRPr lang="en-US">
              <a:cs typeface="Arial" charset="0"/>
            </a:endParaRPr>
          </a:p>
        </p:txBody>
      </p:sp>
      <p:sp>
        <p:nvSpPr>
          <p:cNvPr id="1029" name="Slide Number Placeholder 5"/>
          <p:cNvSpPr>
            <a:spLocks noGrp="1"/>
          </p:cNvSpPr>
          <p:nvPr>
            <p:ph type="sldNum" sz="quarter" idx="12"/>
          </p:nvPr>
        </p:nvSpPr>
        <p:spPr>
          <a:noFill/>
          <a:ln>
            <a:miter lim="800000"/>
            <a:headEnd/>
            <a:tailEnd/>
          </a:ln>
        </p:spPr>
        <p:txBody>
          <a:bodyPr/>
          <a:lstStyle/>
          <a:p>
            <a:r>
              <a:rPr lang="en-US" smtClean="0">
                <a:cs typeface="Arial" charset="0"/>
              </a:rPr>
              <a:t>Slide </a:t>
            </a:r>
            <a:fld id="{9E06968E-125C-439E-B58B-FDD6D8E6CBF0}" type="slidenum">
              <a:rPr lang="en-US" smtClean="0">
                <a:cs typeface="Arial" charset="0"/>
              </a:rPr>
              <a:pPr/>
              <a:t>1</a:t>
            </a:fld>
            <a:endParaRPr lang="en-US" smtClean="0">
              <a:cs typeface="Arial" charset="0"/>
            </a:endParaRPr>
          </a:p>
        </p:txBody>
      </p:sp>
      <p:sp>
        <p:nvSpPr>
          <p:cNvPr id="1030" name="Rectangle 2"/>
          <p:cNvSpPr>
            <a:spLocks noGrp="1" noChangeArrowheads="1"/>
          </p:cNvSpPr>
          <p:nvPr>
            <p:ph type="title"/>
          </p:nvPr>
        </p:nvSpPr>
        <p:spPr>
          <a:xfrm>
            <a:off x="685800" y="685800"/>
            <a:ext cx="7772400" cy="914400"/>
          </a:xfrm>
        </p:spPr>
        <p:txBody>
          <a:bodyPr/>
          <a:lstStyle/>
          <a:p>
            <a:pPr eaLnBrk="1" hangingPunct="1"/>
            <a:r>
              <a:rPr lang="en-US" dirty="0" smtClean="0"/>
              <a:t>Instantaneous SINR Calibration for System Simulation</a:t>
            </a:r>
          </a:p>
        </p:txBody>
      </p:sp>
      <p:sp>
        <p:nvSpPr>
          <p:cNvPr id="1031" name="Rectangle 6"/>
          <p:cNvSpPr>
            <a:spLocks noGrp="1" noChangeArrowheads="1"/>
          </p:cNvSpPr>
          <p:nvPr>
            <p:ph type="body" idx="1"/>
          </p:nvPr>
        </p:nvSpPr>
        <p:spPr>
          <a:xfrm>
            <a:off x="685800" y="1676400"/>
            <a:ext cx="7772400" cy="381000"/>
          </a:xfrm>
        </p:spPr>
        <p:txBody>
          <a:bodyPr/>
          <a:lstStyle/>
          <a:p>
            <a:pPr algn="ctr" eaLnBrk="1" hangingPunct="1">
              <a:buFontTx/>
              <a:buNone/>
            </a:pPr>
            <a:r>
              <a:rPr lang="en-US" sz="2000" dirty="0" smtClean="0"/>
              <a:t>Date:</a:t>
            </a:r>
            <a:r>
              <a:rPr lang="en-US" sz="2000" b="0" dirty="0" smtClean="0"/>
              <a:t> 2014-03-17</a:t>
            </a:r>
          </a:p>
        </p:txBody>
      </p:sp>
      <p:sp>
        <p:nvSpPr>
          <p:cNvPr id="1032" name="Rectangle 12"/>
          <p:cNvSpPr>
            <a:spLocks noChangeArrowheads="1"/>
          </p:cNvSpPr>
          <p:nvPr/>
        </p:nvSpPr>
        <p:spPr bwMode="auto">
          <a:xfrm>
            <a:off x="762000" y="20574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9" name="Table 8"/>
          <p:cNvGraphicFramePr>
            <a:graphicFrameLocks noGrp="1"/>
          </p:cNvGraphicFramePr>
          <p:nvPr/>
        </p:nvGraphicFramePr>
        <p:xfrm>
          <a:off x="685800" y="2590800"/>
          <a:ext cx="7615933" cy="2514600"/>
        </p:xfrm>
        <a:graphic>
          <a:graphicData uri="http://schemas.openxmlformats.org/drawingml/2006/table">
            <a:tbl>
              <a:tblPr firstRow="1" bandRow="1">
                <a:tableStyleId>{5940675A-B579-460E-94D1-54222C63F5DA}</a:tableStyleId>
              </a:tblPr>
              <a:tblGrid>
                <a:gridCol w="1486419"/>
                <a:gridCol w="1609595"/>
                <a:gridCol w="1684961"/>
                <a:gridCol w="1165860"/>
                <a:gridCol w="1669098"/>
              </a:tblGrid>
              <a:tr h="533400">
                <a:tc>
                  <a:txBody>
                    <a:bodyPr/>
                    <a:lstStyle/>
                    <a:p>
                      <a:pPr marL="0" marR="0" algn="ctr">
                        <a:spcBef>
                          <a:spcPts val="0"/>
                        </a:spcBef>
                        <a:spcAft>
                          <a:spcPts val="0"/>
                        </a:spcAft>
                      </a:pPr>
                      <a:r>
                        <a:rPr lang="en-US" sz="1200" kern="0" dirty="0"/>
                        <a:t>Name</a:t>
                      </a:r>
                      <a:endParaRPr lang="en-US" sz="1200" b="1" kern="0" dirty="0">
                        <a:latin typeface="Calibri"/>
                        <a:ea typeface="宋体"/>
                        <a:cs typeface="Times New Roman"/>
                      </a:endParaRPr>
                    </a:p>
                  </a:txBody>
                  <a:tcPr marL="68580" marR="68580" marT="0" marB="0" anchor="ctr"/>
                </a:tc>
                <a:tc>
                  <a:txBody>
                    <a:bodyPr/>
                    <a:lstStyle/>
                    <a:p>
                      <a:pPr marL="0" marR="0" algn="ctr">
                        <a:spcBef>
                          <a:spcPts val="0"/>
                        </a:spcBef>
                        <a:spcAft>
                          <a:spcPts val="0"/>
                        </a:spcAft>
                      </a:pPr>
                      <a:r>
                        <a:rPr lang="en-US" sz="1200"/>
                        <a:t>Affiliations</a:t>
                      </a:r>
                      <a:endParaRPr lang="en-US" sz="1200">
                        <a:latin typeface="Times New Roman"/>
                        <a:ea typeface="Times New Roman"/>
                        <a:cs typeface="Times New Roman"/>
                      </a:endParaRPr>
                    </a:p>
                  </a:txBody>
                  <a:tcPr marL="68580" marR="68580" marT="0" marB="0" anchor="ctr"/>
                </a:tc>
                <a:tc>
                  <a:txBody>
                    <a:bodyPr/>
                    <a:lstStyle/>
                    <a:p>
                      <a:pPr marL="0" marR="0" algn="ctr">
                        <a:spcBef>
                          <a:spcPts val="0"/>
                        </a:spcBef>
                        <a:spcAft>
                          <a:spcPts val="0"/>
                        </a:spcAft>
                      </a:pPr>
                      <a:r>
                        <a:rPr lang="en-US" sz="1200"/>
                        <a:t>Address</a:t>
                      </a:r>
                      <a:endParaRPr lang="en-US" sz="1200">
                        <a:latin typeface="Times New Roman"/>
                        <a:ea typeface="Times New Roman"/>
                        <a:cs typeface="Times New Roman"/>
                      </a:endParaRPr>
                    </a:p>
                  </a:txBody>
                  <a:tcPr marL="68580" marR="68580" marT="0" marB="0" anchor="ctr"/>
                </a:tc>
                <a:tc>
                  <a:txBody>
                    <a:bodyPr/>
                    <a:lstStyle/>
                    <a:p>
                      <a:pPr marL="0" marR="0" algn="ctr">
                        <a:spcBef>
                          <a:spcPts val="0"/>
                        </a:spcBef>
                        <a:spcAft>
                          <a:spcPts val="0"/>
                        </a:spcAft>
                      </a:pPr>
                      <a:r>
                        <a:rPr lang="en-US" sz="1200"/>
                        <a:t>Phone</a:t>
                      </a:r>
                      <a:endParaRPr lang="en-US" sz="1200">
                        <a:latin typeface="Times New Roman"/>
                        <a:ea typeface="Times New Roman"/>
                        <a:cs typeface="Times New Roman"/>
                      </a:endParaRPr>
                    </a:p>
                  </a:txBody>
                  <a:tcPr marL="68580" marR="68580" marT="0" marB="0" anchor="ctr"/>
                </a:tc>
                <a:tc>
                  <a:txBody>
                    <a:bodyPr/>
                    <a:lstStyle/>
                    <a:p>
                      <a:pPr marL="0" marR="0" algn="ctr">
                        <a:spcBef>
                          <a:spcPts val="0"/>
                        </a:spcBef>
                        <a:spcAft>
                          <a:spcPts val="0"/>
                        </a:spcAft>
                      </a:pPr>
                      <a:r>
                        <a:rPr lang="en-US" sz="1200"/>
                        <a:t>email</a:t>
                      </a:r>
                      <a:endParaRPr lang="en-US" sz="1200">
                        <a:latin typeface="Times New Roman"/>
                        <a:ea typeface="Times New Roman"/>
                        <a:cs typeface="Times New Roman"/>
                      </a:endParaRPr>
                    </a:p>
                  </a:txBody>
                  <a:tcPr marL="68580" marR="68580" marT="0" marB="0" anchor="ctr"/>
                </a:tc>
              </a:tr>
              <a:tr h="609600">
                <a:tc>
                  <a:txBody>
                    <a:bodyPr/>
                    <a:lstStyle/>
                    <a:p>
                      <a:pPr marL="0" marR="0" algn="ctr">
                        <a:spcBef>
                          <a:spcPts val="0"/>
                        </a:spcBef>
                        <a:spcAft>
                          <a:spcPts val="0"/>
                        </a:spcAft>
                      </a:pPr>
                      <a:r>
                        <a:rPr lang="en-US" sz="1200" dirty="0"/>
                        <a:t>Yakun Sun</a:t>
                      </a:r>
                      <a:endParaRPr lang="en-US" sz="1200" dirty="0">
                        <a:latin typeface="Times New Roman"/>
                        <a:ea typeface="Times New Roman"/>
                        <a:cs typeface="Times New Roman"/>
                      </a:endParaRPr>
                    </a:p>
                  </a:txBody>
                  <a:tcPr marL="68580" marR="68580" marT="0" marB="0" anchor="ctr"/>
                </a:tc>
                <a:tc>
                  <a:txBody>
                    <a:bodyPr/>
                    <a:lstStyle/>
                    <a:p>
                      <a:pPr marL="0" marR="0" algn="ctr">
                        <a:spcBef>
                          <a:spcPts val="0"/>
                        </a:spcBef>
                        <a:spcAft>
                          <a:spcPts val="0"/>
                        </a:spcAft>
                      </a:pPr>
                      <a:r>
                        <a:rPr lang="en-US" sz="1200" dirty="0"/>
                        <a:t>Marvell Semiconductor</a:t>
                      </a:r>
                      <a:endParaRPr lang="en-US" sz="1200" dirty="0">
                        <a:latin typeface="Times New Roman"/>
                        <a:ea typeface="Times New Roman"/>
                        <a:cs typeface="Times New Roman"/>
                      </a:endParaRPr>
                    </a:p>
                  </a:txBody>
                  <a:tcPr marL="68580" marR="68580" marT="0" marB="0" anchor="ctr"/>
                </a:tc>
                <a:tc>
                  <a:txBody>
                    <a:bodyPr/>
                    <a:lstStyle/>
                    <a:p>
                      <a:pPr marL="57150" marR="0" indent="0" algn="l"/>
                      <a:r>
                        <a:rPr lang="nl-NL" sz="1200" dirty="0"/>
                        <a:t>5488 Marvell Ln, Santa Clara, CA 95054</a:t>
                      </a:r>
                      <a:endParaRPr lang="en-US" sz="1200" dirty="0">
                        <a:latin typeface="Calibri"/>
                        <a:ea typeface="宋体"/>
                        <a:cs typeface="Times New Roman"/>
                      </a:endParaRPr>
                    </a:p>
                  </a:txBody>
                  <a:tcPr marL="68580" marR="68580" marT="0" marB="0" anchor="ctr"/>
                </a:tc>
                <a:tc>
                  <a:txBody>
                    <a:bodyPr/>
                    <a:lstStyle/>
                    <a:p>
                      <a:pPr marL="0" marR="0" algn="ctr">
                        <a:spcBef>
                          <a:spcPts val="0"/>
                        </a:spcBef>
                        <a:spcAft>
                          <a:spcPts val="0"/>
                        </a:spcAft>
                      </a:pPr>
                      <a:r>
                        <a:rPr lang="nl-NL" sz="1200" dirty="0"/>
                        <a:t>1-408-222-3847</a:t>
                      </a:r>
                      <a:endParaRPr lang="en-US" sz="1200" dirty="0">
                        <a:latin typeface="Times New Roman"/>
                        <a:ea typeface="Times New Roman"/>
                        <a:cs typeface="Times New Roman"/>
                      </a:endParaRPr>
                    </a:p>
                  </a:txBody>
                  <a:tcPr marL="68580" marR="68580" marT="0" marB="0" anchor="ctr"/>
                </a:tc>
                <a:tc>
                  <a:txBody>
                    <a:bodyPr/>
                    <a:lstStyle/>
                    <a:p>
                      <a:pPr marL="0" marR="0" algn="ctr">
                        <a:spcBef>
                          <a:spcPts val="0"/>
                        </a:spcBef>
                        <a:spcAft>
                          <a:spcPts val="0"/>
                        </a:spcAft>
                      </a:pPr>
                      <a:r>
                        <a:rPr lang="nl-NL" sz="1200"/>
                        <a:t>yakunsun@marvell.com</a:t>
                      </a:r>
                      <a:endParaRPr lang="en-US" sz="1200">
                        <a:latin typeface="Times New Roman"/>
                        <a:ea typeface="Times New Roman"/>
                        <a:cs typeface="Times New Roman"/>
                      </a:endParaRPr>
                    </a:p>
                  </a:txBody>
                  <a:tcPr marL="68580" marR="68580" marT="0" marB="0" anchor="ctr"/>
                </a:tc>
              </a:tr>
              <a:tr h="457200">
                <a:tc>
                  <a:txBody>
                    <a:bodyPr/>
                    <a:lstStyle/>
                    <a:p>
                      <a:pPr marL="0" marR="0" algn="ctr">
                        <a:spcBef>
                          <a:spcPts val="0"/>
                        </a:spcBef>
                        <a:spcAft>
                          <a:spcPts val="0"/>
                        </a:spcAft>
                      </a:pPr>
                      <a:r>
                        <a:rPr lang="en-US" sz="1200" dirty="0" smtClean="0"/>
                        <a:t>Jinjing Jiang</a:t>
                      </a:r>
                      <a:endParaRPr lang="en-US" sz="1200" dirty="0">
                        <a:latin typeface="Times New Roman"/>
                        <a:ea typeface="Times New Roman"/>
                        <a:cs typeface="Times New Roman"/>
                      </a:endParaRPr>
                    </a:p>
                  </a:txBody>
                  <a:tcPr marL="68580" marR="68580" marT="0" marB="0" anchor="ctr"/>
                </a:tc>
                <a:tc>
                  <a:txBody>
                    <a:bodyPr/>
                    <a:lstStyle/>
                    <a:p>
                      <a:pPr marL="0" marR="0" algn="ctr">
                        <a:spcBef>
                          <a:spcPts val="0"/>
                        </a:spcBef>
                        <a:spcAft>
                          <a:spcPts val="0"/>
                        </a:spcAft>
                      </a:pPr>
                      <a:r>
                        <a:rPr lang="en-US" sz="1200" dirty="0"/>
                        <a:t>Marvell Semiconductor</a:t>
                      </a:r>
                      <a:endParaRPr lang="en-US" sz="1200" dirty="0">
                        <a:latin typeface="Times New Roman"/>
                        <a:ea typeface="Times New Roman"/>
                        <a:cs typeface="Times New Roman"/>
                      </a:endParaRPr>
                    </a:p>
                  </a:txBody>
                  <a:tcPr marL="68580" marR="68580" marT="0" marB="0" anchor="ctr"/>
                </a:tc>
                <a:tc>
                  <a:txBody>
                    <a:bodyPr/>
                    <a:lstStyle/>
                    <a:p>
                      <a:pPr marL="0" marR="0" algn="ctr">
                        <a:spcBef>
                          <a:spcPts val="0"/>
                        </a:spcBef>
                        <a:spcAft>
                          <a:spcPts val="0"/>
                        </a:spcAft>
                      </a:pPr>
                      <a:endParaRPr lang="en-US" sz="1200" dirty="0">
                        <a:latin typeface="Times New Roman"/>
                        <a:ea typeface="Times New Roman"/>
                        <a:cs typeface="Times New Roman"/>
                      </a:endParaRPr>
                    </a:p>
                  </a:txBody>
                  <a:tcPr marL="68580" marR="68580" marT="0" marB="0" anchor="ctr"/>
                </a:tc>
                <a:tc>
                  <a:txBody>
                    <a:bodyPr/>
                    <a:lstStyle/>
                    <a:p>
                      <a:pPr marL="0" marR="0" algn="ctr">
                        <a:spcBef>
                          <a:spcPts val="0"/>
                        </a:spcBef>
                        <a:spcAft>
                          <a:spcPts val="0"/>
                        </a:spcAft>
                      </a:pPr>
                      <a:endParaRPr lang="en-US" sz="1200" dirty="0">
                        <a:latin typeface="Times New Roman"/>
                        <a:ea typeface="Times New Roman"/>
                        <a:cs typeface="Times New Roman"/>
                      </a:endParaRPr>
                    </a:p>
                  </a:txBody>
                  <a:tcPr marL="68580" marR="68580" marT="0" marB="0" anchor="ctr"/>
                </a:tc>
                <a:tc>
                  <a:txBody>
                    <a:bodyPr/>
                    <a:lstStyle/>
                    <a:p>
                      <a:pPr marL="0" marR="0" algn="ctr">
                        <a:spcBef>
                          <a:spcPts val="0"/>
                        </a:spcBef>
                        <a:spcAft>
                          <a:spcPts val="0"/>
                        </a:spcAft>
                      </a:pPr>
                      <a:endParaRPr lang="en-US" sz="1200">
                        <a:latin typeface="Times New Roman"/>
                        <a:ea typeface="Times New Roman"/>
                        <a:cs typeface="Times New Roman"/>
                      </a:endParaRPr>
                    </a:p>
                  </a:txBody>
                  <a:tcPr marL="68580" marR="68580" marT="0" marB="0" anchor="ctr"/>
                </a:tc>
              </a:tr>
              <a:tr h="457200">
                <a:tc>
                  <a:txBody>
                    <a:bodyPr/>
                    <a:lstStyle/>
                    <a:p>
                      <a:pPr marL="0" marR="0" algn="ctr">
                        <a:spcBef>
                          <a:spcPts val="0"/>
                        </a:spcBef>
                        <a:spcAft>
                          <a:spcPts val="0"/>
                        </a:spcAft>
                      </a:pPr>
                      <a:r>
                        <a:rPr lang="en-US" sz="1200" dirty="0" smtClean="0"/>
                        <a:t>Yan Zhang</a:t>
                      </a:r>
                      <a:endParaRPr lang="en-US" sz="1200" dirty="0">
                        <a:latin typeface="Times New Roman"/>
                        <a:ea typeface="Times New Roman"/>
                        <a:cs typeface="Times New Roman"/>
                      </a:endParaRPr>
                    </a:p>
                  </a:txBody>
                  <a:tcPr marL="68580" marR="68580" marT="0" marB="0" anchor="ctr"/>
                </a:tc>
                <a:tc>
                  <a:txBody>
                    <a:bodyPr/>
                    <a:lstStyle/>
                    <a:p>
                      <a:pPr marL="0" marR="0" algn="ctr">
                        <a:spcBef>
                          <a:spcPts val="0"/>
                        </a:spcBef>
                        <a:spcAft>
                          <a:spcPts val="0"/>
                        </a:spcAft>
                      </a:pPr>
                      <a:r>
                        <a:rPr lang="en-US" sz="1200" dirty="0"/>
                        <a:t>Marvell Semiconductor</a:t>
                      </a:r>
                      <a:endParaRPr lang="en-US" sz="1200" dirty="0">
                        <a:latin typeface="Times New Roman"/>
                        <a:ea typeface="Times New Roman"/>
                        <a:cs typeface="Times New Roman"/>
                      </a:endParaRPr>
                    </a:p>
                  </a:txBody>
                  <a:tcPr marL="68580" marR="68580" marT="0" marB="0" anchor="ctr"/>
                </a:tc>
                <a:tc>
                  <a:txBody>
                    <a:bodyPr/>
                    <a:lstStyle/>
                    <a:p>
                      <a:pPr marL="0" marR="0" algn="ctr">
                        <a:spcBef>
                          <a:spcPts val="0"/>
                        </a:spcBef>
                        <a:spcAft>
                          <a:spcPts val="0"/>
                        </a:spcAft>
                      </a:pPr>
                      <a:endParaRPr lang="en-US" sz="1200" dirty="0">
                        <a:latin typeface="Times New Roman"/>
                        <a:ea typeface="Times New Roman"/>
                        <a:cs typeface="Times New Roman"/>
                      </a:endParaRPr>
                    </a:p>
                  </a:txBody>
                  <a:tcPr marL="68580" marR="68580" marT="0" marB="0" anchor="ctr"/>
                </a:tc>
                <a:tc>
                  <a:txBody>
                    <a:bodyPr/>
                    <a:lstStyle/>
                    <a:p>
                      <a:pPr marL="0" marR="0" algn="ctr">
                        <a:spcBef>
                          <a:spcPts val="0"/>
                        </a:spcBef>
                        <a:spcAft>
                          <a:spcPts val="0"/>
                        </a:spcAft>
                      </a:pPr>
                      <a:endParaRPr lang="en-US" sz="1200" dirty="0">
                        <a:latin typeface="Times New Roman"/>
                        <a:ea typeface="Times New Roman"/>
                        <a:cs typeface="Times New Roman"/>
                      </a:endParaRPr>
                    </a:p>
                  </a:txBody>
                  <a:tcPr marL="68580" marR="68580" marT="0" marB="0" anchor="ctr"/>
                </a:tc>
                <a:tc>
                  <a:txBody>
                    <a:bodyPr/>
                    <a:lstStyle/>
                    <a:p>
                      <a:pPr marL="0" marR="0" algn="ctr">
                        <a:spcBef>
                          <a:spcPts val="0"/>
                        </a:spcBef>
                        <a:spcAft>
                          <a:spcPts val="0"/>
                        </a:spcAft>
                      </a:pPr>
                      <a:endParaRPr lang="en-US" sz="1200" dirty="0">
                        <a:latin typeface="Times New Roman"/>
                        <a:ea typeface="Times New Roman"/>
                        <a:cs typeface="Times New Roman"/>
                      </a:endParaRPr>
                    </a:p>
                  </a:txBody>
                  <a:tcPr marL="68580" marR="68580" marT="0" marB="0" anchor="ctr"/>
                </a:tc>
              </a:tr>
              <a:tr h="457200">
                <a:tc>
                  <a:txBody>
                    <a:bodyPr/>
                    <a:lstStyle/>
                    <a:p>
                      <a:pPr marL="0" marR="0" algn="ctr">
                        <a:spcBef>
                          <a:spcPts val="0"/>
                        </a:spcBef>
                        <a:spcAft>
                          <a:spcPts val="0"/>
                        </a:spcAft>
                      </a:pPr>
                      <a:r>
                        <a:rPr lang="en-US" sz="1200"/>
                        <a:t>Hongyuan Zhang</a:t>
                      </a:r>
                      <a:endParaRPr lang="en-US" sz="1200">
                        <a:latin typeface="Times New Roman"/>
                        <a:ea typeface="Times New Roman"/>
                        <a:cs typeface="Times New Roman"/>
                      </a:endParaRPr>
                    </a:p>
                  </a:txBody>
                  <a:tcPr marL="68580" marR="68580" marT="0" marB="0" anchor="ctr"/>
                </a:tc>
                <a:tc>
                  <a:txBody>
                    <a:bodyPr/>
                    <a:lstStyle/>
                    <a:p>
                      <a:pPr marL="0" marR="0" algn="ctr">
                        <a:spcBef>
                          <a:spcPts val="0"/>
                        </a:spcBef>
                        <a:spcAft>
                          <a:spcPts val="0"/>
                        </a:spcAft>
                      </a:pPr>
                      <a:r>
                        <a:rPr lang="en-US" sz="1200" dirty="0"/>
                        <a:t>Marvell Semiconductor</a:t>
                      </a:r>
                      <a:endParaRPr lang="en-US" sz="1200" dirty="0">
                        <a:latin typeface="Times New Roman"/>
                        <a:ea typeface="Times New Roman"/>
                        <a:cs typeface="Times New Roman"/>
                      </a:endParaRPr>
                    </a:p>
                  </a:txBody>
                  <a:tcPr marL="68580" marR="68580" marT="0" marB="0" anchor="ctr"/>
                </a:tc>
                <a:tc>
                  <a:txBody>
                    <a:bodyPr/>
                    <a:lstStyle/>
                    <a:p>
                      <a:pPr marL="0" marR="0" algn="ctr">
                        <a:spcBef>
                          <a:spcPts val="0"/>
                        </a:spcBef>
                        <a:spcAft>
                          <a:spcPts val="0"/>
                        </a:spcAft>
                      </a:pPr>
                      <a:endParaRPr lang="en-US" sz="1200">
                        <a:latin typeface="Times New Roman"/>
                        <a:ea typeface="Times New Roman"/>
                        <a:cs typeface="Times New Roman"/>
                      </a:endParaRPr>
                    </a:p>
                  </a:txBody>
                  <a:tcPr marL="68580" marR="68580" marT="0" marB="0" anchor="ctr"/>
                </a:tc>
                <a:tc>
                  <a:txBody>
                    <a:bodyPr/>
                    <a:lstStyle/>
                    <a:p>
                      <a:pPr marL="0" marR="0" algn="ctr">
                        <a:spcBef>
                          <a:spcPts val="0"/>
                        </a:spcBef>
                        <a:spcAft>
                          <a:spcPts val="0"/>
                        </a:spcAft>
                      </a:pPr>
                      <a:endParaRPr lang="en-US" sz="1200" dirty="0">
                        <a:latin typeface="Times New Roman"/>
                        <a:ea typeface="Times New Roman"/>
                        <a:cs typeface="Times New Roman"/>
                      </a:endParaRPr>
                    </a:p>
                  </a:txBody>
                  <a:tcPr marL="68580" marR="68580" marT="0" marB="0" anchor="ctr"/>
                </a:tc>
                <a:tc>
                  <a:txBody>
                    <a:bodyPr/>
                    <a:lstStyle/>
                    <a:p>
                      <a:pPr marL="0" marR="0" algn="ctr">
                        <a:spcBef>
                          <a:spcPts val="0"/>
                        </a:spcBef>
                        <a:spcAft>
                          <a:spcPts val="0"/>
                        </a:spcAft>
                      </a:pPr>
                      <a:endParaRPr lang="en-US" sz="1200" dirty="0">
                        <a:latin typeface="Times New Roman"/>
                        <a:ea typeface="Times New Roman"/>
                        <a:cs typeface="Times New Roman"/>
                      </a:endParaRPr>
                    </a:p>
                  </a:txBody>
                  <a:tcPr marL="68580" marR="68580" marT="0" marB="0" anchor="ctr"/>
                </a:tc>
              </a:tr>
            </a:tbl>
          </a:graphicData>
        </a:graphic>
      </p:graphicFrame>
      <p:sp>
        <p:nvSpPr>
          <p:cNvPr id="8" name="Date Placeholder 7"/>
          <p:cNvSpPr>
            <a:spLocks noGrp="1"/>
          </p:cNvSpPr>
          <p:nvPr>
            <p:ph type="dt" sz="half" idx="10"/>
          </p:nvPr>
        </p:nvSpPr>
        <p:spPr/>
        <p:txBody>
          <a:bodyPr/>
          <a:lstStyle/>
          <a:p>
            <a:pPr>
              <a:defRPr/>
            </a:pPr>
            <a:r>
              <a:rPr lang="en-US" smtClean="0"/>
              <a:t>Mar. 2014</a:t>
            </a:r>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Effective SINR Per Frame</a:t>
            </a:r>
            <a:endParaRPr lang="en-US" dirty="0"/>
          </a:p>
        </p:txBody>
      </p:sp>
      <p:sp>
        <p:nvSpPr>
          <p:cNvPr id="3" name="Content Placeholder 2"/>
          <p:cNvSpPr>
            <a:spLocks noGrp="1"/>
          </p:cNvSpPr>
          <p:nvPr>
            <p:ph idx="1"/>
          </p:nvPr>
        </p:nvSpPr>
        <p:spPr>
          <a:xfrm>
            <a:off x="685800" y="1676400"/>
            <a:ext cx="7772400" cy="914400"/>
          </a:xfrm>
        </p:spPr>
        <p:txBody>
          <a:bodyPr>
            <a:normAutofit fontScale="85000" lnSpcReduction="20000"/>
          </a:bodyPr>
          <a:lstStyle/>
          <a:p>
            <a:r>
              <a:rPr lang="en-US" dirty="0" smtClean="0"/>
              <a:t>RBIR is used for effective SNR mapping.</a:t>
            </a:r>
          </a:p>
          <a:p>
            <a:r>
              <a:rPr lang="en-US" dirty="0" smtClean="0"/>
              <a:t>We truncate the SNR vs. RBIR mapping at 27dB for 64QAM and 30dB for 256QAM.</a:t>
            </a:r>
            <a:endParaRPr lang="en-US" dirty="0"/>
          </a:p>
        </p:txBody>
      </p:sp>
      <p:sp>
        <p:nvSpPr>
          <p:cNvPr id="4" name="Date Placeholder 3"/>
          <p:cNvSpPr>
            <a:spLocks noGrp="1"/>
          </p:cNvSpPr>
          <p:nvPr>
            <p:ph type="dt" sz="half" idx="10"/>
          </p:nvPr>
        </p:nvSpPr>
        <p:spPr/>
        <p:txBody>
          <a:bodyPr/>
          <a:lstStyle/>
          <a:p>
            <a:pPr>
              <a:defRPr/>
            </a:pPr>
            <a:r>
              <a:rPr lang="en-US" smtClean="0"/>
              <a:t>Mar. 2014</a:t>
            </a:r>
            <a:endParaRPr lang="en-US"/>
          </a:p>
        </p:txBody>
      </p:sp>
      <p:sp>
        <p:nvSpPr>
          <p:cNvPr id="5" name="Footer Placeholder 4"/>
          <p:cNvSpPr>
            <a:spLocks noGrp="1"/>
          </p:cNvSpPr>
          <p:nvPr>
            <p:ph type="ftr" sz="quarter" idx="11"/>
          </p:nvPr>
        </p:nvSpPr>
        <p:spPr/>
        <p:txBody>
          <a:bodyPr/>
          <a:lstStyle/>
          <a:p>
            <a:pPr>
              <a:defRPr/>
            </a:pPr>
            <a:r>
              <a:rPr lang="da-DK" smtClean="0"/>
              <a:t>Yakun Sun, et. al. (Marvell)</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D9223F9B-178A-44F0-B932-0C4B2167E70B}" type="slidenum">
              <a:rPr lang="en-US" smtClean="0"/>
              <a:pPr>
                <a:defRPr/>
              </a:pPr>
              <a:t>10</a:t>
            </a:fld>
            <a:endParaRPr lang="en-US"/>
          </a:p>
        </p:txBody>
      </p:sp>
      <p:pic>
        <p:nvPicPr>
          <p:cNvPr id="3075" name="Picture 3"/>
          <p:cNvPicPr>
            <a:picLocks noChangeAspect="1" noChangeArrowheads="1"/>
          </p:cNvPicPr>
          <p:nvPr/>
        </p:nvPicPr>
        <p:blipFill>
          <a:blip r:embed="rId2" cstate="print"/>
          <a:srcRect/>
          <a:stretch>
            <a:fillRect/>
          </a:stretch>
        </p:blipFill>
        <p:spPr bwMode="auto">
          <a:xfrm>
            <a:off x="76200" y="2743200"/>
            <a:ext cx="4303172" cy="2892425"/>
          </a:xfrm>
          <a:prstGeom prst="rect">
            <a:avLst/>
          </a:prstGeom>
          <a:noFill/>
          <a:ln w="9525">
            <a:noFill/>
            <a:miter lim="800000"/>
            <a:headEnd/>
            <a:tailEnd/>
          </a:ln>
          <a:effectLst/>
        </p:spPr>
      </p:pic>
      <p:pic>
        <p:nvPicPr>
          <p:cNvPr id="1026" name="Picture 2"/>
          <p:cNvPicPr>
            <a:picLocks noChangeAspect="1" noChangeArrowheads="1"/>
          </p:cNvPicPr>
          <p:nvPr/>
        </p:nvPicPr>
        <p:blipFill>
          <a:blip r:embed="rId3" cstate="print"/>
          <a:srcRect/>
          <a:stretch>
            <a:fillRect/>
          </a:stretch>
        </p:blipFill>
        <p:spPr bwMode="auto">
          <a:xfrm>
            <a:off x="4495800" y="2716160"/>
            <a:ext cx="4343400" cy="2919465"/>
          </a:xfrm>
          <a:prstGeom prst="rect">
            <a:avLst/>
          </a:prstGeom>
          <a:noFill/>
          <a:ln w="9525">
            <a:noFill/>
            <a:miter lim="800000"/>
            <a:headEnd/>
            <a:tailEnd/>
          </a:ln>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Simulation Assumptions (Scenario 2)</a:t>
            </a:r>
            <a:endParaRPr lang="en-US" dirty="0"/>
          </a:p>
        </p:txBody>
      </p:sp>
      <p:graphicFrame>
        <p:nvGraphicFramePr>
          <p:cNvPr id="6" name="Content Placeholder 5"/>
          <p:cNvGraphicFramePr>
            <a:graphicFrameLocks noGrp="1"/>
          </p:cNvGraphicFramePr>
          <p:nvPr>
            <p:ph idx="1"/>
          </p:nvPr>
        </p:nvGraphicFramePr>
        <p:xfrm>
          <a:off x="457200" y="1752600"/>
          <a:ext cx="8077200" cy="4191000"/>
        </p:xfrm>
        <a:graphic>
          <a:graphicData uri="http://schemas.openxmlformats.org/drawingml/2006/table">
            <a:tbl>
              <a:tblPr firstRow="1" bandRow="1">
                <a:tableStyleId>{5C22544A-7EE6-4342-B048-85BDC9FD1C3A}</a:tableStyleId>
              </a:tblPr>
              <a:tblGrid>
                <a:gridCol w="1900518"/>
                <a:gridCol w="6176682"/>
              </a:tblGrid>
              <a:tr h="455951">
                <a:tc>
                  <a:txBody>
                    <a:bodyPr/>
                    <a:lstStyle/>
                    <a:p>
                      <a:r>
                        <a:rPr lang="en-US" dirty="0" smtClean="0"/>
                        <a:t>Parameter</a:t>
                      </a:r>
                      <a:endParaRPr lang="en-US" dirty="0"/>
                    </a:p>
                  </a:txBody>
                  <a:tcPr/>
                </a:tc>
                <a:tc>
                  <a:txBody>
                    <a:bodyPr/>
                    <a:lstStyle/>
                    <a:p>
                      <a:r>
                        <a:rPr lang="en-US" dirty="0" smtClean="0"/>
                        <a:t>Value</a:t>
                      </a:r>
                      <a:endParaRPr lang="en-US" dirty="0"/>
                    </a:p>
                  </a:txBody>
                  <a:tcPr/>
                </a:tc>
              </a:tr>
              <a:tr h="455951">
                <a:tc>
                  <a:txBody>
                    <a:bodyPr/>
                    <a:lstStyle/>
                    <a:p>
                      <a:r>
                        <a:rPr lang="en-US" dirty="0" smtClean="0"/>
                        <a:t>Number of STAs</a:t>
                      </a:r>
                      <a:endParaRPr lang="en-US" dirty="0"/>
                    </a:p>
                  </a:txBody>
                  <a:tcPr/>
                </a:tc>
                <a:tc>
                  <a:txBody>
                    <a:bodyPr/>
                    <a:lstStyle/>
                    <a:p>
                      <a:r>
                        <a:rPr lang="en-US" dirty="0" smtClean="0"/>
                        <a:t>4 STAs per cubicle, 4 AP per BSS</a:t>
                      </a:r>
                      <a:endParaRPr lang="en-US" dirty="0"/>
                    </a:p>
                  </a:txBody>
                  <a:tcPr/>
                </a:tc>
              </a:tr>
              <a:tr h="455951">
                <a:tc>
                  <a:txBody>
                    <a:bodyPr/>
                    <a:lstStyle/>
                    <a:p>
                      <a:r>
                        <a:rPr lang="en-US" dirty="0" smtClean="0"/>
                        <a:t>Channel Model</a:t>
                      </a:r>
                      <a:endParaRPr lang="en-US" dirty="0"/>
                    </a:p>
                  </a:txBody>
                  <a:tcPr/>
                </a:tc>
                <a:tc>
                  <a:txBody>
                    <a:bodyPr/>
                    <a:lstStyle/>
                    <a:p>
                      <a:r>
                        <a:rPr lang="en-US" dirty="0" err="1" smtClean="0"/>
                        <a:t>TGn</a:t>
                      </a:r>
                      <a:r>
                        <a:rPr lang="en-US" dirty="0" smtClean="0"/>
                        <a:t> D (AP-AP,</a:t>
                      </a:r>
                      <a:r>
                        <a:rPr lang="en-US" baseline="0" dirty="0" smtClean="0"/>
                        <a:t> STA-STA, AP-STA)</a:t>
                      </a:r>
                      <a:endParaRPr lang="en-US" dirty="0"/>
                    </a:p>
                  </a:txBody>
                  <a:tcPr/>
                </a:tc>
              </a:tr>
              <a:tr h="455951">
                <a:tc>
                  <a:txBody>
                    <a:bodyPr/>
                    <a:lstStyle/>
                    <a:p>
                      <a:r>
                        <a:rPr lang="en-US" dirty="0" smtClean="0"/>
                        <a:t>Penetration Loss</a:t>
                      </a:r>
                      <a:endParaRPr lang="en-US" dirty="0"/>
                    </a:p>
                  </a:txBody>
                  <a:tcPr/>
                </a:tc>
                <a:tc>
                  <a:txBody>
                    <a:bodyPr/>
                    <a:lstStyle/>
                    <a:p>
                      <a:r>
                        <a:rPr lang="en-US" dirty="0" smtClean="0"/>
                        <a:t>Wall 7dB, linear for multiple walls</a:t>
                      </a:r>
                      <a:endParaRPr lang="en-US" dirty="0"/>
                    </a:p>
                  </a:txBody>
                  <a:tcPr/>
                </a:tc>
              </a:tr>
              <a:tr h="1124261">
                <a:tc>
                  <a:txBody>
                    <a:bodyPr/>
                    <a:lstStyle/>
                    <a:p>
                      <a:r>
                        <a:rPr lang="en-US" dirty="0" smtClean="0"/>
                        <a:t>BW</a:t>
                      </a:r>
                      <a:endParaRPr lang="en-US" dirty="0"/>
                    </a:p>
                  </a:txBody>
                  <a:tcPr/>
                </a:tc>
                <a:tc>
                  <a:txBody>
                    <a:bodyPr/>
                    <a:lstStyle/>
                    <a:p>
                      <a:r>
                        <a:rPr lang="en-US" dirty="0" smtClean="0"/>
                        <a:t>20MHz at 2.4GHz. Each AP </a:t>
                      </a:r>
                      <a:r>
                        <a:rPr lang="en-US" baseline="0" dirty="0" smtClean="0"/>
                        <a:t>selects one channel out of 4 in a BSS. </a:t>
                      </a:r>
                    </a:p>
                    <a:p>
                      <a:r>
                        <a:rPr lang="en-US" baseline="0" dirty="0" smtClean="0"/>
                        <a:t>(BSS4k+1,BSS4k+2,BSS4k+3,BSS4k+4)= (ch1,ch2,ch3,ch4)</a:t>
                      </a:r>
                      <a:endParaRPr lang="en-US" dirty="0"/>
                    </a:p>
                  </a:txBody>
                  <a:tcPr/>
                </a:tc>
              </a:tr>
              <a:tr h="455951">
                <a:tc>
                  <a:txBody>
                    <a:bodyPr/>
                    <a:lstStyle/>
                    <a:p>
                      <a:r>
                        <a:rPr lang="en-US" dirty="0" smtClean="0"/>
                        <a:t>TX Power</a:t>
                      </a:r>
                      <a:endParaRPr lang="en-US" dirty="0"/>
                    </a:p>
                  </a:txBody>
                  <a:tcPr/>
                </a:tc>
                <a:tc>
                  <a:txBody>
                    <a:bodyPr/>
                    <a:lstStyle/>
                    <a:p>
                      <a:r>
                        <a:rPr lang="en-US" dirty="0" smtClean="0"/>
                        <a:t>AP: 24dBm, STA: 21dBm</a:t>
                      </a:r>
                      <a:endParaRPr lang="en-US" dirty="0"/>
                    </a:p>
                  </a:txBody>
                  <a:tcPr/>
                </a:tc>
              </a:tr>
              <a:tr h="786984">
                <a:tc>
                  <a:txBody>
                    <a:bodyPr/>
                    <a:lstStyle/>
                    <a:p>
                      <a:r>
                        <a:rPr lang="en-US" dirty="0" smtClean="0"/>
                        <a:t>Association</a:t>
                      </a:r>
                      <a:endParaRPr lang="en-US" dirty="0"/>
                    </a:p>
                  </a:txBody>
                  <a:tcPr/>
                </a:tc>
                <a:tc>
                  <a:txBody>
                    <a:bodyPr/>
                    <a:lstStyle/>
                    <a:p>
                      <a:r>
                        <a:rPr lang="en-US" dirty="0" smtClean="0"/>
                        <a:t>100% STA in a</a:t>
                      </a:r>
                      <a:r>
                        <a:rPr lang="en-US" baseline="0" dirty="0" smtClean="0"/>
                        <a:t> BSS associated with an AP in the BSS by RSSI, no P2P STA</a:t>
                      </a:r>
                      <a:endParaRPr lang="en-US" dirty="0"/>
                    </a:p>
                  </a:txBody>
                  <a:tcPr/>
                </a:tc>
              </a:tr>
            </a:tbl>
          </a:graphicData>
        </a:graphic>
      </p:graphicFrame>
      <p:sp>
        <p:nvSpPr>
          <p:cNvPr id="4" name="Footer Placeholder 3"/>
          <p:cNvSpPr>
            <a:spLocks noGrp="1"/>
          </p:cNvSpPr>
          <p:nvPr>
            <p:ph type="ftr" sz="quarter" idx="11"/>
          </p:nvPr>
        </p:nvSpPr>
        <p:spPr/>
        <p:txBody>
          <a:bodyPr/>
          <a:lstStyle/>
          <a:p>
            <a:pPr>
              <a:defRPr/>
            </a:pPr>
            <a:r>
              <a:rPr lang="da-DK" smtClean="0"/>
              <a:t>Yakun Sun, et. al. (Marvell)</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D9223F9B-178A-44F0-B932-0C4B2167E70B}" type="slidenum">
              <a:rPr lang="en-US" smtClean="0"/>
              <a:pPr>
                <a:defRPr/>
              </a:pPr>
              <a:t>11</a:t>
            </a:fld>
            <a:endParaRPr lang="en-US"/>
          </a:p>
        </p:txBody>
      </p:sp>
      <p:sp>
        <p:nvSpPr>
          <p:cNvPr id="7" name="TextBox 6"/>
          <p:cNvSpPr txBox="1"/>
          <p:nvPr/>
        </p:nvSpPr>
        <p:spPr>
          <a:xfrm>
            <a:off x="4038600" y="6019800"/>
            <a:ext cx="3999813" cy="276999"/>
          </a:xfrm>
          <a:prstGeom prst="rect">
            <a:avLst/>
          </a:prstGeom>
          <a:noFill/>
        </p:spPr>
        <p:txBody>
          <a:bodyPr wrap="none" rtlCol="0">
            <a:spAutoFit/>
          </a:bodyPr>
          <a:lstStyle/>
          <a:p>
            <a:r>
              <a:rPr lang="en-US" dirty="0" smtClean="0"/>
              <a:t>Based on [2] before the document was updated at the meeting.</a:t>
            </a:r>
            <a:endParaRPr lang="en-US" dirty="0"/>
          </a:p>
        </p:txBody>
      </p:sp>
      <p:sp>
        <p:nvSpPr>
          <p:cNvPr id="8" name="Date Placeholder 7"/>
          <p:cNvSpPr>
            <a:spLocks noGrp="1"/>
          </p:cNvSpPr>
          <p:nvPr>
            <p:ph type="dt" sz="half" idx="10"/>
          </p:nvPr>
        </p:nvSpPr>
        <p:spPr/>
        <p:txBody>
          <a:bodyPr/>
          <a:lstStyle/>
          <a:p>
            <a:pPr>
              <a:defRPr/>
            </a:pPr>
            <a:r>
              <a:rPr lang="en-US" smtClean="0"/>
              <a:t>Mar. 2014</a:t>
            </a: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Instantaneous UL SINR Per Tone</a:t>
            </a:r>
            <a:endParaRPr lang="en-US" dirty="0"/>
          </a:p>
        </p:txBody>
      </p:sp>
      <p:sp>
        <p:nvSpPr>
          <p:cNvPr id="4" name="Date Placeholder 3"/>
          <p:cNvSpPr>
            <a:spLocks noGrp="1"/>
          </p:cNvSpPr>
          <p:nvPr>
            <p:ph type="dt" sz="half" idx="10"/>
          </p:nvPr>
        </p:nvSpPr>
        <p:spPr/>
        <p:txBody>
          <a:bodyPr/>
          <a:lstStyle/>
          <a:p>
            <a:pPr>
              <a:defRPr/>
            </a:pPr>
            <a:r>
              <a:rPr lang="en-US" smtClean="0"/>
              <a:t>Mar. 2014</a:t>
            </a:r>
            <a:endParaRPr lang="en-US"/>
          </a:p>
        </p:txBody>
      </p:sp>
      <p:sp>
        <p:nvSpPr>
          <p:cNvPr id="5" name="Footer Placeholder 4"/>
          <p:cNvSpPr>
            <a:spLocks noGrp="1"/>
          </p:cNvSpPr>
          <p:nvPr>
            <p:ph type="ftr" sz="quarter" idx="11"/>
          </p:nvPr>
        </p:nvSpPr>
        <p:spPr/>
        <p:txBody>
          <a:bodyPr/>
          <a:lstStyle/>
          <a:p>
            <a:pPr>
              <a:defRPr/>
            </a:pPr>
            <a:r>
              <a:rPr lang="da-DK" smtClean="0"/>
              <a:t>Yakun Sun, et. al. (Marvell)</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D9223F9B-178A-44F0-B932-0C4B2167E70B}" type="slidenum">
              <a:rPr lang="en-US" smtClean="0"/>
              <a:pPr>
                <a:defRPr/>
              </a:pPr>
              <a:t>12</a:t>
            </a:fld>
            <a:endParaRPr lang="en-US"/>
          </a:p>
        </p:txBody>
      </p:sp>
      <p:pic>
        <p:nvPicPr>
          <p:cNvPr id="1027" name="Picture 3"/>
          <p:cNvPicPr>
            <a:picLocks noChangeAspect="1" noChangeArrowheads="1"/>
          </p:cNvPicPr>
          <p:nvPr/>
        </p:nvPicPr>
        <p:blipFill>
          <a:blip r:embed="rId2" cstate="print"/>
          <a:srcRect/>
          <a:stretch>
            <a:fillRect/>
          </a:stretch>
        </p:blipFill>
        <p:spPr bwMode="auto">
          <a:xfrm>
            <a:off x="1905000" y="1752600"/>
            <a:ext cx="5486400" cy="4467401"/>
          </a:xfrm>
          <a:prstGeom prst="rect">
            <a:avLst/>
          </a:prstGeom>
          <a:noFill/>
          <a:ln w="9525">
            <a:noFill/>
            <a:miter lim="800000"/>
            <a:headEnd/>
            <a:tailEnd/>
          </a:ln>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Effective SINR Per Frame</a:t>
            </a:r>
            <a:endParaRPr lang="en-US" dirty="0"/>
          </a:p>
        </p:txBody>
      </p:sp>
      <p:sp>
        <p:nvSpPr>
          <p:cNvPr id="4" name="Date Placeholder 3"/>
          <p:cNvSpPr>
            <a:spLocks noGrp="1"/>
          </p:cNvSpPr>
          <p:nvPr>
            <p:ph type="dt" sz="half" idx="10"/>
          </p:nvPr>
        </p:nvSpPr>
        <p:spPr/>
        <p:txBody>
          <a:bodyPr/>
          <a:lstStyle/>
          <a:p>
            <a:pPr>
              <a:defRPr/>
            </a:pPr>
            <a:r>
              <a:rPr lang="en-US" smtClean="0"/>
              <a:t>Mar. 2014</a:t>
            </a:r>
            <a:endParaRPr lang="en-US"/>
          </a:p>
        </p:txBody>
      </p:sp>
      <p:sp>
        <p:nvSpPr>
          <p:cNvPr id="5" name="Footer Placeholder 4"/>
          <p:cNvSpPr>
            <a:spLocks noGrp="1"/>
          </p:cNvSpPr>
          <p:nvPr>
            <p:ph type="ftr" sz="quarter" idx="11"/>
          </p:nvPr>
        </p:nvSpPr>
        <p:spPr/>
        <p:txBody>
          <a:bodyPr/>
          <a:lstStyle/>
          <a:p>
            <a:pPr>
              <a:defRPr/>
            </a:pPr>
            <a:r>
              <a:rPr lang="da-DK" smtClean="0"/>
              <a:t>Yakun Sun, et. al. (Marvell)</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D9223F9B-178A-44F0-B932-0C4B2167E70B}" type="slidenum">
              <a:rPr lang="en-US" smtClean="0"/>
              <a:pPr>
                <a:defRPr/>
              </a:pPr>
              <a:t>13</a:t>
            </a:fld>
            <a:endParaRPr lang="en-US"/>
          </a:p>
        </p:txBody>
      </p:sp>
      <p:pic>
        <p:nvPicPr>
          <p:cNvPr id="2051" name="Picture 3"/>
          <p:cNvPicPr>
            <a:picLocks noChangeAspect="1" noChangeArrowheads="1"/>
          </p:cNvPicPr>
          <p:nvPr/>
        </p:nvPicPr>
        <p:blipFill>
          <a:blip r:embed="rId2" cstate="print"/>
          <a:srcRect/>
          <a:stretch>
            <a:fillRect/>
          </a:stretch>
        </p:blipFill>
        <p:spPr bwMode="auto">
          <a:xfrm>
            <a:off x="152400" y="1981200"/>
            <a:ext cx="4267200" cy="3469396"/>
          </a:xfrm>
          <a:prstGeom prst="rect">
            <a:avLst/>
          </a:prstGeom>
          <a:noFill/>
          <a:ln w="9525">
            <a:noFill/>
            <a:miter lim="800000"/>
            <a:headEnd/>
            <a:tailEnd/>
          </a:ln>
          <a:effectLst/>
        </p:spPr>
      </p:pic>
      <p:pic>
        <p:nvPicPr>
          <p:cNvPr id="1026" name="Picture 2"/>
          <p:cNvPicPr>
            <a:picLocks noChangeAspect="1" noChangeArrowheads="1"/>
          </p:cNvPicPr>
          <p:nvPr/>
        </p:nvPicPr>
        <p:blipFill>
          <a:blip r:embed="rId3" cstate="print"/>
          <a:srcRect/>
          <a:stretch>
            <a:fillRect/>
          </a:stretch>
        </p:blipFill>
        <p:spPr bwMode="auto">
          <a:xfrm>
            <a:off x="4614077" y="1981200"/>
            <a:ext cx="4248755" cy="3454400"/>
          </a:xfrm>
          <a:prstGeom prst="rect">
            <a:avLst/>
          </a:prstGeom>
          <a:noFill/>
          <a:ln w="9525">
            <a:noFill/>
            <a:miter lim="800000"/>
            <a:headEnd/>
            <a:tailEnd/>
          </a:ln>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Simulation Assumptions (Scenario 3)</a:t>
            </a:r>
            <a:endParaRPr lang="en-US" dirty="0"/>
          </a:p>
        </p:txBody>
      </p:sp>
      <p:graphicFrame>
        <p:nvGraphicFramePr>
          <p:cNvPr id="6" name="Content Placeholder 5"/>
          <p:cNvGraphicFramePr>
            <a:graphicFrameLocks noGrp="1"/>
          </p:cNvGraphicFramePr>
          <p:nvPr>
            <p:ph idx="1"/>
          </p:nvPr>
        </p:nvGraphicFramePr>
        <p:xfrm>
          <a:off x="685800" y="1676398"/>
          <a:ext cx="7772400" cy="4236722"/>
        </p:xfrm>
        <a:graphic>
          <a:graphicData uri="http://schemas.openxmlformats.org/drawingml/2006/table">
            <a:tbl>
              <a:tblPr firstRow="1" bandRow="1">
                <a:tableStyleId>{5C22544A-7EE6-4342-B048-85BDC9FD1C3A}</a:tableStyleId>
              </a:tblPr>
              <a:tblGrid>
                <a:gridCol w="1828800"/>
                <a:gridCol w="5943600"/>
              </a:tblGrid>
              <a:tr h="415700">
                <a:tc>
                  <a:txBody>
                    <a:bodyPr/>
                    <a:lstStyle/>
                    <a:p>
                      <a:r>
                        <a:rPr lang="en-US" dirty="0" smtClean="0"/>
                        <a:t>Parameter</a:t>
                      </a:r>
                      <a:endParaRPr lang="en-US" dirty="0"/>
                    </a:p>
                  </a:txBody>
                  <a:tcPr/>
                </a:tc>
                <a:tc>
                  <a:txBody>
                    <a:bodyPr/>
                    <a:lstStyle/>
                    <a:p>
                      <a:r>
                        <a:rPr lang="en-US" dirty="0" smtClean="0"/>
                        <a:t>Value</a:t>
                      </a:r>
                      <a:endParaRPr lang="en-US" dirty="0"/>
                    </a:p>
                  </a:txBody>
                  <a:tcPr/>
                </a:tc>
              </a:tr>
              <a:tr h="1025013">
                <a:tc>
                  <a:txBody>
                    <a:bodyPr/>
                    <a:lstStyle/>
                    <a:p>
                      <a:r>
                        <a:rPr lang="en-US" dirty="0" smtClean="0"/>
                        <a:t>Environment</a:t>
                      </a:r>
                      <a:endParaRPr lang="en-US" dirty="0"/>
                    </a:p>
                  </a:txBody>
                  <a:tcPr/>
                </a:tc>
                <a:tc>
                  <a:txBody>
                    <a:bodyPr/>
                    <a:lstStyle/>
                    <a:p>
                      <a:r>
                        <a:rPr lang="en-US" dirty="0" smtClean="0"/>
                        <a:t>BSSs in Hexagon (figure 5), simulated BSS in 1</a:t>
                      </a:r>
                      <a:r>
                        <a:rPr lang="en-US" baseline="0" dirty="0" smtClean="0"/>
                        <a:t> channel (figure 6)</a:t>
                      </a:r>
                    </a:p>
                    <a:p>
                      <a:r>
                        <a:rPr lang="en-US" baseline="0" dirty="0" smtClean="0"/>
                        <a:t>BSS radius: R=7m</a:t>
                      </a:r>
                      <a:endParaRPr lang="en-US" dirty="0"/>
                    </a:p>
                  </a:txBody>
                  <a:tcPr/>
                </a:tc>
              </a:tr>
              <a:tr h="415700">
                <a:tc>
                  <a:txBody>
                    <a:bodyPr/>
                    <a:lstStyle/>
                    <a:p>
                      <a:r>
                        <a:rPr lang="en-US" dirty="0" smtClean="0"/>
                        <a:t>Number of STAs</a:t>
                      </a:r>
                      <a:endParaRPr lang="en-US" dirty="0"/>
                    </a:p>
                  </a:txBody>
                  <a:tcPr/>
                </a:tc>
                <a:tc>
                  <a:txBody>
                    <a:bodyPr/>
                    <a:lstStyle/>
                    <a:p>
                      <a:r>
                        <a:rPr lang="en-US" dirty="0" smtClean="0"/>
                        <a:t>30 STAs per BSS</a:t>
                      </a:r>
                      <a:endParaRPr lang="en-US" dirty="0"/>
                    </a:p>
                  </a:txBody>
                  <a:tcPr/>
                </a:tc>
              </a:tr>
              <a:tr h="415700">
                <a:tc>
                  <a:txBody>
                    <a:bodyPr/>
                    <a:lstStyle/>
                    <a:p>
                      <a:r>
                        <a:rPr lang="en-US" dirty="0" smtClean="0"/>
                        <a:t>Channel Model</a:t>
                      </a:r>
                      <a:endParaRPr lang="en-US" dirty="0"/>
                    </a:p>
                  </a:txBody>
                  <a:tcPr/>
                </a:tc>
                <a:tc>
                  <a:txBody>
                    <a:bodyPr/>
                    <a:lstStyle/>
                    <a:p>
                      <a:r>
                        <a:rPr lang="en-US" dirty="0" err="1" smtClean="0"/>
                        <a:t>TGn</a:t>
                      </a:r>
                      <a:r>
                        <a:rPr lang="en-US" dirty="0" smtClean="0"/>
                        <a:t> D (AP-AP,</a:t>
                      </a:r>
                      <a:r>
                        <a:rPr lang="en-US" baseline="0" dirty="0" smtClean="0"/>
                        <a:t> AP-STA), </a:t>
                      </a:r>
                      <a:r>
                        <a:rPr lang="en-US" baseline="0" dirty="0" err="1" smtClean="0"/>
                        <a:t>TGn</a:t>
                      </a:r>
                      <a:r>
                        <a:rPr lang="en-US" baseline="0" dirty="0" smtClean="0"/>
                        <a:t> B (STA-STA)</a:t>
                      </a:r>
                      <a:endParaRPr lang="en-US" dirty="0"/>
                    </a:p>
                  </a:txBody>
                  <a:tcPr/>
                </a:tc>
              </a:tr>
              <a:tr h="415700">
                <a:tc>
                  <a:txBody>
                    <a:bodyPr/>
                    <a:lstStyle/>
                    <a:p>
                      <a:r>
                        <a:rPr lang="en-US" dirty="0" smtClean="0"/>
                        <a:t>Penetration Loss</a:t>
                      </a:r>
                      <a:endParaRPr lang="en-US" dirty="0"/>
                    </a:p>
                  </a:txBody>
                  <a:tcPr/>
                </a:tc>
                <a:tc>
                  <a:txBody>
                    <a:bodyPr/>
                    <a:lstStyle/>
                    <a:p>
                      <a:r>
                        <a:rPr lang="en-US" dirty="0" smtClean="0"/>
                        <a:t>None</a:t>
                      </a:r>
                      <a:endParaRPr lang="en-US" dirty="0"/>
                    </a:p>
                  </a:txBody>
                  <a:tcPr/>
                </a:tc>
              </a:tr>
              <a:tr h="717509">
                <a:tc>
                  <a:txBody>
                    <a:bodyPr/>
                    <a:lstStyle/>
                    <a:p>
                      <a:r>
                        <a:rPr lang="en-US" dirty="0" smtClean="0"/>
                        <a:t>BW</a:t>
                      </a:r>
                      <a:endParaRPr lang="en-US" dirty="0"/>
                    </a:p>
                  </a:txBody>
                  <a:tcPr/>
                </a:tc>
                <a:tc>
                  <a:txBody>
                    <a:bodyPr/>
                    <a:lstStyle/>
                    <a:p>
                      <a:r>
                        <a:rPr lang="en-US" dirty="0" smtClean="0"/>
                        <a:t>20MHz at 2.4GHz. Each simulated BSS selects the same channel.</a:t>
                      </a:r>
                      <a:endParaRPr lang="en-US" dirty="0"/>
                    </a:p>
                  </a:txBody>
                  <a:tcPr/>
                </a:tc>
              </a:tr>
              <a:tr h="415700">
                <a:tc>
                  <a:txBody>
                    <a:bodyPr/>
                    <a:lstStyle/>
                    <a:p>
                      <a:r>
                        <a:rPr lang="en-US" dirty="0" smtClean="0"/>
                        <a:t>TX Power</a:t>
                      </a:r>
                      <a:endParaRPr lang="en-US" dirty="0"/>
                    </a:p>
                  </a:txBody>
                  <a:tcPr/>
                </a:tc>
                <a:tc>
                  <a:txBody>
                    <a:bodyPr/>
                    <a:lstStyle/>
                    <a:p>
                      <a:r>
                        <a:rPr lang="en-US" dirty="0" smtClean="0"/>
                        <a:t>AP: 17dBm, STA: 15dBm</a:t>
                      </a:r>
                      <a:endParaRPr lang="en-US" dirty="0"/>
                    </a:p>
                  </a:txBody>
                  <a:tcPr/>
                </a:tc>
              </a:tr>
              <a:tr h="415700">
                <a:tc>
                  <a:txBody>
                    <a:bodyPr/>
                    <a:lstStyle/>
                    <a:p>
                      <a:r>
                        <a:rPr lang="en-US" dirty="0" smtClean="0"/>
                        <a:t>Association</a:t>
                      </a:r>
                      <a:endParaRPr lang="en-US" dirty="0"/>
                    </a:p>
                  </a:txBody>
                  <a:tcPr/>
                </a:tc>
                <a:tc>
                  <a:txBody>
                    <a:bodyPr/>
                    <a:lstStyle/>
                    <a:p>
                      <a:r>
                        <a:rPr lang="en-US" dirty="0" smtClean="0"/>
                        <a:t>100% STA associated with the strongest AP</a:t>
                      </a:r>
                      <a:endParaRPr lang="en-US" dirty="0"/>
                    </a:p>
                  </a:txBody>
                  <a:tcPr/>
                </a:tc>
              </a:tr>
            </a:tbl>
          </a:graphicData>
        </a:graphic>
      </p:graphicFrame>
      <p:sp>
        <p:nvSpPr>
          <p:cNvPr id="4" name="Footer Placeholder 3"/>
          <p:cNvSpPr>
            <a:spLocks noGrp="1"/>
          </p:cNvSpPr>
          <p:nvPr>
            <p:ph type="ftr" sz="quarter" idx="11"/>
          </p:nvPr>
        </p:nvSpPr>
        <p:spPr/>
        <p:txBody>
          <a:bodyPr/>
          <a:lstStyle/>
          <a:p>
            <a:pPr>
              <a:defRPr/>
            </a:pPr>
            <a:r>
              <a:rPr lang="da-DK" smtClean="0"/>
              <a:t>Yakun Sun, et. al. (Marvell)</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D9223F9B-178A-44F0-B932-0C4B2167E70B}" type="slidenum">
              <a:rPr lang="en-US" smtClean="0"/>
              <a:pPr>
                <a:defRPr/>
              </a:pPr>
              <a:t>14</a:t>
            </a:fld>
            <a:endParaRPr lang="en-US"/>
          </a:p>
        </p:txBody>
      </p:sp>
      <p:sp>
        <p:nvSpPr>
          <p:cNvPr id="7" name="Date Placeholder 6"/>
          <p:cNvSpPr>
            <a:spLocks noGrp="1"/>
          </p:cNvSpPr>
          <p:nvPr>
            <p:ph type="dt" sz="half" idx="10"/>
          </p:nvPr>
        </p:nvSpPr>
        <p:spPr/>
        <p:txBody>
          <a:bodyPr/>
          <a:lstStyle/>
          <a:p>
            <a:pPr>
              <a:defRPr/>
            </a:pPr>
            <a:r>
              <a:rPr lang="en-US" smtClean="0"/>
              <a:t>Mar. 2014</a:t>
            </a:r>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Instantaneous UL SINR Per Tone</a:t>
            </a:r>
            <a:endParaRPr lang="en-US" dirty="0"/>
          </a:p>
        </p:txBody>
      </p:sp>
      <p:sp>
        <p:nvSpPr>
          <p:cNvPr id="4" name="Date Placeholder 3"/>
          <p:cNvSpPr>
            <a:spLocks noGrp="1"/>
          </p:cNvSpPr>
          <p:nvPr>
            <p:ph type="dt" sz="half" idx="10"/>
          </p:nvPr>
        </p:nvSpPr>
        <p:spPr/>
        <p:txBody>
          <a:bodyPr/>
          <a:lstStyle/>
          <a:p>
            <a:pPr>
              <a:defRPr/>
            </a:pPr>
            <a:r>
              <a:rPr lang="en-US" smtClean="0"/>
              <a:t>Mar. 2014</a:t>
            </a:r>
            <a:endParaRPr lang="en-US"/>
          </a:p>
        </p:txBody>
      </p:sp>
      <p:sp>
        <p:nvSpPr>
          <p:cNvPr id="5" name="Footer Placeholder 4"/>
          <p:cNvSpPr>
            <a:spLocks noGrp="1"/>
          </p:cNvSpPr>
          <p:nvPr>
            <p:ph type="ftr" sz="quarter" idx="11"/>
          </p:nvPr>
        </p:nvSpPr>
        <p:spPr/>
        <p:txBody>
          <a:bodyPr/>
          <a:lstStyle/>
          <a:p>
            <a:pPr>
              <a:defRPr/>
            </a:pPr>
            <a:r>
              <a:rPr lang="da-DK" smtClean="0"/>
              <a:t>Yakun Sun, et. al. (Marvell)</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D9223F9B-178A-44F0-B932-0C4B2167E70B}" type="slidenum">
              <a:rPr lang="en-US" smtClean="0"/>
              <a:pPr>
                <a:defRPr/>
              </a:pPr>
              <a:t>15</a:t>
            </a:fld>
            <a:endParaRPr lang="en-US"/>
          </a:p>
        </p:txBody>
      </p:sp>
      <p:pic>
        <p:nvPicPr>
          <p:cNvPr id="3" name="Picture 2"/>
          <p:cNvPicPr>
            <a:picLocks noChangeAspect="1" noChangeArrowheads="1"/>
          </p:cNvPicPr>
          <p:nvPr/>
        </p:nvPicPr>
        <p:blipFill>
          <a:blip r:embed="rId2" cstate="print"/>
          <a:srcRect/>
          <a:stretch>
            <a:fillRect/>
          </a:stretch>
        </p:blipFill>
        <p:spPr bwMode="auto">
          <a:xfrm>
            <a:off x="1523999" y="1524000"/>
            <a:ext cx="6501151" cy="4800600"/>
          </a:xfrm>
          <a:prstGeom prst="rect">
            <a:avLst/>
          </a:prstGeom>
          <a:noFill/>
          <a:ln w="9525">
            <a:noFill/>
            <a:miter lim="800000"/>
            <a:headEnd/>
            <a:tailEnd/>
          </a:ln>
          <a:effec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Effective SINR Per Frame</a:t>
            </a:r>
            <a:endParaRPr lang="en-US" dirty="0"/>
          </a:p>
        </p:txBody>
      </p:sp>
      <p:sp>
        <p:nvSpPr>
          <p:cNvPr id="4" name="Date Placeholder 3"/>
          <p:cNvSpPr>
            <a:spLocks noGrp="1"/>
          </p:cNvSpPr>
          <p:nvPr>
            <p:ph type="dt" sz="half" idx="10"/>
          </p:nvPr>
        </p:nvSpPr>
        <p:spPr/>
        <p:txBody>
          <a:bodyPr/>
          <a:lstStyle/>
          <a:p>
            <a:pPr>
              <a:defRPr/>
            </a:pPr>
            <a:r>
              <a:rPr lang="en-US" smtClean="0"/>
              <a:t>Mar. 2014</a:t>
            </a:r>
            <a:endParaRPr lang="en-US"/>
          </a:p>
        </p:txBody>
      </p:sp>
      <p:sp>
        <p:nvSpPr>
          <p:cNvPr id="5" name="Footer Placeholder 4"/>
          <p:cNvSpPr>
            <a:spLocks noGrp="1"/>
          </p:cNvSpPr>
          <p:nvPr>
            <p:ph type="ftr" sz="quarter" idx="11"/>
          </p:nvPr>
        </p:nvSpPr>
        <p:spPr/>
        <p:txBody>
          <a:bodyPr/>
          <a:lstStyle/>
          <a:p>
            <a:pPr>
              <a:defRPr/>
            </a:pPr>
            <a:r>
              <a:rPr lang="da-DK" smtClean="0"/>
              <a:t>Yakun Sun, et. al. (Marvell)</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D9223F9B-178A-44F0-B932-0C4B2167E70B}" type="slidenum">
              <a:rPr lang="en-US" smtClean="0"/>
              <a:pPr>
                <a:defRPr/>
              </a:pPr>
              <a:t>16</a:t>
            </a:fld>
            <a:endParaRPr lang="en-US"/>
          </a:p>
        </p:txBody>
      </p:sp>
      <p:pic>
        <p:nvPicPr>
          <p:cNvPr id="3" name="Picture 2"/>
          <p:cNvPicPr>
            <a:picLocks noChangeAspect="1" noChangeArrowheads="1"/>
          </p:cNvPicPr>
          <p:nvPr/>
        </p:nvPicPr>
        <p:blipFill>
          <a:blip r:embed="rId2" cstate="print"/>
          <a:srcRect/>
          <a:stretch>
            <a:fillRect/>
          </a:stretch>
        </p:blipFill>
        <p:spPr bwMode="auto">
          <a:xfrm>
            <a:off x="152400" y="2133600"/>
            <a:ext cx="4191000" cy="3090863"/>
          </a:xfrm>
          <a:prstGeom prst="rect">
            <a:avLst/>
          </a:prstGeom>
          <a:noFill/>
          <a:ln w="9525">
            <a:noFill/>
            <a:miter lim="800000"/>
            <a:headEnd/>
            <a:tailEnd/>
          </a:ln>
          <a:effectLst/>
        </p:spPr>
      </p:pic>
      <p:pic>
        <p:nvPicPr>
          <p:cNvPr id="7" name="Picture 3"/>
          <p:cNvPicPr>
            <a:picLocks noChangeAspect="1" noChangeArrowheads="1"/>
          </p:cNvPicPr>
          <p:nvPr/>
        </p:nvPicPr>
        <p:blipFill>
          <a:blip r:embed="rId3" cstate="print"/>
          <a:srcRect/>
          <a:stretch>
            <a:fillRect/>
          </a:stretch>
        </p:blipFill>
        <p:spPr bwMode="auto">
          <a:xfrm>
            <a:off x="4572000" y="2057400"/>
            <a:ext cx="4343126" cy="3199056"/>
          </a:xfrm>
          <a:prstGeom prst="rect">
            <a:avLst/>
          </a:prstGeom>
          <a:noFill/>
          <a:ln w="9525">
            <a:noFill/>
            <a:miter lim="800000"/>
            <a:headEnd/>
            <a:tailEnd/>
          </a:ln>
          <a:effec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Simplification of Interference Modeling</a:t>
            </a:r>
            <a:endParaRPr lang="en-US" dirty="0"/>
          </a:p>
        </p:txBody>
      </p:sp>
      <p:sp>
        <p:nvSpPr>
          <p:cNvPr id="3" name="Content Placeholder 2"/>
          <p:cNvSpPr>
            <a:spLocks noGrp="1"/>
          </p:cNvSpPr>
          <p:nvPr>
            <p:ph idx="1"/>
          </p:nvPr>
        </p:nvSpPr>
        <p:spPr>
          <a:xfrm>
            <a:off x="685800" y="1676400"/>
            <a:ext cx="7772400" cy="4800600"/>
          </a:xfrm>
        </p:spPr>
        <p:txBody>
          <a:bodyPr>
            <a:normAutofit fontScale="92500" lnSpcReduction="10000"/>
          </a:bodyPr>
          <a:lstStyle/>
          <a:p>
            <a:r>
              <a:rPr lang="en-US" dirty="0" smtClean="0"/>
              <a:t>Explicitly modeling each interferer’s channel is costly.</a:t>
            </a:r>
          </a:p>
          <a:p>
            <a:pPr lvl="1"/>
            <a:endParaRPr lang="en-US" dirty="0" smtClean="0"/>
          </a:p>
          <a:p>
            <a:r>
              <a:rPr lang="en-US" dirty="0" smtClean="0"/>
              <a:t>Suggest to approximate some interference as Gaussian channel.</a:t>
            </a:r>
          </a:p>
          <a:p>
            <a:pPr lvl="1"/>
            <a:r>
              <a:rPr lang="en-US" dirty="0" smtClean="0"/>
              <a:t>Skip generating a large amount of  the fading channels</a:t>
            </a:r>
          </a:p>
          <a:p>
            <a:pPr lvl="1"/>
            <a:r>
              <a:rPr lang="en-US" dirty="0" smtClean="0"/>
              <a:t>Without introducing inaccuracy on received SINR and PHY performance.</a:t>
            </a:r>
          </a:p>
          <a:p>
            <a:pPr lvl="1"/>
            <a:r>
              <a:rPr lang="en-US" dirty="0" smtClean="0"/>
              <a:t>A common practice for complexity reduction. </a:t>
            </a:r>
            <a:r>
              <a:rPr lang="en-US" dirty="0" smtClean="0"/>
              <a:t>[6]</a:t>
            </a:r>
            <a:endParaRPr lang="en-US" dirty="0" smtClean="0"/>
          </a:p>
          <a:p>
            <a:pPr lvl="1"/>
            <a:endParaRPr lang="en-US" dirty="0" smtClean="0"/>
          </a:p>
          <a:p>
            <a:r>
              <a:rPr lang="en-US" dirty="0" smtClean="0"/>
              <a:t>Question: how to select an interference to be approximated?</a:t>
            </a:r>
          </a:p>
          <a:p>
            <a:pPr lvl="1"/>
            <a:r>
              <a:rPr lang="en-US" dirty="0" smtClean="0"/>
              <a:t>Long Term SIR thresholding</a:t>
            </a:r>
          </a:p>
          <a:p>
            <a:pPr lvl="2"/>
            <a:r>
              <a:rPr lang="en-US" dirty="0" smtClean="0"/>
              <a:t>If the long term received power from an interferer relative to that of the desired transmitter is lower than a threshold, approximate its signal to be Gaussian.</a:t>
            </a:r>
          </a:p>
          <a:p>
            <a:pPr lvl="1"/>
            <a:r>
              <a:rPr lang="en-US" dirty="0" smtClean="0">
                <a:sym typeface="Wingdings" pitchFamily="2" charset="2"/>
              </a:rPr>
              <a:t>A static decision for </a:t>
            </a:r>
            <a:r>
              <a:rPr lang="en-US" dirty="0" smtClean="0">
                <a:sym typeface="Wingdings" pitchFamily="2" charset="2"/>
              </a:rPr>
              <a:t>each drop</a:t>
            </a:r>
            <a:endParaRPr lang="en-US" dirty="0"/>
          </a:p>
        </p:txBody>
      </p:sp>
      <p:sp>
        <p:nvSpPr>
          <p:cNvPr id="4" name="Date Placeholder 3"/>
          <p:cNvSpPr>
            <a:spLocks noGrp="1"/>
          </p:cNvSpPr>
          <p:nvPr>
            <p:ph type="dt" sz="half" idx="10"/>
          </p:nvPr>
        </p:nvSpPr>
        <p:spPr/>
        <p:txBody>
          <a:bodyPr/>
          <a:lstStyle/>
          <a:p>
            <a:pPr>
              <a:defRPr/>
            </a:pPr>
            <a:r>
              <a:rPr lang="en-US" smtClean="0"/>
              <a:t>Mar. 2014</a:t>
            </a:r>
            <a:endParaRPr lang="en-US"/>
          </a:p>
        </p:txBody>
      </p:sp>
      <p:sp>
        <p:nvSpPr>
          <p:cNvPr id="5" name="Footer Placeholder 4"/>
          <p:cNvSpPr>
            <a:spLocks noGrp="1"/>
          </p:cNvSpPr>
          <p:nvPr>
            <p:ph type="ftr" sz="quarter" idx="11"/>
          </p:nvPr>
        </p:nvSpPr>
        <p:spPr/>
        <p:txBody>
          <a:bodyPr/>
          <a:lstStyle/>
          <a:p>
            <a:pPr>
              <a:defRPr/>
            </a:pPr>
            <a:r>
              <a:rPr lang="da-DK" smtClean="0"/>
              <a:t>Yakun Sun, et. al. (Marvell)</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D9223F9B-178A-44F0-B932-0C4B2167E70B}" type="slidenum">
              <a:rPr lang="en-US" smtClean="0"/>
              <a:pPr>
                <a:defRPr/>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Simplification of Interference Modeling (2)</a:t>
            </a:r>
            <a:endParaRPr lang="en-US" dirty="0"/>
          </a:p>
        </p:txBody>
      </p:sp>
      <p:sp>
        <p:nvSpPr>
          <p:cNvPr id="3" name="Content Placeholder 2"/>
          <p:cNvSpPr>
            <a:spLocks noGrp="1"/>
          </p:cNvSpPr>
          <p:nvPr>
            <p:ph idx="1"/>
          </p:nvPr>
        </p:nvSpPr>
        <p:spPr>
          <a:xfrm>
            <a:off x="685800" y="1676400"/>
            <a:ext cx="7772400" cy="4572000"/>
          </a:xfrm>
        </p:spPr>
        <p:txBody>
          <a:bodyPr>
            <a:normAutofit fontScale="85000" lnSpcReduction="20000"/>
          </a:bodyPr>
          <a:lstStyle/>
          <a:p>
            <a:r>
              <a:rPr lang="en-US" dirty="0" smtClean="0"/>
              <a:t>Specifically, the interference on a particular tone</a:t>
            </a:r>
          </a:p>
          <a:p>
            <a:endParaRPr lang="en-US" dirty="0" smtClean="0"/>
          </a:p>
          <a:p>
            <a:endParaRPr lang="en-US" dirty="0" smtClean="0"/>
          </a:p>
          <a:p>
            <a:endParaRPr lang="en-US" dirty="0" smtClean="0"/>
          </a:p>
          <a:p>
            <a:endParaRPr lang="en-US" dirty="0" smtClean="0"/>
          </a:p>
          <a:p>
            <a:pPr lvl="1"/>
            <a:endParaRPr lang="en-US" dirty="0" smtClean="0"/>
          </a:p>
          <a:p>
            <a:pPr lvl="1"/>
            <a:r>
              <a:rPr lang="en-US" dirty="0" smtClean="0"/>
              <a:t>Delta = </a:t>
            </a:r>
            <a:r>
              <a:rPr lang="en-US" dirty="0" err="1" smtClean="0"/>
              <a:t>inf</a:t>
            </a:r>
            <a:r>
              <a:rPr lang="en-US" dirty="0" smtClean="0"/>
              <a:t> :</a:t>
            </a:r>
          </a:p>
          <a:p>
            <a:pPr lvl="2"/>
            <a:r>
              <a:rPr lang="en-US" dirty="0" smtClean="0"/>
              <a:t>explicitly model the fading channels of all seen </a:t>
            </a:r>
            <a:r>
              <a:rPr lang="en-US" dirty="0" smtClean="0"/>
              <a:t>interferers for the frame</a:t>
            </a:r>
            <a:endParaRPr lang="en-US" dirty="0" smtClean="0"/>
          </a:p>
          <a:p>
            <a:pPr lvl="1"/>
            <a:r>
              <a:rPr lang="en-US" dirty="0" smtClean="0"/>
              <a:t>Delta = 10dB:</a:t>
            </a:r>
          </a:p>
          <a:p>
            <a:pPr lvl="2"/>
            <a:r>
              <a:rPr lang="en-US" dirty="0" smtClean="0"/>
              <a:t>explicitly model the fading channels of all seen interferers whose received power is within 10dB of the desire transmitter, model the rest of seen interferers as AWGN by their received power</a:t>
            </a:r>
          </a:p>
          <a:p>
            <a:endParaRPr lang="en-US" dirty="0" smtClean="0">
              <a:sym typeface="Wingdings" pitchFamily="2" charset="2"/>
            </a:endParaRPr>
          </a:p>
          <a:p>
            <a:r>
              <a:rPr lang="en-US" dirty="0" smtClean="0">
                <a:sym typeface="Wingdings" pitchFamily="2" charset="2"/>
              </a:rPr>
              <a:t>Step-2 calibration is a perfect stage to study the threshold </a:t>
            </a:r>
          </a:p>
          <a:p>
            <a:pPr lvl="1"/>
            <a:r>
              <a:rPr lang="en-US" dirty="0" smtClean="0">
                <a:sym typeface="Wingdings" pitchFamily="2" charset="2"/>
              </a:rPr>
              <a:t>Choose a threshold that does not impact the SINR distribution.</a:t>
            </a:r>
          </a:p>
          <a:p>
            <a:pPr lvl="1"/>
            <a:r>
              <a:rPr lang="en-US" dirty="0" smtClean="0">
                <a:sym typeface="Wingdings" pitchFamily="2" charset="2"/>
              </a:rPr>
              <a:t>Use </a:t>
            </a:r>
            <a:r>
              <a:rPr lang="en-US" dirty="0" smtClean="0">
                <a:sym typeface="Wingdings" pitchFamily="2" charset="2"/>
              </a:rPr>
              <a:t>scenario3 and </a:t>
            </a:r>
            <a:r>
              <a:rPr lang="en-US" dirty="0" smtClean="0">
                <a:sym typeface="Wingdings" pitchFamily="2" charset="2"/>
              </a:rPr>
              <a:t>4 as an example.</a:t>
            </a:r>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Mar. 2014</a:t>
            </a:r>
            <a:endParaRPr lang="en-US"/>
          </a:p>
        </p:txBody>
      </p:sp>
      <p:sp>
        <p:nvSpPr>
          <p:cNvPr id="5" name="Footer Placeholder 4"/>
          <p:cNvSpPr>
            <a:spLocks noGrp="1"/>
          </p:cNvSpPr>
          <p:nvPr>
            <p:ph type="ftr" sz="quarter" idx="11"/>
          </p:nvPr>
        </p:nvSpPr>
        <p:spPr/>
        <p:txBody>
          <a:bodyPr/>
          <a:lstStyle/>
          <a:p>
            <a:pPr>
              <a:defRPr/>
            </a:pPr>
            <a:r>
              <a:rPr lang="da-DK" smtClean="0"/>
              <a:t>Yakun Sun, et. al. (Marvell)</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D9223F9B-178A-44F0-B932-0C4B2167E70B}" type="slidenum">
              <a:rPr lang="en-US" smtClean="0"/>
              <a:pPr>
                <a:defRPr/>
              </a:pPr>
              <a:t>18</a:t>
            </a:fld>
            <a:endParaRPr lang="en-US"/>
          </a:p>
        </p:txBody>
      </p:sp>
      <p:graphicFrame>
        <p:nvGraphicFramePr>
          <p:cNvPr id="4098" name="Object 2"/>
          <p:cNvGraphicFramePr>
            <a:graphicFrameLocks noChangeAspect="1"/>
          </p:cNvGraphicFramePr>
          <p:nvPr/>
        </p:nvGraphicFramePr>
        <p:xfrm>
          <a:off x="1371600" y="1905000"/>
          <a:ext cx="6437971" cy="1534633"/>
        </p:xfrm>
        <a:graphic>
          <a:graphicData uri="http://schemas.openxmlformats.org/presentationml/2006/ole">
            <p:oleObj spid="_x0000_s4098" name="Equation" r:id="rId3" imgW="4368600" imgH="1041120" progId="Equation.DSMT4">
              <p:embed/>
            </p:oleObj>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Simulation Assumptions (Scenario 3)</a:t>
            </a:r>
            <a:endParaRPr lang="en-US" dirty="0"/>
          </a:p>
        </p:txBody>
      </p:sp>
      <p:graphicFrame>
        <p:nvGraphicFramePr>
          <p:cNvPr id="6" name="Content Placeholder 5"/>
          <p:cNvGraphicFramePr>
            <a:graphicFrameLocks noGrp="1"/>
          </p:cNvGraphicFramePr>
          <p:nvPr>
            <p:ph idx="1"/>
          </p:nvPr>
        </p:nvGraphicFramePr>
        <p:xfrm>
          <a:off x="685800" y="1676398"/>
          <a:ext cx="7772400" cy="4236722"/>
        </p:xfrm>
        <a:graphic>
          <a:graphicData uri="http://schemas.openxmlformats.org/drawingml/2006/table">
            <a:tbl>
              <a:tblPr firstRow="1" bandRow="1">
                <a:tableStyleId>{5C22544A-7EE6-4342-B048-85BDC9FD1C3A}</a:tableStyleId>
              </a:tblPr>
              <a:tblGrid>
                <a:gridCol w="1828800"/>
                <a:gridCol w="5943600"/>
              </a:tblGrid>
              <a:tr h="415700">
                <a:tc>
                  <a:txBody>
                    <a:bodyPr/>
                    <a:lstStyle/>
                    <a:p>
                      <a:r>
                        <a:rPr lang="en-US" dirty="0" smtClean="0"/>
                        <a:t>Parameter</a:t>
                      </a:r>
                      <a:endParaRPr lang="en-US" dirty="0"/>
                    </a:p>
                  </a:txBody>
                  <a:tcPr/>
                </a:tc>
                <a:tc>
                  <a:txBody>
                    <a:bodyPr/>
                    <a:lstStyle/>
                    <a:p>
                      <a:r>
                        <a:rPr lang="en-US" dirty="0" smtClean="0"/>
                        <a:t>Value</a:t>
                      </a:r>
                      <a:endParaRPr lang="en-US" dirty="0"/>
                    </a:p>
                  </a:txBody>
                  <a:tcPr/>
                </a:tc>
              </a:tr>
              <a:tr h="1025013">
                <a:tc>
                  <a:txBody>
                    <a:bodyPr/>
                    <a:lstStyle/>
                    <a:p>
                      <a:r>
                        <a:rPr lang="en-US" dirty="0" smtClean="0"/>
                        <a:t>Environment</a:t>
                      </a:r>
                      <a:endParaRPr lang="en-US" dirty="0"/>
                    </a:p>
                  </a:txBody>
                  <a:tcPr/>
                </a:tc>
                <a:tc>
                  <a:txBody>
                    <a:bodyPr/>
                    <a:lstStyle/>
                    <a:p>
                      <a:r>
                        <a:rPr lang="en-US" dirty="0" smtClean="0"/>
                        <a:t>BSSs in Hexagon (figure 5), simulated BSS in 1</a:t>
                      </a:r>
                      <a:r>
                        <a:rPr lang="en-US" baseline="0" dirty="0" smtClean="0"/>
                        <a:t> channel (figure 6)</a:t>
                      </a:r>
                    </a:p>
                    <a:p>
                      <a:r>
                        <a:rPr lang="en-US" baseline="0" dirty="0" smtClean="0"/>
                        <a:t>BSS radius: R=7m</a:t>
                      </a:r>
                      <a:endParaRPr lang="en-US" dirty="0"/>
                    </a:p>
                  </a:txBody>
                  <a:tcPr/>
                </a:tc>
              </a:tr>
              <a:tr h="415700">
                <a:tc>
                  <a:txBody>
                    <a:bodyPr/>
                    <a:lstStyle/>
                    <a:p>
                      <a:r>
                        <a:rPr lang="en-US" dirty="0" smtClean="0"/>
                        <a:t>Number of STAs</a:t>
                      </a:r>
                      <a:endParaRPr lang="en-US" dirty="0"/>
                    </a:p>
                  </a:txBody>
                  <a:tcPr/>
                </a:tc>
                <a:tc>
                  <a:txBody>
                    <a:bodyPr/>
                    <a:lstStyle/>
                    <a:p>
                      <a:r>
                        <a:rPr lang="en-US" dirty="0" smtClean="0"/>
                        <a:t>30 STAs per BSS</a:t>
                      </a:r>
                      <a:endParaRPr lang="en-US" dirty="0"/>
                    </a:p>
                  </a:txBody>
                  <a:tcPr/>
                </a:tc>
              </a:tr>
              <a:tr h="415700">
                <a:tc>
                  <a:txBody>
                    <a:bodyPr/>
                    <a:lstStyle/>
                    <a:p>
                      <a:r>
                        <a:rPr lang="en-US" dirty="0" smtClean="0"/>
                        <a:t>Channel Model</a:t>
                      </a:r>
                      <a:endParaRPr lang="en-US" dirty="0"/>
                    </a:p>
                  </a:txBody>
                  <a:tcPr/>
                </a:tc>
                <a:tc>
                  <a:txBody>
                    <a:bodyPr/>
                    <a:lstStyle/>
                    <a:p>
                      <a:r>
                        <a:rPr lang="en-US" dirty="0" err="1" smtClean="0"/>
                        <a:t>TGn</a:t>
                      </a:r>
                      <a:r>
                        <a:rPr lang="en-US" dirty="0" smtClean="0"/>
                        <a:t> D (AP-AP,</a:t>
                      </a:r>
                      <a:r>
                        <a:rPr lang="en-US" baseline="0" dirty="0" smtClean="0"/>
                        <a:t> AP-STA), </a:t>
                      </a:r>
                      <a:r>
                        <a:rPr lang="en-US" baseline="0" dirty="0" err="1" smtClean="0"/>
                        <a:t>TGn</a:t>
                      </a:r>
                      <a:r>
                        <a:rPr lang="en-US" baseline="0" dirty="0" smtClean="0"/>
                        <a:t> B (STA-STA)</a:t>
                      </a:r>
                      <a:endParaRPr lang="en-US" dirty="0"/>
                    </a:p>
                  </a:txBody>
                  <a:tcPr/>
                </a:tc>
              </a:tr>
              <a:tr h="415700">
                <a:tc>
                  <a:txBody>
                    <a:bodyPr/>
                    <a:lstStyle/>
                    <a:p>
                      <a:r>
                        <a:rPr lang="en-US" dirty="0" smtClean="0"/>
                        <a:t>Penetration Loss</a:t>
                      </a:r>
                      <a:endParaRPr lang="en-US" dirty="0"/>
                    </a:p>
                  </a:txBody>
                  <a:tcPr/>
                </a:tc>
                <a:tc>
                  <a:txBody>
                    <a:bodyPr/>
                    <a:lstStyle/>
                    <a:p>
                      <a:r>
                        <a:rPr lang="en-US" dirty="0" smtClean="0"/>
                        <a:t>None</a:t>
                      </a:r>
                      <a:endParaRPr lang="en-US" dirty="0"/>
                    </a:p>
                  </a:txBody>
                  <a:tcPr/>
                </a:tc>
              </a:tr>
              <a:tr h="717509">
                <a:tc>
                  <a:txBody>
                    <a:bodyPr/>
                    <a:lstStyle/>
                    <a:p>
                      <a:r>
                        <a:rPr lang="en-US" dirty="0" smtClean="0"/>
                        <a:t>BW</a:t>
                      </a:r>
                      <a:endParaRPr lang="en-US" dirty="0"/>
                    </a:p>
                  </a:txBody>
                  <a:tcPr/>
                </a:tc>
                <a:tc>
                  <a:txBody>
                    <a:bodyPr/>
                    <a:lstStyle/>
                    <a:p>
                      <a:r>
                        <a:rPr lang="en-US" dirty="0" smtClean="0"/>
                        <a:t>20MHz at 2.4GHz. Each simulated BSS selects the same channel.</a:t>
                      </a:r>
                      <a:endParaRPr lang="en-US" dirty="0"/>
                    </a:p>
                  </a:txBody>
                  <a:tcPr/>
                </a:tc>
              </a:tr>
              <a:tr h="415700">
                <a:tc>
                  <a:txBody>
                    <a:bodyPr/>
                    <a:lstStyle/>
                    <a:p>
                      <a:r>
                        <a:rPr lang="en-US" dirty="0" smtClean="0"/>
                        <a:t>TX Power</a:t>
                      </a:r>
                      <a:endParaRPr lang="en-US" dirty="0"/>
                    </a:p>
                  </a:txBody>
                  <a:tcPr/>
                </a:tc>
                <a:tc>
                  <a:txBody>
                    <a:bodyPr/>
                    <a:lstStyle/>
                    <a:p>
                      <a:r>
                        <a:rPr lang="en-US" dirty="0" smtClean="0"/>
                        <a:t>AP: 17dBm, STA: 15dBm</a:t>
                      </a:r>
                      <a:endParaRPr lang="en-US" dirty="0"/>
                    </a:p>
                  </a:txBody>
                  <a:tcPr/>
                </a:tc>
              </a:tr>
              <a:tr h="415700">
                <a:tc>
                  <a:txBody>
                    <a:bodyPr/>
                    <a:lstStyle/>
                    <a:p>
                      <a:r>
                        <a:rPr lang="en-US" dirty="0" smtClean="0"/>
                        <a:t>Association</a:t>
                      </a:r>
                      <a:endParaRPr lang="en-US" dirty="0"/>
                    </a:p>
                  </a:txBody>
                  <a:tcPr/>
                </a:tc>
                <a:tc>
                  <a:txBody>
                    <a:bodyPr/>
                    <a:lstStyle/>
                    <a:p>
                      <a:r>
                        <a:rPr lang="en-US" dirty="0" smtClean="0"/>
                        <a:t>100% STA associated with the strongest AP</a:t>
                      </a:r>
                      <a:endParaRPr lang="en-US" dirty="0"/>
                    </a:p>
                  </a:txBody>
                  <a:tcPr/>
                </a:tc>
              </a:tr>
            </a:tbl>
          </a:graphicData>
        </a:graphic>
      </p:graphicFrame>
      <p:sp>
        <p:nvSpPr>
          <p:cNvPr id="4" name="Footer Placeholder 3"/>
          <p:cNvSpPr>
            <a:spLocks noGrp="1"/>
          </p:cNvSpPr>
          <p:nvPr>
            <p:ph type="ftr" sz="quarter" idx="11"/>
          </p:nvPr>
        </p:nvSpPr>
        <p:spPr/>
        <p:txBody>
          <a:bodyPr/>
          <a:lstStyle/>
          <a:p>
            <a:pPr>
              <a:defRPr/>
            </a:pPr>
            <a:r>
              <a:rPr lang="da-DK" smtClean="0"/>
              <a:t>Yakun Sun, et. al. (Marvell)</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D9223F9B-178A-44F0-B932-0C4B2167E70B}" type="slidenum">
              <a:rPr lang="en-US" smtClean="0"/>
              <a:pPr>
                <a:defRPr/>
              </a:pPr>
              <a:t>19</a:t>
            </a:fld>
            <a:endParaRPr lang="en-US"/>
          </a:p>
        </p:txBody>
      </p:sp>
      <p:sp>
        <p:nvSpPr>
          <p:cNvPr id="7" name="Date Placeholder 6"/>
          <p:cNvSpPr>
            <a:spLocks noGrp="1"/>
          </p:cNvSpPr>
          <p:nvPr>
            <p:ph type="dt" sz="half" idx="10"/>
          </p:nvPr>
        </p:nvSpPr>
        <p:spPr/>
        <p:txBody>
          <a:bodyPr/>
          <a:lstStyle/>
          <a:p>
            <a:pPr>
              <a:defRPr/>
            </a:pPr>
            <a:r>
              <a:rPr lang="en-US" smtClean="0"/>
              <a:t>Mar. 2014</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a:xfrm>
            <a:off x="685800" y="1600200"/>
            <a:ext cx="7772400" cy="2895600"/>
          </a:xfrm>
        </p:spPr>
        <p:txBody>
          <a:bodyPr>
            <a:normAutofit/>
          </a:bodyPr>
          <a:lstStyle/>
          <a:p>
            <a:r>
              <a:rPr lang="en-US" dirty="0" smtClean="0"/>
              <a:t>A step-by-step calibration was proposed in [</a:t>
            </a:r>
            <a:r>
              <a:rPr lang="en-US" dirty="0" smtClean="0"/>
              <a:t>1,2] </a:t>
            </a:r>
            <a:r>
              <a:rPr lang="en-US" dirty="0" smtClean="0"/>
              <a:t>with high level descriptions.</a:t>
            </a:r>
          </a:p>
          <a:p>
            <a:r>
              <a:rPr lang="en-US" dirty="0" smtClean="0"/>
              <a:t>The first step of static radio statistics (long-term SINR) calibration has been presented in </a:t>
            </a:r>
            <a:r>
              <a:rPr lang="en-US" dirty="0" smtClean="0"/>
              <a:t>[3].</a:t>
            </a:r>
            <a:endParaRPr lang="en-US" dirty="0" smtClean="0"/>
          </a:p>
          <a:p>
            <a:r>
              <a:rPr lang="en-US" dirty="0" smtClean="0"/>
              <a:t>More companies have been worked together on the step-1 calibration </a:t>
            </a:r>
            <a:r>
              <a:rPr lang="en-US" dirty="0" smtClean="0"/>
              <a:t>[4].</a:t>
            </a:r>
            <a:endParaRPr lang="en-US" dirty="0" smtClean="0"/>
          </a:p>
          <a:p>
            <a:r>
              <a:rPr lang="en-US" dirty="0" smtClean="0"/>
              <a:t>We follow up on the next step of SLS calibration.</a:t>
            </a:r>
          </a:p>
          <a:p>
            <a:endParaRPr lang="en-US" dirty="0"/>
          </a:p>
        </p:txBody>
      </p:sp>
      <p:sp>
        <p:nvSpPr>
          <p:cNvPr id="5" name="Footer Placeholder 4"/>
          <p:cNvSpPr>
            <a:spLocks noGrp="1"/>
          </p:cNvSpPr>
          <p:nvPr>
            <p:ph type="ftr" sz="quarter" idx="11"/>
          </p:nvPr>
        </p:nvSpPr>
        <p:spPr/>
        <p:txBody>
          <a:bodyPr/>
          <a:lstStyle/>
          <a:p>
            <a:pPr>
              <a:defRPr/>
            </a:pPr>
            <a:r>
              <a:rPr lang="da-DK" smtClean="0"/>
              <a:t>Yakun Sun, et. al.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9223F9B-178A-44F0-B932-0C4B2167E70B}" type="slidenum">
              <a:rPr lang="en-US" smtClean="0"/>
              <a:pPr>
                <a:defRPr/>
              </a:pPr>
              <a:t>2</a:t>
            </a:fld>
            <a:endParaRPr lang="en-US"/>
          </a:p>
        </p:txBody>
      </p:sp>
      <p:grpSp>
        <p:nvGrpSpPr>
          <p:cNvPr id="4" name="Group 27"/>
          <p:cNvGrpSpPr/>
          <p:nvPr/>
        </p:nvGrpSpPr>
        <p:grpSpPr>
          <a:xfrm>
            <a:off x="838200" y="4495800"/>
            <a:ext cx="7467600" cy="1995170"/>
            <a:chOff x="838200" y="2431415"/>
            <a:chExt cx="7467600" cy="1995170"/>
          </a:xfrm>
        </p:grpSpPr>
        <p:sp>
          <p:nvSpPr>
            <p:cNvPr id="8" name="Notched Right Arrow 7"/>
            <p:cNvSpPr/>
            <p:nvPr/>
          </p:nvSpPr>
          <p:spPr>
            <a:xfrm>
              <a:off x="838200" y="3029966"/>
              <a:ext cx="7467600" cy="798068"/>
            </a:xfrm>
            <a:prstGeom prst="notchedRightArrow">
              <a:avLst/>
            </a:prstGeom>
          </p:spPr>
          <p:style>
            <a:lnRef idx="0">
              <a:schemeClr val="dk1">
                <a:hueOff val="0"/>
                <a:satOff val="0"/>
                <a:lumOff val="0"/>
                <a:alphaOff val="0"/>
              </a:schemeClr>
            </a:lnRef>
            <a:fillRef idx="1">
              <a:schemeClr val="accent2">
                <a:tint val="55000"/>
                <a:hueOff val="0"/>
                <a:satOff val="0"/>
                <a:lumOff val="0"/>
                <a:alphaOff val="0"/>
              </a:schemeClr>
            </a:fillRef>
            <a:effectRef idx="1">
              <a:schemeClr val="accent2">
                <a:tint val="55000"/>
                <a:hueOff val="0"/>
                <a:satOff val="0"/>
                <a:lumOff val="0"/>
                <a:alphaOff val="0"/>
              </a:schemeClr>
            </a:effectRef>
            <a:fontRef idx="minor">
              <a:schemeClr val="dk1">
                <a:hueOff val="0"/>
                <a:satOff val="0"/>
                <a:lumOff val="0"/>
                <a:alphaOff val="0"/>
              </a:schemeClr>
            </a:fontRef>
          </p:style>
        </p:sp>
        <p:grpSp>
          <p:nvGrpSpPr>
            <p:cNvPr id="7" name="Group 8"/>
            <p:cNvGrpSpPr/>
            <p:nvPr/>
          </p:nvGrpSpPr>
          <p:grpSpPr>
            <a:xfrm>
              <a:off x="841679" y="2431415"/>
              <a:ext cx="973012" cy="798068"/>
              <a:chOff x="3479" y="0"/>
              <a:chExt cx="973012" cy="798068"/>
            </a:xfrm>
          </p:grpSpPr>
          <p:sp>
            <p:nvSpPr>
              <p:cNvPr id="26" name="Rectangle 25"/>
              <p:cNvSpPr/>
              <p:nvPr/>
            </p:nvSpPr>
            <p:spPr>
              <a:xfrm>
                <a:off x="3479" y="0"/>
                <a:ext cx="973012" cy="798068"/>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27" name="Rectangle 26"/>
              <p:cNvSpPr/>
              <p:nvPr/>
            </p:nvSpPr>
            <p:spPr>
              <a:xfrm>
                <a:off x="3479" y="0"/>
                <a:ext cx="973012" cy="798068"/>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2456" tIns="92456" rIns="92456" bIns="92456" numCol="1" spcCol="1270" anchor="b" anchorCtr="0">
                <a:noAutofit/>
              </a:bodyPr>
              <a:lstStyle/>
              <a:p>
                <a:pPr lvl="0" algn="ctr" defTabSz="577850">
                  <a:lnSpc>
                    <a:spcPct val="90000"/>
                  </a:lnSpc>
                  <a:spcBef>
                    <a:spcPct val="0"/>
                  </a:spcBef>
                  <a:spcAft>
                    <a:spcPct val="35000"/>
                  </a:spcAft>
                </a:pPr>
                <a:r>
                  <a:rPr lang="en-US" sz="1300" b="1" kern="1200" dirty="0" smtClean="0">
                    <a:solidFill>
                      <a:schemeClr val="accent2">
                        <a:lumMod val="75000"/>
                      </a:schemeClr>
                    </a:solidFill>
                  </a:rPr>
                  <a:t>Simulation Scenario</a:t>
                </a:r>
                <a:endParaRPr lang="en-US" sz="1300" b="1" kern="1200" dirty="0">
                  <a:solidFill>
                    <a:schemeClr val="accent2">
                      <a:lumMod val="75000"/>
                    </a:schemeClr>
                  </a:solidFill>
                </a:endParaRPr>
              </a:p>
            </p:txBody>
          </p:sp>
        </p:grpSp>
        <p:grpSp>
          <p:nvGrpSpPr>
            <p:cNvPr id="9" name="Group 9"/>
            <p:cNvGrpSpPr/>
            <p:nvPr/>
          </p:nvGrpSpPr>
          <p:grpSpPr>
            <a:xfrm>
              <a:off x="1524000" y="3628517"/>
              <a:ext cx="1981200" cy="798068"/>
              <a:chOff x="685800" y="1197102"/>
              <a:chExt cx="1981200" cy="798068"/>
            </a:xfrm>
          </p:grpSpPr>
          <p:sp>
            <p:nvSpPr>
              <p:cNvPr id="24" name="Rectangle 23"/>
              <p:cNvSpPr/>
              <p:nvPr/>
            </p:nvSpPr>
            <p:spPr>
              <a:xfrm>
                <a:off x="1025141" y="1197102"/>
                <a:ext cx="1384168" cy="798068"/>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25" name="Rectangle 24"/>
              <p:cNvSpPr/>
              <p:nvPr/>
            </p:nvSpPr>
            <p:spPr>
              <a:xfrm>
                <a:off x="685800" y="1197102"/>
                <a:ext cx="1981200" cy="798068"/>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2456" tIns="92456" rIns="92456" bIns="92456" numCol="1" spcCol="1270" anchor="t" anchorCtr="0">
                <a:noAutofit/>
              </a:bodyPr>
              <a:lstStyle/>
              <a:p>
                <a:pPr lvl="0" algn="ctr" defTabSz="577850">
                  <a:lnSpc>
                    <a:spcPct val="90000"/>
                  </a:lnSpc>
                  <a:spcBef>
                    <a:spcPct val="0"/>
                  </a:spcBef>
                  <a:spcAft>
                    <a:spcPct val="35000"/>
                  </a:spcAft>
                </a:pPr>
                <a:r>
                  <a:rPr lang="en-US" sz="1300" b="1" kern="1200" dirty="0" smtClean="0">
                    <a:solidFill>
                      <a:schemeClr val="accent6">
                        <a:lumMod val="75000"/>
                      </a:schemeClr>
                    </a:solidFill>
                  </a:rPr>
                  <a:t>Static Radio statistics</a:t>
                </a:r>
                <a:endParaRPr lang="zh-CN" altLang="en-US" sz="1300" b="1" kern="1200" dirty="0" smtClean="0">
                  <a:solidFill>
                    <a:schemeClr val="accent6">
                      <a:lumMod val="75000"/>
                    </a:schemeClr>
                  </a:solidFill>
                </a:endParaRPr>
              </a:p>
              <a:p>
                <a:pPr lvl="0" algn="ctr" defTabSz="577850">
                  <a:lnSpc>
                    <a:spcPct val="90000"/>
                  </a:lnSpc>
                  <a:spcBef>
                    <a:spcPct val="0"/>
                  </a:spcBef>
                  <a:spcAft>
                    <a:spcPct val="35000"/>
                  </a:spcAft>
                </a:pPr>
                <a:r>
                  <a:rPr lang="zh-CN" altLang="en-US" sz="1300" b="1" kern="1200" dirty="0" smtClean="0">
                    <a:solidFill>
                      <a:schemeClr val="accent6">
                        <a:lumMod val="75000"/>
                      </a:schemeClr>
                    </a:solidFill>
                  </a:rPr>
                  <a:t>(</a:t>
                </a:r>
                <a:r>
                  <a:rPr lang="en-US" altLang="zh-CN" sz="1300" b="1" kern="1200" dirty="0" smtClean="0">
                    <a:solidFill>
                      <a:schemeClr val="accent6">
                        <a:lumMod val="75000"/>
                      </a:schemeClr>
                    </a:solidFill>
                  </a:rPr>
                  <a:t>S/I</a:t>
                </a:r>
                <a:r>
                  <a:rPr lang="zh-CN" altLang="en-US" sz="1300" b="1" kern="1200" dirty="0" smtClean="0">
                    <a:solidFill>
                      <a:schemeClr val="accent6">
                        <a:lumMod val="75000"/>
                      </a:schemeClr>
                    </a:solidFill>
                  </a:rPr>
                  <a:t> </a:t>
                </a:r>
                <a:r>
                  <a:rPr lang="en-US" altLang="zh-CN" sz="1300" b="1" kern="1200" dirty="0" smtClean="0">
                    <a:solidFill>
                      <a:schemeClr val="accent6">
                        <a:lumMod val="75000"/>
                      </a:schemeClr>
                    </a:solidFill>
                  </a:rPr>
                  <a:t>distribution)</a:t>
                </a:r>
                <a:endParaRPr lang="en-US" sz="1300" b="1" kern="1200" dirty="0">
                  <a:solidFill>
                    <a:schemeClr val="accent6">
                      <a:lumMod val="75000"/>
                    </a:schemeClr>
                  </a:solidFill>
                </a:endParaRPr>
              </a:p>
            </p:txBody>
          </p:sp>
        </p:grpSp>
        <p:sp>
          <p:nvSpPr>
            <p:cNvPr id="11" name="Oval 10"/>
            <p:cNvSpPr/>
            <p:nvPr/>
          </p:nvSpPr>
          <p:spPr>
            <a:xfrm>
              <a:off x="2455667" y="3329241"/>
              <a:ext cx="199517" cy="199517"/>
            </a:xfrm>
            <a:prstGeom prst="ellipse">
              <a:avLst/>
            </a:prstGeom>
            <a:solidFill>
              <a:schemeClr val="accent2">
                <a:lumMod val="20000"/>
                <a:lumOff val="80000"/>
              </a:schemeClr>
            </a:solidFill>
            <a:scene3d>
              <a:camera prst="orthographicFront"/>
              <a:lightRig rig="flat" dir="t"/>
            </a:scene3d>
            <a:sp3d prstMaterial="dkEdge">
              <a:bevelT w="8200" h="38100"/>
            </a:sp3d>
          </p:spPr>
          <p:style>
            <a:lnRef idx="0">
              <a:schemeClr val="lt1">
                <a:hueOff val="0"/>
                <a:satOff val="0"/>
                <a:lumOff val="0"/>
                <a:alphaOff val="0"/>
              </a:schemeClr>
            </a:lnRef>
            <a:fillRef idx="2">
              <a:schemeClr val="accent2">
                <a:shade val="50000"/>
                <a:hueOff val="0"/>
                <a:satOff val="-6566"/>
                <a:lumOff val="19443"/>
                <a:alphaOff val="0"/>
              </a:schemeClr>
            </a:fillRef>
            <a:effectRef idx="1">
              <a:schemeClr val="accent2">
                <a:shade val="50000"/>
                <a:hueOff val="0"/>
                <a:satOff val="-6566"/>
                <a:lumOff val="19443"/>
                <a:alphaOff val="0"/>
              </a:schemeClr>
            </a:effectRef>
            <a:fontRef idx="minor">
              <a:schemeClr val="dk1"/>
            </a:fontRef>
          </p:style>
        </p:sp>
        <p:grpSp>
          <p:nvGrpSpPr>
            <p:cNvPr id="10" name="Group 11"/>
            <p:cNvGrpSpPr/>
            <p:nvPr/>
          </p:nvGrpSpPr>
          <p:grpSpPr>
            <a:xfrm>
              <a:off x="3296160" y="2431415"/>
              <a:ext cx="1765462" cy="798068"/>
              <a:chOff x="2457960" y="0"/>
              <a:chExt cx="1765462" cy="798068"/>
            </a:xfrm>
          </p:grpSpPr>
          <p:sp>
            <p:nvSpPr>
              <p:cNvPr id="22" name="Rectangle 21"/>
              <p:cNvSpPr/>
              <p:nvPr/>
            </p:nvSpPr>
            <p:spPr>
              <a:xfrm>
                <a:off x="2457960" y="0"/>
                <a:ext cx="1765462" cy="798068"/>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23" name="Rectangle 22"/>
              <p:cNvSpPr/>
              <p:nvPr/>
            </p:nvSpPr>
            <p:spPr>
              <a:xfrm>
                <a:off x="2457960" y="0"/>
                <a:ext cx="1765462" cy="798068"/>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2456" tIns="92456" rIns="92456" bIns="92456" numCol="1" spcCol="1270" anchor="b" anchorCtr="0">
                <a:noAutofit/>
              </a:bodyPr>
              <a:lstStyle/>
              <a:p>
                <a:pPr lvl="0" algn="ctr" defTabSz="577850">
                  <a:lnSpc>
                    <a:spcPct val="90000"/>
                  </a:lnSpc>
                  <a:spcBef>
                    <a:spcPct val="0"/>
                  </a:spcBef>
                  <a:spcAft>
                    <a:spcPct val="35000"/>
                  </a:spcAft>
                </a:pPr>
                <a:r>
                  <a:rPr lang="en-US" sz="1300" b="1" kern="1200" dirty="0" smtClean="0">
                    <a:solidFill>
                      <a:schemeClr val="accent2">
                        <a:lumMod val="75000"/>
                      </a:schemeClr>
                    </a:solidFill>
                  </a:rPr>
                  <a:t>PHY statistics</a:t>
                </a:r>
                <a:endParaRPr lang="zh-CN" altLang="en-US" sz="1300" b="1" kern="1200" dirty="0" smtClean="0">
                  <a:solidFill>
                    <a:schemeClr val="accent2">
                      <a:lumMod val="75000"/>
                    </a:schemeClr>
                  </a:solidFill>
                </a:endParaRPr>
              </a:p>
              <a:p>
                <a:pPr lvl="0" algn="ctr" defTabSz="577850">
                  <a:lnSpc>
                    <a:spcPct val="90000"/>
                  </a:lnSpc>
                  <a:spcBef>
                    <a:spcPct val="0"/>
                  </a:spcBef>
                  <a:spcAft>
                    <a:spcPct val="35000"/>
                  </a:spcAft>
                </a:pPr>
                <a:r>
                  <a:rPr lang="zh-CN" altLang="en-US" sz="1300" b="1" kern="1200" dirty="0" smtClean="0">
                    <a:solidFill>
                      <a:schemeClr val="accent2">
                        <a:lumMod val="75000"/>
                      </a:schemeClr>
                    </a:solidFill>
                  </a:rPr>
                  <a:t>(</a:t>
                </a:r>
                <a:r>
                  <a:rPr lang="en-US" altLang="zh-CN" sz="1300" b="1" kern="1200" dirty="0" smtClean="0">
                    <a:solidFill>
                      <a:schemeClr val="accent2">
                        <a:lumMod val="75000"/>
                      </a:schemeClr>
                    </a:solidFill>
                  </a:rPr>
                  <a:t>Freq-domain</a:t>
                </a:r>
                <a:r>
                  <a:rPr lang="zh-CN" altLang="en-US" sz="1300" b="1" kern="1200" dirty="0" smtClean="0">
                    <a:solidFill>
                      <a:schemeClr val="accent2">
                        <a:lumMod val="75000"/>
                      </a:schemeClr>
                    </a:solidFill>
                  </a:rPr>
                  <a:t> </a:t>
                </a:r>
                <a:r>
                  <a:rPr lang="en-US" altLang="zh-CN" sz="1300" b="1" kern="1200" dirty="0" smtClean="0">
                    <a:solidFill>
                      <a:schemeClr val="accent2">
                        <a:lumMod val="75000"/>
                      </a:schemeClr>
                    </a:solidFill>
                  </a:rPr>
                  <a:t>SINR</a:t>
                </a:r>
                <a:r>
                  <a:rPr lang="zh-CN" altLang="en-US" sz="1300" b="1" kern="1200" dirty="0" smtClean="0">
                    <a:solidFill>
                      <a:schemeClr val="accent2">
                        <a:lumMod val="75000"/>
                      </a:schemeClr>
                    </a:solidFill>
                  </a:rPr>
                  <a:t> </a:t>
                </a:r>
                <a:r>
                  <a:rPr lang="en-US" altLang="zh-CN" sz="1300" b="1" kern="1200" dirty="0" smtClean="0">
                    <a:solidFill>
                      <a:schemeClr val="accent2">
                        <a:lumMod val="75000"/>
                      </a:schemeClr>
                    </a:solidFill>
                  </a:rPr>
                  <a:t>distribution)</a:t>
                </a:r>
                <a:endParaRPr lang="en-US" sz="1300" b="1" kern="1200" dirty="0">
                  <a:solidFill>
                    <a:schemeClr val="accent2">
                      <a:lumMod val="75000"/>
                    </a:schemeClr>
                  </a:solidFill>
                </a:endParaRPr>
              </a:p>
            </p:txBody>
          </p:sp>
        </p:grpSp>
        <p:sp>
          <p:nvSpPr>
            <p:cNvPr id="13" name="Oval 12"/>
            <p:cNvSpPr/>
            <p:nvPr/>
          </p:nvSpPr>
          <p:spPr>
            <a:xfrm>
              <a:off x="4079133" y="3329241"/>
              <a:ext cx="199517" cy="199517"/>
            </a:xfrm>
            <a:prstGeom prst="ellipse">
              <a:avLst/>
            </a:prstGeom>
            <a:solidFill>
              <a:schemeClr val="accent2">
                <a:lumMod val="75000"/>
              </a:schemeClr>
            </a:solidFill>
            <a:scene3d>
              <a:camera prst="orthographicFront"/>
              <a:lightRig rig="flat" dir="t"/>
            </a:scene3d>
            <a:sp3d prstMaterial="dkEdge">
              <a:bevelT w="8200" h="38100"/>
            </a:sp3d>
          </p:spPr>
          <p:style>
            <a:lnRef idx="0">
              <a:schemeClr val="lt1">
                <a:hueOff val="0"/>
                <a:satOff val="0"/>
                <a:lumOff val="0"/>
                <a:alphaOff val="0"/>
              </a:schemeClr>
            </a:lnRef>
            <a:fillRef idx="2">
              <a:schemeClr val="accent2">
                <a:shade val="50000"/>
                <a:hueOff val="0"/>
                <a:satOff val="-13131"/>
                <a:lumOff val="38886"/>
                <a:alphaOff val="0"/>
              </a:schemeClr>
            </a:fillRef>
            <a:effectRef idx="1">
              <a:schemeClr val="accent2">
                <a:shade val="50000"/>
                <a:hueOff val="0"/>
                <a:satOff val="-13131"/>
                <a:lumOff val="38886"/>
                <a:alphaOff val="0"/>
              </a:schemeClr>
            </a:effectRef>
            <a:fontRef idx="minor">
              <a:schemeClr val="dk1"/>
            </a:fontRef>
          </p:style>
        </p:sp>
        <p:grpSp>
          <p:nvGrpSpPr>
            <p:cNvPr id="12" name="Group 13"/>
            <p:cNvGrpSpPr/>
            <p:nvPr/>
          </p:nvGrpSpPr>
          <p:grpSpPr>
            <a:xfrm>
              <a:off x="5110274" y="3628517"/>
              <a:ext cx="1219145" cy="798068"/>
              <a:chOff x="4272074" y="1197102"/>
              <a:chExt cx="1219145" cy="798068"/>
            </a:xfrm>
          </p:grpSpPr>
          <p:sp>
            <p:nvSpPr>
              <p:cNvPr id="20" name="Rectangle 19"/>
              <p:cNvSpPr/>
              <p:nvPr/>
            </p:nvSpPr>
            <p:spPr>
              <a:xfrm>
                <a:off x="4272074" y="1197102"/>
                <a:ext cx="1219145" cy="798068"/>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21" name="Rectangle 20"/>
              <p:cNvSpPr/>
              <p:nvPr/>
            </p:nvSpPr>
            <p:spPr>
              <a:xfrm>
                <a:off x="4272074" y="1197102"/>
                <a:ext cx="1219145" cy="798068"/>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2456" tIns="92456" rIns="92456" bIns="92456" numCol="1" spcCol="1270" anchor="t" anchorCtr="0">
                <a:noAutofit/>
              </a:bodyPr>
              <a:lstStyle/>
              <a:p>
                <a:pPr lvl="0" algn="ctr" defTabSz="577850">
                  <a:lnSpc>
                    <a:spcPct val="90000"/>
                  </a:lnSpc>
                  <a:spcBef>
                    <a:spcPct val="0"/>
                  </a:spcBef>
                  <a:spcAft>
                    <a:spcPct val="35000"/>
                  </a:spcAft>
                </a:pPr>
                <a:r>
                  <a:rPr lang="en-US" sz="1300" b="1" kern="1200" dirty="0" smtClean="0">
                    <a:solidFill>
                      <a:schemeClr val="accent2">
                        <a:lumMod val="75000"/>
                      </a:schemeClr>
                    </a:solidFill>
                  </a:rPr>
                  <a:t>PHY Tput calibration </a:t>
                </a:r>
                <a:endParaRPr lang="en-US" sz="1300" b="1" kern="1200" dirty="0">
                  <a:solidFill>
                    <a:schemeClr val="accent2">
                      <a:lumMod val="75000"/>
                    </a:schemeClr>
                  </a:solidFill>
                </a:endParaRPr>
              </a:p>
            </p:txBody>
          </p:sp>
        </p:grpSp>
        <p:sp>
          <p:nvSpPr>
            <p:cNvPr id="15" name="Oval 14"/>
            <p:cNvSpPr/>
            <p:nvPr/>
          </p:nvSpPr>
          <p:spPr>
            <a:xfrm>
              <a:off x="5620088" y="3329241"/>
              <a:ext cx="199517" cy="199517"/>
            </a:xfrm>
            <a:prstGeom prst="ellipse">
              <a:avLst/>
            </a:prstGeom>
            <a:scene3d>
              <a:camera prst="orthographicFront"/>
              <a:lightRig rig="flat" dir="t"/>
            </a:scene3d>
            <a:sp3d prstMaterial="dkEdge">
              <a:bevelT w="8200" h="38100"/>
            </a:sp3d>
          </p:spPr>
          <p:style>
            <a:lnRef idx="0">
              <a:schemeClr val="lt1">
                <a:hueOff val="0"/>
                <a:satOff val="0"/>
                <a:lumOff val="0"/>
                <a:alphaOff val="0"/>
              </a:schemeClr>
            </a:lnRef>
            <a:fillRef idx="2">
              <a:schemeClr val="accent2">
                <a:shade val="50000"/>
                <a:hueOff val="0"/>
                <a:satOff val="-13131"/>
                <a:lumOff val="38886"/>
                <a:alphaOff val="0"/>
              </a:schemeClr>
            </a:fillRef>
            <a:effectRef idx="1">
              <a:schemeClr val="accent2">
                <a:shade val="50000"/>
                <a:hueOff val="0"/>
                <a:satOff val="-13131"/>
                <a:lumOff val="38886"/>
                <a:alphaOff val="0"/>
              </a:schemeClr>
            </a:effectRef>
            <a:fontRef idx="minor">
              <a:schemeClr val="dk1"/>
            </a:fontRef>
          </p:style>
        </p:sp>
        <p:grpSp>
          <p:nvGrpSpPr>
            <p:cNvPr id="14" name="Group 15"/>
            <p:cNvGrpSpPr/>
            <p:nvPr/>
          </p:nvGrpSpPr>
          <p:grpSpPr>
            <a:xfrm>
              <a:off x="6378070" y="2431415"/>
              <a:ext cx="1177490" cy="798068"/>
              <a:chOff x="5539870" y="0"/>
              <a:chExt cx="1177490" cy="798068"/>
            </a:xfrm>
          </p:grpSpPr>
          <p:sp>
            <p:nvSpPr>
              <p:cNvPr id="18" name="Rectangle 17"/>
              <p:cNvSpPr/>
              <p:nvPr/>
            </p:nvSpPr>
            <p:spPr>
              <a:xfrm>
                <a:off x="5539870" y="0"/>
                <a:ext cx="1177490" cy="798068"/>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9" name="Rectangle 18"/>
              <p:cNvSpPr/>
              <p:nvPr/>
            </p:nvSpPr>
            <p:spPr>
              <a:xfrm>
                <a:off x="5539870" y="0"/>
                <a:ext cx="1177490" cy="798068"/>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2456" tIns="92456" rIns="92456" bIns="92456" numCol="1" spcCol="1270" anchor="b" anchorCtr="0">
                <a:noAutofit/>
              </a:bodyPr>
              <a:lstStyle/>
              <a:p>
                <a:pPr lvl="0" algn="ctr" defTabSz="577850">
                  <a:lnSpc>
                    <a:spcPct val="90000"/>
                  </a:lnSpc>
                  <a:spcBef>
                    <a:spcPct val="0"/>
                  </a:spcBef>
                  <a:spcAft>
                    <a:spcPct val="35000"/>
                  </a:spcAft>
                </a:pPr>
                <a:r>
                  <a:rPr lang="en-US" sz="1300" b="1" kern="1200" dirty="0" smtClean="0">
                    <a:solidFill>
                      <a:schemeClr val="accent2">
                        <a:lumMod val="75000"/>
                      </a:schemeClr>
                    </a:solidFill>
                  </a:rPr>
                  <a:t>MAC calibration</a:t>
                </a:r>
                <a:endParaRPr lang="en-US" sz="1300" b="1" kern="1200" dirty="0">
                  <a:solidFill>
                    <a:schemeClr val="accent2">
                      <a:lumMod val="75000"/>
                    </a:schemeClr>
                  </a:solidFill>
                </a:endParaRPr>
              </a:p>
            </p:txBody>
          </p:sp>
        </p:grpSp>
        <p:sp>
          <p:nvSpPr>
            <p:cNvPr id="17" name="Oval 16"/>
            <p:cNvSpPr/>
            <p:nvPr/>
          </p:nvSpPr>
          <p:spPr>
            <a:xfrm>
              <a:off x="6867056" y="3329241"/>
              <a:ext cx="199517" cy="199517"/>
            </a:xfrm>
            <a:prstGeom prst="ellipse">
              <a:avLst/>
            </a:prstGeom>
            <a:scene3d>
              <a:camera prst="orthographicFront"/>
              <a:lightRig rig="flat" dir="t"/>
            </a:scene3d>
            <a:sp3d prstMaterial="dkEdge">
              <a:bevelT w="8200" h="38100"/>
            </a:sp3d>
          </p:spPr>
          <p:style>
            <a:lnRef idx="0">
              <a:schemeClr val="lt1">
                <a:hueOff val="0"/>
                <a:satOff val="0"/>
                <a:lumOff val="0"/>
                <a:alphaOff val="0"/>
              </a:schemeClr>
            </a:lnRef>
            <a:fillRef idx="2">
              <a:schemeClr val="accent2">
                <a:shade val="50000"/>
                <a:hueOff val="0"/>
                <a:satOff val="-6566"/>
                <a:lumOff val="19443"/>
                <a:alphaOff val="0"/>
              </a:schemeClr>
            </a:fillRef>
            <a:effectRef idx="1">
              <a:schemeClr val="accent2">
                <a:shade val="50000"/>
                <a:hueOff val="0"/>
                <a:satOff val="-6566"/>
                <a:lumOff val="19443"/>
                <a:alphaOff val="0"/>
              </a:schemeClr>
            </a:effectRef>
            <a:fontRef idx="minor">
              <a:schemeClr val="dk1"/>
            </a:fontRef>
          </p:style>
        </p:sp>
      </p:grpSp>
      <p:sp>
        <p:nvSpPr>
          <p:cNvPr id="29" name="Down Arrow 28"/>
          <p:cNvSpPr/>
          <p:nvPr/>
        </p:nvSpPr>
        <p:spPr bwMode="auto">
          <a:xfrm rot="10800000">
            <a:off x="3962400" y="5791199"/>
            <a:ext cx="457200" cy="533400"/>
          </a:xfrm>
          <a:prstGeom prst="downArrow">
            <a:avLst/>
          </a:prstGeom>
          <a:solidFill>
            <a:schemeClr val="accent6">
              <a:lumMod val="60000"/>
              <a:lumOff val="40000"/>
            </a:schemeClr>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8" name="Date Placeholder 27"/>
          <p:cNvSpPr>
            <a:spLocks noGrp="1"/>
          </p:cNvSpPr>
          <p:nvPr>
            <p:ph type="dt" sz="half" idx="10"/>
          </p:nvPr>
        </p:nvSpPr>
        <p:spPr/>
        <p:txBody>
          <a:bodyPr/>
          <a:lstStyle/>
          <a:p>
            <a:pPr>
              <a:defRPr/>
            </a:pPr>
            <a:r>
              <a:rPr lang="en-US" smtClean="0"/>
              <a:t>Mar. 2014</a:t>
            </a:r>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Instantaneous UL SINR Per Tone</a:t>
            </a:r>
            <a:endParaRPr lang="en-US" dirty="0"/>
          </a:p>
        </p:txBody>
      </p:sp>
      <p:sp>
        <p:nvSpPr>
          <p:cNvPr id="4" name="Date Placeholder 3"/>
          <p:cNvSpPr>
            <a:spLocks noGrp="1"/>
          </p:cNvSpPr>
          <p:nvPr>
            <p:ph type="dt" sz="half" idx="10"/>
          </p:nvPr>
        </p:nvSpPr>
        <p:spPr/>
        <p:txBody>
          <a:bodyPr/>
          <a:lstStyle/>
          <a:p>
            <a:pPr>
              <a:defRPr/>
            </a:pPr>
            <a:r>
              <a:rPr lang="en-US" smtClean="0"/>
              <a:t>Mar. 2014</a:t>
            </a:r>
            <a:endParaRPr lang="en-US"/>
          </a:p>
        </p:txBody>
      </p:sp>
      <p:sp>
        <p:nvSpPr>
          <p:cNvPr id="5" name="Footer Placeholder 4"/>
          <p:cNvSpPr>
            <a:spLocks noGrp="1"/>
          </p:cNvSpPr>
          <p:nvPr>
            <p:ph type="ftr" sz="quarter" idx="11"/>
          </p:nvPr>
        </p:nvSpPr>
        <p:spPr/>
        <p:txBody>
          <a:bodyPr/>
          <a:lstStyle/>
          <a:p>
            <a:pPr>
              <a:defRPr/>
            </a:pPr>
            <a:r>
              <a:rPr lang="da-DK" smtClean="0"/>
              <a:t>Yakun Sun, et. al. (Marvell)</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D9223F9B-178A-44F0-B932-0C4B2167E70B}" type="slidenum">
              <a:rPr lang="en-US" smtClean="0"/>
              <a:pPr>
                <a:defRPr/>
              </a:pPr>
              <a:t>20</a:t>
            </a:fld>
            <a:endParaRPr lang="en-US"/>
          </a:p>
        </p:txBody>
      </p:sp>
      <p:sp>
        <p:nvSpPr>
          <p:cNvPr id="10" name="Content Placeholder 2"/>
          <p:cNvSpPr>
            <a:spLocks noGrp="1"/>
          </p:cNvSpPr>
          <p:nvPr>
            <p:ph idx="1"/>
          </p:nvPr>
        </p:nvSpPr>
        <p:spPr>
          <a:xfrm>
            <a:off x="685800" y="5257800"/>
            <a:ext cx="7772400" cy="1066800"/>
          </a:xfrm>
        </p:spPr>
        <p:txBody>
          <a:bodyPr>
            <a:normAutofit fontScale="77500" lnSpcReduction="20000"/>
          </a:bodyPr>
          <a:lstStyle/>
          <a:p>
            <a:r>
              <a:rPr lang="en-US" dirty="0" smtClean="0"/>
              <a:t>Reasonably small deviation between complete interference modeling and SIR thresholding of 30 and 10dB .</a:t>
            </a:r>
          </a:p>
          <a:p>
            <a:pPr lvl="1"/>
            <a:r>
              <a:rPr lang="en-US" dirty="0" smtClean="0"/>
              <a:t>Using 10dB threshold put 96% channels into AWGN</a:t>
            </a:r>
          </a:p>
          <a:p>
            <a:pPr lvl="1"/>
            <a:r>
              <a:rPr lang="en-US" dirty="0" smtClean="0"/>
              <a:t>Using 30dB threshold put 65% channels into AWGN</a:t>
            </a:r>
            <a:endParaRPr lang="en-US" dirty="0"/>
          </a:p>
        </p:txBody>
      </p:sp>
      <p:pic>
        <p:nvPicPr>
          <p:cNvPr id="36868" name="Picture 4"/>
          <p:cNvPicPr>
            <a:picLocks noChangeAspect="1" noChangeArrowheads="1"/>
          </p:cNvPicPr>
          <p:nvPr/>
        </p:nvPicPr>
        <p:blipFill>
          <a:blip r:embed="rId2" cstate="print"/>
          <a:srcRect/>
          <a:stretch>
            <a:fillRect/>
          </a:stretch>
        </p:blipFill>
        <p:spPr bwMode="auto">
          <a:xfrm>
            <a:off x="1447800" y="1447800"/>
            <a:ext cx="5943599" cy="3657600"/>
          </a:xfrm>
          <a:prstGeom prst="rect">
            <a:avLst/>
          </a:prstGeom>
          <a:noFill/>
          <a:ln w="9525">
            <a:noFill/>
            <a:miter lim="800000"/>
            <a:headEnd/>
            <a:tailEnd/>
          </a:ln>
          <a:effec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Effective SINR Per Frame</a:t>
            </a:r>
            <a:endParaRPr lang="en-US" dirty="0"/>
          </a:p>
        </p:txBody>
      </p:sp>
      <p:sp>
        <p:nvSpPr>
          <p:cNvPr id="4" name="Date Placeholder 3"/>
          <p:cNvSpPr>
            <a:spLocks noGrp="1"/>
          </p:cNvSpPr>
          <p:nvPr>
            <p:ph type="dt" sz="half" idx="10"/>
          </p:nvPr>
        </p:nvSpPr>
        <p:spPr/>
        <p:txBody>
          <a:bodyPr/>
          <a:lstStyle/>
          <a:p>
            <a:pPr>
              <a:defRPr/>
            </a:pPr>
            <a:r>
              <a:rPr lang="en-US" smtClean="0"/>
              <a:t>Mar. 2014</a:t>
            </a:r>
            <a:endParaRPr lang="en-US"/>
          </a:p>
        </p:txBody>
      </p:sp>
      <p:sp>
        <p:nvSpPr>
          <p:cNvPr id="5" name="Footer Placeholder 4"/>
          <p:cNvSpPr>
            <a:spLocks noGrp="1"/>
          </p:cNvSpPr>
          <p:nvPr>
            <p:ph type="ftr" sz="quarter" idx="11"/>
          </p:nvPr>
        </p:nvSpPr>
        <p:spPr/>
        <p:txBody>
          <a:bodyPr/>
          <a:lstStyle/>
          <a:p>
            <a:pPr>
              <a:defRPr/>
            </a:pPr>
            <a:r>
              <a:rPr lang="da-DK" smtClean="0"/>
              <a:t>Yakun Sun, et. al. (Marvell)</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D9223F9B-178A-44F0-B932-0C4B2167E70B}" type="slidenum">
              <a:rPr lang="en-US" smtClean="0"/>
              <a:pPr>
                <a:defRPr/>
              </a:pPr>
              <a:t>21</a:t>
            </a:fld>
            <a:endParaRPr lang="en-US"/>
          </a:p>
        </p:txBody>
      </p:sp>
      <p:pic>
        <p:nvPicPr>
          <p:cNvPr id="37894" name="Picture 6"/>
          <p:cNvPicPr>
            <a:picLocks noChangeAspect="1" noChangeArrowheads="1"/>
          </p:cNvPicPr>
          <p:nvPr/>
        </p:nvPicPr>
        <p:blipFill>
          <a:blip r:embed="rId2" cstate="print"/>
          <a:srcRect/>
          <a:stretch>
            <a:fillRect/>
          </a:stretch>
        </p:blipFill>
        <p:spPr bwMode="auto">
          <a:xfrm>
            <a:off x="0" y="2133600"/>
            <a:ext cx="4724400" cy="2993679"/>
          </a:xfrm>
          <a:prstGeom prst="rect">
            <a:avLst/>
          </a:prstGeom>
          <a:noFill/>
          <a:ln w="9525">
            <a:noFill/>
            <a:miter lim="800000"/>
            <a:headEnd/>
            <a:tailEnd/>
          </a:ln>
          <a:effectLst/>
        </p:spPr>
      </p:pic>
      <p:pic>
        <p:nvPicPr>
          <p:cNvPr id="37895" name="Picture 7"/>
          <p:cNvPicPr>
            <a:picLocks noChangeAspect="1" noChangeArrowheads="1"/>
          </p:cNvPicPr>
          <p:nvPr/>
        </p:nvPicPr>
        <p:blipFill>
          <a:blip r:embed="rId3" cstate="print"/>
          <a:srcRect/>
          <a:stretch>
            <a:fillRect/>
          </a:stretch>
        </p:blipFill>
        <p:spPr bwMode="auto">
          <a:xfrm>
            <a:off x="4722812" y="2133600"/>
            <a:ext cx="4421188" cy="3048000"/>
          </a:xfrm>
          <a:prstGeom prst="rect">
            <a:avLst/>
          </a:prstGeom>
          <a:noFill/>
          <a:ln w="9525">
            <a:noFill/>
            <a:miter lim="800000"/>
            <a:headEnd/>
            <a:tailEnd/>
          </a:ln>
          <a:effec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Simulation Assumptions (Scenario 4)</a:t>
            </a:r>
            <a:endParaRPr lang="en-US" dirty="0"/>
          </a:p>
        </p:txBody>
      </p:sp>
      <p:graphicFrame>
        <p:nvGraphicFramePr>
          <p:cNvPr id="6" name="Content Placeholder 5"/>
          <p:cNvGraphicFramePr>
            <a:graphicFrameLocks noGrp="1"/>
          </p:cNvGraphicFramePr>
          <p:nvPr>
            <p:ph idx="1"/>
          </p:nvPr>
        </p:nvGraphicFramePr>
        <p:xfrm>
          <a:off x="685800" y="1676400"/>
          <a:ext cx="7772400" cy="4267201"/>
        </p:xfrm>
        <a:graphic>
          <a:graphicData uri="http://schemas.openxmlformats.org/drawingml/2006/table">
            <a:tbl>
              <a:tblPr firstRow="1" bandRow="1">
                <a:tableStyleId>{5C22544A-7EE6-4342-B048-85BDC9FD1C3A}</a:tableStyleId>
              </a:tblPr>
              <a:tblGrid>
                <a:gridCol w="1828800"/>
                <a:gridCol w="5943600"/>
              </a:tblGrid>
              <a:tr h="489020">
                <a:tc>
                  <a:txBody>
                    <a:bodyPr/>
                    <a:lstStyle/>
                    <a:p>
                      <a:r>
                        <a:rPr lang="en-US" dirty="0" smtClean="0"/>
                        <a:t>Parameter</a:t>
                      </a:r>
                      <a:endParaRPr lang="en-US" dirty="0"/>
                    </a:p>
                  </a:txBody>
                  <a:tcPr/>
                </a:tc>
                <a:tc>
                  <a:txBody>
                    <a:bodyPr/>
                    <a:lstStyle/>
                    <a:p>
                      <a:r>
                        <a:rPr lang="en-US" dirty="0" smtClean="0"/>
                        <a:t>Value</a:t>
                      </a:r>
                      <a:endParaRPr lang="en-US" dirty="0"/>
                    </a:p>
                  </a:txBody>
                  <a:tcPr/>
                </a:tc>
              </a:tr>
              <a:tr h="489020">
                <a:tc>
                  <a:txBody>
                    <a:bodyPr/>
                    <a:lstStyle/>
                    <a:p>
                      <a:r>
                        <a:rPr lang="en-US" dirty="0" smtClean="0"/>
                        <a:t>Environment</a:t>
                      </a:r>
                      <a:endParaRPr lang="en-US" dirty="0"/>
                    </a:p>
                  </a:txBody>
                  <a:tcPr/>
                </a:tc>
                <a:tc>
                  <a:txBody>
                    <a:bodyPr/>
                    <a:lstStyle/>
                    <a:p>
                      <a:r>
                        <a:rPr lang="en-US" dirty="0" smtClean="0"/>
                        <a:t>BSSs in Hexagon (figure 8),</a:t>
                      </a:r>
                      <a:r>
                        <a:rPr lang="en-US" baseline="0" dirty="0" smtClean="0"/>
                        <a:t> ICD = 130m</a:t>
                      </a:r>
                    </a:p>
                  </a:txBody>
                  <a:tcPr/>
                </a:tc>
              </a:tr>
              <a:tr h="489020">
                <a:tc>
                  <a:txBody>
                    <a:bodyPr/>
                    <a:lstStyle/>
                    <a:p>
                      <a:r>
                        <a:rPr lang="en-US" dirty="0" smtClean="0"/>
                        <a:t>Number of STAs</a:t>
                      </a:r>
                      <a:endParaRPr lang="en-US" dirty="0"/>
                    </a:p>
                  </a:txBody>
                  <a:tcPr/>
                </a:tc>
                <a:tc>
                  <a:txBody>
                    <a:bodyPr/>
                    <a:lstStyle/>
                    <a:p>
                      <a:r>
                        <a:rPr lang="en-US" dirty="0" smtClean="0"/>
                        <a:t>30 STAs per BSS (50% outdoor, 50% indoor)</a:t>
                      </a:r>
                      <a:endParaRPr lang="en-US" dirty="0"/>
                    </a:p>
                  </a:txBody>
                  <a:tcPr/>
                </a:tc>
              </a:tr>
              <a:tr h="489020">
                <a:tc>
                  <a:txBody>
                    <a:bodyPr/>
                    <a:lstStyle/>
                    <a:p>
                      <a:r>
                        <a:rPr lang="en-US" dirty="0" smtClean="0"/>
                        <a:t>Channel Model</a:t>
                      </a:r>
                      <a:endParaRPr lang="en-US" dirty="0"/>
                    </a:p>
                  </a:txBody>
                  <a:tcPr/>
                </a:tc>
                <a:tc>
                  <a:txBody>
                    <a:bodyPr/>
                    <a:lstStyle/>
                    <a:p>
                      <a:r>
                        <a:rPr lang="en-US" dirty="0" smtClean="0"/>
                        <a:t>UMi (AP-AP,</a:t>
                      </a:r>
                      <a:r>
                        <a:rPr lang="en-US" baseline="0" dirty="0" smtClean="0"/>
                        <a:t> AP-STA, STA-STA)</a:t>
                      </a:r>
                      <a:endParaRPr lang="en-US" dirty="0"/>
                    </a:p>
                  </a:txBody>
                  <a:tcPr/>
                </a:tc>
              </a:tr>
              <a:tr h="489020">
                <a:tc>
                  <a:txBody>
                    <a:bodyPr/>
                    <a:lstStyle/>
                    <a:p>
                      <a:r>
                        <a:rPr lang="en-US" dirty="0" smtClean="0"/>
                        <a:t>Penetration Loss</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20dB (outdoor-indoor)</a:t>
                      </a:r>
                    </a:p>
                  </a:txBody>
                  <a:tcPr/>
                </a:tc>
              </a:tr>
              <a:tr h="844061">
                <a:tc>
                  <a:txBody>
                    <a:bodyPr/>
                    <a:lstStyle/>
                    <a:p>
                      <a:r>
                        <a:rPr lang="en-US" dirty="0" smtClean="0"/>
                        <a:t>BW</a:t>
                      </a:r>
                      <a:endParaRPr lang="en-US" dirty="0"/>
                    </a:p>
                  </a:txBody>
                  <a:tcPr/>
                </a:tc>
                <a:tc>
                  <a:txBody>
                    <a:bodyPr/>
                    <a:lstStyle/>
                    <a:p>
                      <a:r>
                        <a:rPr lang="en-US" dirty="0" smtClean="0"/>
                        <a:t>20MHz at 2.4GHz. Each simulated BSS selects the same channel.</a:t>
                      </a:r>
                      <a:endParaRPr lang="en-US" dirty="0"/>
                    </a:p>
                  </a:txBody>
                  <a:tcPr/>
                </a:tc>
              </a:tr>
              <a:tr h="489020">
                <a:tc>
                  <a:txBody>
                    <a:bodyPr/>
                    <a:lstStyle/>
                    <a:p>
                      <a:r>
                        <a:rPr lang="en-US" dirty="0" smtClean="0"/>
                        <a:t>TX Power</a:t>
                      </a:r>
                      <a:endParaRPr lang="en-US" dirty="0"/>
                    </a:p>
                  </a:txBody>
                  <a:tcPr/>
                </a:tc>
                <a:tc>
                  <a:txBody>
                    <a:bodyPr/>
                    <a:lstStyle/>
                    <a:p>
                      <a:r>
                        <a:rPr lang="en-US" dirty="0" smtClean="0"/>
                        <a:t>AP: 30dBm, STA: 15dBm</a:t>
                      </a:r>
                      <a:endParaRPr lang="en-US" dirty="0"/>
                    </a:p>
                  </a:txBody>
                  <a:tcPr/>
                </a:tc>
              </a:tr>
              <a:tr h="489020">
                <a:tc>
                  <a:txBody>
                    <a:bodyPr/>
                    <a:lstStyle/>
                    <a:p>
                      <a:r>
                        <a:rPr lang="en-US" dirty="0" smtClean="0"/>
                        <a:t>Association</a:t>
                      </a:r>
                      <a:endParaRPr lang="en-US" dirty="0"/>
                    </a:p>
                  </a:txBody>
                  <a:tcPr/>
                </a:tc>
                <a:tc>
                  <a:txBody>
                    <a:bodyPr/>
                    <a:lstStyle/>
                    <a:p>
                      <a:r>
                        <a:rPr lang="en-US" dirty="0" smtClean="0"/>
                        <a:t>100% STA associated with the strongest AP</a:t>
                      </a:r>
                      <a:endParaRPr lang="en-US" dirty="0"/>
                    </a:p>
                  </a:txBody>
                  <a:tcPr/>
                </a:tc>
              </a:tr>
            </a:tbl>
          </a:graphicData>
        </a:graphic>
      </p:graphicFrame>
      <p:sp>
        <p:nvSpPr>
          <p:cNvPr id="4" name="Footer Placeholder 3"/>
          <p:cNvSpPr>
            <a:spLocks noGrp="1"/>
          </p:cNvSpPr>
          <p:nvPr>
            <p:ph type="ftr" sz="quarter" idx="11"/>
          </p:nvPr>
        </p:nvSpPr>
        <p:spPr/>
        <p:txBody>
          <a:bodyPr/>
          <a:lstStyle/>
          <a:p>
            <a:pPr>
              <a:defRPr/>
            </a:pPr>
            <a:r>
              <a:rPr lang="da-DK" smtClean="0"/>
              <a:t>Yakun Sun, et. al. (Marvell)</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D9223F9B-178A-44F0-B932-0C4B2167E70B}" type="slidenum">
              <a:rPr lang="en-US" smtClean="0"/>
              <a:pPr>
                <a:defRPr/>
              </a:pPr>
              <a:t>22</a:t>
            </a:fld>
            <a:endParaRPr lang="en-US"/>
          </a:p>
        </p:txBody>
      </p:sp>
      <p:sp>
        <p:nvSpPr>
          <p:cNvPr id="7" name="Date Placeholder 6"/>
          <p:cNvSpPr>
            <a:spLocks noGrp="1"/>
          </p:cNvSpPr>
          <p:nvPr>
            <p:ph type="dt" sz="half" idx="10"/>
          </p:nvPr>
        </p:nvSpPr>
        <p:spPr/>
        <p:txBody>
          <a:bodyPr/>
          <a:lstStyle/>
          <a:p>
            <a:pPr>
              <a:defRPr/>
            </a:pPr>
            <a:r>
              <a:rPr lang="en-US" smtClean="0"/>
              <a:t>Mar. 2014</a:t>
            </a:r>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Instantaneous UL SINR Per Tone</a:t>
            </a:r>
            <a:endParaRPr lang="en-US" dirty="0"/>
          </a:p>
        </p:txBody>
      </p:sp>
      <p:sp>
        <p:nvSpPr>
          <p:cNvPr id="4" name="Date Placeholder 3"/>
          <p:cNvSpPr>
            <a:spLocks noGrp="1"/>
          </p:cNvSpPr>
          <p:nvPr>
            <p:ph type="dt" sz="half" idx="10"/>
          </p:nvPr>
        </p:nvSpPr>
        <p:spPr/>
        <p:txBody>
          <a:bodyPr/>
          <a:lstStyle/>
          <a:p>
            <a:pPr>
              <a:defRPr/>
            </a:pPr>
            <a:r>
              <a:rPr lang="en-US" smtClean="0"/>
              <a:t>Mar. 2014</a:t>
            </a:r>
            <a:endParaRPr lang="en-US"/>
          </a:p>
        </p:txBody>
      </p:sp>
      <p:sp>
        <p:nvSpPr>
          <p:cNvPr id="5" name="Footer Placeholder 4"/>
          <p:cNvSpPr>
            <a:spLocks noGrp="1"/>
          </p:cNvSpPr>
          <p:nvPr>
            <p:ph type="ftr" sz="quarter" idx="11"/>
          </p:nvPr>
        </p:nvSpPr>
        <p:spPr/>
        <p:txBody>
          <a:bodyPr/>
          <a:lstStyle/>
          <a:p>
            <a:pPr>
              <a:defRPr/>
            </a:pPr>
            <a:r>
              <a:rPr lang="da-DK" smtClean="0"/>
              <a:t>Yakun Sun, et. al. (Marvell)</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D9223F9B-178A-44F0-B932-0C4B2167E70B}" type="slidenum">
              <a:rPr lang="en-US" smtClean="0"/>
              <a:pPr>
                <a:defRPr/>
              </a:pPr>
              <a:t>23</a:t>
            </a:fld>
            <a:endParaRPr lang="en-US"/>
          </a:p>
        </p:txBody>
      </p:sp>
      <p:pic>
        <p:nvPicPr>
          <p:cNvPr id="1027" name="Picture 3"/>
          <p:cNvPicPr>
            <a:picLocks noChangeAspect="1" noChangeArrowheads="1"/>
          </p:cNvPicPr>
          <p:nvPr/>
        </p:nvPicPr>
        <p:blipFill>
          <a:blip r:embed="rId2" cstate="print"/>
          <a:srcRect/>
          <a:stretch>
            <a:fillRect/>
          </a:stretch>
        </p:blipFill>
        <p:spPr bwMode="auto">
          <a:xfrm>
            <a:off x="1676399" y="1676400"/>
            <a:ext cx="6517531" cy="4572000"/>
          </a:xfrm>
          <a:prstGeom prst="rect">
            <a:avLst/>
          </a:prstGeom>
          <a:noFill/>
          <a:ln w="9525">
            <a:noFill/>
            <a:miter lim="800000"/>
            <a:headEnd/>
            <a:tailEnd/>
          </a:ln>
          <a:effec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Effective SINR Per Frame</a:t>
            </a:r>
            <a:endParaRPr lang="en-US" dirty="0"/>
          </a:p>
        </p:txBody>
      </p:sp>
      <p:sp>
        <p:nvSpPr>
          <p:cNvPr id="4" name="Date Placeholder 3"/>
          <p:cNvSpPr>
            <a:spLocks noGrp="1"/>
          </p:cNvSpPr>
          <p:nvPr>
            <p:ph type="dt" sz="half" idx="10"/>
          </p:nvPr>
        </p:nvSpPr>
        <p:spPr/>
        <p:txBody>
          <a:bodyPr/>
          <a:lstStyle/>
          <a:p>
            <a:pPr>
              <a:defRPr/>
            </a:pPr>
            <a:r>
              <a:rPr lang="en-US" smtClean="0"/>
              <a:t>Mar. 2014</a:t>
            </a:r>
            <a:endParaRPr lang="en-US"/>
          </a:p>
        </p:txBody>
      </p:sp>
      <p:sp>
        <p:nvSpPr>
          <p:cNvPr id="5" name="Footer Placeholder 4"/>
          <p:cNvSpPr>
            <a:spLocks noGrp="1"/>
          </p:cNvSpPr>
          <p:nvPr>
            <p:ph type="ftr" sz="quarter" idx="11"/>
          </p:nvPr>
        </p:nvSpPr>
        <p:spPr/>
        <p:txBody>
          <a:bodyPr/>
          <a:lstStyle/>
          <a:p>
            <a:pPr>
              <a:defRPr/>
            </a:pPr>
            <a:r>
              <a:rPr lang="da-DK" smtClean="0"/>
              <a:t>Yakun Sun, et. al. (Marvell)</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D9223F9B-178A-44F0-B932-0C4B2167E70B}" type="slidenum">
              <a:rPr lang="en-US" smtClean="0"/>
              <a:pPr>
                <a:defRPr/>
              </a:pPr>
              <a:t>24</a:t>
            </a:fld>
            <a:endParaRPr lang="en-US"/>
          </a:p>
        </p:txBody>
      </p:sp>
      <p:pic>
        <p:nvPicPr>
          <p:cNvPr id="2051" name="Picture 3"/>
          <p:cNvPicPr>
            <a:picLocks noChangeAspect="1" noChangeArrowheads="1"/>
          </p:cNvPicPr>
          <p:nvPr/>
        </p:nvPicPr>
        <p:blipFill>
          <a:blip r:embed="rId2" cstate="print"/>
          <a:srcRect/>
          <a:stretch>
            <a:fillRect/>
          </a:stretch>
        </p:blipFill>
        <p:spPr bwMode="auto">
          <a:xfrm>
            <a:off x="1" y="1905001"/>
            <a:ext cx="4572000" cy="3207224"/>
          </a:xfrm>
          <a:prstGeom prst="rect">
            <a:avLst/>
          </a:prstGeom>
          <a:noFill/>
          <a:ln w="9525">
            <a:noFill/>
            <a:miter lim="800000"/>
            <a:headEnd/>
            <a:tailEnd/>
          </a:ln>
          <a:effectLst/>
        </p:spPr>
      </p:pic>
      <p:pic>
        <p:nvPicPr>
          <p:cNvPr id="2052" name="Picture 4"/>
          <p:cNvPicPr>
            <a:picLocks noChangeAspect="1" noChangeArrowheads="1"/>
          </p:cNvPicPr>
          <p:nvPr/>
        </p:nvPicPr>
        <p:blipFill>
          <a:blip r:embed="rId3" cstate="print"/>
          <a:srcRect/>
          <a:stretch>
            <a:fillRect/>
          </a:stretch>
        </p:blipFill>
        <p:spPr bwMode="auto">
          <a:xfrm>
            <a:off x="4615776" y="1905001"/>
            <a:ext cx="4528224" cy="3176516"/>
          </a:xfrm>
          <a:prstGeom prst="rect">
            <a:avLst/>
          </a:prstGeom>
          <a:noFill/>
          <a:ln w="9525">
            <a:noFill/>
            <a:miter lim="800000"/>
            <a:headEnd/>
            <a:tailEnd/>
          </a:ln>
          <a:effectLst/>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r>
              <a:rPr lang="en-US" dirty="0" smtClean="0"/>
              <a:t>Two options of instantaneous SINRs calibration are proposed.</a:t>
            </a:r>
          </a:p>
          <a:p>
            <a:endParaRPr lang="en-US" smtClean="0"/>
          </a:p>
          <a:p>
            <a:r>
              <a:rPr lang="en-US" smtClean="0"/>
              <a:t>Suggestion1</a:t>
            </a:r>
            <a:r>
              <a:rPr lang="en-US" dirty="0" smtClean="0"/>
              <a:t>:</a:t>
            </a:r>
          </a:p>
          <a:p>
            <a:pPr lvl="1"/>
            <a:r>
              <a:rPr lang="en-US" dirty="0" smtClean="0"/>
              <a:t>Use Option 1 (SINR per tone) given its convenience and readiness.</a:t>
            </a:r>
          </a:p>
          <a:p>
            <a:pPr lvl="1"/>
            <a:r>
              <a:rPr lang="en-US" dirty="0" smtClean="0"/>
              <a:t>Option 2/2a can be revisited in the latter steps of calibrations.</a:t>
            </a:r>
          </a:p>
          <a:p>
            <a:pPr lvl="1"/>
            <a:endParaRPr lang="en-US" dirty="0" smtClean="0"/>
          </a:p>
          <a:p>
            <a:r>
              <a:rPr lang="en-US" dirty="0" smtClean="0"/>
              <a:t>Suggestion2:</a:t>
            </a:r>
          </a:p>
          <a:p>
            <a:pPr lvl="1"/>
            <a:r>
              <a:rPr lang="en-US" dirty="0" smtClean="0"/>
              <a:t>Using SIR-thresholding to approximate some interference as AWGN</a:t>
            </a:r>
          </a:p>
          <a:p>
            <a:pPr lvl="1"/>
            <a:r>
              <a:rPr lang="en-US" dirty="0" smtClean="0"/>
              <a:t>Exact threshold can be also chosen through calibration.</a:t>
            </a:r>
            <a:endParaRPr lang="en-US" dirty="0"/>
          </a:p>
        </p:txBody>
      </p:sp>
      <p:sp>
        <p:nvSpPr>
          <p:cNvPr id="4" name="Date Placeholder 3"/>
          <p:cNvSpPr>
            <a:spLocks noGrp="1"/>
          </p:cNvSpPr>
          <p:nvPr>
            <p:ph type="dt" sz="half" idx="10"/>
          </p:nvPr>
        </p:nvSpPr>
        <p:spPr/>
        <p:txBody>
          <a:bodyPr/>
          <a:lstStyle/>
          <a:p>
            <a:pPr>
              <a:defRPr/>
            </a:pPr>
            <a:r>
              <a:rPr lang="en-US" smtClean="0"/>
              <a:t>Mar. 2014</a:t>
            </a:r>
            <a:endParaRPr lang="en-US"/>
          </a:p>
        </p:txBody>
      </p:sp>
      <p:sp>
        <p:nvSpPr>
          <p:cNvPr id="5" name="Footer Placeholder 4"/>
          <p:cNvSpPr>
            <a:spLocks noGrp="1"/>
          </p:cNvSpPr>
          <p:nvPr>
            <p:ph type="ftr" sz="quarter" idx="11"/>
          </p:nvPr>
        </p:nvSpPr>
        <p:spPr/>
        <p:txBody>
          <a:bodyPr/>
          <a:lstStyle/>
          <a:p>
            <a:pPr>
              <a:defRPr/>
            </a:pPr>
            <a:r>
              <a:rPr lang="da-DK" smtClean="0"/>
              <a:t>Yakun Sun, et. al. (Marvell)</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D9223F9B-178A-44F0-B932-0C4B2167E70B}" type="slidenum">
              <a:rPr lang="en-US" smtClean="0"/>
              <a:pPr>
                <a:defRPr/>
              </a:pPr>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a:buFontTx/>
              <a:buNone/>
            </a:pPr>
            <a:r>
              <a:rPr lang="en-US" sz="2000" b="0" dirty="0" smtClean="0"/>
              <a:t>[1] </a:t>
            </a:r>
            <a:r>
              <a:rPr lang="en-US" sz="2000" b="0" dirty="0" smtClean="0"/>
              <a:t>11-13-1392-00-0hew-methodology-of-calibrating-system-simulation-results</a:t>
            </a:r>
          </a:p>
          <a:p>
            <a:pPr>
              <a:buFontTx/>
              <a:buNone/>
            </a:pPr>
            <a:r>
              <a:rPr lang="en-US" sz="2000" b="0" dirty="0" smtClean="0"/>
              <a:t>[2] 11-14-0053-00-0further-considerations-on-c</a:t>
            </a:r>
            <a:r>
              <a:rPr lang="en-US" altLang="zh-CN" sz="2000" b="0" dirty="0" smtClean="0"/>
              <a:t>alibration-of-s</a:t>
            </a:r>
            <a:r>
              <a:rPr lang="en-US" sz="2000" b="0" dirty="0" smtClean="0"/>
              <a:t>ystem-level-simulation</a:t>
            </a:r>
            <a:endParaRPr lang="en-US" sz="2000" b="0" dirty="0" smtClean="0"/>
          </a:p>
          <a:p>
            <a:pPr>
              <a:buNone/>
            </a:pPr>
            <a:r>
              <a:rPr lang="en-US" sz="2000" b="0" dirty="0" smtClean="0"/>
              <a:t>[3] </a:t>
            </a:r>
            <a:r>
              <a:rPr lang="en-US" sz="2000" b="0" dirty="0" smtClean="0"/>
              <a:t>11-14-0116-01-0Long-Term-SINR-Calibration-for-System-Simulation</a:t>
            </a:r>
          </a:p>
          <a:p>
            <a:pPr>
              <a:buFontTx/>
              <a:buNone/>
            </a:pPr>
            <a:r>
              <a:rPr lang="en-US" sz="2000" b="0" dirty="0" smtClean="0"/>
              <a:t>[4] </a:t>
            </a:r>
            <a:r>
              <a:rPr lang="en-US" sz="2000" b="0" dirty="0" smtClean="0"/>
              <a:t>11-14-0336-00-0Calibration-of-Long-Term-SINR-for-System-Simulation</a:t>
            </a:r>
          </a:p>
          <a:p>
            <a:pPr>
              <a:buFontTx/>
              <a:buNone/>
            </a:pPr>
            <a:r>
              <a:rPr lang="en-US" sz="2000" b="0" dirty="0" smtClean="0"/>
              <a:t>[5] </a:t>
            </a:r>
            <a:r>
              <a:rPr lang="en-US" sz="2000" b="0" dirty="0" smtClean="0"/>
              <a:t>11-13-1001-06-0hew-HEW-evaluation-simulation-scenarios-document-template</a:t>
            </a:r>
          </a:p>
          <a:p>
            <a:pPr>
              <a:buFontTx/>
              <a:buNone/>
            </a:pPr>
            <a:r>
              <a:rPr lang="en-US" sz="2000" b="0" dirty="0" smtClean="0"/>
              <a:t>[6] </a:t>
            </a:r>
            <a:r>
              <a:rPr lang="en-US" sz="2000" b="0" dirty="0" smtClean="0"/>
              <a:t>11-13-0043-02-0PHY-abstraction-in-system-level-simulation-for-HEW-study</a:t>
            </a:r>
          </a:p>
          <a:p>
            <a:pPr>
              <a:buFontTx/>
              <a:buNone/>
            </a:pPr>
            <a:r>
              <a:rPr lang="en-US" sz="2000" b="0" dirty="0" smtClean="0"/>
              <a:t> </a:t>
            </a:r>
          </a:p>
          <a:p>
            <a:endParaRPr lang="en-US" sz="2000" b="0" dirty="0"/>
          </a:p>
        </p:txBody>
      </p:sp>
      <p:sp>
        <p:nvSpPr>
          <p:cNvPr id="4" name="Date Placeholder 3"/>
          <p:cNvSpPr>
            <a:spLocks noGrp="1"/>
          </p:cNvSpPr>
          <p:nvPr>
            <p:ph type="dt" sz="half" idx="10"/>
          </p:nvPr>
        </p:nvSpPr>
        <p:spPr/>
        <p:txBody>
          <a:bodyPr/>
          <a:lstStyle/>
          <a:p>
            <a:pPr>
              <a:defRPr/>
            </a:pPr>
            <a:r>
              <a:rPr lang="en-US" smtClean="0"/>
              <a:t>Mar. 2014</a:t>
            </a:r>
            <a:endParaRPr lang="en-US"/>
          </a:p>
        </p:txBody>
      </p:sp>
      <p:sp>
        <p:nvSpPr>
          <p:cNvPr id="5" name="Footer Placeholder 4"/>
          <p:cNvSpPr>
            <a:spLocks noGrp="1"/>
          </p:cNvSpPr>
          <p:nvPr>
            <p:ph type="ftr" sz="quarter" idx="11"/>
          </p:nvPr>
        </p:nvSpPr>
        <p:spPr/>
        <p:txBody>
          <a:bodyPr/>
          <a:lstStyle/>
          <a:p>
            <a:pPr>
              <a:defRPr/>
            </a:pPr>
            <a:r>
              <a:rPr lang="da-DK" smtClean="0"/>
              <a:t>Yakun Sun, et. al. (Marvell)</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D9223F9B-178A-44F0-B932-0C4B2167E70B}" type="slidenum">
              <a:rPr lang="en-US" smtClean="0"/>
              <a:pPr>
                <a:defRPr/>
              </a:pPr>
              <a:t>26</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Instantaneous SINR calibration</a:t>
            </a:r>
            <a:endParaRPr lang="en-US" dirty="0"/>
          </a:p>
        </p:txBody>
      </p:sp>
      <p:sp>
        <p:nvSpPr>
          <p:cNvPr id="3" name="Content Placeholder 2"/>
          <p:cNvSpPr>
            <a:spLocks noGrp="1"/>
          </p:cNvSpPr>
          <p:nvPr>
            <p:ph idx="1"/>
          </p:nvPr>
        </p:nvSpPr>
        <p:spPr>
          <a:xfrm>
            <a:off x="685800" y="1676400"/>
            <a:ext cx="7772400" cy="4572000"/>
          </a:xfrm>
        </p:spPr>
        <p:txBody>
          <a:bodyPr>
            <a:normAutofit fontScale="85000" lnSpcReduction="20000"/>
          </a:bodyPr>
          <a:lstStyle/>
          <a:p>
            <a:pPr lvl="0"/>
            <a:r>
              <a:rPr lang="en-US" dirty="0" smtClean="0"/>
              <a:t>The objective is to align physical layer receiver characteristics in a dynamic environment.</a:t>
            </a:r>
          </a:p>
          <a:p>
            <a:pPr lvl="1"/>
            <a:r>
              <a:rPr lang="en-US" dirty="0" smtClean="0"/>
              <a:t>Dynamic physical layer receiver characteristics reflect the frequency domain SINR calculation, small-scale fading channel </a:t>
            </a:r>
            <a:r>
              <a:rPr lang="en-US" dirty="0" smtClean="0"/>
              <a:t>generation, and equalization.</a:t>
            </a:r>
            <a:endParaRPr lang="en-US" dirty="0" smtClean="0"/>
          </a:p>
          <a:p>
            <a:pPr lvl="0"/>
            <a:endParaRPr lang="en-US" dirty="0" smtClean="0"/>
          </a:p>
          <a:p>
            <a:pPr lvl="0"/>
            <a:r>
              <a:rPr lang="en-US" dirty="0" smtClean="0"/>
              <a:t>Option 1: Instantaneous receiver-output SINR per tone</a:t>
            </a:r>
          </a:p>
          <a:p>
            <a:pPr lvl="1"/>
            <a:r>
              <a:rPr lang="en-US" dirty="0" smtClean="0"/>
              <a:t>Includes fading channels from both the desired transmitter and interferers</a:t>
            </a:r>
          </a:p>
          <a:p>
            <a:pPr lvl="1"/>
            <a:r>
              <a:rPr lang="en-US" dirty="0" smtClean="0"/>
              <a:t>Includes the MIMO receiver algorithms such as MMSE for MIMO cases</a:t>
            </a:r>
          </a:p>
          <a:p>
            <a:pPr lvl="1"/>
            <a:r>
              <a:rPr lang="en-US" dirty="0" smtClean="0"/>
              <a:t>Includes Doppler effects of channel generations</a:t>
            </a:r>
          </a:p>
          <a:p>
            <a:pPr lvl="1"/>
            <a:r>
              <a:rPr lang="en-US" dirty="0" smtClean="0"/>
              <a:t>Includes antenna correlation for MIMO cases</a:t>
            </a:r>
          </a:p>
          <a:p>
            <a:pPr lvl="1"/>
            <a:endParaRPr lang="en-US" dirty="0" smtClean="0"/>
          </a:p>
          <a:p>
            <a:r>
              <a:rPr lang="en-US" dirty="0" smtClean="0"/>
              <a:t>Option 2: Effective SINR per frame</a:t>
            </a:r>
          </a:p>
          <a:p>
            <a:pPr lvl="1"/>
            <a:r>
              <a:rPr lang="en-US" dirty="0" smtClean="0"/>
              <a:t>Also include all the physical layer factors as in option 1</a:t>
            </a:r>
          </a:p>
          <a:p>
            <a:pPr lvl="1"/>
            <a:r>
              <a:rPr lang="en-US" dirty="0" smtClean="0"/>
              <a:t>Essential value for later PER decision</a:t>
            </a:r>
          </a:p>
          <a:p>
            <a:pPr lvl="1"/>
            <a:r>
              <a:rPr lang="en-US" dirty="0" smtClean="0"/>
              <a:t>Less number of values to </a:t>
            </a:r>
            <a:r>
              <a:rPr lang="en-US" dirty="0" smtClean="0"/>
              <a:t>save</a:t>
            </a:r>
            <a:endParaRPr lang="en-US" dirty="0" smtClean="0"/>
          </a:p>
          <a:p>
            <a:pPr lvl="1"/>
            <a:r>
              <a:rPr lang="en-US" dirty="0" smtClean="0"/>
              <a:t>Aligning effective SINR implies aligning PER/throughput (to some extent)</a:t>
            </a:r>
          </a:p>
          <a:p>
            <a:endParaRPr lang="en-US" dirty="0"/>
          </a:p>
        </p:txBody>
      </p:sp>
      <p:sp>
        <p:nvSpPr>
          <p:cNvPr id="4" name="Footer Placeholder 3"/>
          <p:cNvSpPr>
            <a:spLocks noGrp="1"/>
          </p:cNvSpPr>
          <p:nvPr>
            <p:ph type="ftr" sz="quarter" idx="11"/>
          </p:nvPr>
        </p:nvSpPr>
        <p:spPr/>
        <p:txBody>
          <a:bodyPr/>
          <a:lstStyle/>
          <a:p>
            <a:pPr>
              <a:defRPr/>
            </a:pPr>
            <a:r>
              <a:rPr lang="da-DK" smtClean="0"/>
              <a:t>Yakun Sun, et. al. (Marvell)</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D9223F9B-178A-44F0-B932-0C4B2167E70B}" type="slidenum">
              <a:rPr lang="en-US" smtClean="0"/>
              <a:pPr>
                <a:defRPr/>
              </a:pPr>
              <a:t>3</a:t>
            </a:fld>
            <a:endParaRPr lang="en-US"/>
          </a:p>
        </p:txBody>
      </p:sp>
      <p:sp>
        <p:nvSpPr>
          <p:cNvPr id="6" name="Date Placeholder 5"/>
          <p:cNvSpPr>
            <a:spLocks noGrp="1"/>
          </p:cNvSpPr>
          <p:nvPr>
            <p:ph type="dt" sz="half" idx="10"/>
          </p:nvPr>
        </p:nvSpPr>
        <p:spPr/>
        <p:txBody>
          <a:bodyPr/>
          <a:lstStyle/>
          <a:p>
            <a:pPr>
              <a:defRPr/>
            </a:pPr>
            <a:r>
              <a:rPr lang="en-US" smtClean="0"/>
              <a:t>Mar. 2014</a:t>
            </a: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Instantaneous SINR calibration (2)</a:t>
            </a:r>
            <a:endParaRPr lang="en-US" dirty="0"/>
          </a:p>
        </p:txBody>
      </p:sp>
      <p:sp>
        <p:nvSpPr>
          <p:cNvPr id="3" name="Content Placeholder 2"/>
          <p:cNvSpPr>
            <a:spLocks noGrp="1"/>
          </p:cNvSpPr>
          <p:nvPr>
            <p:ph idx="1"/>
          </p:nvPr>
        </p:nvSpPr>
        <p:spPr/>
        <p:txBody>
          <a:bodyPr/>
          <a:lstStyle/>
          <a:p>
            <a:r>
              <a:rPr lang="en-US" dirty="0" smtClean="0"/>
              <a:t>Option 2a: alternative to option 2, use </a:t>
            </a:r>
            <a:r>
              <a:rPr lang="az-Cyrl-AZ" dirty="0" smtClean="0"/>
              <a:t>Ф</a:t>
            </a:r>
            <a:r>
              <a:rPr lang="en-US" dirty="0" smtClean="0"/>
              <a:t>(</a:t>
            </a:r>
            <a:r>
              <a:rPr lang="en-US" dirty="0" err="1" smtClean="0"/>
              <a:t>SNR</a:t>
            </a:r>
            <a:r>
              <a:rPr lang="en-US" baseline="-25000" dirty="0" err="1" smtClean="0"/>
              <a:t>eff</a:t>
            </a:r>
            <a:r>
              <a:rPr lang="en-US" dirty="0" smtClean="0"/>
              <a:t>)</a:t>
            </a:r>
          </a:p>
          <a:p>
            <a:pPr lvl="1"/>
            <a:r>
              <a:rPr lang="en-US" dirty="0" smtClean="0"/>
              <a:t>Given the convergence to an upper bound (RBIR, MMIB), effective SNR is sensitive to mapping offsets (in different implementation) at high SNR region.</a:t>
            </a:r>
          </a:p>
          <a:p>
            <a:pPr lvl="1"/>
            <a:r>
              <a:rPr lang="en-US" dirty="0" smtClean="0"/>
              <a:t>Avoid the ambiguity at high SNR by using </a:t>
            </a:r>
            <a:r>
              <a:rPr lang="az-Cyrl-AZ" dirty="0" smtClean="0"/>
              <a:t>Ф</a:t>
            </a:r>
            <a:r>
              <a:rPr lang="en-US" dirty="0" smtClean="0"/>
              <a:t>(</a:t>
            </a:r>
            <a:r>
              <a:rPr lang="en-US" dirty="0" err="1" smtClean="0"/>
              <a:t>SNR</a:t>
            </a:r>
            <a:r>
              <a:rPr lang="en-US" baseline="-25000" dirty="0" err="1" smtClean="0"/>
              <a:t>eff</a:t>
            </a:r>
            <a:r>
              <a:rPr lang="en-US" dirty="0" smtClean="0"/>
              <a:t>) as a bounded value, </a:t>
            </a:r>
            <a:endParaRPr lang="en-US" dirty="0"/>
          </a:p>
        </p:txBody>
      </p:sp>
      <p:sp>
        <p:nvSpPr>
          <p:cNvPr id="4" name="Date Placeholder 3"/>
          <p:cNvSpPr>
            <a:spLocks noGrp="1"/>
          </p:cNvSpPr>
          <p:nvPr>
            <p:ph type="dt" sz="half" idx="10"/>
          </p:nvPr>
        </p:nvSpPr>
        <p:spPr/>
        <p:txBody>
          <a:bodyPr/>
          <a:lstStyle/>
          <a:p>
            <a:pPr>
              <a:defRPr/>
            </a:pPr>
            <a:r>
              <a:rPr lang="en-US" smtClean="0"/>
              <a:t>Mar. 2014</a:t>
            </a:r>
            <a:endParaRPr lang="en-US"/>
          </a:p>
        </p:txBody>
      </p:sp>
      <p:sp>
        <p:nvSpPr>
          <p:cNvPr id="5" name="Footer Placeholder 4"/>
          <p:cNvSpPr>
            <a:spLocks noGrp="1"/>
          </p:cNvSpPr>
          <p:nvPr>
            <p:ph type="ftr" sz="quarter" idx="11"/>
          </p:nvPr>
        </p:nvSpPr>
        <p:spPr/>
        <p:txBody>
          <a:bodyPr/>
          <a:lstStyle/>
          <a:p>
            <a:pPr>
              <a:defRPr/>
            </a:pPr>
            <a:r>
              <a:rPr lang="da-DK" smtClean="0"/>
              <a:t>Yakun Sun, et. al. (Marvell)</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D9223F9B-178A-44F0-B932-0C4B2167E70B}" type="slidenum">
              <a:rPr lang="en-US" smtClean="0"/>
              <a:pPr>
                <a:defRPr/>
              </a:pPr>
              <a:t>4</a:t>
            </a:fld>
            <a:endParaRPr lang="en-US"/>
          </a:p>
        </p:txBody>
      </p:sp>
      <p:pic>
        <p:nvPicPr>
          <p:cNvPr id="1027" name="Picture 3"/>
          <p:cNvPicPr>
            <a:picLocks noChangeAspect="1" noChangeArrowheads="1"/>
          </p:cNvPicPr>
          <p:nvPr/>
        </p:nvPicPr>
        <p:blipFill>
          <a:blip r:embed="rId2" cstate="print"/>
          <a:srcRect/>
          <a:stretch>
            <a:fillRect/>
          </a:stretch>
        </p:blipFill>
        <p:spPr bwMode="auto">
          <a:xfrm>
            <a:off x="2590800" y="3581400"/>
            <a:ext cx="3886200" cy="2914650"/>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Comparison of Option 1 and 2</a:t>
            </a:r>
            <a:endParaRPr lang="en-US" dirty="0"/>
          </a:p>
        </p:txBody>
      </p:sp>
      <p:sp>
        <p:nvSpPr>
          <p:cNvPr id="3" name="Content Placeholder 2"/>
          <p:cNvSpPr>
            <a:spLocks noGrp="1"/>
          </p:cNvSpPr>
          <p:nvPr>
            <p:ph idx="1"/>
          </p:nvPr>
        </p:nvSpPr>
        <p:spPr/>
        <p:txBody>
          <a:bodyPr>
            <a:normAutofit lnSpcReduction="10000"/>
          </a:bodyPr>
          <a:lstStyle/>
          <a:p>
            <a:r>
              <a:rPr lang="en-US" dirty="0" smtClean="0"/>
              <a:t>Option 1:</a:t>
            </a:r>
          </a:p>
          <a:p>
            <a:pPr lvl="1"/>
            <a:r>
              <a:rPr lang="en-US" dirty="0" smtClean="0"/>
              <a:t>Pro: to avoid using the same PHY abstraction method, easier to </a:t>
            </a:r>
            <a:r>
              <a:rPr lang="en-US" dirty="0" smtClean="0"/>
              <a:t>agree and implement</a:t>
            </a:r>
            <a:endParaRPr lang="en-US" dirty="0" smtClean="0"/>
          </a:p>
          <a:p>
            <a:pPr lvl="1"/>
            <a:r>
              <a:rPr lang="en-US" dirty="0" smtClean="0"/>
              <a:t>Con: less strong physical meaning</a:t>
            </a:r>
          </a:p>
          <a:p>
            <a:pPr lvl="1"/>
            <a:endParaRPr lang="en-US" dirty="0" smtClean="0"/>
          </a:p>
          <a:p>
            <a:r>
              <a:rPr lang="en-US" dirty="0" smtClean="0"/>
              <a:t>Option 2:</a:t>
            </a:r>
          </a:p>
          <a:p>
            <a:pPr lvl="1"/>
            <a:r>
              <a:rPr lang="en-US" dirty="0" smtClean="0"/>
              <a:t>Pro: strong physical meaning (effective SNR per frames can be easily translated to PER, and infer throughput).</a:t>
            </a:r>
          </a:p>
          <a:p>
            <a:pPr lvl="1"/>
            <a:r>
              <a:rPr lang="en-US" dirty="0" smtClean="0"/>
              <a:t>Con: </a:t>
            </a:r>
          </a:p>
          <a:p>
            <a:pPr lvl="2"/>
            <a:r>
              <a:rPr lang="en-US" dirty="0" smtClean="0"/>
              <a:t>Need a unified PHY abstraction method (lack of consensus at this moment)</a:t>
            </a:r>
          </a:p>
          <a:p>
            <a:pPr lvl="2"/>
            <a:r>
              <a:rPr lang="en-US" dirty="0" smtClean="0"/>
              <a:t>Need to watch out the mapping offsets at high SNR (avoided by option2a)</a:t>
            </a:r>
            <a:endParaRPr lang="en-US" dirty="0"/>
          </a:p>
        </p:txBody>
      </p:sp>
      <p:sp>
        <p:nvSpPr>
          <p:cNvPr id="4" name="Date Placeholder 3"/>
          <p:cNvSpPr>
            <a:spLocks noGrp="1"/>
          </p:cNvSpPr>
          <p:nvPr>
            <p:ph type="dt" sz="half" idx="10"/>
          </p:nvPr>
        </p:nvSpPr>
        <p:spPr/>
        <p:txBody>
          <a:bodyPr/>
          <a:lstStyle/>
          <a:p>
            <a:pPr>
              <a:defRPr/>
            </a:pPr>
            <a:r>
              <a:rPr lang="en-US" smtClean="0"/>
              <a:t>Mar. 2014</a:t>
            </a:r>
            <a:endParaRPr lang="en-US"/>
          </a:p>
        </p:txBody>
      </p:sp>
      <p:sp>
        <p:nvSpPr>
          <p:cNvPr id="5" name="Footer Placeholder 4"/>
          <p:cNvSpPr>
            <a:spLocks noGrp="1"/>
          </p:cNvSpPr>
          <p:nvPr>
            <p:ph type="ftr" sz="quarter" idx="11"/>
          </p:nvPr>
        </p:nvSpPr>
        <p:spPr/>
        <p:txBody>
          <a:bodyPr/>
          <a:lstStyle/>
          <a:p>
            <a:pPr>
              <a:defRPr/>
            </a:pPr>
            <a:r>
              <a:rPr lang="da-DK" smtClean="0"/>
              <a:t>Yakun Sun, et. al. (Marvell)</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D9223F9B-178A-44F0-B932-0C4B2167E70B}"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 of Statistics Collection</a:t>
            </a:r>
            <a:endParaRPr lang="en-US" dirty="0"/>
          </a:p>
        </p:txBody>
      </p:sp>
      <p:sp>
        <p:nvSpPr>
          <p:cNvPr id="3" name="Content Placeholder 2"/>
          <p:cNvSpPr>
            <a:spLocks noGrp="1"/>
          </p:cNvSpPr>
          <p:nvPr>
            <p:ph idx="1"/>
          </p:nvPr>
        </p:nvSpPr>
        <p:spPr>
          <a:xfrm>
            <a:off x="685800" y="1524000"/>
            <a:ext cx="7772400" cy="4495800"/>
          </a:xfrm>
        </p:spPr>
        <p:txBody>
          <a:bodyPr>
            <a:normAutofit fontScale="70000" lnSpcReduction="20000"/>
          </a:bodyPr>
          <a:lstStyle/>
          <a:p>
            <a:r>
              <a:rPr lang="en-US" dirty="0" smtClean="0"/>
              <a:t>Detailed PHY is assumed 		</a:t>
            </a:r>
          </a:p>
          <a:p>
            <a:pPr lvl="1"/>
            <a:r>
              <a:rPr lang="en-US" dirty="0" smtClean="0"/>
              <a:t>Fading channel models, Doppler spectrum, and antenna correlation (if MIMO) are defined by the scenarios</a:t>
            </a:r>
          </a:p>
          <a:p>
            <a:pPr lvl="1"/>
            <a:r>
              <a:rPr lang="en-US" dirty="0" smtClean="0"/>
              <a:t>Receiver algorithm is reflected (MMSE for MIMO, or MRC for single stream)</a:t>
            </a:r>
          </a:p>
          <a:p>
            <a:pPr lvl="1"/>
            <a:r>
              <a:rPr lang="en-US" dirty="0" smtClean="0"/>
              <a:t>Effective SNR per frame (mapping can be done for an agreed modulation level other than the MCS of the frame)</a:t>
            </a:r>
          </a:p>
          <a:p>
            <a:pPr lvl="1"/>
            <a:r>
              <a:rPr lang="en-US" dirty="0" smtClean="0"/>
              <a:t>PER decision is not required at this step (always successfully decoding the packet)</a:t>
            </a:r>
          </a:p>
          <a:p>
            <a:pPr lvl="1"/>
            <a:endParaRPr lang="en-US" dirty="0" smtClean="0"/>
          </a:p>
          <a:p>
            <a:pPr lvl="0"/>
            <a:r>
              <a:rPr lang="en-US" dirty="0" smtClean="0"/>
              <a:t>Some simplest MAC is assumed.</a:t>
            </a:r>
          </a:p>
          <a:p>
            <a:pPr lvl="1"/>
            <a:r>
              <a:rPr lang="en-US" dirty="0" smtClean="0"/>
              <a:t>CCA-only, basic CSMA, or EDCA with the same AC for all STAs/APs.</a:t>
            </a:r>
          </a:p>
          <a:p>
            <a:pPr lvl="1"/>
            <a:r>
              <a:rPr lang="en-US" dirty="0" smtClean="0"/>
              <a:t>Full buffer traffic</a:t>
            </a:r>
          </a:p>
          <a:p>
            <a:pPr lvl="1"/>
            <a:r>
              <a:rPr lang="en-US" dirty="0" smtClean="0"/>
              <a:t>Each AP and STA transmits a packet of a fixed (and equal) size at a fixed MCS.</a:t>
            </a:r>
          </a:p>
          <a:p>
            <a:pPr lvl="1"/>
            <a:endParaRPr lang="en-US" dirty="0" smtClean="0"/>
          </a:p>
          <a:p>
            <a:r>
              <a:rPr lang="en-US" dirty="0" smtClean="0"/>
              <a:t>Multiple drops of AP/STAs are simulated for a scenario</a:t>
            </a:r>
          </a:p>
          <a:p>
            <a:r>
              <a:rPr lang="en-US" dirty="0" smtClean="0"/>
              <a:t>In each drop, collect the physical layer receiver characteristics observed at each STA/AP for each packet.</a:t>
            </a:r>
          </a:p>
          <a:p>
            <a:pPr lvl="1"/>
            <a:r>
              <a:rPr lang="en-US" dirty="0" smtClean="0"/>
              <a:t>Only collect the data frame (exclude beacons, etc.)</a:t>
            </a:r>
          </a:p>
          <a:p>
            <a:pPr lvl="0"/>
            <a:endParaRPr lang="en-US" dirty="0" smtClean="0"/>
          </a:p>
          <a:p>
            <a:pPr lvl="0"/>
            <a:r>
              <a:rPr lang="en-US" dirty="0" smtClean="0"/>
              <a:t>Generate the distribution (CDF) of dynamic physical layer receiver characteristics </a:t>
            </a:r>
            <a:r>
              <a:rPr lang="en-US" dirty="0" smtClean="0"/>
              <a:t>at STAs </a:t>
            </a:r>
            <a:r>
              <a:rPr lang="en-US" dirty="0" smtClean="0"/>
              <a:t>(downlink) and APs (uplink) over multiple drops.</a:t>
            </a:r>
          </a:p>
          <a:p>
            <a:endParaRPr lang="en-US" dirty="0"/>
          </a:p>
        </p:txBody>
      </p:sp>
      <p:sp>
        <p:nvSpPr>
          <p:cNvPr id="4" name="Date Placeholder 3"/>
          <p:cNvSpPr>
            <a:spLocks noGrp="1"/>
          </p:cNvSpPr>
          <p:nvPr>
            <p:ph type="dt" sz="half" idx="10"/>
          </p:nvPr>
        </p:nvSpPr>
        <p:spPr/>
        <p:txBody>
          <a:bodyPr/>
          <a:lstStyle/>
          <a:p>
            <a:pPr>
              <a:defRPr/>
            </a:pPr>
            <a:r>
              <a:rPr lang="en-US" smtClean="0"/>
              <a:t>Mar. 2014</a:t>
            </a:r>
            <a:endParaRPr lang="en-US"/>
          </a:p>
        </p:txBody>
      </p:sp>
      <p:sp>
        <p:nvSpPr>
          <p:cNvPr id="5" name="Footer Placeholder 4"/>
          <p:cNvSpPr>
            <a:spLocks noGrp="1"/>
          </p:cNvSpPr>
          <p:nvPr>
            <p:ph type="ftr" sz="quarter" idx="11"/>
          </p:nvPr>
        </p:nvSpPr>
        <p:spPr/>
        <p:txBody>
          <a:bodyPr/>
          <a:lstStyle/>
          <a:p>
            <a:pPr>
              <a:defRPr/>
            </a:pPr>
            <a:r>
              <a:rPr lang="da-DK" smtClean="0"/>
              <a:t>Yakun Sun, et. al. (Marvell)</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D9223F9B-178A-44F0-B932-0C4B2167E70B}" type="slidenum">
              <a:rPr lang="en-US" smtClean="0"/>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Simulation Setup</a:t>
            </a:r>
            <a:endParaRPr lang="en-US" dirty="0"/>
          </a:p>
        </p:txBody>
      </p:sp>
      <p:sp>
        <p:nvSpPr>
          <p:cNvPr id="5" name="Content Placeholder 4"/>
          <p:cNvSpPr>
            <a:spLocks noGrp="1"/>
          </p:cNvSpPr>
          <p:nvPr>
            <p:ph idx="1"/>
          </p:nvPr>
        </p:nvSpPr>
        <p:spPr>
          <a:xfrm>
            <a:off x="685800" y="1676400"/>
            <a:ext cx="7772400" cy="4648200"/>
          </a:xfrm>
        </p:spPr>
        <p:txBody>
          <a:bodyPr>
            <a:normAutofit lnSpcReduction="10000"/>
          </a:bodyPr>
          <a:lstStyle/>
          <a:p>
            <a:r>
              <a:rPr lang="en-US" dirty="0" smtClean="0"/>
              <a:t>Simulation is based on scenario 1 to 4 in </a:t>
            </a:r>
            <a:r>
              <a:rPr lang="en-US" dirty="0" smtClean="0"/>
              <a:t>[5].</a:t>
            </a:r>
            <a:endParaRPr lang="en-US" dirty="0" smtClean="0"/>
          </a:p>
          <a:p>
            <a:pPr lvl="1"/>
            <a:r>
              <a:rPr lang="en-US" dirty="0" smtClean="0"/>
              <a:t>Distribution of uplink instantaneous SINR are plotted as an example.</a:t>
            </a:r>
          </a:p>
          <a:p>
            <a:pPr lvl="1"/>
            <a:r>
              <a:rPr lang="en-US" dirty="0" smtClean="0"/>
              <a:t>We can select only one scenario for calibration.</a:t>
            </a:r>
          </a:p>
          <a:p>
            <a:pPr lvl="1"/>
            <a:endParaRPr lang="en-US" dirty="0" smtClean="0"/>
          </a:p>
          <a:p>
            <a:r>
              <a:rPr lang="en-US" dirty="0" smtClean="0"/>
              <a:t>Detailed/optional simulation assumptions:</a:t>
            </a:r>
          </a:p>
          <a:p>
            <a:pPr lvl="1"/>
            <a:r>
              <a:rPr lang="en-US" dirty="0" smtClean="0"/>
              <a:t>2.4GHz Channel with 20MHz Bandwidth</a:t>
            </a:r>
          </a:p>
          <a:p>
            <a:pPr lvl="1"/>
            <a:r>
              <a:rPr lang="en-US" dirty="0" smtClean="0"/>
              <a:t>No antenna gain, no cable loss</a:t>
            </a:r>
          </a:p>
          <a:p>
            <a:pPr lvl="1"/>
            <a:r>
              <a:rPr lang="en-US" dirty="0" smtClean="0"/>
              <a:t>1 Tx and 1 Rx are assumed (other than defined in </a:t>
            </a:r>
            <a:r>
              <a:rPr lang="en-US" dirty="0" smtClean="0"/>
              <a:t>[5])</a:t>
            </a:r>
            <a:endParaRPr lang="en-US" dirty="0" smtClean="0"/>
          </a:p>
          <a:p>
            <a:pPr lvl="1"/>
            <a:endParaRPr lang="en-US" dirty="0" smtClean="0"/>
          </a:p>
          <a:p>
            <a:pPr lvl="1"/>
            <a:r>
              <a:rPr lang="en-US" dirty="0" smtClean="0"/>
              <a:t>EDCA with AC2 for all </a:t>
            </a:r>
            <a:r>
              <a:rPr lang="en-US" dirty="0" smtClean="0"/>
              <a:t>STAs/APs (using default parameters)</a:t>
            </a:r>
            <a:endParaRPr lang="en-US" dirty="0" smtClean="0"/>
          </a:p>
          <a:p>
            <a:pPr lvl="1"/>
            <a:r>
              <a:rPr lang="en-US" dirty="0" smtClean="0"/>
              <a:t>MCS 7, each packet of 1584 bytes</a:t>
            </a:r>
          </a:p>
          <a:p>
            <a:pPr lvl="1"/>
            <a:r>
              <a:rPr lang="en-US" dirty="0" smtClean="0"/>
              <a:t>STAs and APs are dropped and associated based on scenario </a:t>
            </a:r>
            <a:r>
              <a:rPr lang="en-US" dirty="0" smtClean="0"/>
              <a:t>[5]</a:t>
            </a:r>
            <a:endParaRPr lang="en-US" dirty="0" smtClean="0"/>
          </a:p>
        </p:txBody>
      </p:sp>
      <p:sp>
        <p:nvSpPr>
          <p:cNvPr id="6" name="Slide Number Placeholder 5"/>
          <p:cNvSpPr>
            <a:spLocks noGrp="1"/>
          </p:cNvSpPr>
          <p:nvPr>
            <p:ph type="sldNum" sz="quarter" idx="12"/>
          </p:nvPr>
        </p:nvSpPr>
        <p:spPr/>
        <p:txBody>
          <a:bodyPr/>
          <a:lstStyle/>
          <a:p>
            <a:pPr>
              <a:defRPr/>
            </a:pPr>
            <a:r>
              <a:rPr lang="en-US" smtClean="0"/>
              <a:t>Slide </a:t>
            </a:r>
            <a:fld id="{D9223F9B-178A-44F0-B932-0C4B2167E70B}" type="slidenum">
              <a:rPr lang="en-US" smtClean="0"/>
              <a:pPr>
                <a:defRPr/>
              </a:pPr>
              <a:t>7</a:t>
            </a:fld>
            <a:endParaRPr lang="en-US"/>
          </a:p>
        </p:txBody>
      </p:sp>
      <p:sp>
        <p:nvSpPr>
          <p:cNvPr id="7" name="Footer Placeholder 6"/>
          <p:cNvSpPr>
            <a:spLocks noGrp="1"/>
          </p:cNvSpPr>
          <p:nvPr>
            <p:ph type="ftr" sz="quarter" idx="11"/>
          </p:nvPr>
        </p:nvSpPr>
        <p:spPr/>
        <p:txBody>
          <a:bodyPr/>
          <a:lstStyle/>
          <a:p>
            <a:pPr>
              <a:defRPr/>
            </a:pPr>
            <a:r>
              <a:rPr lang="da-DK" smtClean="0"/>
              <a:t>Yakun Sun, et. al. (Marvell)</a:t>
            </a:r>
            <a:endParaRPr lang="en-US"/>
          </a:p>
        </p:txBody>
      </p:sp>
      <p:sp>
        <p:nvSpPr>
          <p:cNvPr id="8" name="Date Placeholder 7"/>
          <p:cNvSpPr>
            <a:spLocks noGrp="1"/>
          </p:cNvSpPr>
          <p:nvPr>
            <p:ph type="dt" sz="half" idx="10"/>
          </p:nvPr>
        </p:nvSpPr>
        <p:spPr/>
        <p:txBody>
          <a:bodyPr/>
          <a:lstStyle/>
          <a:p>
            <a:pPr>
              <a:defRPr/>
            </a:pPr>
            <a:r>
              <a:rPr lang="en-US" smtClean="0"/>
              <a:t>Mar. 2014</a:t>
            </a: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Simulation Assumptions (Scenario 1)</a:t>
            </a:r>
            <a:endParaRPr lang="en-US" dirty="0"/>
          </a:p>
        </p:txBody>
      </p:sp>
      <p:graphicFrame>
        <p:nvGraphicFramePr>
          <p:cNvPr id="6" name="Content Placeholder 5"/>
          <p:cNvGraphicFramePr>
            <a:graphicFrameLocks noGrp="1"/>
          </p:cNvGraphicFramePr>
          <p:nvPr>
            <p:ph idx="1"/>
          </p:nvPr>
        </p:nvGraphicFramePr>
        <p:xfrm>
          <a:off x="685800" y="1828800"/>
          <a:ext cx="7772400" cy="3733798"/>
        </p:xfrm>
        <a:graphic>
          <a:graphicData uri="http://schemas.openxmlformats.org/drawingml/2006/table">
            <a:tbl>
              <a:tblPr firstRow="1" bandRow="1">
                <a:tableStyleId>{5C22544A-7EE6-4342-B048-85BDC9FD1C3A}</a:tableStyleId>
              </a:tblPr>
              <a:tblGrid>
                <a:gridCol w="1828800"/>
                <a:gridCol w="5943600"/>
              </a:tblGrid>
              <a:tr h="441762">
                <a:tc>
                  <a:txBody>
                    <a:bodyPr/>
                    <a:lstStyle/>
                    <a:p>
                      <a:r>
                        <a:rPr lang="en-US" dirty="0" smtClean="0"/>
                        <a:t>Parameter</a:t>
                      </a:r>
                      <a:endParaRPr lang="en-US" dirty="0"/>
                    </a:p>
                  </a:txBody>
                  <a:tcPr/>
                </a:tc>
                <a:tc>
                  <a:txBody>
                    <a:bodyPr/>
                    <a:lstStyle/>
                    <a:p>
                      <a:r>
                        <a:rPr lang="en-US" dirty="0" smtClean="0"/>
                        <a:t>Value</a:t>
                      </a:r>
                      <a:endParaRPr lang="en-US" dirty="0"/>
                    </a:p>
                  </a:txBody>
                  <a:tcPr/>
                </a:tc>
              </a:tr>
              <a:tr h="441762">
                <a:tc>
                  <a:txBody>
                    <a:bodyPr/>
                    <a:lstStyle/>
                    <a:p>
                      <a:r>
                        <a:rPr lang="en-US" dirty="0" smtClean="0"/>
                        <a:t>Number of STAs</a:t>
                      </a:r>
                      <a:endParaRPr lang="en-US" dirty="0"/>
                    </a:p>
                  </a:txBody>
                  <a:tcPr/>
                </a:tc>
                <a:tc>
                  <a:txBody>
                    <a:bodyPr/>
                    <a:lstStyle/>
                    <a:p>
                      <a:r>
                        <a:rPr lang="en-US" dirty="0" smtClean="0"/>
                        <a:t>4 STAs per apartment</a:t>
                      </a:r>
                      <a:endParaRPr lang="en-US" dirty="0"/>
                    </a:p>
                  </a:txBody>
                  <a:tcPr/>
                </a:tc>
              </a:tr>
              <a:tr h="441762">
                <a:tc>
                  <a:txBody>
                    <a:bodyPr/>
                    <a:lstStyle/>
                    <a:p>
                      <a:r>
                        <a:rPr lang="en-US" dirty="0" smtClean="0"/>
                        <a:t>Channel Model</a:t>
                      </a:r>
                      <a:endParaRPr lang="en-US" dirty="0"/>
                    </a:p>
                  </a:txBody>
                  <a:tcPr/>
                </a:tc>
                <a:tc>
                  <a:txBody>
                    <a:bodyPr/>
                    <a:lstStyle/>
                    <a:p>
                      <a:r>
                        <a:rPr lang="en-US" dirty="0" err="1" smtClean="0"/>
                        <a:t>TGn</a:t>
                      </a:r>
                      <a:r>
                        <a:rPr lang="en-US" dirty="0" smtClean="0"/>
                        <a:t> B (AP-AP,</a:t>
                      </a:r>
                      <a:r>
                        <a:rPr lang="en-US" baseline="0" dirty="0" smtClean="0"/>
                        <a:t> STA-STA, AP-STA)</a:t>
                      </a:r>
                      <a:endParaRPr lang="en-US" dirty="0"/>
                    </a:p>
                  </a:txBody>
                  <a:tcPr/>
                </a:tc>
              </a:tr>
              <a:tr h="441762">
                <a:tc>
                  <a:txBody>
                    <a:bodyPr/>
                    <a:lstStyle/>
                    <a:p>
                      <a:r>
                        <a:rPr lang="en-US" dirty="0" smtClean="0"/>
                        <a:t>Penetration Loss</a:t>
                      </a:r>
                      <a:endParaRPr lang="en-US" dirty="0"/>
                    </a:p>
                  </a:txBody>
                  <a:tcPr/>
                </a:tc>
                <a:tc>
                  <a:txBody>
                    <a:bodyPr/>
                    <a:lstStyle/>
                    <a:p>
                      <a:r>
                        <a:rPr lang="en-US" dirty="0" smtClean="0"/>
                        <a:t>Wall 12dB, Floor 17dB, linear for multiple walls/floors</a:t>
                      </a:r>
                      <a:endParaRPr lang="en-US" dirty="0"/>
                    </a:p>
                  </a:txBody>
                  <a:tcPr/>
                </a:tc>
              </a:tr>
              <a:tr h="762494">
                <a:tc>
                  <a:txBody>
                    <a:bodyPr/>
                    <a:lstStyle/>
                    <a:p>
                      <a:r>
                        <a:rPr lang="en-US" dirty="0" smtClean="0"/>
                        <a:t>BW</a:t>
                      </a:r>
                      <a:endParaRPr lang="en-US" dirty="0"/>
                    </a:p>
                  </a:txBody>
                  <a:tcPr/>
                </a:tc>
                <a:tc>
                  <a:txBody>
                    <a:bodyPr/>
                    <a:lstStyle/>
                    <a:p>
                      <a:r>
                        <a:rPr lang="en-US" dirty="0" smtClean="0"/>
                        <a:t>20MHz at 2.4GHz. Each BSS randomly</a:t>
                      </a:r>
                      <a:r>
                        <a:rPr lang="en-US" baseline="0" dirty="0" smtClean="0"/>
                        <a:t> selects one channel out of 3.</a:t>
                      </a:r>
                      <a:endParaRPr lang="en-US" dirty="0"/>
                    </a:p>
                  </a:txBody>
                  <a:tcPr/>
                </a:tc>
              </a:tr>
              <a:tr h="441762">
                <a:tc>
                  <a:txBody>
                    <a:bodyPr/>
                    <a:lstStyle/>
                    <a:p>
                      <a:r>
                        <a:rPr lang="en-US" dirty="0" smtClean="0"/>
                        <a:t>TX Power</a:t>
                      </a:r>
                      <a:endParaRPr lang="en-US" dirty="0"/>
                    </a:p>
                  </a:txBody>
                  <a:tcPr/>
                </a:tc>
                <a:tc>
                  <a:txBody>
                    <a:bodyPr/>
                    <a:lstStyle/>
                    <a:p>
                      <a:r>
                        <a:rPr lang="en-US" dirty="0" smtClean="0"/>
                        <a:t>AP: 23dBm, STA: 17dBm</a:t>
                      </a:r>
                      <a:endParaRPr lang="en-US" dirty="0"/>
                    </a:p>
                  </a:txBody>
                  <a:tcPr/>
                </a:tc>
              </a:tr>
              <a:tr h="762494">
                <a:tc>
                  <a:txBody>
                    <a:bodyPr/>
                    <a:lstStyle/>
                    <a:p>
                      <a:r>
                        <a:rPr lang="en-US" dirty="0" smtClean="0"/>
                        <a:t>Association</a:t>
                      </a:r>
                      <a:endParaRPr lang="en-US" dirty="0"/>
                    </a:p>
                  </a:txBody>
                  <a:tcPr/>
                </a:tc>
                <a:tc>
                  <a:txBody>
                    <a:bodyPr/>
                    <a:lstStyle/>
                    <a:p>
                      <a:r>
                        <a:rPr lang="en-US" dirty="0" smtClean="0"/>
                        <a:t>100% STA in an</a:t>
                      </a:r>
                      <a:r>
                        <a:rPr lang="en-US" baseline="0" dirty="0" smtClean="0"/>
                        <a:t> apartment associated with the AP in the room.</a:t>
                      </a:r>
                    </a:p>
                  </a:txBody>
                  <a:tcPr/>
                </a:tc>
              </a:tr>
            </a:tbl>
          </a:graphicData>
        </a:graphic>
      </p:graphicFrame>
      <p:sp>
        <p:nvSpPr>
          <p:cNvPr id="4" name="Footer Placeholder 3"/>
          <p:cNvSpPr>
            <a:spLocks noGrp="1"/>
          </p:cNvSpPr>
          <p:nvPr>
            <p:ph type="ftr" sz="quarter" idx="11"/>
          </p:nvPr>
        </p:nvSpPr>
        <p:spPr/>
        <p:txBody>
          <a:bodyPr/>
          <a:lstStyle/>
          <a:p>
            <a:pPr>
              <a:defRPr/>
            </a:pPr>
            <a:r>
              <a:rPr lang="da-DK" smtClean="0"/>
              <a:t>Yakun Sun, et. al. (Marvell)</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D9223F9B-178A-44F0-B932-0C4B2167E70B}" type="slidenum">
              <a:rPr lang="en-US" smtClean="0"/>
              <a:pPr>
                <a:defRPr/>
              </a:pPr>
              <a:t>8</a:t>
            </a:fld>
            <a:endParaRPr lang="en-US"/>
          </a:p>
        </p:txBody>
      </p:sp>
      <p:sp>
        <p:nvSpPr>
          <p:cNvPr id="7" name="Date Placeholder 6"/>
          <p:cNvSpPr>
            <a:spLocks noGrp="1"/>
          </p:cNvSpPr>
          <p:nvPr>
            <p:ph type="dt" sz="half" idx="10"/>
          </p:nvPr>
        </p:nvSpPr>
        <p:spPr/>
        <p:txBody>
          <a:bodyPr/>
          <a:lstStyle/>
          <a:p>
            <a:pPr>
              <a:defRPr/>
            </a:pPr>
            <a:r>
              <a:rPr lang="en-US" smtClean="0"/>
              <a:t>Mar. 2014</a:t>
            </a: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Instantaneous UL SINR Per Tone</a:t>
            </a:r>
            <a:endParaRPr lang="en-US" dirty="0"/>
          </a:p>
        </p:txBody>
      </p:sp>
      <p:sp>
        <p:nvSpPr>
          <p:cNvPr id="3" name="Content Placeholder 2"/>
          <p:cNvSpPr>
            <a:spLocks noGrp="1"/>
          </p:cNvSpPr>
          <p:nvPr>
            <p:ph idx="1"/>
          </p:nvPr>
        </p:nvSpPr>
        <p:spPr>
          <a:xfrm>
            <a:off x="685800" y="1524000"/>
            <a:ext cx="7772400" cy="1143000"/>
          </a:xfrm>
        </p:spPr>
        <p:txBody>
          <a:bodyPr>
            <a:normAutofit fontScale="92500" lnSpcReduction="10000"/>
          </a:bodyPr>
          <a:lstStyle/>
          <a:p>
            <a:r>
              <a:rPr lang="en-US" dirty="0" smtClean="0"/>
              <a:t>A large portion of STAs’ frames come with high received SINR </a:t>
            </a:r>
            <a:r>
              <a:rPr lang="en-US" dirty="0" smtClean="0">
                <a:sym typeface="Wingdings" pitchFamily="2" charset="2"/>
              </a:rPr>
              <a:t> a high probability of successful packet.</a:t>
            </a:r>
          </a:p>
          <a:p>
            <a:r>
              <a:rPr lang="en-US" dirty="0" smtClean="0">
                <a:sym typeface="Wingdings" pitchFamily="2" charset="2"/>
              </a:rPr>
              <a:t>Also a long tail of low SINR </a:t>
            </a:r>
            <a:endParaRPr lang="en-US" dirty="0"/>
          </a:p>
        </p:txBody>
      </p:sp>
      <p:sp>
        <p:nvSpPr>
          <p:cNvPr id="4" name="Date Placeholder 3"/>
          <p:cNvSpPr>
            <a:spLocks noGrp="1"/>
          </p:cNvSpPr>
          <p:nvPr>
            <p:ph type="dt" sz="half" idx="10"/>
          </p:nvPr>
        </p:nvSpPr>
        <p:spPr/>
        <p:txBody>
          <a:bodyPr/>
          <a:lstStyle/>
          <a:p>
            <a:pPr>
              <a:defRPr/>
            </a:pPr>
            <a:r>
              <a:rPr lang="en-US" smtClean="0"/>
              <a:t>Mar. 2014</a:t>
            </a:r>
            <a:endParaRPr lang="en-US"/>
          </a:p>
        </p:txBody>
      </p:sp>
      <p:sp>
        <p:nvSpPr>
          <p:cNvPr id="5" name="Footer Placeholder 4"/>
          <p:cNvSpPr>
            <a:spLocks noGrp="1"/>
          </p:cNvSpPr>
          <p:nvPr>
            <p:ph type="ftr" sz="quarter" idx="11"/>
          </p:nvPr>
        </p:nvSpPr>
        <p:spPr/>
        <p:txBody>
          <a:bodyPr/>
          <a:lstStyle/>
          <a:p>
            <a:pPr>
              <a:defRPr/>
            </a:pPr>
            <a:r>
              <a:rPr lang="da-DK" smtClean="0"/>
              <a:t>Yakun Sun, et. al. (Marvell)</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D9223F9B-178A-44F0-B932-0C4B2167E70B}" type="slidenum">
              <a:rPr lang="en-US" smtClean="0"/>
              <a:pPr>
                <a:defRPr/>
              </a:pPr>
              <a:t>9</a:t>
            </a:fld>
            <a:endParaRPr lang="en-US"/>
          </a:p>
        </p:txBody>
      </p:sp>
      <p:pic>
        <p:nvPicPr>
          <p:cNvPr id="2050" name="Picture 2"/>
          <p:cNvPicPr>
            <a:picLocks noChangeAspect="1" noChangeArrowheads="1"/>
          </p:cNvPicPr>
          <p:nvPr/>
        </p:nvPicPr>
        <p:blipFill>
          <a:blip r:embed="rId2" cstate="print"/>
          <a:srcRect/>
          <a:stretch>
            <a:fillRect/>
          </a:stretch>
        </p:blipFill>
        <p:spPr bwMode="auto">
          <a:xfrm>
            <a:off x="2209800" y="2819400"/>
            <a:ext cx="4571294" cy="3352800"/>
          </a:xfrm>
          <a:prstGeom prst="rect">
            <a:avLst/>
          </a:prstGeom>
          <a:noFill/>
          <a:ln w="9525">
            <a:noFill/>
            <a:miter lim="800000"/>
            <a:headEnd/>
            <a:tailEnd/>
          </a:ln>
          <a:effectLst/>
        </p:spPr>
      </p:pic>
    </p:spTree>
  </p:cSld>
  <p:clrMapOvr>
    <a:masterClrMapping/>
  </p:clrMapOvr>
</p:sld>
</file>

<file path=ppt/theme/theme1.xml><?xml version="1.0" encoding="utf-8"?>
<a:theme xmlns:a="http://schemas.openxmlformats.org/drawingml/2006/main" name="IEEE802.11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IEEE802.11 template</Template>
  <TotalTime>2905</TotalTime>
  <Words>1740</Words>
  <Application>Microsoft Office PowerPoint</Application>
  <PresentationFormat>On-screen Show (4:3)</PresentationFormat>
  <Paragraphs>319</Paragraphs>
  <Slides>26</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28" baseType="lpstr">
      <vt:lpstr>IEEE802.11 template</vt:lpstr>
      <vt:lpstr>Equation</vt:lpstr>
      <vt:lpstr>Instantaneous SINR Calibration for System Simulation</vt:lpstr>
      <vt:lpstr>Overview</vt:lpstr>
      <vt:lpstr>Instantaneous SINR calibration</vt:lpstr>
      <vt:lpstr>Instantaneous SINR calibration (2)</vt:lpstr>
      <vt:lpstr>Comparison of Option 1 and 2</vt:lpstr>
      <vt:lpstr>Procedure of Statistics Collection</vt:lpstr>
      <vt:lpstr>Simulation Setup</vt:lpstr>
      <vt:lpstr>Simulation Assumptions (Scenario 1)</vt:lpstr>
      <vt:lpstr>Instantaneous UL SINR Per Tone</vt:lpstr>
      <vt:lpstr>Effective SINR Per Frame</vt:lpstr>
      <vt:lpstr>Simulation Assumptions (Scenario 2)</vt:lpstr>
      <vt:lpstr>Instantaneous UL SINR Per Tone</vt:lpstr>
      <vt:lpstr>Effective SINR Per Frame</vt:lpstr>
      <vt:lpstr>Simulation Assumptions (Scenario 3)</vt:lpstr>
      <vt:lpstr>Instantaneous UL SINR Per Tone</vt:lpstr>
      <vt:lpstr>Effective SINR Per Frame</vt:lpstr>
      <vt:lpstr>Simplification of Interference Modeling</vt:lpstr>
      <vt:lpstr>Simplification of Interference Modeling (2)</vt:lpstr>
      <vt:lpstr>Simulation Assumptions (Scenario 3)</vt:lpstr>
      <vt:lpstr>Instantaneous UL SINR Per Tone</vt:lpstr>
      <vt:lpstr>Effective SINR Per Frame</vt:lpstr>
      <vt:lpstr>Simulation Assumptions (Scenario 4)</vt:lpstr>
      <vt:lpstr>Instantaneous UL SINR Per Tone</vt:lpstr>
      <vt:lpstr>Effective SINR Per Frame</vt:lpstr>
      <vt:lpstr>Summary</vt:lpstr>
      <vt:lpstr>References</vt:lpstr>
    </vt:vector>
  </TitlesOfParts>
  <Company>Marvell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 Abstraction for HEW System Level Simulation</dc:title>
  <dc:creator>Yakun Sun</dc:creator>
  <cp:lastModifiedBy>Yakun Sun</cp:lastModifiedBy>
  <cp:revision>104</cp:revision>
  <cp:lastPrinted>2010-12-20T20:45:24Z</cp:lastPrinted>
  <dcterms:created xsi:type="dcterms:W3CDTF">2014-01-14T02:35:55Z</dcterms:created>
  <dcterms:modified xsi:type="dcterms:W3CDTF">2014-03-20T00:42:31Z</dcterms:modified>
</cp:coreProperties>
</file>