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350" r:id="rId3"/>
    <p:sldId id="351" r:id="rId4"/>
    <p:sldId id="352" r:id="rId5"/>
    <p:sldId id="353" r:id="rId6"/>
    <p:sldId id="354" r:id="rId7"/>
    <p:sldId id="355" r:id="rId8"/>
    <p:sldId id="368" r:id="rId9"/>
    <p:sldId id="357" r:id="rId10"/>
    <p:sldId id="369" r:id="rId11"/>
    <p:sldId id="358" r:id="rId12"/>
    <p:sldId id="360" r:id="rId13"/>
    <p:sldId id="362" r:id="rId14"/>
    <p:sldId id="363" r:id="rId15"/>
    <p:sldId id="364" r:id="rId16"/>
    <p:sldId id="365" r:id="rId17"/>
    <p:sldId id="366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29" autoAdjust="0"/>
    <p:restoredTop sz="94660"/>
  </p:normalViewPr>
  <p:slideViewPr>
    <p:cSldViewPr>
      <p:cViewPr>
        <p:scale>
          <a:sx n="70" d="100"/>
          <a:sy n="70" d="100"/>
        </p:scale>
        <p:origin x="-2160" y="-49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802.11-07/0570r0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April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Eldad Perahia,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en-US"/>
              <a:t>Page </a:t>
            </a:r>
            <a:fld id="{B584B727-0072-4AA1-A3FF-71F2E3C6406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125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802.11-07/0570r0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April 2007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83A60938-3F69-4CD4-B4E4-C0D6270E54F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65193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802.11-07/0570r0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April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29934E6E-D230-45BA-8F7B-282DB3E3599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0088"/>
            <a:ext cx="4624387" cy="3468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802.11-12/0330r0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20060" cy="215444"/>
          </a:xfrm>
        </p:spPr>
        <p:txBody>
          <a:bodyPr/>
          <a:lstStyle/>
          <a:p>
            <a:r>
              <a:rPr lang="en-US" altLang="ko-KR" smtClean="0"/>
              <a:t>March 2012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>
          <a:xfrm>
            <a:off x="5357813" y="8985250"/>
            <a:ext cx="1959383" cy="184666"/>
          </a:xfrm>
        </p:spPr>
        <p:txBody>
          <a:bodyPr/>
          <a:lstStyle/>
          <a:p>
            <a:r>
              <a:rPr lang="en-US" smtClean="0"/>
              <a:t>Wookbong Lee, LG Electronics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>
          <a:xfrm>
            <a:off x="3243267" y="8985250"/>
            <a:ext cx="492121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024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March 2014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Sameer Vermani, Qualcomm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B3ECCC6-6348-43D2-B27B-F65EC2BE95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9720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F7A5246-0AC6-4512-981B-1DBA3342F95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849313" y="4850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February 2014</a:t>
            </a:r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45342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7F1F7D0-9ECB-40CF-A011-5ACC1042FCD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849313" y="4850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February 2014</a:t>
            </a:r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1298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68" y="6509933"/>
            <a:ext cx="531811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fld id="{670CCFA6-2F9F-44B7-A082-A408CF91B0E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5406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68" y="6509933"/>
            <a:ext cx="531811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fld id="{670CCFA6-2F9F-44B7-A082-A408CF91B0E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>
          <a:xfrm>
            <a:off x="5154773" y="6483350"/>
            <a:ext cx="3989227" cy="3746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Qualcomm Confidential and Proprietary — Restricted Distribution - DO NOT COPY</a:t>
            </a:r>
          </a:p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MAY CONTAIN U.S. AND INTERNATIONAL EXPORT CONTROLLED INFORMATION —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5406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68" y="6509933"/>
            <a:ext cx="531811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fld id="{670CCFA6-2F9F-44B7-A082-A408CF91B0E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>
          <a:xfrm>
            <a:off x="5154773" y="6483350"/>
            <a:ext cx="3989227" cy="3746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Qualcomm Confidential and Proprietary — Restricted Distribution - DO NOT COPY</a:t>
            </a:r>
          </a:p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MAY CONTAIN U.S. AND INTERNATIONAL EXPORT CONTROLLED INFORMATION —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5406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68" y="6509933"/>
            <a:ext cx="531811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fld id="{670CCFA6-2F9F-44B7-A082-A408CF91B0E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>
          <a:xfrm>
            <a:off x="5154773" y="6483350"/>
            <a:ext cx="3989227" cy="3746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Qualcomm Confidential and Proprietary — Restricted Distribution - DO NOT COPY</a:t>
            </a:r>
          </a:p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MAY CONTAIN U.S. AND INTERNATIONAL EXPORT CONTROLLED INFORMATION —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5406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68" y="6509933"/>
            <a:ext cx="531811" cy="331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fld id="{670CCFA6-2F9F-44B7-A082-A408CF91B0E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/>
        </p:nvSpPr>
        <p:spPr>
          <a:xfrm>
            <a:off x="5154773" y="6483350"/>
            <a:ext cx="3989227" cy="3746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Qualcomm Confidential and Proprietary — Restricted Distribution - DO NOT COPY</a:t>
            </a:r>
          </a:p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MAY CONTAIN U.S. AND INTERNATIONAL EXPORT CONTROLLED INFORMATION —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5406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ack up info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QCR-Additional-Title-Slide-300dpi-with-flat-BG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65669" y="533396"/>
            <a:ext cx="7509932" cy="677337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lang="en-US" sz="3600" kern="1200" spc="0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Additional Information?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>
          <a:xfrm>
            <a:off x="5154773" y="6483350"/>
            <a:ext cx="3989227" cy="3746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Qualcomm Confidential and Proprietary — Restricted Distribution - DO NOT COPY</a:t>
            </a:r>
          </a:p>
          <a:p>
            <a:pPr eaLnBrk="1" hangingPunct="1"/>
            <a:r>
              <a:rPr lang="en-US" sz="900" dirty="0" smtClean="0">
                <a:solidFill>
                  <a:schemeClr val="bg1"/>
                </a:solidFill>
              </a:rPr>
              <a:t>MAY CONTAIN U.S. AND INTERNATIONAL EXPORT CONTROLLED INFORMATION —</a:t>
            </a:r>
            <a:endParaRPr lang="en-US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59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March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F1EF0B6-A9B1-4FA5-9DF1-44E4E79030A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1411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March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79029BD-38B1-40FC-BE99-82A6526FEB4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4692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09B2EE1-A949-45CC-B437-FFC9806BD8B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March 2014</a:t>
            </a:r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31917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784441D-813D-46AA-84F4-B82ABDCB384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March 2014</a:t>
            </a:r>
            <a:endParaRPr lang="en-US" alt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3624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96A7E7F-1BC3-41E5-88F6-1DA96B13908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March 2014</a:t>
            </a:r>
            <a:endParaRPr lang="en-US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7174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AB7B3C0-05A4-43B4-83C7-ADE4D7A2690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March 2014</a:t>
            </a:r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26039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March 2014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401F1CC-961E-421B-98A8-B05EC2C1E5A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 bwMode="auto">
          <a:xfrm>
            <a:off x="849313" y="4850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February 2014</a:t>
            </a:r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07039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1B95841-3F6D-4A58-A562-3C324C1F700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 bwMode="auto">
          <a:xfrm>
            <a:off x="849313" y="4850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February 2014</a:t>
            </a:r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35342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en-US" smtClean="0"/>
              <a:t>March 2014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smtClean="0"/>
              <a:t>Sameer Vermani, Qualcomm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509BDFCE-1023-4556-AC0E-F5C484C1CF4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802.11-14/0330r3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  <p:sldLayoutId id="2147483663" r:id="rId14"/>
    <p:sldLayoutId id="2147483664" r:id="rId15"/>
    <p:sldLayoutId id="2147483665" r:id="rId16"/>
    <p:sldLayoutId id="2147483667" r:id="rId17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E003BCA7-8812-4456-B5B3-C6D2E894F6D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dirty="0" smtClean="0"/>
              <a:t>PHY </a:t>
            </a:r>
            <a:r>
              <a:rPr lang="en-US" altLang="en-US" dirty="0" smtClean="0"/>
              <a:t>Abstraction</a:t>
            </a:r>
            <a:endParaRPr lang="en-US" alt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2014-03-17</a:t>
            </a:r>
            <a:endParaRPr lang="en-US" alt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0724202"/>
              </p:ext>
            </p:extLst>
          </p:nvPr>
        </p:nvGraphicFramePr>
        <p:xfrm>
          <a:off x="463550" y="2292350"/>
          <a:ext cx="7439025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5" name="Document" r:id="rId4" imgW="8253180" imgH="2856062" progId="Word.Document.8">
                  <p:embed/>
                </p:oleObj>
              </mc:Choice>
              <mc:Fallback>
                <p:oleObj name="Document" r:id="rId4" imgW="8253180" imgH="285606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550" y="2292350"/>
                        <a:ext cx="7439025" cy="2579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 vs ‘Short term effective SNR’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Tells the PER (for each MCS) for a certain instantaneous effective SNR in a specific channel model</a:t>
            </a:r>
          </a:p>
          <a:p>
            <a:pPr lvl="1"/>
            <a:r>
              <a:rPr lang="en-US" dirty="0"/>
              <a:t>The curve we would get if we recorded effective SNR, and pass/fail, for every packet in a </a:t>
            </a:r>
            <a:r>
              <a:rPr lang="en-US" dirty="0" smtClean="0"/>
              <a:t>link-simulation</a:t>
            </a:r>
          </a:p>
          <a:p>
            <a:pPr lvl="1"/>
            <a:r>
              <a:rPr lang="en-US" dirty="0" smtClean="0"/>
              <a:t>Exactly </a:t>
            </a:r>
            <a:r>
              <a:rPr lang="en-US" dirty="0"/>
              <a:t>the information we need for </a:t>
            </a:r>
            <a:r>
              <a:rPr lang="en-US" dirty="0" smtClean="0"/>
              <a:t>predicting </a:t>
            </a:r>
            <a:r>
              <a:rPr lang="en-US" dirty="0"/>
              <a:t>the </a:t>
            </a:r>
            <a:r>
              <a:rPr lang="en-US" dirty="0" smtClean="0"/>
              <a:t>short-term performance </a:t>
            </a:r>
            <a:r>
              <a:rPr lang="en-US" dirty="0"/>
              <a:t>in system </a:t>
            </a:r>
            <a:r>
              <a:rPr lang="en-US" dirty="0" smtClean="0"/>
              <a:t>simulations</a:t>
            </a:r>
          </a:p>
          <a:p>
            <a:pPr lvl="1"/>
            <a:r>
              <a:rPr lang="en-US" dirty="0" smtClean="0"/>
              <a:t>Different curve for each channel model</a:t>
            </a:r>
          </a:p>
          <a:p>
            <a:endParaRPr lang="en-US" dirty="0" smtClean="0"/>
          </a:p>
          <a:p>
            <a:r>
              <a:rPr lang="en-US" dirty="0" smtClean="0"/>
              <a:t>Possible method for curve generation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cale each channel realization to the achieve the effective SNR of interest and record statistics for that effective SNR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8812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772400" cy="1066800"/>
          </a:xfrm>
        </p:spPr>
        <p:txBody>
          <a:bodyPr>
            <a:noAutofit/>
          </a:bodyPr>
          <a:lstStyle/>
          <a:p>
            <a:r>
              <a:rPr lang="en-US" sz="2000" dirty="0" smtClean="0"/>
              <a:t>Generating PER vs short term effective </a:t>
            </a:r>
            <a:r>
              <a:rPr lang="en-US" sz="2000" dirty="0" smtClean="0"/>
              <a:t>SNR </a:t>
            </a:r>
            <a:r>
              <a:rPr lang="en-US" sz="2000" dirty="0" smtClean="0"/>
              <a:t>curves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905000"/>
            <a:ext cx="8137303" cy="4572000"/>
          </a:xfrm>
        </p:spPr>
        <p:txBody>
          <a:bodyPr>
            <a:noAutofit/>
          </a:bodyPr>
          <a:lstStyle/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R</a:t>
            </a:r>
            <a:r>
              <a:rPr lang="en-US" sz="1600" dirty="0" smtClean="0"/>
              <a:t>ecord </a:t>
            </a:r>
            <a:r>
              <a:rPr lang="en-US" sz="1600" dirty="0" smtClean="0"/>
              <a:t>the effective SNR for each </a:t>
            </a:r>
            <a:r>
              <a:rPr lang="en-US" sz="1600" dirty="0" smtClean="0"/>
              <a:t>channel realization in </a:t>
            </a:r>
            <a:r>
              <a:rPr lang="en-US" sz="1600" dirty="0" smtClean="0"/>
              <a:t>the link simulation, scale the channel appropriately to achieve the desired short term effective SNR and collect statistics</a:t>
            </a:r>
          </a:p>
          <a:p>
            <a:pPr lvl="1"/>
            <a:r>
              <a:rPr lang="en-US" sz="1400" dirty="0" smtClean="0"/>
              <a:t>The </a:t>
            </a:r>
            <a:r>
              <a:rPr lang="en-US" sz="1400" dirty="0" smtClean="0"/>
              <a:t>curve is different than an AWGN curve and also different from a shifted AWGN curve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CFA6-2F9F-44B7-A082-A408CF91B0E3}" type="slidenum">
              <a:rPr lang="en-US" smtClean="0"/>
              <a:t>11</a:t>
            </a:fld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745677" y="1884783"/>
            <a:ext cx="782107" cy="365760"/>
          </a:xfrm>
          <a:custGeom>
            <a:avLst/>
            <a:gdLst>
              <a:gd name="connsiteX0" fmla="*/ 0 w 782107"/>
              <a:gd name="connsiteY0" fmla="*/ 341376 h 365760"/>
              <a:gd name="connsiteX1" fmla="*/ 12192 w 782107"/>
              <a:gd name="connsiteY1" fmla="*/ 256032 h 365760"/>
              <a:gd name="connsiteX2" fmla="*/ 24384 w 782107"/>
              <a:gd name="connsiteY2" fmla="*/ 219456 h 365760"/>
              <a:gd name="connsiteX3" fmla="*/ 60960 w 782107"/>
              <a:gd name="connsiteY3" fmla="*/ 195072 h 365760"/>
              <a:gd name="connsiteX4" fmla="*/ 121920 w 782107"/>
              <a:gd name="connsiteY4" fmla="*/ 207264 h 365760"/>
              <a:gd name="connsiteX5" fmla="*/ 170688 w 782107"/>
              <a:gd name="connsiteY5" fmla="*/ 316992 h 365760"/>
              <a:gd name="connsiteX6" fmla="*/ 182880 w 782107"/>
              <a:gd name="connsiteY6" fmla="*/ 353568 h 365760"/>
              <a:gd name="connsiteX7" fmla="*/ 219456 w 782107"/>
              <a:gd name="connsiteY7" fmla="*/ 365760 h 365760"/>
              <a:gd name="connsiteX8" fmla="*/ 280416 w 782107"/>
              <a:gd name="connsiteY8" fmla="*/ 353568 h 365760"/>
              <a:gd name="connsiteX9" fmla="*/ 329184 w 782107"/>
              <a:gd name="connsiteY9" fmla="*/ 256032 h 365760"/>
              <a:gd name="connsiteX10" fmla="*/ 353568 w 782107"/>
              <a:gd name="connsiteY10" fmla="*/ 219456 h 365760"/>
              <a:gd name="connsiteX11" fmla="*/ 390144 w 782107"/>
              <a:gd name="connsiteY11" fmla="*/ 134112 h 365760"/>
              <a:gd name="connsiteX12" fmla="*/ 438912 w 782107"/>
              <a:gd name="connsiteY12" fmla="*/ 146304 h 365760"/>
              <a:gd name="connsiteX13" fmla="*/ 463296 w 782107"/>
              <a:gd name="connsiteY13" fmla="*/ 182880 h 365760"/>
              <a:gd name="connsiteX14" fmla="*/ 487680 w 782107"/>
              <a:gd name="connsiteY14" fmla="*/ 256032 h 365760"/>
              <a:gd name="connsiteX15" fmla="*/ 524256 w 782107"/>
              <a:gd name="connsiteY15" fmla="*/ 329184 h 365760"/>
              <a:gd name="connsiteX16" fmla="*/ 585216 w 782107"/>
              <a:gd name="connsiteY16" fmla="*/ 243840 h 365760"/>
              <a:gd name="connsiteX17" fmla="*/ 597408 w 782107"/>
              <a:gd name="connsiteY17" fmla="*/ 207264 h 365760"/>
              <a:gd name="connsiteX18" fmla="*/ 609600 w 782107"/>
              <a:gd name="connsiteY18" fmla="*/ 170688 h 365760"/>
              <a:gd name="connsiteX19" fmla="*/ 633984 w 782107"/>
              <a:gd name="connsiteY19" fmla="*/ 121920 h 365760"/>
              <a:gd name="connsiteX20" fmla="*/ 682752 w 782107"/>
              <a:gd name="connsiteY20" fmla="*/ 12192 h 365760"/>
              <a:gd name="connsiteX21" fmla="*/ 719328 w 782107"/>
              <a:gd name="connsiteY21" fmla="*/ 0 h 365760"/>
              <a:gd name="connsiteX22" fmla="*/ 755904 w 782107"/>
              <a:gd name="connsiteY22" fmla="*/ 12192 h 365760"/>
              <a:gd name="connsiteX23" fmla="*/ 768096 w 782107"/>
              <a:gd name="connsiteY23" fmla="*/ 85344 h 365760"/>
              <a:gd name="connsiteX24" fmla="*/ 780288 w 782107"/>
              <a:gd name="connsiteY24" fmla="*/ 280416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82107" h="365760">
                <a:moveTo>
                  <a:pt x="0" y="341376"/>
                </a:moveTo>
                <a:cubicBezTo>
                  <a:pt x="4064" y="312928"/>
                  <a:pt x="6556" y="284211"/>
                  <a:pt x="12192" y="256032"/>
                </a:cubicBezTo>
                <a:cubicBezTo>
                  <a:pt x="14712" y="243430"/>
                  <a:pt x="16356" y="229491"/>
                  <a:pt x="24384" y="219456"/>
                </a:cubicBezTo>
                <a:cubicBezTo>
                  <a:pt x="33538" y="208014"/>
                  <a:pt x="48768" y="203200"/>
                  <a:pt x="60960" y="195072"/>
                </a:cubicBezTo>
                <a:cubicBezTo>
                  <a:pt x="81280" y="199136"/>
                  <a:pt x="103928" y="196983"/>
                  <a:pt x="121920" y="207264"/>
                </a:cubicBezTo>
                <a:cubicBezTo>
                  <a:pt x="145787" y="220902"/>
                  <a:pt x="167587" y="307688"/>
                  <a:pt x="170688" y="316992"/>
                </a:cubicBezTo>
                <a:cubicBezTo>
                  <a:pt x="174752" y="329184"/>
                  <a:pt x="170688" y="349504"/>
                  <a:pt x="182880" y="353568"/>
                </a:cubicBezTo>
                <a:lnTo>
                  <a:pt x="219456" y="365760"/>
                </a:lnTo>
                <a:cubicBezTo>
                  <a:pt x="239776" y="361696"/>
                  <a:pt x="265763" y="368221"/>
                  <a:pt x="280416" y="353568"/>
                </a:cubicBezTo>
                <a:cubicBezTo>
                  <a:pt x="306119" y="327865"/>
                  <a:pt x="309021" y="286277"/>
                  <a:pt x="329184" y="256032"/>
                </a:cubicBezTo>
                <a:lnTo>
                  <a:pt x="353568" y="219456"/>
                </a:lnTo>
                <a:cubicBezTo>
                  <a:pt x="357060" y="205489"/>
                  <a:pt x="367181" y="141766"/>
                  <a:pt x="390144" y="134112"/>
                </a:cubicBezTo>
                <a:cubicBezTo>
                  <a:pt x="406040" y="128813"/>
                  <a:pt x="422656" y="142240"/>
                  <a:pt x="438912" y="146304"/>
                </a:cubicBezTo>
                <a:cubicBezTo>
                  <a:pt x="447040" y="158496"/>
                  <a:pt x="457345" y="169490"/>
                  <a:pt x="463296" y="182880"/>
                </a:cubicBezTo>
                <a:cubicBezTo>
                  <a:pt x="473735" y="206368"/>
                  <a:pt x="473423" y="234646"/>
                  <a:pt x="487680" y="256032"/>
                </a:cubicBezTo>
                <a:cubicBezTo>
                  <a:pt x="519193" y="303301"/>
                  <a:pt x="507430" y="278707"/>
                  <a:pt x="524256" y="329184"/>
                </a:cubicBezTo>
                <a:cubicBezTo>
                  <a:pt x="585216" y="308864"/>
                  <a:pt x="556768" y="329184"/>
                  <a:pt x="585216" y="243840"/>
                </a:cubicBezTo>
                <a:lnTo>
                  <a:pt x="597408" y="207264"/>
                </a:lnTo>
                <a:cubicBezTo>
                  <a:pt x="601472" y="195072"/>
                  <a:pt x="603853" y="182183"/>
                  <a:pt x="609600" y="170688"/>
                </a:cubicBezTo>
                <a:cubicBezTo>
                  <a:pt x="617728" y="154432"/>
                  <a:pt x="627234" y="138795"/>
                  <a:pt x="633984" y="121920"/>
                </a:cubicBezTo>
                <a:cubicBezTo>
                  <a:pt x="643626" y="97814"/>
                  <a:pt x="655156" y="34269"/>
                  <a:pt x="682752" y="12192"/>
                </a:cubicBezTo>
                <a:cubicBezTo>
                  <a:pt x="692787" y="4164"/>
                  <a:pt x="707136" y="4064"/>
                  <a:pt x="719328" y="0"/>
                </a:cubicBezTo>
                <a:cubicBezTo>
                  <a:pt x="731520" y="4064"/>
                  <a:pt x="749528" y="1034"/>
                  <a:pt x="755904" y="12192"/>
                </a:cubicBezTo>
                <a:cubicBezTo>
                  <a:pt x="768169" y="33655"/>
                  <a:pt x="763674" y="61022"/>
                  <a:pt x="768096" y="85344"/>
                </a:cubicBezTo>
                <a:cubicBezTo>
                  <a:pt x="789055" y="200619"/>
                  <a:pt x="780288" y="102974"/>
                  <a:pt x="780288" y="280416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310077" y="1448896"/>
            <a:ext cx="1908921" cy="1440358"/>
            <a:chOff x="2145146" y="1149073"/>
            <a:chExt cx="1908921" cy="1440358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2501498" y="1520952"/>
              <a:ext cx="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2501498" y="2206752"/>
              <a:ext cx="1066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580746" y="2312432"/>
              <a:ext cx="8350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Frequency</a:t>
              </a:r>
              <a:endParaRPr lang="en-US" sz="12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45146" y="1149073"/>
              <a:ext cx="19089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One channel realization</a:t>
              </a:r>
              <a:endParaRPr lang="en-US" sz="1400" dirty="0"/>
            </a:p>
          </p:txBody>
        </p:sp>
      </p:grpSp>
      <p:cxnSp>
        <p:nvCxnSpPr>
          <p:cNvPr id="24" name="Straight Arrow Connector 23"/>
          <p:cNvCxnSpPr/>
          <p:nvPr/>
        </p:nvCxnSpPr>
        <p:spPr>
          <a:xfrm>
            <a:off x="1804757" y="2162270"/>
            <a:ext cx="41424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279441" y="1625228"/>
            <a:ext cx="1232302" cy="1066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Calculate the effective </a:t>
            </a:r>
            <a:r>
              <a:rPr lang="en-US" sz="1100" dirty="0" smtClean="0"/>
              <a:t>SNR </a:t>
            </a:r>
            <a:r>
              <a:rPr lang="en-US" sz="1100" dirty="0" smtClean="0"/>
              <a:t>for this realization  assuming the fixed noise variance</a:t>
            </a:r>
            <a:endParaRPr lang="en-US" sz="1100" dirty="0"/>
          </a:p>
        </p:txBody>
      </p:sp>
      <p:sp>
        <p:nvSpPr>
          <p:cNvPr id="31" name="Rectangle 30"/>
          <p:cNvSpPr/>
          <p:nvPr/>
        </p:nvSpPr>
        <p:spPr>
          <a:xfrm>
            <a:off x="4059601" y="1630275"/>
            <a:ext cx="1291159" cy="1066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Find the appropriate </a:t>
            </a:r>
          </a:p>
          <a:p>
            <a:pPr algn="ctr"/>
            <a:r>
              <a:rPr lang="en-US" sz="1100" dirty="0"/>
              <a:t>scaling</a:t>
            </a:r>
            <a:r>
              <a:rPr lang="en-US" sz="1100" dirty="0">
                <a:latin typeface="Symbol" panose="05050102010706020507" pitchFamily="18" charset="2"/>
              </a:rPr>
              <a:t> b </a:t>
            </a:r>
            <a:r>
              <a:rPr lang="en-US" sz="1100" dirty="0"/>
              <a:t>needed to get to the </a:t>
            </a:r>
          </a:p>
          <a:p>
            <a:pPr algn="ctr"/>
            <a:r>
              <a:rPr lang="en-US" sz="1100" dirty="0"/>
              <a:t>right effective </a:t>
            </a:r>
            <a:r>
              <a:rPr lang="en-US" sz="1100" dirty="0" smtClean="0"/>
              <a:t>SNR</a:t>
            </a:r>
            <a:endParaRPr lang="en-US" sz="1100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3599622" y="2158628"/>
            <a:ext cx="44552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2000845" y="4149804"/>
            <a:ext cx="72166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243762" y="3675167"/>
            <a:ext cx="17570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Transmitted packet with a certain </a:t>
            </a:r>
          </a:p>
          <a:p>
            <a:pPr algn="ctr"/>
            <a:r>
              <a:rPr lang="en-US" dirty="0" smtClean="0"/>
              <a:t>MCS</a:t>
            </a:r>
            <a:endParaRPr lang="en-US" dirty="0"/>
          </a:p>
        </p:txBody>
      </p:sp>
      <p:sp>
        <p:nvSpPr>
          <p:cNvPr id="105" name="Freeform 104"/>
          <p:cNvSpPr/>
          <p:nvPr/>
        </p:nvSpPr>
        <p:spPr>
          <a:xfrm>
            <a:off x="3057591" y="3707844"/>
            <a:ext cx="782107" cy="365760"/>
          </a:xfrm>
          <a:custGeom>
            <a:avLst/>
            <a:gdLst>
              <a:gd name="connsiteX0" fmla="*/ 0 w 782107"/>
              <a:gd name="connsiteY0" fmla="*/ 341376 h 365760"/>
              <a:gd name="connsiteX1" fmla="*/ 12192 w 782107"/>
              <a:gd name="connsiteY1" fmla="*/ 256032 h 365760"/>
              <a:gd name="connsiteX2" fmla="*/ 24384 w 782107"/>
              <a:gd name="connsiteY2" fmla="*/ 219456 h 365760"/>
              <a:gd name="connsiteX3" fmla="*/ 60960 w 782107"/>
              <a:gd name="connsiteY3" fmla="*/ 195072 h 365760"/>
              <a:gd name="connsiteX4" fmla="*/ 121920 w 782107"/>
              <a:gd name="connsiteY4" fmla="*/ 207264 h 365760"/>
              <a:gd name="connsiteX5" fmla="*/ 170688 w 782107"/>
              <a:gd name="connsiteY5" fmla="*/ 316992 h 365760"/>
              <a:gd name="connsiteX6" fmla="*/ 182880 w 782107"/>
              <a:gd name="connsiteY6" fmla="*/ 353568 h 365760"/>
              <a:gd name="connsiteX7" fmla="*/ 219456 w 782107"/>
              <a:gd name="connsiteY7" fmla="*/ 365760 h 365760"/>
              <a:gd name="connsiteX8" fmla="*/ 280416 w 782107"/>
              <a:gd name="connsiteY8" fmla="*/ 353568 h 365760"/>
              <a:gd name="connsiteX9" fmla="*/ 329184 w 782107"/>
              <a:gd name="connsiteY9" fmla="*/ 256032 h 365760"/>
              <a:gd name="connsiteX10" fmla="*/ 353568 w 782107"/>
              <a:gd name="connsiteY10" fmla="*/ 219456 h 365760"/>
              <a:gd name="connsiteX11" fmla="*/ 390144 w 782107"/>
              <a:gd name="connsiteY11" fmla="*/ 134112 h 365760"/>
              <a:gd name="connsiteX12" fmla="*/ 438912 w 782107"/>
              <a:gd name="connsiteY12" fmla="*/ 146304 h 365760"/>
              <a:gd name="connsiteX13" fmla="*/ 463296 w 782107"/>
              <a:gd name="connsiteY13" fmla="*/ 182880 h 365760"/>
              <a:gd name="connsiteX14" fmla="*/ 487680 w 782107"/>
              <a:gd name="connsiteY14" fmla="*/ 256032 h 365760"/>
              <a:gd name="connsiteX15" fmla="*/ 524256 w 782107"/>
              <a:gd name="connsiteY15" fmla="*/ 329184 h 365760"/>
              <a:gd name="connsiteX16" fmla="*/ 585216 w 782107"/>
              <a:gd name="connsiteY16" fmla="*/ 243840 h 365760"/>
              <a:gd name="connsiteX17" fmla="*/ 597408 w 782107"/>
              <a:gd name="connsiteY17" fmla="*/ 207264 h 365760"/>
              <a:gd name="connsiteX18" fmla="*/ 609600 w 782107"/>
              <a:gd name="connsiteY18" fmla="*/ 170688 h 365760"/>
              <a:gd name="connsiteX19" fmla="*/ 633984 w 782107"/>
              <a:gd name="connsiteY19" fmla="*/ 121920 h 365760"/>
              <a:gd name="connsiteX20" fmla="*/ 682752 w 782107"/>
              <a:gd name="connsiteY20" fmla="*/ 12192 h 365760"/>
              <a:gd name="connsiteX21" fmla="*/ 719328 w 782107"/>
              <a:gd name="connsiteY21" fmla="*/ 0 h 365760"/>
              <a:gd name="connsiteX22" fmla="*/ 755904 w 782107"/>
              <a:gd name="connsiteY22" fmla="*/ 12192 h 365760"/>
              <a:gd name="connsiteX23" fmla="*/ 768096 w 782107"/>
              <a:gd name="connsiteY23" fmla="*/ 85344 h 365760"/>
              <a:gd name="connsiteX24" fmla="*/ 780288 w 782107"/>
              <a:gd name="connsiteY24" fmla="*/ 280416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82107" h="365760">
                <a:moveTo>
                  <a:pt x="0" y="341376"/>
                </a:moveTo>
                <a:cubicBezTo>
                  <a:pt x="4064" y="312928"/>
                  <a:pt x="6556" y="284211"/>
                  <a:pt x="12192" y="256032"/>
                </a:cubicBezTo>
                <a:cubicBezTo>
                  <a:pt x="14712" y="243430"/>
                  <a:pt x="16356" y="229491"/>
                  <a:pt x="24384" y="219456"/>
                </a:cubicBezTo>
                <a:cubicBezTo>
                  <a:pt x="33538" y="208014"/>
                  <a:pt x="48768" y="203200"/>
                  <a:pt x="60960" y="195072"/>
                </a:cubicBezTo>
                <a:cubicBezTo>
                  <a:pt x="81280" y="199136"/>
                  <a:pt x="103928" y="196983"/>
                  <a:pt x="121920" y="207264"/>
                </a:cubicBezTo>
                <a:cubicBezTo>
                  <a:pt x="145787" y="220902"/>
                  <a:pt x="167587" y="307688"/>
                  <a:pt x="170688" y="316992"/>
                </a:cubicBezTo>
                <a:cubicBezTo>
                  <a:pt x="174752" y="329184"/>
                  <a:pt x="170688" y="349504"/>
                  <a:pt x="182880" y="353568"/>
                </a:cubicBezTo>
                <a:lnTo>
                  <a:pt x="219456" y="365760"/>
                </a:lnTo>
                <a:cubicBezTo>
                  <a:pt x="239776" y="361696"/>
                  <a:pt x="265763" y="368221"/>
                  <a:pt x="280416" y="353568"/>
                </a:cubicBezTo>
                <a:cubicBezTo>
                  <a:pt x="306119" y="327865"/>
                  <a:pt x="309021" y="286277"/>
                  <a:pt x="329184" y="256032"/>
                </a:cubicBezTo>
                <a:lnTo>
                  <a:pt x="353568" y="219456"/>
                </a:lnTo>
                <a:cubicBezTo>
                  <a:pt x="357060" y="205489"/>
                  <a:pt x="367181" y="141766"/>
                  <a:pt x="390144" y="134112"/>
                </a:cubicBezTo>
                <a:cubicBezTo>
                  <a:pt x="406040" y="128813"/>
                  <a:pt x="422656" y="142240"/>
                  <a:pt x="438912" y="146304"/>
                </a:cubicBezTo>
                <a:cubicBezTo>
                  <a:pt x="447040" y="158496"/>
                  <a:pt x="457345" y="169490"/>
                  <a:pt x="463296" y="182880"/>
                </a:cubicBezTo>
                <a:cubicBezTo>
                  <a:pt x="473735" y="206368"/>
                  <a:pt x="473423" y="234646"/>
                  <a:pt x="487680" y="256032"/>
                </a:cubicBezTo>
                <a:cubicBezTo>
                  <a:pt x="519193" y="303301"/>
                  <a:pt x="507430" y="278707"/>
                  <a:pt x="524256" y="329184"/>
                </a:cubicBezTo>
                <a:cubicBezTo>
                  <a:pt x="585216" y="308864"/>
                  <a:pt x="556768" y="329184"/>
                  <a:pt x="585216" y="243840"/>
                </a:cubicBezTo>
                <a:lnTo>
                  <a:pt x="597408" y="207264"/>
                </a:lnTo>
                <a:cubicBezTo>
                  <a:pt x="601472" y="195072"/>
                  <a:pt x="603853" y="182183"/>
                  <a:pt x="609600" y="170688"/>
                </a:cubicBezTo>
                <a:cubicBezTo>
                  <a:pt x="617728" y="154432"/>
                  <a:pt x="627234" y="138795"/>
                  <a:pt x="633984" y="121920"/>
                </a:cubicBezTo>
                <a:cubicBezTo>
                  <a:pt x="643626" y="97814"/>
                  <a:pt x="655156" y="34269"/>
                  <a:pt x="682752" y="12192"/>
                </a:cubicBezTo>
                <a:cubicBezTo>
                  <a:pt x="692787" y="4164"/>
                  <a:pt x="707136" y="4064"/>
                  <a:pt x="719328" y="0"/>
                </a:cubicBezTo>
                <a:cubicBezTo>
                  <a:pt x="731520" y="4064"/>
                  <a:pt x="749528" y="1034"/>
                  <a:pt x="755904" y="12192"/>
                </a:cubicBezTo>
                <a:cubicBezTo>
                  <a:pt x="768169" y="33655"/>
                  <a:pt x="763674" y="61022"/>
                  <a:pt x="768096" y="85344"/>
                </a:cubicBezTo>
                <a:cubicBezTo>
                  <a:pt x="789055" y="200619"/>
                  <a:pt x="780288" y="102974"/>
                  <a:pt x="780288" y="280416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6" name="Group 105"/>
          <p:cNvGrpSpPr/>
          <p:nvPr/>
        </p:nvGrpSpPr>
        <p:grpSpPr>
          <a:xfrm>
            <a:off x="1931003" y="2819400"/>
            <a:ext cx="2605200" cy="1861810"/>
            <a:chOff x="1454158" y="612696"/>
            <a:chExt cx="2605200" cy="1861810"/>
          </a:xfrm>
        </p:grpSpPr>
        <p:cxnSp>
          <p:nvCxnSpPr>
            <p:cNvPr id="107" name="Straight Arrow Connector 106"/>
            <p:cNvCxnSpPr/>
            <p:nvPr/>
          </p:nvCxnSpPr>
          <p:spPr>
            <a:xfrm flipV="1">
              <a:off x="2501498" y="1520952"/>
              <a:ext cx="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>
              <a:off x="2501498" y="2206752"/>
              <a:ext cx="1066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Box 108"/>
            <p:cNvSpPr txBox="1"/>
            <p:nvPr/>
          </p:nvSpPr>
          <p:spPr>
            <a:xfrm>
              <a:off x="2723974" y="2212896"/>
              <a:ext cx="78418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Frequency</a:t>
              </a:r>
              <a:endParaRPr lang="en-US" sz="1100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1454158" y="612696"/>
              <a:ext cx="2605200" cy="9387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 smtClean="0"/>
                <a:t>Channel  scaled  by </a:t>
              </a:r>
              <a:r>
                <a:rPr lang="en-US" sz="1100" dirty="0">
                  <a:latin typeface="Symbol" panose="05050102010706020507" pitchFamily="18" charset="2"/>
                </a:rPr>
                <a:t>b</a:t>
              </a:r>
              <a:endParaRPr lang="en-US" sz="1100" dirty="0" smtClean="0">
                <a:latin typeface="Symbol" panose="05050102010706020507" pitchFamily="18" charset="2"/>
              </a:endParaRPr>
            </a:p>
            <a:p>
              <a:pPr algn="ctr"/>
              <a:r>
                <a:rPr lang="en-US" sz="1100" dirty="0" smtClean="0"/>
                <a:t> to achieve </a:t>
              </a:r>
            </a:p>
            <a:p>
              <a:pPr algn="ctr"/>
              <a:r>
                <a:rPr lang="en-US" sz="1100" dirty="0"/>
                <a:t>t</a:t>
              </a:r>
              <a:r>
                <a:rPr lang="en-US" sz="1100" dirty="0" smtClean="0"/>
                <a:t>he ‘short term’ effective SNR for </a:t>
              </a:r>
            </a:p>
            <a:p>
              <a:pPr algn="ctr"/>
              <a:r>
                <a:rPr lang="en-US" sz="1100" dirty="0" smtClean="0"/>
                <a:t>which we are collecting statistics</a:t>
              </a:r>
            </a:p>
            <a:p>
              <a:pPr algn="ctr"/>
              <a:r>
                <a:rPr lang="en-US" sz="1100" dirty="0" smtClean="0">
                  <a:solidFill>
                    <a:srgbClr val="FF0000"/>
                  </a:solidFill>
                </a:rPr>
                <a:t>Note: </a:t>
              </a:r>
              <a:r>
                <a:rPr lang="en-US" sz="1100" i="1" dirty="0" smtClean="0">
                  <a:solidFill>
                    <a:srgbClr val="FF0000"/>
                  </a:solidFill>
                </a:rPr>
                <a:t>Different scaling for each realization</a:t>
              </a:r>
              <a:endParaRPr lang="en-US" sz="1100" i="1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111" name="Straight Arrow Connector 110"/>
          <p:cNvCxnSpPr/>
          <p:nvPr/>
        </p:nvCxnSpPr>
        <p:spPr>
          <a:xfrm>
            <a:off x="4128349" y="4149804"/>
            <a:ext cx="6918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5654204" y="3775091"/>
            <a:ext cx="1219200" cy="68029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Demod</a:t>
            </a:r>
            <a:endParaRPr lang="en-US" sz="1600" dirty="0" smtClean="0"/>
          </a:p>
          <a:p>
            <a:pPr algn="ctr"/>
            <a:r>
              <a:rPr lang="en-US" sz="1600" dirty="0" smtClean="0"/>
              <a:t>and decode</a:t>
            </a:r>
            <a:endParaRPr lang="en-US" sz="1600" dirty="0"/>
          </a:p>
        </p:txBody>
      </p:sp>
      <p:cxnSp>
        <p:nvCxnSpPr>
          <p:cNvPr id="113" name="Straight Arrow Connector 112"/>
          <p:cNvCxnSpPr>
            <a:stCxn id="112" idx="3"/>
          </p:cNvCxnSpPr>
          <p:nvPr/>
        </p:nvCxnSpPr>
        <p:spPr>
          <a:xfrm flipV="1">
            <a:off x="6873404" y="3726693"/>
            <a:ext cx="533400" cy="388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112" idx="3"/>
          </p:cNvCxnSpPr>
          <p:nvPr/>
        </p:nvCxnSpPr>
        <p:spPr>
          <a:xfrm>
            <a:off x="6873404" y="4115241"/>
            <a:ext cx="533400" cy="340149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7000929" y="3435315"/>
            <a:ext cx="4923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Pass </a:t>
            </a:r>
            <a:endParaRPr lang="en-US" sz="1200" dirty="0"/>
          </a:p>
        </p:txBody>
      </p:sp>
      <p:sp>
        <p:nvSpPr>
          <p:cNvPr id="116" name="TextBox 115"/>
          <p:cNvSpPr txBox="1"/>
          <p:nvPr/>
        </p:nvSpPr>
        <p:spPr>
          <a:xfrm>
            <a:off x="7025432" y="4391412"/>
            <a:ext cx="395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Fail</a:t>
            </a:r>
            <a:endParaRPr lang="en-US" sz="1200" dirty="0"/>
          </a:p>
        </p:txBody>
      </p:sp>
      <p:sp>
        <p:nvSpPr>
          <p:cNvPr id="117" name="TextBox 116"/>
          <p:cNvSpPr txBox="1"/>
          <p:nvPr/>
        </p:nvSpPr>
        <p:spPr>
          <a:xfrm>
            <a:off x="7000929" y="3899904"/>
            <a:ext cx="3193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or</a:t>
            </a:r>
            <a:endParaRPr lang="en-US" sz="1200" dirty="0"/>
          </a:p>
        </p:txBody>
      </p:sp>
      <p:sp>
        <p:nvSpPr>
          <p:cNvPr id="118" name="Oval 117"/>
          <p:cNvSpPr/>
          <p:nvPr/>
        </p:nvSpPr>
        <p:spPr>
          <a:xfrm>
            <a:off x="4820245" y="3899904"/>
            <a:ext cx="387096" cy="43659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cxnSp>
        <p:nvCxnSpPr>
          <p:cNvPr id="119" name="Straight Arrow Connector 118"/>
          <p:cNvCxnSpPr>
            <a:endCxn id="118" idx="4"/>
          </p:cNvCxnSpPr>
          <p:nvPr/>
        </p:nvCxnSpPr>
        <p:spPr>
          <a:xfrm flipV="1">
            <a:off x="5013793" y="4336500"/>
            <a:ext cx="0" cy="3319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4210645" y="4648200"/>
            <a:ext cx="15648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Noise (fixed variance)</a:t>
            </a:r>
            <a:endParaRPr lang="en-US" dirty="0"/>
          </a:p>
        </p:txBody>
      </p:sp>
      <p:cxnSp>
        <p:nvCxnSpPr>
          <p:cNvPr id="121" name="Straight Arrow Connector 120"/>
          <p:cNvCxnSpPr>
            <a:stCxn id="118" idx="6"/>
            <a:endCxn id="112" idx="1"/>
          </p:cNvCxnSpPr>
          <p:nvPr/>
        </p:nvCxnSpPr>
        <p:spPr>
          <a:xfrm flipV="1">
            <a:off x="5207341" y="4115241"/>
            <a:ext cx="446863" cy="29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2996573" y="3921204"/>
            <a:ext cx="12060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V="1">
            <a:off x="3296245" y="3902916"/>
            <a:ext cx="2705" cy="52273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3236976" y="4050792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Symbol" panose="05050102010706020507" pitchFamily="18" charset="2"/>
              </a:rPr>
              <a:t>b</a:t>
            </a:r>
            <a:endParaRPr lang="en-US" sz="1400" dirty="0">
              <a:latin typeface="Symbol" panose="05050102010706020507" pitchFamily="18" charset="2"/>
            </a:endParaRPr>
          </a:p>
        </p:txBody>
      </p:sp>
      <p:sp>
        <p:nvSpPr>
          <p:cNvPr id="125" name="TextBox 124"/>
          <p:cNvSpPr txBox="1"/>
          <p:nvPr/>
        </p:nvSpPr>
        <p:spPr>
          <a:xfrm rot="16200000">
            <a:off x="2332653" y="3984249"/>
            <a:ext cx="9220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Channel gain</a:t>
            </a:r>
            <a:endParaRPr lang="en-US" sz="1050" dirty="0"/>
          </a:p>
        </p:txBody>
      </p:sp>
      <p:cxnSp>
        <p:nvCxnSpPr>
          <p:cNvPr id="126" name="Straight Arrow Connector 125"/>
          <p:cNvCxnSpPr/>
          <p:nvPr/>
        </p:nvCxnSpPr>
        <p:spPr>
          <a:xfrm flipV="1">
            <a:off x="7728759" y="3546063"/>
            <a:ext cx="0" cy="7566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>
            <a:off x="7728759" y="4302747"/>
            <a:ext cx="10943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7543800" y="4351997"/>
            <a:ext cx="16001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Short term effective SNR</a:t>
            </a:r>
            <a:endParaRPr lang="en-US" sz="1100" dirty="0"/>
          </a:p>
        </p:txBody>
      </p:sp>
      <p:sp>
        <p:nvSpPr>
          <p:cNvPr id="129" name="TextBox 128"/>
          <p:cNvSpPr txBox="1"/>
          <p:nvPr/>
        </p:nvSpPr>
        <p:spPr>
          <a:xfrm rot="16200000">
            <a:off x="7423196" y="3784516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PER</a:t>
            </a:r>
            <a:endParaRPr lang="en-US" sz="1050" dirty="0"/>
          </a:p>
        </p:txBody>
      </p:sp>
      <p:sp>
        <p:nvSpPr>
          <p:cNvPr id="130" name="Freeform 129"/>
          <p:cNvSpPr/>
          <p:nvPr/>
        </p:nvSpPr>
        <p:spPr>
          <a:xfrm>
            <a:off x="7915880" y="3701511"/>
            <a:ext cx="512064" cy="438912"/>
          </a:xfrm>
          <a:custGeom>
            <a:avLst/>
            <a:gdLst>
              <a:gd name="connsiteX0" fmla="*/ 0 w 512064"/>
              <a:gd name="connsiteY0" fmla="*/ 0 h 438912"/>
              <a:gd name="connsiteX1" fmla="*/ 97536 w 512064"/>
              <a:gd name="connsiteY1" fmla="*/ 24384 h 438912"/>
              <a:gd name="connsiteX2" fmla="*/ 207264 w 512064"/>
              <a:gd name="connsiteY2" fmla="*/ 85344 h 438912"/>
              <a:gd name="connsiteX3" fmla="*/ 231648 w 512064"/>
              <a:gd name="connsiteY3" fmla="*/ 121920 h 438912"/>
              <a:gd name="connsiteX4" fmla="*/ 304800 w 512064"/>
              <a:gd name="connsiteY4" fmla="*/ 146304 h 438912"/>
              <a:gd name="connsiteX5" fmla="*/ 329184 w 512064"/>
              <a:gd name="connsiteY5" fmla="*/ 195072 h 438912"/>
              <a:gd name="connsiteX6" fmla="*/ 365760 w 512064"/>
              <a:gd name="connsiteY6" fmla="*/ 207264 h 438912"/>
              <a:gd name="connsiteX7" fmla="*/ 377952 w 512064"/>
              <a:gd name="connsiteY7" fmla="*/ 243840 h 438912"/>
              <a:gd name="connsiteX8" fmla="*/ 414528 w 512064"/>
              <a:gd name="connsiteY8" fmla="*/ 268224 h 438912"/>
              <a:gd name="connsiteX9" fmla="*/ 451104 w 512064"/>
              <a:gd name="connsiteY9" fmla="*/ 341376 h 438912"/>
              <a:gd name="connsiteX10" fmla="*/ 475488 w 512064"/>
              <a:gd name="connsiteY10" fmla="*/ 377952 h 438912"/>
              <a:gd name="connsiteX11" fmla="*/ 512064 w 512064"/>
              <a:gd name="connsiteY11" fmla="*/ 438912 h 438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12064" h="438912">
                <a:moveTo>
                  <a:pt x="0" y="0"/>
                </a:moveTo>
                <a:cubicBezTo>
                  <a:pt x="16889" y="3378"/>
                  <a:pt x="76448" y="12668"/>
                  <a:pt x="97536" y="24384"/>
                </a:cubicBezTo>
                <a:cubicBezTo>
                  <a:pt x="223304" y="94255"/>
                  <a:pt x="124502" y="57757"/>
                  <a:pt x="207264" y="85344"/>
                </a:cubicBezTo>
                <a:cubicBezTo>
                  <a:pt x="215392" y="97536"/>
                  <a:pt x="219222" y="114154"/>
                  <a:pt x="231648" y="121920"/>
                </a:cubicBezTo>
                <a:cubicBezTo>
                  <a:pt x="253444" y="135543"/>
                  <a:pt x="304800" y="146304"/>
                  <a:pt x="304800" y="146304"/>
                </a:cubicBezTo>
                <a:cubicBezTo>
                  <a:pt x="312928" y="162560"/>
                  <a:pt x="316333" y="182221"/>
                  <a:pt x="329184" y="195072"/>
                </a:cubicBezTo>
                <a:cubicBezTo>
                  <a:pt x="338271" y="204159"/>
                  <a:pt x="356673" y="198177"/>
                  <a:pt x="365760" y="207264"/>
                </a:cubicBezTo>
                <a:cubicBezTo>
                  <a:pt x="374847" y="216351"/>
                  <a:pt x="369924" y="233805"/>
                  <a:pt x="377952" y="243840"/>
                </a:cubicBezTo>
                <a:cubicBezTo>
                  <a:pt x="387106" y="255282"/>
                  <a:pt x="402336" y="260096"/>
                  <a:pt x="414528" y="268224"/>
                </a:cubicBezTo>
                <a:cubicBezTo>
                  <a:pt x="484409" y="373046"/>
                  <a:pt x="400627" y="240422"/>
                  <a:pt x="451104" y="341376"/>
                </a:cubicBezTo>
                <a:cubicBezTo>
                  <a:pt x="457657" y="354482"/>
                  <a:pt x="468935" y="364846"/>
                  <a:pt x="475488" y="377952"/>
                </a:cubicBezTo>
                <a:cubicBezTo>
                  <a:pt x="507142" y="441260"/>
                  <a:pt x="464437" y="391285"/>
                  <a:pt x="512064" y="438912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0" name="Down Arrow 9219"/>
          <p:cNvSpPr/>
          <p:nvPr/>
        </p:nvSpPr>
        <p:spPr>
          <a:xfrm rot="3203929">
            <a:off x="4445329" y="2721400"/>
            <a:ext cx="185587" cy="69786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0717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PER vs ‘short term effective SNR’ curve has a different slope when compared to AWGN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585" y="1447800"/>
            <a:ext cx="7772400" cy="4788932"/>
          </a:xfrm>
        </p:spPr>
        <p:txBody>
          <a:bodyPr>
            <a:noAutofit/>
          </a:bodyPr>
          <a:lstStyle/>
          <a:p>
            <a:r>
              <a:rPr lang="en-US" sz="1600" dirty="0" smtClean="0"/>
              <a:t>Generated PER vs effective SNR results for D-NLOS, convolutional coding</a:t>
            </a:r>
            <a:endParaRPr lang="en-US" sz="1600" dirty="0" smtClean="0"/>
          </a:p>
          <a:p>
            <a:pPr lvl="1"/>
            <a:r>
              <a:rPr lang="en-US" sz="1400" dirty="0" smtClean="0"/>
              <a:t>Delta (distance between effective SINR and AWGN curves) is PER dependent !</a:t>
            </a:r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marL="457200" lvl="1" indent="0">
              <a:buNone/>
            </a:pPr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r>
              <a:rPr lang="en-US" sz="1400" dirty="0" smtClean="0"/>
              <a:t>Shifted AWGN curve </a:t>
            </a:r>
            <a:r>
              <a:rPr lang="en-US" sz="1400" dirty="0" smtClean="0"/>
              <a:t>cannot be used as the effective SNR curve !</a:t>
            </a:r>
            <a:endParaRPr lang="en-US" sz="14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CFA6-2F9F-44B7-A082-A408CF91B0E3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365678"/>
              </p:ext>
            </p:extLst>
          </p:nvPr>
        </p:nvGraphicFramePr>
        <p:xfrm>
          <a:off x="1828800" y="2042160"/>
          <a:ext cx="5867400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6850"/>
                <a:gridCol w="1466850"/>
                <a:gridCol w="1466850"/>
                <a:gridCol w="1466850"/>
              </a:tblGrid>
              <a:tr h="48719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BCC Code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smtClean="0"/>
                        <a:t>Rate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Delta at 10% PER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Delta at 1% PER</a:t>
                      </a:r>
                      <a:endParaRPr lang="en-US" sz="1400" dirty="0"/>
                    </a:p>
                  </a:txBody>
                  <a:tcPr/>
                </a:tc>
              </a:tr>
              <a:tr h="3486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</a:t>
                      </a:r>
                    </a:p>
                  </a:txBody>
                  <a:tcPr marL="0" marR="0" marT="0" marB="0" anchor="b"/>
                </a:tc>
              </a:tr>
              <a:tr h="3486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</a:t>
                      </a:r>
                    </a:p>
                  </a:txBody>
                  <a:tcPr marL="0" marR="0" marT="0" marB="0" anchor="b"/>
                </a:tc>
              </a:tr>
              <a:tr h="3486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3/4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/>
                </a:tc>
              </a:tr>
              <a:tr h="3486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1/2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</a:t>
                      </a:r>
                    </a:p>
                  </a:txBody>
                  <a:tcPr marL="0" marR="0" marT="0" marB="0" anchor="b"/>
                </a:tc>
              </a:tr>
              <a:tr h="3486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3/4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6.4</a:t>
                      </a:r>
                    </a:p>
                  </a:txBody>
                  <a:tcPr marL="0" marR="0" marT="0" marB="0" anchor="b"/>
                </a:tc>
              </a:tr>
              <a:tr h="3486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3.8</a:t>
                      </a:r>
                    </a:p>
                  </a:txBody>
                  <a:tcPr marL="0" marR="0" marT="0" marB="0" anchor="b"/>
                </a:tc>
              </a:tr>
              <a:tr h="3486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3/4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6.4</a:t>
                      </a:r>
                    </a:p>
                  </a:txBody>
                  <a:tcPr marL="0" marR="0" marT="0" marB="0" anchor="b"/>
                </a:tc>
              </a:tr>
              <a:tr h="3486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5/6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7.6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5181600" y="5224180"/>
            <a:ext cx="533400" cy="28203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705600" y="5125212"/>
            <a:ext cx="457200" cy="3810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5" idx="5"/>
          </p:cNvCxnSpPr>
          <p:nvPr/>
        </p:nvCxnSpPr>
        <p:spPr>
          <a:xfrm>
            <a:off x="5636885" y="5464909"/>
            <a:ext cx="535315" cy="2500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4"/>
          </p:cNvCxnSpPr>
          <p:nvPr/>
        </p:nvCxnSpPr>
        <p:spPr>
          <a:xfrm flipH="1">
            <a:off x="6248400" y="5506212"/>
            <a:ext cx="685800" cy="2087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000259" y="5650468"/>
            <a:ext cx="4343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Up-to 3dB difference for higher code rates !!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919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/>
              <a:t>Effective SINR calculation for PHY abstraction can be done in various ways as long as a matching reference curve is used</a:t>
            </a:r>
          </a:p>
          <a:p>
            <a:endParaRPr lang="en-US" sz="1800" dirty="0" smtClean="0"/>
          </a:p>
          <a:p>
            <a:r>
              <a:rPr lang="en-US" sz="1800" dirty="0" smtClean="0"/>
              <a:t>Approaches proposed so far </a:t>
            </a:r>
            <a:r>
              <a:rPr lang="en-US" sz="1800" dirty="0"/>
              <a:t>have the following complexities</a:t>
            </a:r>
          </a:p>
          <a:p>
            <a:pPr lvl="1"/>
            <a:r>
              <a:rPr lang="en-US" sz="1400" dirty="0"/>
              <a:t>SINR is MCS dependent </a:t>
            </a:r>
          </a:p>
          <a:p>
            <a:pPr lvl="2"/>
            <a:r>
              <a:rPr lang="en-US" sz="1200" dirty="0"/>
              <a:t>Difficulty in comparing SINR CDFs for calibration </a:t>
            </a:r>
          </a:p>
          <a:p>
            <a:pPr lvl="2"/>
            <a:r>
              <a:rPr lang="en-US" sz="1200" dirty="0"/>
              <a:t>Difficulty in doing even ideal rate selection </a:t>
            </a:r>
            <a:endParaRPr lang="en-US" sz="1400" dirty="0" smtClean="0"/>
          </a:p>
          <a:p>
            <a:pPr lvl="1"/>
            <a:r>
              <a:rPr lang="en-US" sz="1400" dirty="0" smtClean="0"/>
              <a:t>Multiple </a:t>
            </a:r>
            <a:r>
              <a:rPr lang="en-US" sz="1400" dirty="0"/>
              <a:t>MCS dependent </a:t>
            </a:r>
            <a:r>
              <a:rPr lang="en-US" sz="1400" dirty="0" smtClean="0"/>
              <a:t>(and possibly channel model dependent as well) parameters </a:t>
            </a:r>
            <a:endParaRPr lang="en-US" sz="1400" dirty="0"/>
          </a:p>
          <a:p>
            <a:pPr lvl="1"/>
            <a:r>
              <a:rPr lang="en-US" sz="1400" dirty="0"/>
              <a:t>A complex “effective SINR mapping function” whose inverse does not have a closed </a:t>
            </a:r>
            <a:r>
              <a:rPr lang="en-US" sz="1400" dirty="0" smtClean="0"/>
              <a:t>form</a:t>
            </a:r>
          </a:p>
          <a:p>
            <a:pPr marL="398462" lvl="1" indent="0">
              <a:buNone/>
            </a:pPr>
            <a:endParaRPr lang="en-US" sz="1400" dirty="0" smtClean="0"/>
          </a:p>
          <a:p>
            <a:r>
              <a:rPr lang="en-US" sz="1800" dirty="0" smtClean="0"/>
              <a:t>We offered an easy alternative to overcome the issues with the proposed approaches</a:t>
            </a:r>
          </a:p>
          <a:p>
            <a:pPr lvl="1"/>
            <a:r>
              <a:rPr lang="en-US" sz="1400" dirty="0"/>
              <a:t>Need to generate PER vs </a:t>
            </a:r>
            <a:r>
              <a:rPr lang="en-US" sz="1400" dirty="0" smtClean="0"/>
              <a:t>‘short </a:t>
            </a:r>
            <a:r>
              <a:rPr lang="en-US" sz="1400" dirty="0"/>
              <a:t>term effective </a:t>
            </a:r>
            <a:r>
              <a:rPr lang="en-US" sz="1400" dirty="0" smtClean="0"/>
              <a:t>SINR’  </a:t>
            </a:r>
            <a:r>
              <a:rPr lang="en-US" sz="1400" dirty="0"/>
              <a:t>reference </a:t>
            </a:r>
            <a:r>
              <a:rPr lang="en-US" sz="1400" dirty="0" smtClean="0"/>
              <a:t>curves</a:t>
            </a:r>
          </a:p>
          <a:p>
            <a:pPr lvl="2"/>
            <a:r>
              <a:rPr lang="en-US" sz="1200" dirty="0" smtClean="0"/>
              <a:t> Shifted AWGN </a:t>
            </a:r>
            <a:r>
              <a:rPr lang="en-US" sz="1200" dirty="0"/>
              <a:t>curves do not </a:t>
            </a:r>
            <a:r>
              <a:rPr lang="en-US" sz="1200" dirty="0" smtClean="0"/>
              <a:t>work</a:t>
            </a:r>
          </a:p>
          <a:p>
            <a:pPr lvl="1"/>
            <a:r>
              <a:rPr lang="en-US" sz="1400" dirty="0" smtClean="0"/>
              <a:t>Need a separate curve for each channel model</a:t>
            </a:r>
            <a:endParaRPr lang="en-US" sz="1400" dirty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410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/>
              <a:t>[1]</a:t>
            </a:r>
            <a:r>
              <a:rPr lang="en-US" sz="1800" dirty="0"/>
              <a:t> </a:t>
            </a:r>
            <a:r>
              <a:rPr lang="en-US" sz="1800" dirty="0" smtClean="0"/>
              <a:t>11-13-1059-00-0hew-phy-abstraction-for-hew-evaluation-methodology.pptx</a:t>
            </a:r>
          </a:p>
          <a:p>
            <a:pPr marL="0" indent="0">
              <a:buNone/>
            </a:pPr>
            <a:r>
              <a:rPr lang="en-US" sz="1800" b="1" dirty="0"/>
              <a:t>[2] </a:t>
            </a:r>
            <a:r>
              <a:rPr lang="en-US" sz="1800" dirty="0" smtClean="0"/>
              <a:t>11-13-1131-00-0hew-phyabstraction-for-hew-system-level-simulation.pptx</a:t>
            </a:r>
          </a:p>
          <a:p>
            <a:pPr marL="0" indent="0">
              <a:buNone/>
            </a:pPr>
            <a:r>
              <a:rPr lang="en-US" sz="1800" dirty="0"/>
              <a:t>[3] </a:t>
            </a:r>
            <a:r>
              <a:rPr lang="en-US" sz="1800" dirty="0" smtClean="0"/>
              <a:t>11-14-0117-00-0hew-phy-abstraction-for-hew-system-level-simulation.pptx</a:t>
            </a:r>
          </a:p>
          <a:p>
            <a:pPr marL="0" indent="0">
              <a:buNone/>
            </a:pPr>
            <a:r>
              <a:rPr lang="en-US" sz="1800" dirty="0"/>
              <a:t>[4] 11-14-0043-02-0hew-phy-abstraction-in-system-level-simulation-for-hew-study.pptx</a:t>
            </a: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7367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Existing proposals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B79029BD-38B1-40FC-BE99-82A6526FEB4B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102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>
            <a:noAutofit/>
          </a:bodyPr>
          <a:lstStyle/>
          <a:p>
            <a:r>
              <a:rPr lang="en-US" altLang="ko-KR" sz="2000" dirty="0" smtClean="0"/>
              <a:t>Mutual Information based approach (MMIB in [1])</a:t>
            </a:r>
            <a:endParaRPr lang="ko-KR" altLang="en-US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09600" y="1143000"/>
            <a:ext cx="7770813" cy="510540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1400" dirty="0"/>
              <a:t>Effective SINR mapping (ESM) </a:t>
            </a:r>
            <a:r>
              <a:rPr lang="en-US" altLang="ko-KR" sz="1400" dirty="0" smtClean="0"/>
              <a:t>function for each modulation as follows (details in [1])</a:t>
            </a:r>
          </a:p>
          <a:p>
            <a:pPr>
              <a:buFont typeface="Arial" pitchFamily="34" charset="0"/>
              <a:buChar char="•"/>
            </a:pPr>
            <a:endParaRPr lang="en-US" altLang="ko-KR" sz="1200" dirty="0"/>
          </a:p>
          <a:p>
            <a:pPr>
              <a:buFont typeface="Arial" pitchFamily="34" charset="0"/>
              <a:buChar char="•"/>
            </a:pP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endParaRPr lang="en-US" altLang="ko-KR" sz="1200" dirty="0"/>
          </a:p>
          <a:p>
            <a:pPr>
              <a:buFont typeface="Arial" pitchFamily="34" charset="0"/>
              <a:buChar char="•"/>
            </a:pP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endParaRPr lang="en-US" altLang="ko-KR" sz="1200" dirty="0"/>
          </a:p>
          <a:p>
            <a:pPr>
              <a:buFont typeface="Arial" pitchFamily="34" charset="0"/>
              <a:buChar char="•"/>
            </a:pP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endParaRPr lang="en-US" altLang="ko-KR" sz="1200" dirty="0"/>
          </a:p>
          <a:p>
            <a:pPr>
              <a:buFont typeface="Arial" pitchFamily="34" charset="0"/>
              <a:buChar char="•"/>
            </a:pP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endParaRPr lang="en-US" altLang="ko-KR" sz="1200" dirty="0"/>
          </a:p>
          <a:p>
            <a:pPr>
              <a:buFont typeface="Arial" pitchFamily="34" charset="0"/>
              <a:buChar char="•"/>
            </a:pP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1400" dirty="0"/>
              <a:t>Pros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200" dirty="0" smtClean="0"/>
              <a:t>Results in [1] show that using the above parameters, we can get match (with in 1 dB) with the AWGN curve for UMi channel model (both LOS and NLOS)</a:t>
            </a:r>
          </a:p>
          <a:p>
            <a:pPr lvl="2">
              <a:buFont typeface="Arial" pitchFamily="34" charset="0"/>
              <a:buChar char="•"/>
            </a:pPr>
            <a:r>
              <a:rPr lang="en-US" altLang="ko-KR" sz="1100" dirty="0" smtClean="0">
                <a:solidFill>
                  <a:srgbClr val="FF0000"/>
                </a:solidFill>
              </a:rPr>
              <a:t>Note: Do not see results for D-NLOS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250" dirty="0" smtClean="0"/>
              <a:t>Only need to use AWGN curves </a:t>
            </a:r>
            <a:r>
              <a:rPr lang="en-US" altLang="ko-KR" sz="1250" dirty="0" smtClean="0">
                <a:sym typeface="Wingdings" panose="05000000000000000000" pitchFamily="2" charset="2"/>
              </a:rPr>
              <a:t></a:t>
            </a:r>
            <a:r>
              <a:rPr lang="en-US" altLang="ko-KR" sz="1250" dirty="0" smtClean="0"/>
              <a:t>Agreeing on AWGN curves is an easier job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400" dirty="0"/>
              <a:t>Cons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200" dirty="0" smtClean="0"/>
              <a:t>Inverting the ESM function above is not that straight forward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200" dirty="0" smtClean="0"/>
              <a:t>Results for D-NLOS channel might indicate the need for channel model dependent parameters too</a:t>
            </a:r>
          </a:p>
          <a:p>
            <a:pPr>
              <a:buFont typeface="Arial" pitchFamily="34" charset="0"/>
              <a:buChar char="•"/>
            </a:pPr>
            <a:endParaRPr lang="en-US" altLang="ko-KR" sz="1200" dirty="0"/>
          </a:p>
          <a:p>
            <a:pPr>
              <a:buFont typeface="Arial" pitchFamily="34" charset="0"/>
              <a:buChar char="•"/>
            </a:pPr>
            <a:endParaRPr lang="en-US" altLang="ko-KR" sz="1200" dirty="0" smtClean="0"/>
          </a:p>
          <a:p>
            <a:pPr lvl="1">
              <a:buFont typeface="Arial" pitchFamily="34" charset="0"/>
              <a:buChar char="•"/>
            </a:pPr>
            <a:endParaRPr lang="en-US" altLang="ko-KR" sz="1100" dirty="0" smtClean="0"/>
          </a:p>
          <a:p>
            <a:endParaRPr lang="ko-KR" altLang="en-US" sz="1200" dirty="0"/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4336204"/>
              </p:ext>
            </p:extLst>
          </p:nvPr>
        </p:nvGraphicFramePr>
        <p:xfrm>
          <a:off x="3352800" y="1447800"/>
          <a:ext cx="2376565" cy="53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0" name="Equation" r:id="rId4" imgW="2184120" imgH="495000" progId="Equation.DSMT4">
                  <p:embed/>
                </p:oleObj>
              </mc:Choice>
              <mc:Fallback>
                <p:oleObj name="Equation" r:id="rId4" imgW="218412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447800"/>
                        <a:ext cx="2376565" cy="539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933744"/>
              </p:ext>
            </p:extLst>
          </p:nvPr>
        </p:nvGraphicFramePr>
        <p:xfrm>
          <a:off x="2743200" y="2057400"/>
          <a:ext cx="4567278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1336"/>
                <a:gridCol w="3495942"/>
              </a:tblGrid>
              <a:tr h="2418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Modulation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Numerical Approximation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2418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BPSK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i="1" dirty="0" smtClean="0"/>
                        <a:t>K</a:t>
                      </a:r>
                      <a:r>
                        <a:rPr lang="en-US" altLang="ko-KR" sz="1200" i="0" dirty="0" smtClean="0"/>
                        <a:t>=1, </a:t>
                      </a:r>
                      <a:r>
                        <a:rPr lang="en-US" altLang="ko-KR" sz="1200" i="1" dirty="0" smtClean="0"/>
                        <a:t>a</a:t>
                      </a:r>
                      <a:r>
                        <a:rPr lang="en-US" altLang="ko-KR" sz="1200" dirty="0" smtClean="0"/>
                        <a:t> = [1], </a:t>
                      </a:r>
                      <a:r>
                        <a:rPr lang="en-US" altLang="ko-KR" sz="1200" i="1" dirty="0" smtClean="0"/>
                        <a:t>c</a:t>
                      </a:r>
                      <a:r>
                        <a:rPr lang="en-US" altLang="ko-KR" sz="1200" dirty="0" smtClean="0"/>
                        <a:t> = [2√2]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2418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QPSK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i="1" dirty="0" smtClean="0"/>
                        <a:t>K</a:t>
                      </a:r>
                      <a:r>
                        <a:rPr lang="en-US" altLang="ko-KR" sz="1200" i="0" dirty="0" smtClean="0"/>
                        <a:t>=1, </a:t>
                      </a:r>
                      <a:r>
                        <a:rPr lang="en-US" altLang="ko-KR" sz="1200" i="1" dirty="0" smtClean="0"/>
                        <a:t>a</a:t>
                      </a:r>
                      <a:r>
                        <a:rPr lang="en-US" altLang="ko-KR" sz="1200" dirty="0" smtClean="0"/>
                        <a:t> = [1], </a:t>
                      </a:r>
                      <a:r>
                        <a:rPr lang="en-US" altLang="ko-KR" sz="1200" i="1" dirty="0" smtClean="0"/>
                        <a:t>c</a:t>
                      </a:r>
                      <a:r>
                        <a:rPr lang="en-US" altLang="ko-KR" sz="1200" dirty="0" smtClean="0"/>
                        <a:t> = [2]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2418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16-QAM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i="1" dirty="0" smtClean="0"/>
                        <a:t>K</a:t>
                      </a:r>
                      <a:r>
                        <a:rPr lang="en-US" altLang="ko-KR" sz="1200" i="0" dirty="0" smtClean="0"/>
                        <a:t>=3, </a:t>
                      </a:r>
                      <a:r>
                        <a:rPr lang="en-US" altLang="ko-KR" sz="1200" i="1" dirty="0" smtClean="0"/>
                        <a:t>a</a:t>
                      </a:r>
                      <a:r>
                        <a:rPr lang="en-US" altLang="ko-KR" sz="1200" dirty="0" smtClean="0"/>
                        <a:t> = [0.5 0.25</a:t>
                      </a:r>
                      <a:r>
                        <a:rPr lang="en-US" altLang="ko-KR" sz="1200" baseline="0" dirty="0" smtClean="0"/>
                        <a:t> 0.25</a:t>
                      </a:r>
                      <a:r>
                        <a:rPr lang="en-US" altLang="ko-KR" sz="1200" dirty="0" smtClean="0"/>
                        <a:t>], </a:t>
                      </a:r>
                      <a:r>
                        <a:rPr lang="en-US" altLang="ko-KR" sz="1200" i="1" dirty="0" smtClean="0"/>
                        <a:t>c</a:t>
                      </a:r>
                      <a:r>
                        <a:rPr lang="en-US" altLang="ko-KR" sz="1200" dirty="0" smtClean="0"/>
                        <a:t> = [0.8 2.17 0.965]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2418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64-QAM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i="1" dirty="0" smtClean="0"/>
                        <a:t>K</a:t>
                      </a:r>
                      <a:r>
                        <a:rPr lang="en-US" altLang="ko-KR" sz="1200" i="0" dirty="0" smtClean="0"/>
                        <a:t>=3, </a:t>
                      </a:r>
                      <a:r>
                        <a:rPr lang="en-US" altLang="ko-KR" sz="1200" i="1" dirty="0" smtClean="0"/>
                        <a:t>a</a:t>
                      </a:r>
                      <a:r>
                        <a:rPr lang="en-US" altLang="ko-KR" sz="1200" dirty="0" smtClean="0"/>
                        <a:t> = [1/3</a:t>
                      </a:r>
                      <a:r>
                        <a:rPr lang="en-US" altLang="ko-KR" sz="1200" baseline="0" dirty="0" smtClean="0"/>
                        <a:t> 1/3 1/3</a:t>
                      </a:r>
                      <a:r>
                        <a:rPr lang="en-US" altLang="ko-KR" sz="1200" dirty="0" smtClean="0"/>
                        <a:t>], </a:t>
                      </a:r>
                      <a:r>
                        <a:rPr lang="en-US" altLang="ko-KR" sz="1200" i="1" dirty="0" smtClean="0"/>
                        <a:t>c</a:t>
                      </a:r>
                      <a:r>
                        <a:rPr lang="en-US" altLang="ko-KR" sz="1200" dirty="0" smtClean="0"/>
                        <a:t> = [1.47 0.529 0.366]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3" name="개체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0362956"/>
              </p:ext>
            </p:extLst>
          </p:nvPr>
        </p:nvGraphicFramePr>
        <p:xfrm>
          <a:off x="1752600" y="3581400"/>
          <a:ext cx="6127750" cy="606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51" name="Equation" r:id="rId6" imgW="4749480" imgH="469800" progId="Equation.DSMT4">
                  <p:embed/>
                </p:oleObj>
              </mc:Choice>
              <mc:Fallback>
                <p:oleObj name="Equation" r:id="rId6" imgW="474948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581400"/>
                        <a:ext cx="6127750" cy="6067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991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113" y="381000"/>
            <a:ext cx="8703739" cy="767581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Mutual Information ESM (MIESM) in [2]</a:t>
            </a: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0261" y="1096260"/>
            <a:ext cx="5960539" cy="5456939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1400" dirty="0"/>
              <a:t>MIESM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300" dirty="0"/>
              <a:t>Also called RBIR (Received Bit mutual Information Rate)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300" dirty="0"/>
              <a:t>It is a nonlinear mapping from post SNR to symbol-level mutual information</a:t>
            </a:r>
          </a:p>
          <a:p>
            <a:endParaRPr lang="en-US" altLang="zh-CN" sz="2400" dirty="0" smtClean="0"/>
          </a:p>
          <a:p>
            <a:endParaRPr lang="zh-CN" altLang="en-US" sz="2400" dirty="0" smtClean="0"/>
          </a:p>
          <a:p>
            <a:endParaRPr lang="en-US" altLang="zh-CN" sz="2400" dirty="0" smtClean="0"/>
          </a:p>
          <a:p>
            <a:endParaRPr lang="en-US" altLang="zh-CN" sz="2400" dirty="0"/>
          </a:p>
          <a:p>
            <a:endParaRPr lang="en-US" altLang="zh-CN" sz="2400" dirty="0" smtClean="0"/>
          </a:p>
          <a:p>
            <a:endParaRPr lang="en-US" altLang="zh-CN" sz="2400" dirty="0"/>
          </a:p>
          <a:p>
            <a:endParaRPr lang="en-US" altLang="zh-CN" sz="2400" dirty="0" smtClean="0"/>
          </a:p>
          <a:p>
            <a:pPr marL="0" indent="0">
              <a:buNone/>
            </a:pPr>
            <a:endParaRPr lang="en-US" altLang="ko-KR" sz="1400" dirty="0" smtClean="0"/>
          </a:p>
          <a:p>
            <a:pPr>
              <a:buFont typeface="Arial" pitchFamily="34" charset="0"/>
              <a:buChar char="•"/>
            </a:pPr>
            <a:endParaRPr lang="en-US" altLang="ko-KR" sz="14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1400" dirty="0" smtClean="0"/>
              <a:t>Pros</a:t>
            </a:r>
            <a:endParaRPr lang="en-US" altLang="ko-KR" sz="1400" dirty="0"/>
          </a:p>
          <a:p>
            <a:pPr lvl="1">
              <a:buFont typeface="Arial" pitchFamily="34" charset="0"/>
              <a:buChar char="•"/>
            </a:pPr>
            <a:r>
              <a:rPr lang="en-US" altLang="ko-KR" sz="1300" dirty="0"/>
              <a:t>Results in </a:t>
            </a:r>
            <a:r>
              <a:rPr lang="en-US" altLang="ko-KR" sz="1300" dirty="0" smtClean="0"/>
              <a:t>[2] </a:t>
            </a:r>
            <a:r>
              <a:rPr lang="en-US" altLang="ko-KR" sz="1300" dirty="0"/>
              <a:t>show that using the above parameters, we can get match with AWGN results </a:t>
            </a:r>
          </a:p>
          <a:p>
            <a:pPr lvl="2">
              <a:buFont typeface="Arial" pitchFamily="34" charset="0"/>
              <a:buChar char="•"/>
            </a:pPr>
            <a:r>
              <a:rPr lang="en-US" altLang="ko-KR" sz="1100" dirty="0">
                <a:solidFill>
                  <a:srgbClr val="FF0000"/>
                </a:solidFill>
              </a:rPr>
              <a:t>Note: Do not see results for </a:t>
            </a:r>
            <a:r>
              <a:rPr lang="en-US" altLang="ko-KR" sz="1100" dirty="0" smtClean="0">
                <a:solidFill>
                  <a:srgbClr val="FF0000"/>
                </a:solidFill>
              </a:rPr>
              <a:t>D-NLOS or UMi channels</a:t>
            </a:r>
            <a:endParaRPr lang="en-US" altLang="ko-KR" sz="1100" dirty="0">
              <a:solidFill>
                <a:srgbClr val="FF000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ko-KR" sz="1250" dirty="0"/>
              <a:t>Only need to use AWGN curves </a:t>
            </a:r>
            <a:r>
              <a:rPr lang="en-US" altLang="ko-KR" sz="1250" dirty="0">
                <a:sym typeface="Wingdings" panose="05000000000000000000" pitchFamily="2" charset="2"/>
              </a:rPr>
              <a:t></a:t>
            </a:r>
            <a:r>
              <a:rPr lang="en-US" altLang="ko-KR" sz="1250" dirty="0"/>
              <a:t>Agreeing on AWGN curves is an easier job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400" dirty="0" smtClean="0"/>
              <a:t>Cons</a:t>
            </a:r>
            <a:endParaRPr lang="en-US" altLang="ko-KR" sz="1400" dirty="0"/>
          </a:p>
          <a:p>
            <a:pPr lvl="1">
              <a:buFont typeface="Arial" pitchFamily="34" charset="0"/>
              <a:buChar char="•"/>
            </a:pPr>
            <a:r>
              <a:rPr lang="en-US" altLang="ko-KR" sz="1300" dirty="0"/>
              <a:t>Inverting the ESM function above is not that straight forward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sz="1300" dirty="0"/>
              <a:t>Results for different channel models might indicate the need for channel model dependent parameters too</a:t>
            </a:r>
          </a:p>
          <a:p>
            <a:pPr>
              <a:buFont typeface="Arial" pitchFamily="34" charset="0"/>
              <a:buChar char="•"/>
            </a:pPr>
            <a:endParaRPr lang="en-US" altLang="ko-KR" sz="1200" dirty="0"/>
          </a:p>
          <a:p>
            <a:endParaRPr lang="zh-CN" altLang="en-US" sz="2400" dirty="0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29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9120237"/>
              </p:ext>
            </p:extLst>
          </p:nvPr>
        </p:nvGraphicFramePr>
        <p:xfrm>
          <a:off x="1295400" y="2895600"/>
          <a:ext cx="4419600" cy="15588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74" name="Equation" r:id="rId3" imgW="3822480" imgH="1346040" progId="">
                  <p:embed/>
                </p:oleObj>
              </mc:Choice>
              <mc:Fallback>
                <p:oleObj name="Equation" r:id="rId3" imgW="3822480" imgH="13460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895600"/>
                        <a:ext cx="4419600" cy="155885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3624173"/>
              </p:ext>
            </p:extLst>
          </p:nvPr>
        </p:nvGraphicFramePr>
        <p:xfrm>
          <a:off x="2057400" y="2133600"/>
          <a:ext cx="2209800" cy="700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75" name="Equation" r:id="rId5" imgW="1600200" imgH="508000" progId="Equation.DSMT4">
                  <p:embed/>
                </p:oleObj>
              </mc:Choice>
              <mc:Fallback>
                <p:oleObj name="Equation" r:id="rId5" imgW="1600200" imgH="508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133600"/>
                        <a:ext cx="2209800" cy="7009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table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0800" y="1066800"/>
            <a:ext cx="2590800" cy="4038606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29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 lot of submissions </a:t>
            </a:r>
            <a:r>
              <a:rPr lang="en-US" sz="2000" dirty="0" smtClean="0"/>
              <a:t>([1], [2], [3], [4]) have </a:t>
            </a:r>
            <a:r>
              <a:rPr lang="en-US" sz="2000" dirty="0"/>
              <a:t>been presented in IEEE on PHY abstraction  </a:t>
            </a:r>
            <a:r>
              <a:rPr lang="en-US" sz="2000" dirty="0" smtClean="0"/>
              <a:t>for 802.11ax 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In these slides we convey our </a:t>
            </a:r>
            <a:r>
              <a:rPr lang="en-US" sz="2000" dirty="0" smtClean="0"/>
              <a:t>thoughts </a:t>
            </a:r>
            <a:r>
              <a:rPr lang="en-US" sz="2000" dirty="0"/>
              <a:t>on that topic</a:t>
            </a:r>
          </a:p>
          <a:p>
            <a:pPr lvl="1"/>
            <a:r>
              <a:rPr lang="en-US" sz="1800" dirty="0" smtClean="0"/>
              <a:t>Review of general concepts and proposals so far</a:t>
            </a:r>
          </a:p>
          <a:p>
            <a:pPr lvl="2"/>
            <a:r>
              <a:rPr lang="en-US" sz="1600" dirty="0" smtClean="0"/>
              <a:t>PHY abstraction</a:t>
            </a:r>
          </a:p>
          <a:p>
            <a:pPr lvl="2"/>
            <a:r>
              <a:rPr lang="en-US" sz="1600" dirty="0" smtClean="0"/>
              <a:t>Effective SINR modeling</a:t>
            </a:r>
          </a:p>
          <a:p>
            <a:pPr lvl="2"/>
            <a:r>
              <a:rPr lang="en-US" sz="1600" dirty="0" smtClean="0"/>
              <a:t>Current proposals and some issues</a:t>
            </a:r>
          </a:p>
          <a:p>
            <a:pPr lvl="1"/>
            <a:r>
              <a:rPr lang="en-US" sz="1800" dirty="0"/>
              <a:t>Alternative </a:t>
            </a:r>
            <a:r>
              <a:rPr lang="en-US" sz="1800" dirty="0" smtClean="0"/>
              <a:t>approach of short term effective SINR curves</a:t>
            </a:r>
          </a:p>
          <a:p>
            <a:pPr lvl="2"/>
            <a:r>
              <a:rPr lang="en-US" sz="1600" dirty="0" smtClean="0"/>
              <a:t>How to generate the </a:t>
            </a:r>
            <a:r>
              <a:rPr lang="en-US" sz="1600" dirty="0" smtClean="0"/>
              <a:t>curves</a:t>
            </a:r>
          </a:p>
          <a:p>
            <a:pPr lvl="2"/>
            <a:endParaRPr lang="en-US" sz="1600" dirty="0"/>
          </a:p>
          <a:p>
            <a:r>
              <a:rPr lang="en-US" sz="2000" dirty="0"/>
              <a:t>The goal </a:t>
            </a:r>
            <a:r>
              <a:rPr lang="en-US" sz="2000" dirty="0" smtClean="0"/>
              <a:t>of these slides is </a:t>
            </a:r>
            <a:r>
              <a:rPr lang="en-US" sz="2000" dirty="0"/>
              <a:t>to trigger discussions </a:t>
            </a:r>
            <a:r>
              <a:rPr lang="en-US" sz="2000" dirty="0" smtClean="0"/>
              <a:t>and gather feedback</a:t>
            </a:r>
            <a:endParaRPr lang="en-US" sz="2000" dirty="0"/>
          </a:p>
          <a:p>
            <a:pPr lvl="2"/>
            <a:endParaRPr lang="en-US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3298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5410199"/>
          </a:xfrm>
        </p:spPr>
        <p:txBody>
          <a:bodyPr>
            <a:noAutofit/>
          </a:bodyPr>
          <a:lstStyle/>
          <a:p>
            <a:r>
              <a:rPr lang="en-US" sz="1800" dirty="0" smtClean="0"/>
              <a:t>The goal of PHY abstraction is to accurately predict link level performance in </a:t>
            </a:r>
            <a:r>
              <a:rPr lang="en-US" sz="1800" u="sng" dirty="0" smtClean="0"/>
              <a:t>system simulations</a:t>
            </a:r>
          </a:p>
          <a:p>
            <a:endParaRPr lang="en-US" sz="1800" u="sng" dirty="0" smtClean="0"/>
          </a:p>
          <a:p>
            <a:endParaRPr lang="en-US" sz="1800" u="sng" dirty="0"/>
          </a:p>
          <a:p>
            <a:endParaRPr lang="en-US" sz="1800" u="sng" dirty="0" smtClean="0"/>
          </a:p>
          <a:p>
            <a:endParaRPr lang="en-US" sz="1800" u="sng" dirty="0"/>
          </a:p>
          <a:p>
            <a:endParaRPr lang="en-US" sz="1800" u="sng" dirty="0" smtClean="0"/>
          </a:p>
          <a:p>
            <a:endParaRPr lang="en-US" sz="1800" u="sng" dirty="0"/>
          </a:p>
          <a:p>
            <a:endParaRPr lang="en-US" sz="1800" u="sng" dirty="0" smtClean="0"/>
          </a:p>
          <a:p>
            <a:endParaRPr lang="en-US" sz="1800" u="sng" dirty="0"/>
          </a:p>
          <a:p>
            <a:endParaRPr lang="en-US" sz="1800" u="sng" dirty="0" smtClean="0"/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/>
              <a:t>T</a:t>
            </a:r>
            <a:r>
              <a:rPr lang="en-US" sz="1800" dirty="0" smtClean="0"/>
              <a:t>he PHY abstraction must be designed such that PER1 = PER2</a:t>
            </a:r>
          </a:p>
          <a:p>
            <a:pPr lvl="1"/>
            <a:r>
              <a:rPr lang="en-US" sz="1400" dirty="0" smtClean="0"/>
              <a:t>Can </a:t>
            </a:r>
            <a:r>
              <a:rPr lang="en-US" sz="1400" dirty="0"/>
              <a:t>be achieved through picking reasonable </a:t>
            </a:r>
            <a:r>
              <a:rPr lang="en-US" sz="1400" dirty="0" smtClean="0"/>
              <a:t>“Effective </a:t>
            </a:r>
            <a:r>
              <a:rPr lang="en-US" sz="1400" dirty="0"/>
              <a:t>SINR </a:t>
            </a:r>
            <a:r>
              <a:rPr lang="en-US" sz="1400" dirty="0" smtClean="0"/>
              <a:t>computation” </a:t>
            </a:r>
            <a:r>
              <a:rPr lang="en-US" sz="1400" dirty="0"/>
              <a:t>block and </a:t>
            </a:r>
            <a:r>
              <a:rPr lang="en-US" sz="1400" dirty="0" smtClean="0"/>
              <a:t>a matching </a:t>
            </a:r>
            <a:r>
              <a:rPr lang="en-US" sz="1400" dirty="0"/>
              <a:t>reference </a:t>
            </a:r>
            <a:r>
              <a:rPr lang="en-US" sz="1400" dirty="0" smtClean="0"/>
              <a:t>curve</a:t>
            </a:r>
          </a:p>
          <a:p>
            <a:pPr lvl="2"/>
            <a:r>
              <a:rPr lang="en-US" sz="1200" u="sng" dirty="0" smtClean="0"/>
              <a:t>Solution </a:t>
            </a:r>
            <a:r>
              <a:rPr lang="en-US" sz="1200" u="sng" dirty="0"/>
              <a:t>is not </a:t>
            </a:r>
            <a:r>
              <a:rPr lang="en-US" sz="1200" u="sng" dirty="0" smtClean="0"/>
              <a:t>unique</a:t>
            </a:r>
            <a:endParaRPr lang="en-US" sz="1200" u="sng" dirty="0"/>
          </a:p>
          <a:p>
            <a:pPr lvl="1"/>
            <a:endParaRPr lang="en-US" sz="1400" dirty="0"/>
          </a:p>
        </p:txBody>
      </p:sp>
      <p:sp>
        <p:nvSpPr>
          <p:cNvPr id="49" name="Rounded Rectangle 48"/>
          <p:cNvSpPr/>
          <p:nvPr/>
        </p:nvSpPr>
        <p:spPr>
          <a:xfrm>
            <a:off x="1912043" y="3838086"/>
            <a:ext cx="5558029" cy="134721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1870896" y="1984902"/>
            <a:ext cx="5599176" cy="16002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Recall: PHY abstraction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42396" y="2466486"/>
            <a:ext cx="1295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Channel Model</a:t>
            </a:r>
            <a:endParaRPr lang="en-US" sz="12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299396" y="2826626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" y="2538221"/>
            <a:ext cx="1512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Transmitted packets, </a:t>
            </a:r>
          </a:p>
          <a:p>
            <a:pPr algn="ctr"/>
            <a:r>
              <a:rPr lang="en-US" sz="1200" dirty="0" smtClean="0"/>
              <a:t>MCS, and SNR</a:t>
            </a:r>
            <a:endParaRPr lang="en-US" sz="1200" dirty="0"/>
          </a:p>
        </p:txBody>
      </p:sp>
      <p:cxnSp>
        <p:nvCxnSpPr>
          <p:cNvPr id="9" name="Straight Arrow Connector 8"/>
          <p:cNvCxnSpPr>
            <a:stCxn id="4" idx="3"/>
          </p:cNvCxnSpPr>
          <p:nvPr/>
        </p:nvCxnSpPr>
        <p:spPr>
          <a:xfrm>
            <a:off x="3737796" y="2809386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776396" y="2603675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PER1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423596" y="2466486"/>
            <a:ext cx="1905000" cy="669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Full receiver with </a:t>
            </a:r>
            <a:r>
              <a:rPr lang="en-US" sz="1200" dirty="0" err="1" smtClean="0"/>
              <a:t>demod</a:t>
            </a:r>
            <a:r>
              <a:rPr lang="en-US" sz="1200" dirty="0" smtClean="0"/>
              <a:t> and decoder</a:t>
            </a:r>
            <a:endParaRPr lang="en-US" sz="1200" dirty="0"/>
          </a:p>
        </p:txBody>
      </p:sp>
      <p:cxnSp>
        <p:nvCxnSpPr>
          <p:cNvPr id="19" name="Straight Arrow Connector 18"/>
          <p:cNvCxnSpPr>
            <a:stCxn id="16" idx="3"/>
            <a:endCxn id="10" idx="1"/>
          </p:cNvCxnSpPr>
          <p:nvPr/>
        </p:nvCxnSpPr>
        <p:spPr>
          <a:xfrm flipV="1">
            <a:off x="6328596" y="2788341"/>
            <a:ext cx="1447800" cy="12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702871" y="2037980"/>
            <a:ext cx="2088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 level simulation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228592" y="4066686"/>
            <a:ext cx="1295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Channel Model</a:t>
            </a:r>
            <a:endParaRPr lang="en-US" sz="1200" dirty="0"/>
          </a:p>
        </p:txBody>
      </p:sp>
      <p:cxnSp>
        <p:nvCxnSpPr>
          <p:cNvPr id="27" name="Straight Arrow Connector 26"/>
          <p:cNvCxnSpPr>
            <a:stCxn id="25" idx="3"/>
            <a:endCxn id="28" idx="1"/>
          </p:cNvCxnSpPr>
          <p:nvPr/>
        </p:nvCxnSpPr>
        <p:spPr>
          <a:xfrm flipV="1">
            <a:off x="3523992" y="4403752"/>
            <a:ext cx="263370" cy="58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787362" y="4060852"/>
            <a:ext cx="834204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Linear Equalizer</a:t>
            </a:r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6165844" y="4066686"/>
            <a:ext cx="1219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Eff. SINR to PER mapping, using a reference curve</a:t>
            </a:r>
            <a:endParaRPr lang="en-US" sz="1100" dirty="0"/>
          </a:p>
        </p:txBody>
      </p:sp>
      <p:cxnSp>
        <p:nvCxnSpPr>
          <p:cNvPr id="35" name="Elbow Connector 34"/>
          <p:cNvCxnSpPr>
            <a:endCxn id="25" idx="1"/>
          </p:cNvCxnSpPr>
          <p:nvPr/>
        </p:nvCxnSpPr>
        <p:spPr>
          <a:xfrm rot="16200000" flipH="1">
            <a:off x="979912" y="3160906"/>
            <a:ext cx="1582960" cy="9144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1" idx="3"/>
            <a:endCxn id="45" idx="1"/>
          </p:cNvCxnSpPr>
          <p:nvPr/>
        </p:nvCxnSpPr>
        <p:spPr>
          <a:xfrm flipV="1">
            <a:off x="7385044" y="4403752"/>
            <a:ext cx="458408" cy="58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843452" y="4219086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PER2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3973408" y="4815970"/>
            <a:ext cx="1665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PHY abstraction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876800" y="4057808"/>
            <a:ext cx="9906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Effective SINR computation</a:t>
            </a:r>
            <a:endParaRPr lang="en-US" sz="1200" dirty="0"/>
          </a:p>
        </p:txBody>
      </p:sp>
      <p:cxnSp>
        <p:nvCxnSpPr>
          <p:cNvPr id="29" name="Straight Arrow Connector 28"/>
          <p:cNvCxnSpPr>
            <a:stCxn id="28" idx="3"/>
            <a:endCxn id="26" idx="1"/>
          </p:cNvCxnSpPr>
          <p:nvPr/>
        </p:nvCxnSpPr>
        <p:spPr>
          <a:xfrm flipV="1">
            <a:off x="4621566" y="4400708"/>
            <a:ext cx="255234" cy="3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6" idx="3"/>
          </p:cNvCxnSpPr>
          <p:nvPr/>
        </p:nvCxnSpPr>
        <p:spPr>
          <a:xfrm>
            <a:off x="5867400" y="4400708"/>
            <a:ext cx="298444" cy="59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911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General thoughts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As long as the reference curve generation and effective SINR computation are a good match, accurate modeling is guaranteed</a:t>
            </a:r>
          </a:p>
          <a:p>
            <a:endParaRPr lang="en-US" sz="1800" dirty="0" smtClean="0"/>
          </a:p>
          <a:p>
            <a:r>
              <a:rPr lang="en-US" sz="1800" dirty="0" smtClean="0"/>
              <a:t>Good</a:t>
            </a:r>
            <a:r>
              <a:rPr lang="en-US" sz="1800" dirty="0" smtClean="0"/>
              <a:t> </a:t>
            </a:r>
            <a:r>
              <a:rPr lang="en-US" sz="1800" dirty="0"/>
              <a:t>to specify a PHY abstraction method for </a:t>
            </a:r>
            <a:r>
              <a:rPr lang="en-US" sz="1800" dirty="0" smtClean="0"/>
              <a:t>11ax</a:t>
            </a:r>
            <a:endParaRPr lang="en-US" sz="1800" dirty="0"/>
          </a:p>
          <a:p>
            <a:pPr lvl="1"/>
            <a:r>
              <a:rPr lang="en-US" sz="1600" dirty="0" smtClean="0"/>
              <a:t>Helps calibrate initial system simulation results across companies</a:t>
            </a:r>
          </a:p>
          <a:p>
            <a:pPr lvl="2"/>
            <a:r>
              <a:rPr lang="en-US" sz="1200" dirty="0" smtClean="0"/>
              <a:t>Natural sanity check before extensive system simulations</a:t>
            </a:r>
          </a:p>
          <a:p>
            <a:endParaRPr lang="en-US" sz="1800" dirty="0"/>
          </a:p>
          <a:p>
            <a:r>
              <a:rPr lang="en-US" sz="1800" dirty="0" smtClean="0"/>
              <a:t>The PHY abstraction method should be accurate without being complex 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In the next few slides we look at various methods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5591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ffective SINR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sz="2000" dirty="0" smtClean="0"/>
              <a:t>In general, effective </a:t>
            </a:r>
            <a:r>
              <a:rPr lang="en-US" altLang="ko-KR" sz="2000" dirty="0"/>
              <a:t>SINR (</a:t>
            </a:r>
            <a:r>
              <a:rPr lang="en-US" altLang="ko-KR" sz="2000" i="1" dirty="0" err="1"/>
              <a:t>SINR</a:t>
            </a:r>
            <a:r>
              <a:rPr lang="en-US" altLang="ko-KR" sz="2000" i="1" baseline="-25000" dirty="0" err="1"/>
              <a:t>eff</a:t>
            </a:r>
            <a:r>
              <a:rPr lang="en-US" altLang="ko-KR" sz="2000" i="1" baseline="-25000" dirty="0"/>
              <a:t> </a:t>
            </a:r>
            <a:r>
              <a:rPr lang="en-US" altLang="ko-KR" sz="2000" dirty="0"/>
              <a:t>) can be calculated as </a:t>
            </a:r>
            <a:r>
              <a:rPr lang="en-US" altLang="ko-KR" sz="2000" dirty="0" smtClean="0"/>
              <a:t>follows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pPr lvl="1"/>
            <a:r>
              <a:rPr lang="en-US" altLang="ko-KR" sz="1600" dirty="0"/>
              <a:t>where </a:t>
            </a:r>
            <a:r>
              <a:rPr lang="en-US" altLang="ko-KR" sz="1600" i="1" dirty="0" err="1" smtClean="0"/>
              <a:t>SINR</a:t>
            </a:r>
            <a:r>
              <a:rPr lang="en-US" altLang="ko-KR" sz="1600" i="1" baseline="-25000" dirty="0" err="1" smtClean="0"/>
              <a:t>i,n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is the post processing SINR at the </a:t>
            </a:r>
            <a:r>
              <a:rPr lang="en-US" altLang="ko-KR" sz="1600" i="1" dirty="0"/>
              <a:t>n</a:t>
            </a:r>
            <a:r>
              <a:rPr lang="en-US" altLang="ko-KR" sz="1600" dirty="0"/>
              <a:t>-</a:t>
            </a:r>
            <a:r>
              <a:rPr lang="en-US" altLang="ko-KR" sz="1600" dirty="0" err="1"/>
              <a:t>th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subcarrier and </a:t>
            </a:r>
            <a:r>
              <a:rPr lang="en-US" altLang="ko-KR" sz="1600" dirty="0" err="1" smtClean="0"/>
              <a:t>i-th</a:t>
            </a:r>
            <a:r>
              <a:rPr lang="en-US" altLang="ko-KR" sz="1600" dirty="0" smtClean="0"/>
              <a:t> stream,  </a:t>
            </a:r>
            <a:r>
              <a:rPr lang="en-US" altLang="ko-KR" sz="1600" i="1" dirty="0"/>
              <a:t>N</a:t>
            </a:r>
            <a:r>
              <a:rPr lang="en-US" altLang="ko-KR" sz="1600" dirty="0"/>
              <a:t> is the number of symbols for a coded block or the number of data subcarriers used in an OFDM system, </a:t>
            </a:r>
            <a:r>
              <a:rPr lang="en-US" altLang="ko-KR" sz="1600" i="1" dirty="0" smtClean="0"/>
              <a:t>N</a:t>
            </a:r>
            <a:r>
              <a:rPr lang="en-US" altLang="ko-KR" sz="1600" i="1" baseline="-25000" dirty="0" smtClean="0"/>
              <a:t>ss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is the number of spatial streams a</a:t>
            </a:r>
            <a:r>
              <a:rPr lang="en-US" altLang="ko-KR" sz="1600" dirty="0" smtClean="0"/>
              <a:t>nd </a:t>
            </a:r>
            <a:r>
              <a:rPr lang="el-GR" altLang="ko-KR" sz="1600" dirty="0"/>
              <a:t>Φ</a:t>
            </a:r>
            <a:r>
              <a:rPr lang="en-US" altLang="ko-KR" sz="1600" dirty="0"/>
              <a:t> is Effective SINR Mapping (ESM) </a:t>
            </a:r>
            <a:r>
              <a:rPr lang="en-US" altLang="ko-KR" sz="1600" dirty="0" smtClean="0"/>
              <a:t>function</a:t>
            </a:r>
          </a:p>
          <a:p>
            <a:endParaRPr lang="en-US" altLang="ko-KR" sz="1800" dirty="0"/>
          </a:p>
          <a:p>
            <a:r>
              <a:rPr lang="en-US" altLang="ko-KR" sz="2000" dirty="0" smtClean="0"/>
              <a:t>Two alternatives 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Approach 1: Choose </a:t>
            </a:r>
            <a:r>
              <a:rPr lang="en-US" altLang="ko-KR" sz="1600" dirty="0"/>
              <a:t>a </a:t>
            </a:r>
            <a:r>
              <a:rPr lang="en-US" altLang="ko-KR" sz="1600" u="sng" dirty="0" smtClean="0"/>
              <a:t>parameterized</a:t>
            </a:r>
            <a:r>
              <a:rPr lang="en-US" altLang="ko-KR" sz="1600" dirty="0" smtClean="0"/>
              <a:t> ESM </a:t>
            </a:r>
            <a:r>
              <a:rPr lang="en-US" altLang="ko-KR" sz="1600" dirty="0"/>
              <a:t>function </a:t>
            </a:r>
            <a:r>
              <a:rPr lang="en-US" altLang="ko-KR" sz="1600" dirty="0" smtClean="0"/>
              <a:t>and </a:t>
            </a:r>
            <a:r>
              <a:rPr lang="en-US" altLang="ko-KR" sz="1600" dirty="0"/>
              <a:t>use AWGN PER </a:t>
            </a:r>
            <a:r>
              <a:rPr lang="en-US" altLang="ko-KR" sz="1600" dirty="0" smtClean="0"/>
              <a:t>curves</a:t>
            </a:r>
          </a:p>
          <a:p>
            <a:pPr marL="1023937" lvl="2" indent="-342900"/>
            <a:r>
              <a:rPr lang="en-US" sz="1400" dirty="0"/>
              <a:t>Needs </a:t>
            </a:r>
            <a:r>
              <a:rPr lang="en-US" sz="1400" dirty="0" smtClean="0"/>
              <a:t>‘MCS and possibly channel model dependent’ </a:t>
            </a:r>
            <a:r>
              <a:rPr lang="en-US" sz="1400" dirty="0"/>
              <a:t>parameterization of the </a:t>
            </a:r>
            <a:r>
              <a:rPr lang="en-US" sz="1400" dirty="0" smtClean="0"/>
              <a:t>ESM </a:t>
            </a:r>
            <a:r>
              <a:rPr lang="en-US" sz="1400" dirty="0" smtClean="0"/>
              <a:t>function</a:t>
            </a:r>
          </a:p>
          <a:p>
            <a:pPr marL="1023937" lvl="2" indent="-342900"/>
            <a:r>
              <a:rPr lang="en-US" altLang="ko-KR" sz="1400" dirty="0" smtClean="0"/>
              <a:t>Submissions [1] </a:t>
            </a:r>
            <a:r>
              <a:rPr lang="en-US" altLang="ko-KR" sz="1400" dirty="0" smtClean="0"/>
              <a:t>, [</a:t>
            </a:r>
            <a:r>
              <a:rPr lang="en-US" altLang="ko-KR" sz="1400" dirty="0" smtClean="0"/>
              <a:t>2</a:t>
            </a:r>
            <a:r>
              <a:rPr lang="en-US" altLang="ko-KR" sz="1400" dirty="0" smtClean="0"/>
              <a:t>], [3] and [4] </a:t>
            </a:r>
            <a:r>
              <a:rPr lang="en-US" altLang="ko-KR" sz="1400" dirty="0" smtClean="0"/>
              <a:t>have proposed this</a:t>
            </a:r>
            <a:endParaRPr lang="en-US" altLang="ko-KR" sz="1400" dirty="0"/>
          </a:p>
          <a:p>
            <a:pPr lvl="1"/>
            <a:r>
              <a:rPr lang="en-US" altLang="ko-KR" sz="1600" dirty="0" smtClean="0"/>
              <a:t>Approach 2: </a:t>
            </a:r>
            <a:r>
              <a:rPr lang="en-US" altLang="ko-KR" sz="1600" dirty="0"/>
              <a:t>A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simple capacity based ESM </a:t>
            </a:r>
            <a:r>
              <a:rPr lang="en-US" altLang="ko-KR" sz="1600" dirty="0" smtClean="0"/>
              <a:t>function and effective-SINR </a:t>
            </a:r>
            <a:r>
              <a:rPr lang="en-US" altLang="ko-KR" sz="1600" dirty="0"/>
              <a:t>vs PER curves</a:t>
            </a:r>
          </a:p>
          <a:p>
            <a:pPr marL="1023937" lvl="2" indent="-342900"/>
            <a:r>
              <a:rPr lang="en-US" altLang="ko-KR" sz="1400" dirty="0"/>
              <a:t>No MCS dependence in ESM </a:t>
            </a:r>
          </a:p>
          <a:p>
            <a:pPr marL="1028700" lvl="2" indent="-342900"/>
            <a:r>
              <a:rPr lang="en-US" altLang="ko-KR" sz="1400" dirty="0" smtClean="0"/>
              <a:t>Will </a:t>
            </a:r>
            <a:r>
              <a:rPr lang="en-US" altLang="ko-KR" sz="1400" dirty="0" smtClean="0"/>
              <a:t>show how </a:t>
            </a:r>
            <a:r>
              <a:rPr lang="en-US" altLang="ko-KR" sz="1400" dirty="0" smtClean="0"/>
              <a:t>reference </a:t>
            </a:r>
            <a:r>
              <a:rPr lang="en-US" altLang="ko-KR" sz="1400" dirty="0" smtClean="0"/>
              <a:t>curves can be </a:t>
            </a:r>
            <a:r>
              <a:rPr lang="en-US" altLang="ko-KR" sz="1400" dirty="0" smtClean="0"/>
              <a:t>generated and </a:t>
            </a:r>
            <a:r>
              <a:rPr lang="en-US" altLang="ko-KR" sz="1400" smtClean="0"/>
              <a:t>that those </a:t>
            </a:r>
            <a:r>
              <a:rPr lang="en-US" altLang="ko-KR" sz="1400" dirty="0" smtClean="0"/>
              <a:t>curves are different from AWGN</a:t>
            </a:r>
            <a:endParaRPr lang="en-US" altLang="ko-KR" sz="1400" dirty="0" smtClean="0"/>
          </a:p>
          <a:p>
            <a:pPr marL="1028700" lvl="3" indent="0">
              <a:buNone/>
            </a:pPr>
            <a:endParaRPr lang="en-US" altLang="ko-KR" sz="1200" dirty="0" smtClean="0"/>
          </a:p>
          <a:p>
            <a:pPr marL="1371600" lvl="3" indent="-342900"/>
            <a:endParaRPr lang="en-US" altLang="ko-KR" sz="1200" dirty="0"/>
          </a:p>
          <a:p>
            <a:pPr indent="0">
              <a:buNone/>
            </a:pPr>
            <a:endParaRPr lang="en-US" altLang="ko-KR" sz="1800" dirty="0" smtClean="0"/>
          </a:p>
          <a:p>
            <a:pPr marL="576263" indent="-285750"/>
            <a:endParaRPr lang="en-US" altLang="ko-KR" sz="1800" dirty="0"/>
          </a:p>
          <a:p>
            <a:pPr indent="0">
              <a:buNone/>
            </a:pPr>
            <a:endParaRPr lang="en-US" altLang="ko-KR" sz="1800" dirty="0" smtClean="0"/>
          </a:p>
          <a:p>
            <a:pPr marL="576263" indent="-285750"/>
            <a:endParaRPr lang="en-US" altLang="ko-KR" sz="1800" dirty="0"/>
          </a:p>
          <a:p>
            <a:pPr marL="576263" indent="-285750"/>
            <a:endParaRPr lang="en-US" altLang="ko-KR" sz="1800" dirty="0"/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CFA6-2F9F-44B7-A082-A408CF91B0E3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7952076"/>
              </p:ext>
            </p:extLst>
          </p:nvPr>
        </p:nvGraphicFramePr>
        <p:xfrm>
          <a:off x="2438400" y="2057400"/>
          <a:ext cx="4100513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2" name="Equation" r:id="rId4" imgW="2539800" imgH="482400" progId="Equation.DSMT4">
                  <p:embed/>
                </p:oleObj>
              </mc:Choice>
              <mc:Fallback>
                <p:oleObj name="Equation" r:id="rId4" imgW="25398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057400"/>
                        <a:ext cx="4100513" cy="77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225341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Proposals so far in HEW use Approach 1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The approaches of MMIB and </a:t>
            </a:r>
            <a:r>
              <a:rPr lang="en-US" altLang="zh-CN" sz="1800" dirty="0" smtClean="0"/>
              <a:t>MIESM(RBIR) </a:t>
            </a:r>
            <a:r>
              <a:rPr lang="en-US" sz="1800" dirty="0" smtClean="0"/>
              <a:t>proposed in [1</a:t>
            </a:r>
            <a:r>
              <a:rPr lang="en-US" sz="1800" dirty="0" smtClean="0"/>
              <a:t>], [2], [3] and [4] </a:t>
            </a:r>
            <a:r>
              <a:rPr lang="en-US" sz="1800" dirty="0" smtClean="0"/>
              <a:t>are an attempt to allow the use of an AWGN curve as the reference curve</a:t>
            </a:r>
          </a:p>
          <a:p>
            <a:pPr lvl="1"/>
            <a:r>
              <a:rPr lang="en-US" sz="1600" dirty="0" smtClean="0"/>
              <a:t>Needs MCS dependent parameterization of the effective SINR computation function</a:t>
            </a:r>
          </a:p>
          <a:p>
            <a:pPr lvl="2"/>
            <a:r>
              <a:rPr lang="en-US" sz="1200" dirty="0" smtClean="0"/>
              <a:t>Not clear if the parameters are valid for all channel models</a:t>
            </a:r>
          </a:p>
          <a:p>
            <a:pPr lvl="1"/>
            <a:r>
              <a:rPr lang="en-US" sz="1600" dirty="0" smtClean="0"/>
              <a:t>In some cases, inverses of these functions do not have a closed form 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Main disadvantage of above approaches is an MCS dependent SINR</a:t>
            </a:r>
          </a:p>
          <a:p>
            <a:pPr lvl="1"/>
            <a:r>
              <a:rPr lang="en-US" sz="1600" dirty="0"/>
              <a:t>Difficulty in </a:t>
            </a:r>
            <a:r>
              <a:rPr lang="en-US" sz="1600" dirty="0" smtClean="0"/>
              <a:t>comparing SINR CDFs for calibration </a:t>
            </a:r>
          </a:p>
          <a:p>
            <a:pPr lvl="1"/>
            <a:r>
              <a:rPr lang="en-US" sz="1600" dirty="0" smtClean="0"/>
              <a:t>Difficulty in doing even ideal rate selection </a:t>
            </a:r>
          </a:p>
          <a:p>
            <a:pPr lvl="2"/>
            <a:r>
              <a:rPr lang="en-US" sz="1200" dirty="0" smtClean="0"/>
              <a:t>Need to calculate separate SINRs for all MCSs before mapping each one of them to a rate</a:t>
            </a:r>
          </a:p>
          <a:p>
            <a:pPr lvl="1"/>
            <a:r>
              <a:rPr lang="en-US" sz="1600" dirty="0"/>
              <a:t>C</a:t>
            </a:r>
            <a:r>
              <a:rPr lang="en-US" sz="1600" dirty="0" smtClean="0"/>
              <a:t>ounter intuitive to make SINR a function of the MCS (and the channel model)</a:t>
            </a:r>
          </a:p>
          <a:p>
            <a:pPr marL="747712" lvl="2" indent="0">
              <a:buNone/>
            </a:pPr>
            <a:endParaRPr lang="en-US" sz="105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701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Approach </a:t>
            </a:r>
            <a:r>
              <a:rPr lang="en-US" sz="2400" dirty="0" smtClean="0"/>
              <a:t>2: </a:t>
            </a:r>
            <a:r>
              <a:rPr lang="en-US" sz="2400" dirty="0"/>
              <a:t>C</a:t>
            </a:r>
            <a:r>
              <a:rPr lang="en-US" sz="2400" dirty="0" smtClean="0"/>
              <a:t>apacity based ESM and short term curves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sz="1500" dirty="0" smtClean="0"/>
              <a:t>Step 1: Use a simple capacity based function for the effective SINR mapping</a:t>
            </a:r>
          </a:p>
          <a:p>
            <a:endParaRPr lang="en-US" sz="1500" dirty="0"/>
          </a:p>
          <a:p>
            <a:endParaRPr lang="en-US" sz="1500" dirty="0" smtClean="0"/>
          </a:p>
          <a:p>
            <a:endParaRPr lang="en-US" sz="1500" dirty="0" smtClean="0"/>
          </a:p>
          <a:p>
            <a:pPr marL="0" indent="0">
              <a:buNone/>
            </a:pPr>
            <a:endParaRPr lang="en-US" sz="1500" dirty="0" smtClean="0"/>
          </a:p>
          <a:p>
            <a:pPr marL="0" indent="0">
              <a:buNone/>
            </a:pPr>
            <a:r>
              <a:rPr lang="en-US" sz="1500" dirty="0"/>
              <a:t> </a:t>
            </a:r>
            <a:r>
              <a:rPr lang="en-US" sz="1500" dirty="0" smtClean="0"/>
              <a:t>     </a:t>
            </a:r>
          </a:p>
          <a:p>
            <a:pPr marL="0" indent="0">
              <a:buNone/>
            </a:pPr>
            <a:r>
              <a:rPr lang="en-US" sz="1500" dirty="0" smtClean="0"/>
              <a:t>       where                               </a:t>
            </a:r>
            <a:r>
              <a:rPr lang="en-US" sz="1500" dirty="0"/>
              <a:t>, i.e.  the Shannon capacity formula, and      </a:t>
            </a:r>
            <a:r>
              <a:rPr lang="en-US" sz="1500" dirty="0" smtClean="0"/>
              <a:t>   is the post equalization</a:t>
            </a:r>
          </a:p>
          <a:p>
            <a:pPr marL="0" indent="0">
              <a:buNone/>
            </a:pPr>
            <a:r>
              <a:rPr lang="en-US" sz="1500" dirty="0"/>
              <a:t> </a:t>
            </a:r>
            <a:r>
              <a:rPr lang="en-US" sz="1500" dirty="0" smtClean="0"/>
              <a:t>     SINR of  the </a:t>
            </a:r>
            <a:r>
              <a:rPr lang="en-US" sz="1500" dirty="0" err="1"/>
              <a:t>i-th</a:t>
            </a:r>
            <a:r>
              <a:rPr lang="en-US" sz="1500" dirty="0"/>
              <a:t> stream at n-</a:t>
            </a:r>
            <a:r>
              <a:rPr lang="en-US" sz="1500" dirty="0" err="1"/>
              <a:t>th</a:t>
            </a:r>
            <a:r>
              <a:rPr lang="en-US" sz="1500" dirty="0"/>
              <a:t> </a:t>
            </a:r>
            <a:r>
              <a:rPr lang="en-US" sz="1500" dirty="0" smtClean="0"/>
              <a:t>tone</a:t>
            </a:r>
            <a:endParaRPr lang="en-US" sz="1500" dirty="0"/>
          </a:p>
          <a:p>
            <a:endParaRPr lang="en-US" sz="1500" dirty="0" smtClean="0"/>
          </a:p>
          <a:p>
            <a:r>
              <a:rPr lang="en-US" sz="1500" dirty="0" smtClean="0"/>
              <a:t>Step 2: Look up a </a:t>
            </a:r>
            <a:r>
              <a:rPr lang="en-US" sz="1500" u="sng" dirty="0" smtClean="0"/>
              <a:t>short-term</a:t>
            </a:r>
            <a:r>
              <a:rPr lang="en-US" sz="1500" dirty="0" smtClean="0"/>
              <a:t> effective SINR vs PER curve (</a:t>
            </a:r>
            <a:r>
              <a:rPr lang="en-US" sz="1500" dirty="0" smtClean="0"/>
              <a:t>details about curves </a:t>
            </a:r>
            <a:r>
              <a:rPr lang="en-US" sz="1500" dirty="0" smtClean="0"/>
              <a:t>on next slides)</a:t>
            </a:r>
          </a:p>
          <a:p>
            <a:pPr marL="0" indent="0">
              <a:buNone/>
            </a:pPr>
            <a:endParaRPr lang="en-US" sz="1500" dirty="0" smtClean="0"/>
          </a:p>
          <a:p>
            <a:r>
              <a:rPr lang="en-US" sz="1500" dirty="0" smtClean="0"/>
              <a:t>Pros</a:t>
            </a:r>
          </a:p>
          <a:p>
            <a:pPr lvl="1"/>
            <a:r>
              <a:rPr lang="en-US" sz="1400" dirty="0" smtClean="0"/>
              <a:t>Very simple and </a:t>
            </a:r>
            <a:r>
              <a:rPr lang="en-US" sz="1400" u="sng" dirty="0" smtClean="0"/>
              <a:t>MCS independent </a:t>
            </a:r>
            <a:r>
              <a:rPr lang="en-US" sz="1400" dirty="0" smtClean="0"/>
              <a:t>effective SINR calculation function </a:t>
            </a:r>
          </a:p>
          <a:p>
            <a:pPr lvl="2"/>
            <a:r>
              <a:rPr lang="en-US" sz="1200" dirty="0" smtClean="0"/>
              <a:t>Leads to simpler rate selection and SINR CDF comparison</a:t>
            </a:r>
          </a:p>
          <a:p>
            <a:pPr lvl="1"/>
            <a:r>
              <a:rPr lang="en-US" sz="1400" dirty="0" smtClean="0"/>
              <a:t>Inverse of ESM function has a closed form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sz="1500" dirty="0" smtClean="0"/>
              <a:t>Need </a:t>
            </a:r>
            <a:r>
              <a:rPr lang="en-US" sz="1500" dirty="0" smtClean="0"/>
              <a:t>to agree on reference curves as  AWGN curves do not work</a:t>
            </a:r>
          </a:p>
          <a:p>
            <a:pPr lvl="1"/>
            <a:r>
              <a:rPr lang="en-US" sz="1400" dirty="0" smtClean="0"/>
              <a:t>Short term effective SINR vs PER curves need to be used</a:t>
            </a:r>
          </a:p>
          <a:p>
            <a:pPr lvl="1"/>
            <a:r>
              <a:rPr lang="en-US" sz="1400" dirty="0" smtClean="0"/>
              <a:t>AWGN curves cannot be used </a:t>
            </a:r>
            <a:r>
              <a:rPr lang="en-US" sz="1400" dirty="0" smtClean="0">
                <a:sym typeface="Wingdings" panose="05000000000000000000" pitchFamily="2" charset="2"/>
              </a:rPr>
              <a:t> </a:t>
            </a:r>
            <a:r>
              <a:rPr lang="en-US" sz="1400" dirty="0" smtClean="0"/>
              <a:t>Due </a:t>
            </a:r>
            <a:r>
              <a:rPr lang="en-US" sz="1400" dirty="0"/>
              <a:t>to the slope difference, effective </a:t>
            </a:r>
            <a:r>
              <a:rPr lang="en-US" sz="1400" dirty="0" smtClean="0"/>
              <a:t>SINR PER curve </a:t>
            </a:r>
            <a:r>
              <a:rPr lang="en-US" sz="1400" dirty="0"/>
              <a:t>is </a:t>
            </a:r>
            <a:r>
              <a:rPr lang="en-US" sz="1400" dirty="0" smtClean="0"/>
              <a:t>not a simple shifted </a:t>
            </a:r>
            <a:r>
              <a:rPr lang="en-US" sz="1400" dirty="0"/>
              <a:t>version of AWGN </a:t>
            </a:r>
            <a:r>
              <a:rPr lang="en-US" sz="1400" dirty="0" smtClean="0"/>
              <a:t>curve</a:t>
            </a:r>
            <a:endParaRPr lang="en-US" sz="1400" dirty="0"/>
          </a:p>
          <a:p>
            <a:endParaRPr lang="en-US" sz="1100" dirty="0"/>
          </a:p>
          <a:p>
            <a:pPr lvl="1"/>
            <a:endParaRPr lang="en-US" sz="14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4180671"/>
              </p:ext>
            </p:extLst>
          </p:nvPr>
        </p:nvGraphicFramePr>
        <p:xfrm>
          <a:off x="2743200" y="2320925"/>
          <a:ext cx="3332163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68" name="Equation" r:id="rId3" imgW="2209680" imgH="482400" progId="Equation.DSMT4">
                  <p:embed/>
                </p:oleObj>
              </mc:Choice>
              <mc:Fallback>
                <p:oleObj name="Equation" r:id="rId3" imgW="22096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320925"/>
                        <a:ext cx="3332163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1365881"/>
              </p:ext>
            </p:extLst>
          </p:nvPr>
        </p:nvGraphicFramePr>
        <p:xfrm>
          <a:off x="1600200" y="3276600"/>
          <a:ext cx="1169505" cy="231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69" name="Equation" r:id="rId5" imgW="1091880" imgH="215640" progId="Equation.3">
                  <p:embed/>
                </p:oleObj>
              </mc:Choice>
              <mc:Fallback>
                <p:oleObj name="Equation" r:id="rId5" imgW="10918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276600"/>
                        <a:ext cx="1169505" cy="2314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0361430"/>
              </p:ext>
            </p:extLst>
          </p:nvPr>
        </p:nvGraphicFramePr>
        <p:xfrm>
          <a:off x="6019800" y="3200400"/>
          <a:ext cx="304800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70" name="Equation" r:id="rId7" imgW="228600" imgH="241200" progId="Equation.3">
                  <p:embed/>
                </p:oleObj>
              </mc:Choice>
              <mc:Fallback>
                <p:oleObj name="Equation" r:id="rId7" imgW="228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200400"/>
                        <a:ext cx="304800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592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Definition: </a:t>
            </a:r>
            <a:r>
              <a:rPr lang="en-US" dirty="0" smtClean="0"/>
              <a:t>‘L</a:t>
            </a:r>
            <a:r>
              <a:rPr lang="en-US" dirty="0" smtClean="0"/>
              <a:t>ong </a:t>
            </a:r>
            <a:r>
              <a:rPr lang="en-US" dirty="0"/>
              <a:t>term </a:t>
            </a:r>
            <a:r>
              <a:rPr lang="en-US" dirty="0" smtClean="0"/>
              <a:t>SNR’ and ‘Short </a:t>
            </a:r>
            <a:r>
              <a:rPr lang="en-US" dirty="0"/>
              <a:t>term effective </a:t>
            </a:r>
            <a:r>
              <a:rPr lang="en-US" dirty="0" smtClean="0"/>
              <a:t>SNR’ in </a:t>
            </a:r>
            <a:r>
              <a:rPr lang="en-US" dirty="0"/>
              <a:t>link simulations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subsequent slides, we use the following terms</a:t>
            </a:r>
          </a:p>
          <a:p>
            <a:pPr lvl="1"/>
            <a:r>
              <a:rPr lang="en-US" i="1" dirty="0"/>
              <a:t>Long term SNR </a:t>
            </a:r>
            <a:r>
              <a:rPr lang="en-US" dirty="0"/>
              <a:t>: Ensemble average SNR of all the channel realizations of the channel </a:t>
            </a:r>
          </a:p>
          <a:p>
            <a:pPr lvl="2"/>
            <a:r>
              <a:rPr lang="en-US" dirty="0"/>
              <a:t>The </a:t>
            </a:r>
            <a:r>
              <a:rPr lang="en-US" u="sng" dirty="0"/>
              <a:t>average</a:t>
            </a:r>
            <a:r>
              <a:rPr lang="en-US" dirty="0"/>
              <a:t> SNR if you observed the channel ‘long term’</a:t>
            </a:r>
          </a:p>
          <a:p>
            <a:pPr lvl="2"/>
            <a:r>
              <a:rPr lang="en-US" dirty="0"/>
              <a:t>Note that every realization can have a very different ‘instantaneous’ SNR due to fading</a:t>
            </a:r>
          </a:p>
          <a:p>
            <a:pPr lvl="1"/>
            <a:r>
              <a:rPr lang="en-US" i="1" dirty="0"/>
              <a:t>Short term effective SNR </a:t>
            </a:r>
            <a:r>
              <a:rPr lang="en-US" dirty="0"/>
              <a:t>: Instantaneous </a:t>
            </a:r>
            <a:r>
              <a:rPr lang="en-US" u="sng" dirty="0"/>
              <a:t>effective</a:t>
            </a:r>
            <a:r>
              <a:rPr lang="en-US" dirty="0"/>
              <a:t> SNR of each channel realization</a:t>
            </a:r>
          </a:p>
          <a:p>
            <a:pPr lvl="2"/>
            <a:r>
              <a:rPr lang="en-US" u="sng" dirty="0"/>
              <a:t>Separate</a:t>
            </a:r>
            <a:r>
              <a:rPr lang="en-US" dirty="0"/>
              <a:t> for each realization</a:t>
            </a:r>
          </a:p>
          <a:p>
            <a:pPr lvl="2"/>
            <a:r>
              <a:rPr lang="en-US" dirty="0"/>
              <a:t>Calculated using ESM</a:t>
            </a:r>
          </a:p>
          <a:p>
            <a:pPr lvl="3"/>
            <a:r>
              <a:rPr lang="en-US" dirty="0"/>
              <a:t>Indicative of the information carrying ability of </a:t>
            </a:r>
            <a:r>
              <a:rPr lang="en-US" dirty="0" smtClean="0"/>
              <a:t>a </a:t>
            </a:r>
            <a:r>
              <a:rPr lang="en-US" dirty="0"/>
              <a:t>particular channel realization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1138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Traditional WiFi </a:t>
            </a:r>
            <a:r>
              <a:rPr lang="en-US" sz="2400" dirty="0" smtClean="0"/>
              <a:t>PER vs SNR </a:t>
            </a:r>
            <a:r>
              <a:rPr lang="en-US" sz="2400" dirty="0" smtClean="0"/>
              <a:t>curves : Long </a:t>
            </a:r>
            <a:r>
              <a:rPr lang="en-US" sz="2400" dirty="0" smtClean="0"/>
              <a:t>term SNR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352800"/>
            <a:ext cx="7772400" cy="2895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In prior standards we have always used the ‘long term’ SNR on the x-axis of PER vs SNR curves</a:t>
            </a:r>
            <a:endParaRPr lang="en-US" sz="1050" dirty="0" smtClean="0"/>
          </a:p>
          <a:p>
            <a:pPr lvl="1"/>
            <a:r>
              <a:rPr lang="en-US" sz="1400" dirty="0" smtClean="0"/>
              <a:t>Diagram above shows the method used to collect statistics</a:t>
            </a:r>
          </a:p>
          <a:p>
            <a:pPr lvl="1"/>
            <a:r>
              <a:rPr lang="en-US" sz="1400" dirty="0" smtClean="0"/>
              <a:t>Good for a link simulation or a static system </a:t>
            </a:r>
            <a:endParaRPr lang="en-US" sz="1400" dirty="0" smtClean="0"/>
          </a:p>
          <a:p>
            <a:pPr lvl="2"/>
            <a:r>
              <a:rPr lang="en-US" sz="1050" dirty="0" smtClean="0"/>
              <a:t>E.g. It tells us, if we keep sending packets of one MCS for a long time at a certain average SNR in a particular channel model, how many packets are expected to go through?</a:t>
            </a:r>
          </a:p>
          <a:p>
            <a:pPr lvl="1"/>
            <a:r>
              <a:rPr lang="en-US" sz="1400" dirty="0" smtClean="0"/>
              <a:t>Cannot </a:t>
            </a:r>
            <a:r>
              <a:rPr lang="en-US" sz="1400" dirty="0" smtClean="0"/>
              <a:t>capture the dynamic behavior of a time-varying interference based system</a:t>
            </a:r>
          </a:p>
          <a:p>
            <a:pPr lvl="2"/>
            <a:r>
              <a:rPr lang="en-US" sz="1050" dirty="0" smtClean="0"/>
              <a:t>In those systems, not </a:t>
            </a:r>
            <a:r>
              <a:rPr lang="en-US" sz="1050" dirty="0" smtClean="0"/>
              <a:t>possible to go through all channel realizations for one interference condition or for one drop</a:t>
            </a:r>
            <a:endParaRPr lang="en-US" sz="1600" dirty="0" smtClean="0"/>
          </a:p>
          <a:p>
            <a:r>
              <a:rPr lang="en-US" sz="1600" dirty="0" smtClean="0"/>
              <a:t>In HEW, we will run highly dynamic system simulations</a:t>
            </a:r>
          </a:p>
          <a:p>
            <a:pPr lvl="1"/>
            <a:r>
              <a:rPr lang="en-US" sz="1400" dirty="0"/>
              <a:t>N</a:t>
            </a:r>
            <a:r>
              <a:rPr lang="en-US" sz="1400" dirty="0" smtClean="0"/>
              <a:t>eed to capture the receiver performance for a particular instantaneous SINR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CCFA6-2F9F-44B7-A082-A408CF91B0E3}" type="slidenum">
              <a:rPr lang="en-US" smtClean="0"/>
              <a:t>9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828800" y="2775227"/>
            <a:ext cx="72166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1717" y="2300590"/>
            <a:ext cx="17570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Transmitted packet with a certain </a:t>
            </a:r>
          </a:p>
          <a:p>
            <a:pPr algn="ctr"/>
            <a:r>
              <a:rPr lang="en-US" dirty="0" smtClean="0"/>
              <a:t>MCS</a:t>
            </a:r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2885546" y="2417087"/>
            <a:ext cx="782107" cy="365760"/>
          </a:xfrm>
          <a:custGeom>
            <a:avLst/>
            <a:gdLst>
              <a:gd name="connsiteX0" fmla="*/ 0 w 782107"/>
              <a:gd name="connsiteY0" fmla="*/ 341376 h 365760"/>
              <a:gd name="connsiteX1" fmla="*/ 12192 w 782107"/>
              <a:gd name="connsiteY1" fmla="*/ 256032 h 365760"/>
              <a:gd name="connsiteX2" fmla="*/ 24384 w 782107"/>
              <a:gd name="connsiteY2" fmla="*/ 219456 h 365760"/>
              <a:gd name="connsiteX3" fmla="*/ 60960 w 782107"/>
              <a:gd name="connsiteY3" fmla="*/ 195072 h 365760"/>
              <a:gd name="connsiteX4" fmla="*/ 121920 w 782107"/>
              <a:gd name="connsiteY4" fmla="*/ 207264 h 365760"/>
              <a:gd name="connsiteX5" fmla="*/ 170688 w 782107"/>
              <a:gd name="connsiteY5" fmla="*/ 316992 h 365760"/>
              <a:gd name="connsiteX6" fmla="*/ 182880 w 782107"/>
              <a:gd name="connsiteY6" fmla="*/ 353568 h 365760"/>
              <a:gd name="connsiteX7" fmla="*/ 219456 w 782107"/>
              <a:gd name="connsiteY7" fmla="*/ 365760 h 365760"/>
              <a:gd name="connsiteX8" fmla="*/ 280416 w 782107"/>
              <a:gd name="connsiteY8" fmla="*/ 353568 h 365760"/>
              <a:gd name="connsiteX9" fmla="*/ 329184 w 782107"/>
              <a:gd name="connsiteY9" fmla="*/ 256032 h 365760"/>
              <a:gd name="connsiteX10" fmla="*/ 353568 w 782107"/>
              <a:gd name="connsiteY10" fmla="*/ 219456 h 365760"/>
              <a:gd name="connsiteX11" fmla="*/ 390144 w 782107"/>
              <a:gd name="connsiteY11" fmla="*/ 134112 h 365760"/>
              <a:gd name="connsiteX12" fmla="*/ 438912 w 782107"/>
              <a:gd name="connsiteY12" fmla="*/ 146304 h 365760"/>
              <a:gd name="connsiteX13" fmla="*/ 463296 w 782107"/>
              <a:gd name="connsiteY13" fmla="*/ 182880 h 365760"/>
              <a:gd name="connsiteX14" fmla="*/ 487680 w 782107"/>
              <a:gd name="connsiteY14" fmla="*/ 256032 h 365760"/>
              <a:gd name="connsiteX15" fmla="*/ 524256 w 782107"/>
              <a:gd name="connsiteY15" fmla="*/ 329184 h 365760"/>
              <a:gd name="connsiteX16" fmla="*/ 585216 w 782107"/>
              <a:gd name="connsiteY16" fmla="*/ 243840 h 365760"/>
              <a:gd name="connsiteX17" fmla="*/ 597408 w 782107"/>
              <a:gd name="connsiteY17" fmla="*/ 207264 h 365760"/>
              <a:gd name="connsiteX18" fmla="*/ 609600 w 782107"/>
              <a:gd name="connsiteY18" fmla="*/ 170688 h 365760"/>
              <a:gd name="connsiteX19" fmla="*/ 633984 w 782107"/>
              <a:gd name="connsiteY19" fmla="*/ 121920 h 365760"/>
              <a:gd name="connsiteX20" fmla="*/ 682752 w 782107"/>
              <a:gd name="connsiteY20" fmla="*/ 12192 h 365760"/>
              <a:gd name="connsiteX21" fmla="*/ 719328 w 782107"/>
              <a:gd name="connsiteY21" fmla="*/ 0 h 365760"/>
              <a:gd name="connsiteX22" fmla="*/ 755904 w 782107"/>
              <a:gd name="connsiteY22" fmla="*/ 12192 h 365760"/>
              <a:gd name="connsiteX23" fmla="*/ 768096 w 782107"/>
              <a:gd name="connsiteY23" fmla="*/ 85344 h 365760"/>
              <a:gd name="connsiteX24" fmla="*/ 780288 w 782107"/>
              <a:gd name="connsiteY24" fmla="*/ 280416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82107" h="365760">
                <a:moveTo>
                  <a:pt x="0" y="341376"/>
                </a:moveTo>
                <a:cubicBezTo>
                  <a:pt x="4064" y="312928"/>
                  <a:pt x="6556" y="284211"/>
                  <a:pt x="12192" y="256032"/>
                </a:cubicBezTo>
                <a:cubicBezTo>
                  <a:pt x="14712" y="243430"/>
                  <a:pt x="16356" y="229491"/>
                  <a:pt x="24384" y="219456"/>
                </a:cubicBezTo>
                <a:cubicBezTo>
                  <a:pt x="33538" y="208014"/>
                  <a:pt x="48768" y="203200"/>
                  <a:pt x="60960" y="195072"/>
                </a:cubicBezTo>
                <a:cubicBezTo>
                  <a:pt x="81280" y="199136"/>
                  <a:pt x="103928" y="196983"/>
                  <a:pt x="121920" y="207264"/>
                </a:cubicBezTo>
                <a:cubicBezTo>
                  <a:pt x="145787" y="220902"/>
                  <a:pt x="167587" y="307688"/>
                  <a:pt x="170688" y="316992"/>
                </a:cubicBezTo>
                <a:cubicBezTo>
                  <a:pt x="174752" y="329184"/>
                  <a:pt x="170688" y="349504"/>
                  <a:pt x="182880" y="353568"/>
                </a:cubicBezTo>
                <a:lnTo>
                  <a:pt x="219456" y="365760"/>
                </a:lnTo>
                <a:cubicBezTo>
                  <a:pt x="239776" y="361696"/>
                  <a:pt x="265763" y="368221"/>
                  <a:pt x="280416" y="353568"/>
                </a:cubicBezTo>
                <a:cubicBezTo>
                  <a:pt x="306119" y="327865"/>
                  <a:pt x="309021" y="286277"/>
                  <a:pt x="329184" y="256032"/>
                </a:cubicBezTo>
                <a:lnTo>
                  <a:pt x="353568" y="219456"/>
                </a:lnTo>
                <a:cubicBezTo>
                  <a:pt x="357060" y="205489"/>
                  <a:pt x="367181" y="141766"/>
                  <a:pt x="390144" y="134112"/>
                </a:cubicBezTo>
                <a:cubicBezTo>
                  <a:pt x="406040" y="128813"/>
                  <a:pt x="422656" y="142240"/>
                  <a:pt x="438912" y="146304"/>
                </a:cubicBezTo>
                <a:cubicBezTo>
                  <a:pt x="447040" y="158496"/>
                  <a:pt x="457345" y="169490"/>
                  <a:pt x="463296" y="182880"/>
                </a:cubicBezTo>
                <a:cubicBezTo>
                  <a:pt x="473735" y="206368"/>
                  <a:pt x="473423" y="234646"/>
                  <a:pt x="487680" y="256032"/>
                </a:cubicBezTo>
                <a:cubicBezTo>
                  <a:pt x="519193" y="303301"/>
                  <a:pt x="507430" y="278707"/>
                  <a:pt x="524256" y="329184"/>
                </a:cubicBezTo>
                <a:cubicBezTo>
                  <a:pt x="585216" y="308864"/>
                  <a:pt x="556768" y="329184"/>
                  <a:pt x="585216" y="243840"/>
                </a:cubicBezTo>
                <a:lnTo>
                  <a:pt x="597408" y="207264"/>
                </a:lnTo>
                <a:cubicBezTo>
                  <a:pt x="601472" y="195072"/>
                  <a:pt x="603853" y="182183"/>
                  <a:pt x="609600" y="170688"/>
                </a:cubicBezTo>
                <a:cubicBezTo>
                  <a:pt x="617728" y="154432"/>
                  <a:pt x="627234" y="138795"/>
                  <a:pt x="633984" y="121920"/>
                </a:cubicBezTo>
                <a:cubicBezTo>
                  <a:pt x="643626" y="97814"/>
                  <a:pt x="655156" y="34269"/>
                  <a:pt x="682752" y="12192"/>
                </a:cubicBezTo>
                <a:cubicBezTo>
                  <a:pt x="692787" y="4164"/>
                  <a:pt x="707136" y="4064"/>
                  <a:pt x="719328" y="0"/>
                </a:cubicBezTo>
                <a:cubicBezTo>
                  <a:pt x="731520" y="4064"/>
                  <a:pt x="749528" y="1034"/>
                  <a:pt x="755904" y="12192"/>
                </a:cubicBezTo>
                <a:cubicBezTo>
                  <a:pt x="768169" y="33655"/>
                  <a:pt x="763674" y="61022"/>
                  <a:pt x="768096" y="85344"/>
                </a:cubicBezTo>
                <a:cubicBezTo>
                  <a:pt x="789055" y="200619"/>
                  <a:pt x="780288" y="102974"/>
                  <a:pt x="780288" y="280416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2183216" y="1597223"/>
            <a:ext cx="2393605" cy="1709410"/>
            <a:chOff x="1878416" y="765096"/>
            <a:chExt cx="2393605" cy="1709410"/>
          </a:xfrm>
        </p:grpSpPr>
        <p:cxnSp>
          <p:nvCxnSpPr>
            <p:cNvPr id="9" name="Straight Arrow Connector 8"/>
            <p:cNvCxnSpPr/>
            <p:nvPr/>
          </p:nvCxnSpPr>
          <p:spPr>
            <a:xfrm flipV="1">
              <a:off x="2501498" y="1520952"/>
              <a:ext cx="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2501498" y="2206752"/>
              <a:ext cx="1066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2723974" y="2212896"/>
              <a:ext cx="46839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Time</a:t>
              </a:r>
              <a:endParaRPr lang="en-US" sz="11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878416" y="765096"/>
              <a:ext cx="2393605" cy="9387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 smtClean="0"/>
                <a:t>Channel (scaled  by </a:t>
              </a:r>
              <a:r>
                <a:rPr lang="en-US" sz="1100" dirty="0" smtClean="0">
                  <a:latin typeface="Symbol" panose="05050102010706020507" pitchFamily="18" charset="2"/>
                </a:rPr>
                <a:t>a</a:t>
              </a:r>
            </a:p>
            <a:p>
              <a:pPr algn="ctr"/>
              <a:r>
                <a:rPr lang="en-US" sz="1100" dirty="0" smtClean="0"/>
                <a:t>appropriately to achieve </a:t>
              </a:r>
            </a:p>
            <a:p>
              <a:pPr algn="ctr"/>
              <a:r>
                <a:rPr lang="en-US" sz="1100" dirty="0"/>
                <a:t>t</a:t>
              </a:r>
              <a:r>
                <a:rPr lang="en-US" sz="1100" dirty="0" smtClean="0"/>
                <a:t>he average ‘long term’ SNR).</a:t>
              </a:r>
            </a:p>
            <a:p>
              <a:pPr algn="ctr"/>
              <a:r>
                <a:rPr lang="en-US" sz="1100" dirty="0" smtClean="0">
                  <a:solidFill>
                    <a:srgbClr val="FF0000"/>
                  </a:solidFill>
                </a:rPr>
                <a:t>Note: </a:t>
              </a:r>
              <a:r>
                <a:rPr lang="en-US" sz="1100" i="1" dirty="0" smtClean="0">
                  <a:solidFill>
                    <a:srgbClr val="FF0000"/>
                  </a:solidFill>
                </a:rPr>
                <a:t>Same </a:t>
              </a:r>
              <a:r>
                <a:rPr lang="en-US" sz="1100" i="1" dirty="0">
                  <a:solidFill>
                    <a:srgbClr val="FF0000"/>
                  </a:solidFill>
                </a:rPr>
                <a:t>scaling for all realizations </a:t>
              </a:r>
            </a:p>
            <a:p>
              <a:pPr algn="ctr"/>
              <a:endParaRPr lang="en-US" sz="1100" dirty="0"/>
            </a:p>
          </p:txBody>
        </p:sp>
      </p:grpSp>
      <p:cxnSp>
        <p:nvCxnSpPr>
          <p:cNvPr id="18" name="Straight Arrow Connector 17"/>
          <p:cNvCxnSpPr/>
          <p:nvPr/>
        </p:nvCxnSpPr>
        <p:spPr>
          <a:xfrm>
            <a:off x="3956304" y="2775227"/>
            <a:ext cx="6918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482159" y="2400514"/>
            <a:ext cx="1219200" cy="68029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Demod</a:t>
            </a:r>
            <a:endParaRPr lang="en-US" sz="1600" dirty="0" smtClean="0"/>
          </a:p>
          <a:p>
            <a:pPr algn="ctr"/>
            <a:r>
              <a:rPr lang="en-US" sz="1600" dirty="0" smtClean="0"/>
              <a:t>and decode</a:t>
            </a:r>
            <a:endParaRPr lang="en-US" sz="1600" dirty="0"/>
          </a:p>
        </p:txBody>
      </p:sp>
      <p:cxnSp>
        <p:nvCxnSpPr>
          <p:cNvPr id="21" name="Straight Arrow Connector 20"/>
          <p:cNvCxnSpPr>
            <a:stCxn id="19" idx="3"/>
          </p:cNvCxnSpPr>
          <p:nvPr/>
        </p:nvCxnSpPr>
        <p:spPr>
          <a:xfrm flipV="1">
            <a:off x="6701359" y="2352116"/>
            <a:ext cx="533400" cy="3885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9" idx="3"/>
          </p:cNvCxnSpPr>
          <p:nvPr/>
        </p:nvCxnSpPr>
        <p:spPr>
          <a:xfrm>
            <a:off x="6701359" y="2740664"/>
            <a:ext cx="533400" cy="340149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828884" y="2060738"/>
            <a:ext cx="4923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Pass 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6853387" y="3016835"/>
            <a:ext cx="395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Fail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6828884" y="2525327"/>
            <a:ext cx="3193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or</a:t>
            </a:r>
            <a:endParaRPr lang="en-US" sz="1200" dirty="0"/>
          </a:p>
        </p:txBody>
      </p:sp>
      <p:sp>
        <p:nvSpPr>
          <p:cNvPr id="28" name="Oval 27"/>
          <p:cNvSpPr/>
          <p:nvPr/>
        </p:nvSpPr>
        <p:spPr>
          <a:xfrm>
            <a:off x="4648200" y="2525327"/>
            <a:ext cx="387096" cy="43659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+</a:t>
            </a:r>
            <a:endParaRPr lang="en-US" dirty="0"/>
          </a:p>
        </p:txBody>
      </p:sp>
      <p:cxnSp>
        <p:nvCxnSpPr>
          <p:cNvPr id="31" name="Straight Arrow Connector 30"/>
          <p:cNvCxnSpPr>
            <a:endCxn id="28" idx="4"/>
          </p:cNvCxnSpPr>
          <p:nvPr/>
        </p:nvCxnSpPr>
        <p:spPr>
          <a:xfrm flipV="1">
            <a:off x="4841748" y="2961923"/>
            <a:ext cx="0" cy="3447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038600" y="3273623"/>
            <a:ext cx="15648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Noise (fixed variance)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28" idx="6"/>
            <a:endCxn id="19" idx="1"/>
          </p:cNvCxnSpPr>
          <p:nvPr/>
        </p:nvCxnSpPr>
        <p:spPr>
          <a:xfrm flipV="1">
            <a:off x="5035296" y="2740664"/>
            <a:ext cx="446863" cy="29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824528" y="2599967"/>
            <a:ext cx="12060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124200" y="2599967"/>
            <a:ext cx="0" cy="43891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069560" y="2676215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Symbol" panose="05050102010706020507" pitchFamily="18" charset="2"/>
              </a:rPr>
              <a:t>a</a:t>
            </a:r>
            <a:endParaRPr lang="en-US" sz="1400" dirty="0">
              <a:latin typeface="Symbol" panose="05050102010706020507" pitchFamily="18" charset="2"/>
            </a:endParaRPr>
          </a:p>
        </p:txBody>
      </p:sp>
      <p:sp>
        <p:nvSpPr>
          <p:cNvPr id="36" name="TextBox 35"/>
          <p:cNvSpPr txBox="1"/>
          <p:nvPr/>
        </p:nvSpPr>
        <p:spPr>
          <a:xfrm rot="16200000">
            <a:off x="2160608" y="2609672"/>
            <a:ext cx="9220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Channel gain</a:t>
            </a:r>
            <a:endParaRPr lang="en-US" sz="1050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7556714" y="2171486"/>
            <a:ext cx="0" cy="7566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7556714" y="2928170"/>
            <a:ext cx="10943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449571" y="2977420"/>
            <a:ext cx="15071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Average long term SNR</a:t>
            </a:r>
            <a:endParaRPr lang="en-US" sz="1100" dirty="0"/>
          </a:p>
        </p:txBody>
      </p:sp>
      <p:sp>
        <p:nvSpPr>
          <p:cNvPr id="40" name="TextBox 39"/>
          <p:cNvSpPr txBox="1"/>
          <p:nvPr/>
        </p:nvSpPr>
        <p:spPr>
          <a:xfrm rot="16200000">
            <a:off x="7251151" y="2409939"/>
            <a:ext cx="4026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PER</a:t>
            </a:r>
            <a:endParaRPr lang="en-US" sz="1050" dirty="0"/>
          </a:p>
        </p:txBody>
      </p:sp>
      <p:sp>
        <p:nvSpPr>
          <p:cNvPr id="41" name="Freeform 40"/>
          <p:cNvSpPr/>
          <p:nvPr/>
        </p:nvSpPr>
        <p:spPr>
          <a:xfrm>
            <a:off x="7743835" y="2326934"/>
            <a:ext cx="512064" cy="438912"/>
          </a:xfrm>
          <a:custGeom>
            <a:avLst/>
            <a:gdLst>
              <a:gd name="connsiteX0" fmla="*/ 0 w 512064"/>
              <a:gd name="connsiteY0" fmla="*/ 0 h 438912"/>
              <a:gd name="connsiteX1" fmla="*/ 97536 w 512064"/>
              <a:gd name="connsiteY1" fmla="*/ 24384 h 438912"/>
              <a:gd name="connsiteX2" fmla="*/ 207264 w 512064"/>
              <a:gd name="connsiteY2" fmla="*/ 85344 h 438912"/>
              <a:gd name="connsiteX3" fmla="*/ 231648 w 512064"/>
              <a:gd name="connsiteY3" fmla="*/ 121920 h 438912"/>
              <a:gd name="connsiteX4" fmla="*/ 304800 w 512064"/>
              <a:gd name="connsiteY4" fmla="*/ 146304 h 438912"/>
              <a:gd name="connsiteX5" fmla="*/ 329184 w 512064"/>
              <a:gd name="connsiteY5" fmla="*/ 195072 h 438912"/>
              <a:gd name="connsiteX6" fmla="*/ 365760 w 512064"/>
              <a:gd name="connsiteY6" fmla="*/ 207264 h 438912"/>
              <a:gd name="connsiteX7" fmla="*/ 377952 w 512064"/>
              <a:gd name="connsiteY7" fmla="*/ 243840 h 438912"/>
              <a:gd name="connsiteX8" fmla="*/ 414528 w 512064"/>
              <a:gd name="connsiteY8" fmla="*/ 268224 h 438912"/>
              <a:gd name="connsiteX9" fmla="*/ 451104 w 512064"/>
              <a:gd name="connsiteY9" fmla="*/ 341376 h 438912"/>
              <a:gd name="connsiteX10" fmla="*/ 475488 w 512064"/>
              <a:gd name="connsiteY10" fmla="*/ 377952 h 438912"/>
              <a:gd name="connsiteX11" fmla="*/ 512064 w 512064"/>
              <a:gd name="connsiteY11" fmla="*/ 438912 h 438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12064" h="438912">
                <a:moveTo>
                  <a:pt x="0" y="0"/>
                </a:moveTo>
                <a:cubicBezTo>
                  <a:pt x="16889" y="3378"/>
                  <a:pt x="76448" y="12668"/>
                  <a:pt x="97536" y="24384"/>
                </a:cubicBezTo>
                <a:cubicBezTo>
                  <a:pt x="223304" y="94255"/>
                  <a:pt x="124502" y="57757"/>
                  <a:pt x="207264" y="85344"/>
                </a:cubicBezTo>
                <a:cubicBezTo>
                  <a:pt x="215392" y="97536"/>
                  <a:pt x="219222" y="114154"/>
                  <a:pt x="231648" y="121920"/>
                </a:cubicBezTo>
                <a:cubicBezTo>
                  <a:pt x="253444" y="135543"/>
                  <a:pt x="304800" y="146304"/>
                  <a:pt x="304800" y="146304"/>
                </a:cubicBezTo>
                <a:cubicBezTo>
                  <a:pt x="312928" y="162560"/>
                  <a:pt x="316333" y="182221"/>
                  <a:pt x="329184" y="195072"/>
                </a:cubicBezTo>
                <a:cubicBezTo>
                  <a:pt x="338271" y="204159"/>
                  <a:pt x="356673" y="198177"/>
                  <a:pt x="365760" y="207264"/>
                </a:cubicBezTo>
                <a:cubicBezTo>
                  <a:pt x="374847" y="216351"/>
                  <a:pt x="369924" y="233805"/>
                  <a:pt x="377952" y="243840"/>
                </a:cubicBezTo>
                <a:cubicBezTo>
                  <a:pt x="387106" y="255282"/>
                  <a:pt x="402336" y="260096"/>
                  <a:pt x="414528" y="268224"/>
                </a:cubicBezTo>
                <a:cubicBezTo>
                  <a:pt x="484409" y="373046"/>
                  <a:pt x="400627" y="240422"/>
                  <a:pt x="451104" y="341376"/>
                </a:cubicBezTo>
                <a:cubicBezTo>
                  <a:pt x="457657" y="354482"/>
                  <a:pt x="468935" y="364846"/>
                  <a:pt x="475488" y="377952"/>
                </a:cubicBezTo>
                <a:cubicBezTo>
                  <a:pt x="507142" y="441260"/>
                  <a:pt x="464437" y="391285"/>
                  <a:pt x="512064" y="438912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Sameer Vermani, Qualcomm</a:t>
            </a:r>
            <a:endParaRPr lang="en-US" alt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March 2014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9804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11026</TotalTime>
  <Words>1879</Words>
  <Application>Microsoft Office PowerPoint</Application>
  <PresentationFormat>On-screen Show (4:3)</PresentationFormat>
  <Paragraphs>378</Paragraphs>
  <Slides>17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802-11-Submission</vt:lpstr>
      <vt:lpstr>Microsoft Word 97 - 2003 Document</vt:lpstr>
      <vt:lpstr>Equation</vt:lpstr>
      <vt:lpstr>PHY Abstraction</vt:lpstr>
      <vt:lpstr>Abstract</vt:lpstr>
      <vt:lpstr>Recall: PHY abstraction</vt:lpstr>
      <vt:lpstr>General thoughts</vt:lpstr>
      <vt:lpstr>Effective SINR modeling</vt:lpstr>
      <vt:lpstr>Proposals so far in HEW use Approach 1</vt:lpstr>
      <vt:lpstr>Approach 2: Capacity based ESM and short term curves</vt:lpstr>
      <vt:lpstr>Definition: ‘Long term SNR’ and ‘Short term effective SNR’ in link simulations</vt:lpstr>
      <vt:lpstr>Traditional WiFi PER vs SNR curves : Long term SNR</vt:lpstr>
      <vt:lpstr>PER vs ‘Short term effective SNR’ curve</vt:lpstr>
      <vt:lpstr>Generating PER vs short term effective SNR curves</vt:lpstr>
      <vt:lpstr>PER vs ‘short term effective SNR’ curve has a different slope when compared to AWGN</vt:lpstr>
      <vt:lpstr>Summary</vt:lpstr>
      <vt:lpstr>References</vt:lpstr>
      <vt:lpstr>Appendix</vt:lpstr>
      <vt:lpstr>Mutual Information based approach (MMIB in [1])</vt:lpstr>
      <vt:lpstr>Mutual Information ESM (MIESM) in [2]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VHT60 Tutorial</dc:title>
  <dc:creator>Eldad Perahia</dc:creator>
  <cp:lastModifiedBy>Vermani, Sameer</cp:lastModifiedBy>
  <cp:revision>582</cp:revision>
  <cp:lastPrinted>1998-02-10T13:28:06Z</cp:lastPrinted>
  <dcterms:created xsi:type="dcterms:W3CDTF">2007-04-17T18:10:23Z</dcterms:created>
  <dcterms:modified xsi:type="dcterms:W3CDTF">2014-03-18T03:42:34Z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1501112788</vt:i4>
  </property>
  <property fmtid="{D5CDD505-2E9C-101B-9397-08002B2CF9AE}" pid="3" name="_NewReviewCycle">
    <vt:lpwstr/>
  </property>
  <property fmtid="{D5CDD505-2E9C-101B-9397-08002B2CF9AE}" pid="4" name="_EmailSubject">
    <vt:lpwstr>slides</vt:lpwstr>
  </property>
  <property fmtid="{D5CDD505-2E9C-101B-9397-08002B2CF9AE}" pid="5" name="_AuthorEmail">
    <vt:lpwstr>rtandra@qti.qualcomm.com</vt:lpwstr>
  </property>
  <property fmtid="{D5CDD505-2E9C-101B-9397-08002B2CF9AE}" pid="6" name="_AuthorEmailDisplayName">
    <vt:lpwstr>Tandra, Rahul</vt:lpwstr>
  </property>
  <property fmtid="{D5CDD505-2E9C-101B-9397-08002B2CF9AE}" pid="7" name="_PreviousAdHocReviewCycleID">
    <vt:i4>985993304</vt:i4>
  </property>
</Properties>
</file>