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68" r:id="rId9"/>
    <p:sldId id="357" r:id="rId10"/>
    <p:sldId id="369" r:id="rId11"/>
    <p:sldId id="358" r:id="rId12"/>
    <p:sldId id="360" r:id="rId13"/>
    <p:sldId id="362" r:id="rId14"/>
    <p:sldId id="363" r:id="rId15"/>
    <p:sldId id="364" r:id="rId16"/>
    <p:sldId id="365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>
        <p:scale>
          <a:sx n="70" d="100"/>
          <a:sy n="70" d="100"/>
        </p:scale>
        <p:origin x="-2160" y="-4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1959383" cy="184666"/>
          </a:xfrm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2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ck up inf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CR-Additional-Title-Slide-300dpi-with-flat-BG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5669" y="533396"/>
            <a:ext cx="7509932" cy="677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lang="en-US" sz="3600" kern="1200" spc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Additional Information?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802.11-14/0330r2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7" r:id="rId1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PHY </a:t>
            </a:r>
            <a:r>
              <a:rPr lang="en-US" altLang="en-US" dirty="0" smtClean="0"/>
              <a:t>Abstraction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2014-03-17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074040"/>
              </p:ext>
            </p:extLst>
          </p:nvPr>
        </p:nvGraphicFramePr>
        <p:xfrm>
          <a:off x="463550" y="2292350"/>
          <a:ext cx="7561263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8" name="Document" r:id="rId4" imgW="8253180" imgH="2861094" progId="Word.Document.8">
                  <p:embed/>
                </p:oleObj>
              </mc:Choice>
              <mc:Fallback>
                <p:oleObj name="Document" r:id="rId4" imgW="8253180" imgH="28610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292350"/>
                        <a:ext cx="7561263" cy="262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vs ‘Short term effective SNR’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PER (for each MCS) for a certain instantaneous effective SNR in a specific channel model</a:t>
            </a:r>
          </a:p>
          <a:p>
            <a:pPr lvl="1"/>
            <a:r>
              <a:rPr lang="en-US" dirty="0"/>
              <a:t>The curve we would get if we recorded effective SNR, and pass/fail, for every packet in a </a:t>
            </a:r>
            <a:r>
              <a:rPr lang="en-US" dirty="0" smtClean="0"/>
              <a:t>link-simulation</a:t>
            </a:r>
          </a:p>
          <a:p>
            <a:pPr lvl="1"/>
            <a:r>
              <a:rPr lang="en-US" dirty="0" smtClean="0"/>
              <a:t>Exactly </a:t>
            </a:r>
            <a:r>
              <a:rPr lang="en-US" dirty="0"/>
              <a:t>the information we need for </a:t>
            </a:r>
            <a:r>
              <a:rPr lang="en-US" dirty="0" smtClean="0"/>
              <a:t>predicting </a:t>
            </a:r>
            <a:r>
              <a:rPr lang="en-US" dirty="0"/>
              <a:t>the </a:t>
            </a:r>
            <a:r>
              <a:rPr lang="en-US" dirty="0" smtClean="0"/>
              <a:t>short-term performance </a:t>
            </a:r>
            <a:r>
              <a:rPr lang="en-US" dirty="0"/>
              <a:t>in system </a:t>
            </a:r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Different curve for each channel model</a:t>
            </a:r>
          </a:p>
          <a:p>
            <a:endParaRPr lang="en-US" dirty="0" smtClean="0"/>
          </a:p>
          <a:p>
            <a:r>
              <a:rPr lang="en-US" dirty="0" smtClean="0"/>
              <a:t>Possible method for curve generation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cale each channel realization to the achieve the effective SNR of interest and record statistics for that effective SNR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1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Generating PER vs short term effective </a:t>
            </a:r>
            <a:r>
              <a:rPr lang="en-US" sz="2000" dirty="0" smtClean="0"/>
              <a:t>SNR </a:t>
            </a:r>
            <a:r>
              <a:rPr lang="en-US" sz="2000" dirty="0" smtClean="0"/>
              <a:t>curves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05000"/>
            <a:ext cx="8137303" cy="457200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R</a:t>
            </a:r>
            <a:r>
              <a:rPr lang="en-US" sz="1600" dirty="0" smtClean="0"/>
              <a:t>ecord </a:t>
            </a:r>
            <a:r>
              <a:rPr lang="en-US" sz="1600" dirty="0" smtClean="0"/>
              <a:t>the effective SNR for each </a:t>
            </a:r>
            <a:r>
              <a:rPr lang="en-US" sz="1600" dirty="0" smtClean="0"/>
              <a:t>channel realization in </a:t>
            </a:r>
            <a:r>
              <a:rPr lang="en-US" sz="1600" dirty="0" smtClean="0"/>
              <a:t>the link simulation, scale the channel appropriately to achieve the desired short term effective SNR and collect statistics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smtClean="0"/>
              <a:t>curve is different than an AWGN curve and also different from a shifted AWGN curve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45677" y="1884783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0077" y="1448896"/>
            <a:ext cx="1908921" cy="1440358"/>
            <a:chOff x="2145146" y="1149073"/>
            <a:chExt cx="1908921" cy="144035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80746" y="2312432"/>
              <a:ext cx="8350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Frequency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146" y="1149073"/>
              <a:ext cx="1908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One channel realization</a:t>
              </a:r>
              <a:endParaRPr lang="en-US" sz="14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1804757" y="2162270"/>
            <a:ext cx="4142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79441" y="1625228"/>
            <a:ext cx="1232302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Calculate the effective </a:t>
            </a:r>
            <a:r>
              <a:rPr lang="en-US" sz="1100" dirty="0" smtClean="0"/>
              <a:t>SNR </a:t>
            </a:r>
            <a:r>
              <a:rPr lang="en-US" sz="1100" dirty="0" smtClean="0"/>
              <a:t>for this realization  assuming the fixed noise variance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4059601" y="1630275"/>
            <a:ext cx="1291159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Find the appropriate </a:t>
            </a:r>
          </a:p>
          <a:p>
            <a:pPr algn="ctr"/>
            <a:r>
              <a:rPr lang="en-US" sz="1100" dirty="0"/>
              <a:t>scaling</a:t>
            </a:r>
            <a:r>
              <a:rPr lang="en-US" sz="1100" dirty="0">
                <a:latin typeface="Symbol" panose="05050102010706020507" pitchFamily="18" charset="2"/>
              </a:rPr>
              <a:t> b </a:t>
            </a:r>
            <a:r>
              <a:rPr lang="en-US" sz="1100" dirty="0"/>
              <a:t>needed to get to the </a:t>
            </a:r>
          </a:p>
          <a:p>
            <a:pPr algn="ctr"/>
            <a:r>
              <a:rPr lang="en-US" sz="1100" dirty="0"/>
              <a:t>right effective </a:t>
            </a:r>
            <a:r>
              <a:rPr lang="en-US" sz="1100" dirty="0" smtClean="0"/>
              <a:t>SNR</a:t>
            </a:r>
            <a:endParaRPr lang="en-US" sz="11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99622" y="2158628"/>
            <a:ext cx="4455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000845" y="4149804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243762" y="3675167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05" name="Freeform 104"/>
          <p:cNvSpPr/>
          <p:nvPr/>
        </p:nvSpPr>
        <p:spPr>
          <a:xfrm>
            <a:off x="3057591" y="3707844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931003" y="2819400"/>
            <a:ext cx="2605200" cy="1861810"/>
            <a:chOff x="1454158" y="612696"/>
            <a:chExt cx="2605200" cy="1861810"/>
          </a:xfrm>
        </p:grpSpPr>
        <p:cxnSp>
          <p:nvCxnSpPr>
            <p:cNvPr id="107" name="Straight Arrow Connector 106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723974" y="2212896"/>
              <a:ext cx="7841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Frequency</a:t>
              </a:r>
              <a:endParaRPr lang="en-US" sz="11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454158" y="612696"/>
              <a:ext cx="2605200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 scaled  by </a:t>
              </a:r>
              <a:r>
                <a:rPr lang="en-US" sz="1100" dirty="0">
                  <a:latin typeface="Symbol" panose="05050102010706020507" pitchFamily="18" charset="2"/>
                </a:rPr>
                <a:t>b</a:t>
              </a:r>
              <a:endParaRPr lang="en-US" sz="1100" dirty="0" smtClean="0">
                <a:latin typeface="Symbol" panose="05050102010706020507" pitchFamily="18" charset="2"/>
              </a:endParaRPr>
            </a:p>
            <a:p>
              <a:pPr algn="ctr"/>
              <a:r>
                <a:rPr lang="en-US" sz="1100" dirty="0" smtClean="0"/>
                <a:t>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‘short term’ effective SNR for </a:t>
              </a:r>
            </a:p>
            <a:p>
              <a:pPr algn="ctr"/>
              <a:r>
                <a:rPr lang="en-US" sz="1100" dirty="0" smtClean="0"/>
                <a:t>which we are collecting statistics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Different scaling for each realization</a:t>
              </a:r>
              <a:endParaRPr lang="en-US" sz="1100" i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>
            <a:off x="4128349" y="4149804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54204" y="3775091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113" name="Straight Arrow Connector 112"/>
          <p:cNvCxnSpPr>
            <a:stCxn id="112" idx="3"/>
          </p:cNvCxnSpPr>
          <p:nvPr/>
        </p:nvCxnSpPr>
        <p:spPr>
          <a:xfrm flipV="1">
            <a:off x="6873404" y="3726693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12" idx="3"/>
          </p:cNvCxnSpPr>
          <p:nvPr/>
        </p:nvCxnSpPr>
        <p:spPr>
          <a:xfrm>
            <a:off x="6873404" y="4115241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000929" y="3435315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7025432" y="4391412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000929" y="3899904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4820245" y="3899904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19" name="Straight Arrow Connector 118"/>
          <p:cNvCxnSpPr>
            <a:endCxn id="118" idx="4"/>
          </p:cNvCxnSpPr>
          <p:nvPr/>
        </p:nvCxnSpPr>
        <p:spPr>
          <a:xfrm flipV="1">
            <a:off x="5013793" y="4336500"/>
            <a:ext cx="0" cy="331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10645" y="4648200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121" name="Straight Arrow Connector 120"/>
          <p:cNvCxnSpPr>
            <a:stCxn id="118" idx="6"/>
            <a:endCxn id="112" idx="1"/>
          </p:cNvCxnSpPr>
          <p:nvPr/>
        </p:nvCxnSpPr>
        <p:spPr>
          <a:xfrm flipV="1">
            <a:off x="5207341" y="4115241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6573" y="3921204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3296245" y="3902916"/>
            <a:ext cx="2705" cy="5227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236976" y="405079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b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332653" y="3984249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126" name="Straight Arrow Connector 125"/>
          <p:cNvCxnSpPr/>
          <p:nvPr/>
        </p:nvCxnSpPr>
        <p:spPr>
          <a:xfrm flipV="1">
            <a:off x="7728759" y="3546063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728759" y="4302747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543800" y="4351997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Short term effective SNR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7423196" y="378451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130" name="Freeform 129"/>
          <p:cNvSpPr/>
          <p:nvPr/>
        </p:nvSpPr>
        <p:spPr>
          <a:xfrm>
            <a:off x="7915880" y="3701511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Down Arrow 9219"/>
          <p:cNvSpPr/>
          <p:nvPr/>
        </p:nvSpPr>
        <p:spPr>
          <a:xfrm rot="3203929">
            <a:off x="4445329" y="2721400"/>
            <a:ext cx="185587" cy="6978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PER vs ‘short term effective SNR’ curve has a different slope when compared to AWGN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85" y="1447800"/>
            <a:ext cx="7772400" cy="4788932"/>
          </a:xfrm>
        </p:spPr>
        <p:txBody>
          <a:bodyPr>
            <a:noAutofit/>
          </a:bodyPr>
          <a:lstStyle/>
          <a:p>
            <a:r>
              <a:rPr lang="en-US" sz="1600" dirty="0" smtClean="0"/>
              <a:t>Generated PER vs effective SNR results for D-NLOS, convolutional coding</a:t>
            </a:r>
            <a:endParaRPr lang="en-US" sz="1600" dirty="0" smtClean="0"/>
          </a:p>
          <a:p>
            <a:pPr lvl="1"/>
            <a:r>
              <a:rPr lang="en-US" sz="1400" dirty="0" smtClean="0"/>
              <a:t>Delta (distance between effective SINR and AWGN curves) is PER dependent !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Shifted AWGN curve </a:t>
            </a:r>
            <a:r>
              <a:rPr lang="en-US" sz="1400" dirty="0" smtClean="0"/>
              <a:t>cannot be used as the effective SNR curve !</a:t>
            </a:r>
            <a:endParaRPr lang="en-US" sz="1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365678"/>
              </p:ext>
            </p:extLst>
          </p:nvPr>
        </p:nvGraphicFramePr>
        <p:xfrm>
          <a:off x="1828800" y="2042160"/>
          <a:ext cx="5867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487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BCC Code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10% 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1% PER</a:t>
                      </a:r>
                      <a:endParaRPr lang="en-US" sz="1400" dirty="0"/>
                    </a:p>
                  </a:txBody>
                  <a:tcPr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181600" y="5224180"/>
            <a:ext cx="533400" cy="28203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5125212"/>
            <a:ext cx="457200" cy="381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5"/>
          </p:cNvCxnSpPr>
          <p:nvPr/>
        </p:nvCxnSpPr>
        <p:spPr>
          <a:xfrm>
            <a:off x="5636885" y="5464909"/>
            <a:ext cx="535315" cy="250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</p:cNvCxnSpPr>
          <p:nvPr/>
        </p:nvCxnSpPr>
        <p:spPr>
          <a:xfrm flipH="1">
            <a:off x="6248400" y="5506212"/>
            <a:ext cx="685800" cy="20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00259" y="5650468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Up-to 3dB difference for higher code rates !!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Effective SINR calculation for PHY abstraction can be done in various ways as long as a matching reference curve is used</a:t>
            </a:r>
          </a:p>
          <a:p>
            <a:endParaRPr lang="en-US" sz="1800" dirty="0" smtClean="0"/>
          </a:p>
          <a:p>
            <a:r>
              <a:rPr lang="en-US" sz="1800" dirty="0" smtClean="0"/>
              <a:t>Approaches proposed so far </a:t>
            </a:r>
            <a:r>
              <a:rPr lang="en-US" sz="1800" dirty="0"/>
              <a:t>have the following complexities</a:t>
            </a:r>
          </a:p>
          <a:p>
            <a:pPr lvl="1"/>
            <a:r>
              <a:rPr lang="en-US" sz="1400" dirty="0"/>
              <a:t>SINR is MCS dependent </a:t>
            </a:r>
          </a:p>
          <a:p>
            <a:pPr lvl="2"/>
            <a:r>
              <a:rPr lang="en-US" sz="1200" dirty="0"/>
              <a:t>Difficulty in comparing SINR CDFs for calibration </a:t>
            </a:r>
          </a:p>
          <a:p>
            <a:pPr lvl="2"/>
            <a:r>
              <a:rPr lang="en-US" sz="1200" dirty="0"/>
              <a:t>Difficulty in doing even ideal rate selection </a:t>
            </a:r>
            <a:endParaRPr lang="en-US" sz="1400" dirty="0" smtClean="0"/>
          </a:p>
          <a:p>
            <a:pPr lvl="1"/>
            <a:r>
              <a:rPr lang="en-US" sz="1400" dirty="0" smtClean="0"/>
              <a:t>Multiple </a:t>
            </a:r>
            <a:r>
              <a:rPr lang="en-US" sz="1400" dirty="0"/>
              <a:t>MCS dependent </a:t>
            </a:r>
            <a:r>
              <a:rPr lang="en-US" sz="1400" dirty="0" smtClean="0"/>
              <a:t>(and possibly channel model dependent as well) parameters </a:t>
            </a:r>
            <a:endParaRPr lang="en-US" sz="1400" dirty="0"/>
          </a:p>
          <a:p>
            <a:pPr lvl="1"/>
            <a:r>
              <a:rPr lang="en-US" sz="1400" dirty="0"/>
              <a:t>A complex “effective SINR mapping function” whose inverse does not have a closed </a:t>
            </a:r>
            <a:r>
              <a:rPr lang="en-US" sz="1400" dirty="0" smtClean="0"/>
              <a:t>form</a:t>
            </a:r>
          </a:p>
          <a:p>
            <a:pPr marL="398462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We offered an easy alternative to overcome the issues with the proposed approaches</a:t>
            </a:r>
          </a:p>
          <a:p>
            <a:pPr lvl="1"/>
            <a:r>
              <a:rPr lang="en-US" sz="1400" dirty="0"/>
              <a:t>Need to generate PER vs </a:t>
            </a:r>
            <a:r>
              <a:rPr lang="en-US" sz="1400" dirty="0" smtClean="0"/>
              <a:t>‘short </a:t>
            </a:r>
            <a:r>
              <a:rPr lang="en-US" sz="1400" dirty="0"/>
              <a:t>term effective </a:t>
            </a:r>
            <a:r>
              <a:rPr lang="en-US" sz="1400" dirty="0" smtClean="0"/>
              <a:t>SINR’  </a:t>
            </a:r>
            <a:r>
              <a:rPr lang="en-US" sz="1400" dirty="0"/>
              <a:t>reference </a:t>
            </a:r>
            <a:r>
              <a:rPr lang="en-US" sz="1400" dirty="0" smtClean="0"/>
              <a:t>curves</a:t>
            </a:r>
          </a:p>
          <a:p>
            <a:pPr lvl="2"/>
            <a:r>
              <a:rPr lang="en-US" sz="1200" dirty="0" smtClean="0"/>
              <a:t> Shifted AWGN </a:t>
            </a:r>
            <a:r>
              <a:rPr lang="en-US" sz="1200" dirty="0"/>
              <a:t>curves do not </a:t>
            </a:r>
            <a:r>
              <a:rPr lang="en-US" sz="1200" dirty="0" smtClean="0"/>
              <a:t>work</a:t>
            </a:r>
          </a:p>
          <a:p>
            <a:pPr lvl="1"/>
            <a:r>
              <a:rPr lang="en-US" sz="1400" dirty="0" smtClean="0"/>
              <a:t>Need a separate curve for each channel model</a:t>
            </a:r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1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[1]</a:t>
            </a:r>
            <a:r>
              <a:rPr lang="en-US" sz="1800" dirty="0"/>
              <a:t> </a:t>
            </a:r>
            <a:r>
              <a:rPr lang="en-US" sz="1800" dirty="0" smtClean="0"/>
              <a:t>11-13-1059-00-0hew-phy-abstraction-for-hew-evaluation-methodology.pptx</a:t>
            </a:r>
          </a:p>
          <a:p>
            <a:pPr marL="0" indent="0">
              <a:buNone/>
            </a:pPr>
            <a:r>
              <a:rPr lang="en-US" sz="1800" b="1" dirty="0"/>
              <a:t>[2] </a:t>
            </a:r>
            <a:r>
              <a:rPr lang="en-US" sz="1800" dirty="0" smtClean="0"/>
              <a:t>11-13-1131-00-0hew-phyabstraction-for-hew-system-level-simulation.pptx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 smtClean="0"/>
              <a:t>11-14-0117-00-0hew-phy-abstraction-for-hew-system-level-simulation.pptx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[4] 11-14-0043-02-0hew-phy-abstraction-in-system-level-simulation-for-hew-study.pptx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36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proposals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B79029BD-38B1-40FC-BE99-82A6526FEB4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10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Mutual Information based approach (MMIB in [1])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143000"/>
            <a:ext cx="7770813" cy="51054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/>
              <a:t>Effective SINR mapping (ESM) </a:t>
            </a:r>
            <a:r>
              <a:rPr lang="en-US" altLang="ko-KR" sz="1400" dirty="0" smtClean="0"/>
              <a:t>function for each modulation as follows (details in [1])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Pros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in [1] show that using the above parameters, we can get match (with in 1 dB) with the AWGN curve for UMi channel model (both LOS and NLOS)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 smtClean="0">
                <a:solidFill>
                  <a:srgbClr val="FF0000"/>
                </a:solidFill>
              </a:rPr>
              <a:t>Note: Do not see results for D-NLOS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 smtClean="0"/>
              <a:t>Only need to use AWGN curves </a:t>
            </a:r>
            <a:r>
              <a:rPr lang="en-US" altLang="ko-KR" sz="1250" dirty="0" smtClean="0">
                <a:sym typeface="Wingdings" panose="05000000000000000000" pitchFamily="2" charset="2"/>
              </a:rPr>
              <a:t></a:t>
            </a:r>
            <a:r>
              <a:rPr lang="en-US" altLang="ko-KR" sz="1250" dirty="0" smtClean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Cons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for D-NLOS channel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 lvl="1">
              <a:buFont typeface="Arial" pitchFamily="34" charset="0"/>
              <a:buChar char="•"/>
            </a:pPr>
            <a:endParaRPr lang="en-US" altLang="ko-KR" sz="1100" dirty="0" smtClean="0"/>
          </a:p>
          <a:p>
            <a:endParaRPr lang="ko-KR" altLang="en-US" sz="1200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336204"/>
              </p:ext>
            </p:extLst>
          </p:nvPr>
        </p:nvGraphicFramePr>
        <p:xfrm>
          <a:off x="3352800" y="1447800"/>
          <a:ext cx="2376565" cy="53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6" name="Equation" r:id="rId4" imgW="2184120" imgH="495000" progId="Equation.DSMT4">
                  <p:embed/>
                </p:oleObj>
              </mc:Choice>
              <mc:Fallback>
                <p:oleObj name="Equation" r:id="rId4" imgW="2184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447800"/>
                        <a:ext cx="2376565" cy="539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33744"/>
              </p:ext>
            </p:extLst>
          </p:nvPr>
        </p:nvGraphicFramePr>
        <p:xfrm>
          <a:off x="2743200" y="2057400"/>
          <a:ext cx="456727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336"/>
                <a:gridCol w="3495942"/>
              </a:tblGrid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Modulation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Numerical Approximation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[2√2]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QPSK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[0.5 0.25</a:t>
                      </a:r>
                      <a:r>
                        <a:rPr lang="en-US" altLang="ko-KR" sz="1200" baseline="0" dirty="0" smtClean="0"/>
                        <a:t> 0.25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[0.8 2.17 0.965]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[1/3</a:t>
                      </a:r>
                      <a:r>
                        <a:rPr lang="en-US" altLang="ko-KR" sz="1200" baseline="0" dirty="0" smtClean="0"/>
                        <a:t> 1/3 1/3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[1.47 0.529 0.366]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362956"/>
              </p:ext>
            </p:extLst>
          </p:nvPr>
        </p:nvGraphicFramePr>
        <p:xfrm>
          <a:off x="1752600" y="3581400"/>
          <a:ext cx="6127750" cy="60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" name="Equation" r:id="rId6" imgW="4749480" imgH="469800" progId="Equation.DSMT4">
                  <p:embed/>
                </p:oleObj>
              </mc:Choice>
              <mc:Fallback>
                <p:oleObj name="Equation" r:id="rId6" imgW="4749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81400"/>
                        <a:ext cx="6127750" cy="60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9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113" y="381000"/>
            <a:ext cx="8703739" cy="767581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Mutual Information ESM (MIESM) in [2]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261" y="1096260"/>
            <a:ext cx="5960539" cy="5456939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/>
              <a:t>MIESM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Also called RBIR (Received Bit mutual Information Rate)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It is a nonlinear mapping from post SNR to symbol-level mutual information</a:t>
            </a:r>
          </a:p>
          <a:p>
            <a:endParaRPr lang="en-US" altLang="zh-CN" sz="2400" dirty="0" smtClean="0"/>
          </a:p>
          <a:p>
            <a:endParaRPr lang="zh-CN" altLang="en-US" sz="2400" dirty="0" smtClean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Pros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in </a:t>
            </a:r>
            <a:r>
              <a:rPr lang="en-US" altLang="ko-KR" sz="1300" dirty="0" smtClean="0"/>
              <a:t>[2] </a:t>
            </a:r>
            <a:r>
              <a:rPr lang="en-US" altLang="ko-KR" sz="1300" dirty="0"/>
              <a:t>show that using the above parameters, we can get match with AWGN results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>
                <a:solidFill>
                  <a:srgbClr val="FF0000"/>
                </a:solidFill>
              </a:rPr>
              <a:t>Note: Do not see results for </a:t>
            </a:r>
            <a:r>
              <a:rPr lang="en-US" altLang="ko-KR" sz="1100" dirty="0" smtClean="0">
                <a:solidFill>
                  <a:srgbClr val="FF0000"/>
                </a:solidFill>
              </a:rPr>
              <a:t>D-NLOS or UMi channels</a:t>
            </a:r>
            <a:endParaRPr lang="en-US" altLang="ko-KR" sz="11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/>
              <a:t>Only need to use AWGN curves </a:t>
            </a:r>
            <a:r>
              <a:rPr lang="en-US" altLang="ko-KR" sz="1250" dirty="0">
                <a:sym typeface="Wingdings" panose="05000000000000000000" pitchFamily="2" charset="2"/>
              </a:rPr>
              <a:t></a:t>
            </a:r>
            <a:r>
              <a:rPr lang="en-US" altLang="ko-KR" sz="1250" dirty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Cons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for different channel models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endParaRPr lang="zh-CN" altLang="en-US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20237"/>
              </p:ext>
            </p:extLst>
          </p:nvPr>
        </p:nvGraphicFramePr>
        <p:xfrm>
          <a:off x="1295400" y="2895600"/>
          <a:ext cx="4419600" cy="155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0" name="Equation" r:id="rId3" imgW="3822480" imgH="1346040" progId="">
                  <p:embed/>
                </p:oleObj>
              </mc:Choice>
              <mc:Fallback>
                <p:oleObj name="Equation" r:id="rId3" imgW="3822480" imgH="1346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95600"/>
                        <a:ext cx="4419600" cy="15588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624173"/>
              </p:ext>
            </p:extLst>
          </p:nvPr>
        </p:nvGraphicFramePr>
        <p:xfrm>
          <a:off x="2057400" y="2133600"/>
          <a:ext cx="2209800" cy="70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1" name="Equation" r:id="rId5" imgW="1600200" imgH="508000" progId="Equation.DSMT4">
                  <p:embed/>
                </p:oleObj>
              </mc:Choice>
              <mc:Fallback>
                <p:oleObj name="Equation" r:id="rId5" imgW="1600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209800" cy="700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tabl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1066800"/>
            <a:ext cx="2590800" cy="403860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2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lot of submissions </a:t>
            </a:r>
            <a:r>
              <a:rPr lang="en-US" sz="2000" dirty="0" smtClean="0"/>
              <a:t>([1], [2], [3], [4]) have </a:t>
            </a:r>
            <a:r>
              <a:rPr lang="en-US" sz="2000" dirty="0"/>
              <a:t>been presented in IEEE on PHY abstraction  </a:t>
            </a:r>
            <a:r>
              <a:rPr lang="en-US" sz="2000" dirty="0" smtClean="0"/>
              <a:t>for 802.11ax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these slides we convey our </a:t>
            </a:r>
            <a:r>
              <a:rPr lang="en-US" sz="2000" dirty="0" smtClean="0"/>
              <a:t>thoughts </a:t>
            </a:r>
            <a:r>
              <a:rPr lang="en-US" sz="2000" dirty="0"/>
              <a:t>on that topic</a:t>
            </a:r>
          </a:p>
          <a:p>
            <a:pPr lvl="1"/>
            <a:r>
              <a:rPr lang="en-US" sz="1800" dirty="0" smtClean="0"/>
              <a:t>Review of general concepts and proposals so far</a:t>
            </a:r>
          </a:p>
          <a:p>
            <a:pPr lvl="2"/>
            <a:r>
              <a:rPr lang="en-US" sz="1600" dirty="0" smtClean="0"/>
              <a:t>PHY abstraction</a:t>
            </a:r>
          </a:p>
          <a:p>
            <a:pPr lvl="2"/>
            <a:r>
              <a:rPr lang="en-US" sz="1600" dirty="0" smtClean="0"/>
              <a:t>Effective SINR modeling</a:t>
            </a:r>
          </a:p>
          <a:p>
            <a:pPr lvl="2"/>
            <a:r>
              <a:rPr lang="en-US" sz="1600" dirty="0" smtClean="0"/>
              <a:t>Current proposals and some issues</a:t>
            </a:r>
          </a:p>
          <a:p>
            <a:pPr lvl="1"/>
            <a:r>
              <a:rPr lang="en-US" sz="1800" dirty="0"/>
              <a:t>Alternative </a:t>
            </a:r>
            <a:r>
              <a:rPr lang="en-US" sz="1800" dirty="0" smtClean="0"/>
              <a:t>approach of short term effective SINR curves</a:t>
            </a:r>
          </a:p>
          <a:p>
            <a:pPr lvl="2"/>
            <a:r>
              <a:rPr lang="en-US" sz="1600" dirty="0" smtClean="0"/>
              <a:t>How to generate the </a:t>
            </a:r>
            <a:r>
              <a:rPr lang="en-US" sz="1600" dirty="0" smtClean="0"/>
              <a:t>curves</a:t>
            </a:r>
          </a:p>
          <a:p>
            <a:pPr lvl="2"/>
            <a:endParaRPr lang="en-US" sz="1600" dirty="0"/>
          </a:p>
          <a:p>
            <a:r>
              <a:rPr lang="en-US" sz="2000" dirty="0"/>
              <a:t>The goal </a:t>
            </a:r>
            <a:r>
              <a:rPr lang="en-US" sz="2000" dirty="0" smtClean="0"/>
              <a:t>of these slides is </a:t>
            </a:r>
            <a:r>
              <a:rPr lang="en-US" sz="2000" dirty="0"/>
              <a:t>to trigger discussions </a:t>
            </a:r>
            <a:r>
              <a:rPr lang="en-US" sz="2000" dirty="0" smtClean="0"/>
              <a:t>and gather feedback</a:t>
            </a:r>
            <a:endParaRPr lang="en-US" sz="2000" dirty="0"/>
          </a:p>
          <a:p>
            <a:pPr lvl="2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9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410199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goal of PHY abstraction is to accurately predict link level performance in </a:t>
            </a:r>
            <a:r>
              <a:rPr lang="en-US" sz="1800" u="sng" dirty="0" smtClean="0"/>
              <a:t>system simulations</a:t>
            </a:r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T</a:t>
            </a:r>
            <a:r>
              <a:rPr lang="en-US" sz="1800" dirty="0" smtClean="0"/>
              <a:t>he PHY abstraction must be designed such that PER1 = PER2</a:t>
            </a:r>
          </a:p>
          <a:p>
            <a:pPr lvl="1"/>
            <a:r>
              <a:rPr lang="en-US" sz="1400" dirty="0" smtClean="0"/>
              <a:t>Can </a:t>
            </a:r>
            <a:r>
              <a:rPr lang="en-US" sz="1400" dirty="0"/>
              <a:t>be achieved through picking reasonable </a:t>
            </a:r>
            <a:r>
              <a:rPr lang="en-US" sz="1400" dirty="0" smtClean="0"/>
              <a:t>“Effective </a:t>
            </a:r>
            <a:r>
              <a:rPr lang="en-US" sz="1400" dirty="0"/>
              <a:t>SINR </a:t>
            </a:r>
            <a:r>
              <a:rPr lang="en-US" sz="1400" dirty="0" smtClean="0"/>
              <a:t>computation” </a:t>
            </a:r>
            <a:r>
              <a:rPr lang="en-US" sz="1400" dirty="0"/>
              <a:t>block and </a:t>
            </a:r>
            <a:r>
              <a:rPr lang="en-US" sz="1400" dirty="0" smtClean="0"/>
              <a:t>a matching </a:t>
            </a:r>
            <a:r>
              <a:rPr lang="en-US" sz="1400" dirty="0"/>
              <a:t>reference </a:t>
            </a:r>
            <a:r>
              <a:rPr lang="en-US" sz="1400" dirty="0" smtClean="0"/>
              <a:t>curve</a:t>
            </a:r>
          </a:p>
          <a:p>
            <a:pPr lvl="2"/>
            <a:r>
              <a:rPr lang="en-US" sz="1200" u="sng" dirty="0" smtClean="0"/>
              <a:t>Solution </a:t>
            </a:r>
            <a:r>
              <a:rPr lang="en-US" sz="1200" u="sng" dirty="0"/>
              <a:t>is not </a:t>
            </a:r>
            <a:r>
              <a:rPr lang="en-US" sz="1200" u="sng" dirty="0" smtClean="0"/>
              <a:t>unique</a:t>
            </a:r>
            <a:endParaRPr lang="en-US" sz="1200" u="sng" dirty="0"/>
          </a:p>
          <a:p>
            <a:pPr lvl="1"/>
            <a:endParaRPr lang="en-US" sz="1400" dirty="0"/>
          </a:p>
        </p:txBody>
      </p:sp>
      <p:sp>
        <p:nvSpPr>
          <p:cNvPr id="49" name="Rounded Rectangle 48"/>
          <p:cNvSpPr/>
          <p:nvPr/>
        </p:nvSpPr>
        <p:spPr>
          <a:xfrm>
            <a:off x="1912043" y="3838086"/>
            <a:ext cx="5558029" cy="13472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870896" y="1984902"/>
            <a:ext cx="5599176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Recall: PHY abstraction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2396" y="24664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9396" y="282662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2538221"/>
            <a:ext cx="1512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Transmitted packets, </a:t>
            </a:r>
          </a:p>
          <a:p>
            <a:pPr algn="ctr"/>
            <a:r>
              <a:rPr lang="en-US" sz="1200" dirty="0" smtClean="0"/>
              <a:t>MCS, and SNR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>
            <a:off x="3737796" y="280938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76396" y="26036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23596" y="2466486"/>
            <a:ext cx="1905000" cy="669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Full receiver with </a:t>
            </a:r>
            <a:r>
              <a:rPr lang="en-US" sz="1200" dirty="0" err="1" smtClean="0"/>
              <a:t>demod</a:t>
            </a:r>
            <a:r>
              <a:rPr lang="en-US" sz="1200" dirty="0" smtClean="0"/>
              <a:t> and decoder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16" idx="3"/>
            <a:endCxn id="10" idx="1"/>
          </p:cNvCxnSpPr>
          <p:nvPr/>
        </p:nvCxnSpPr>
        <p:spPr>
          <a:xfrm flipV="1">
            <a:off x="6328596" y="2788341"/>
            <a:ext cx="1447800" cy="12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02871" y="2037980"/>
            <a:ext cx="2088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level simulation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28592" y="40666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27" name="Straight Arrow Connector 26"/>
          <p:cNvCxnSpPr>
            <a:stCxn id="25" idx="3"/>
            <a:endCxn id="28" idx="1"/>
          </p:cNvCxnSpPr>
          <p:nvPr/>
        </p:nvCxnSpPr>
        <p:spPr>
          <a:xfrm flipV="1">
            <a:off x="3523992" y="4403752"/>
            <a:ext cx="263370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87362" y="4060852"/>
            <a:ext cx="83420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Linear Equalizer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165844" y="4066686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Eff. SINR to PER mapping, using a reference curve</a:t>
            </a:r>
            <a:endParaRPr lang="en-US" sz="1100" dirty="0"/>
          </a:p>
        </p:txBody>
      </p:sp>
      <p:cxnSp>
        <p:nvCxnSpPr>
          <p:cNvPr id="35" name="Elbow Connector 34"/>
          <p:cNvCxnSpPr>
            <a:endCxn id="25" idx="1"/>
          </p:cNvCxnSpPr>
          <p:nvPr/>
        </p:nvCxnSpPr>
        <p:spPr>
          <a:xfrm rot="16200000" flipH="1">
            <a:off x="979912" y="3160906"/>
            <a:ext cx="158296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1" idx="3"/>
            <a:endCxn id="45" idx="1"/>
          </p:cNvCxnSpPr>
          <p:nvPr/>
        </p:nvCxnSpPr>
        <p:spPr>
          <a:xfrm flipV="1">
            <a:off x="7385044" y="4403752"/>
            <a:ext cx="458408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43452" y="421908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973408" y="4815970"/>
            <a:ext cx="166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abstraction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057808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Effective SINR computation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8" idx="3"/>
            <a:endCxn id="26" idx="1"/>
          </p:cNvCxnSpPr>
          <p:nvPr/>
        </p:nvCxnSpPr>
        <p:spPr>
          <a:xfrm flipV="1">
            <a:off x="4621566" y="4400708"/>
            <a:ext cx="255234" cy="3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</p:cNvCxnSpPr>
          <p:nvPr/>
        </p:nvCxnSpPr>
        <p:spPr>
          <a:xfrm>
            <a:off x="5867400" y="4400708"/>
            <a:ext cx="298444" cy="5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91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General thoughts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As long as the reference curve generation and effective SINR computation are a good match, accurate modeling is guaranteed</a:t>
            </a:r>
          </a:p>
          <a:p>
            <a:endParaRPr lang="en-US" sz="1800" dirty="0" smtClean="0"/>
          </a:p>
          <a:p>
            <a:r>
              <a:rPr lang="en-US" sz="1800" dirty="0" smtClean="0"/>
              <a:t>Good</a:t>
            </a:r>
            <a:r>
              <a:rPr lang="en-US" sz="1800" dirty="0" smtClean="0"/>
              <a:t> </a:t>
            </a:r>
            <a:r>
              <a:rPr lang="en-US" sz="1800" dirty="0"/>
              <a:t>to specify a PHY abstraction method for </a:t>
            </a:r>
            <a:r>
              <a:rPr lang="en-US" sz="1800" dirty="0" smtClean="0"/>
              <a:t>11ax</a:t>
            </a:r>
            <a:endParaRPr lang="en-US" sz="1800" dirty="0"/>
          </a:p>
          <a:p>
            <a:pPr lvl="1"/>
            <a:r>
              <a:rPr lang="en-US" sz="1600" dirty="0" smtClean="0"/>
              <a:t>Helps calibrate initial system simulation results across companies</a:t>
            </a:r>
          </a:p>
          <a:p>
            <a:pPr lvl="2"/>
            <a:r>
              <a:rPr lang="en-US" sz="1200" dirty="0" smtClean="0"/>
              <a:t>Natural sanity check before extensive system simulations</a:t>
            </a:r>
          </a:p>
          <a:p>
            <a:endParaRPr lang="en-US" sz="1800" dirty="0"/>
          </a:p>
          <a:p>
            <a:r>
              <a:rPr lang="en-US" sz="1800" dirty="0" smtClean="0"/>
              <a:t>The PHY abstraction method should be accurate without being complex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In the next few slides we look at various methods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59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ffective SINR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In general, effective </a:t>
            </a:r>
            <a:r>
              <a:rPr lang="en-US" altLang="ko-KR" sz="2000" dirty="0"/>
              <a:t>SINR (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i="1" baseline="-25000" dirty="0"/>
              <a:t> </a:t>
            </a:r>
            <a:r>
              <a:rPr lang="en-US" altLang="ko-KR" sz="2000" dirty="0"/>
              <a:t>) can be calculated as </a:t>
            </a:r>
            <a:r>
              <a:rPr lang="en-US" altLang="ko-KR" sz="2000" dirty="0" smtClean="0"/>
              <a:t>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r>
              <a:rPr lang="en-US" altLang="ko-KR" sz="1600" dirty="0"/>
              <a:t>where </a:t>
            </a:r>
            <a:r>
              <a:rPr lang="en-US" altLang="ko-KR" sz="1600" i="1" dirty="0" err="1" smtClean="0"/>
              <a:t>SINR</a:t>
            </a:r>
            <a:r>
              <a:rPr lang="en-US" altLang="ko-KR" sz="1600" i="1" baseline="-25000" dirty="0" err="1" smtClean="0"/>
              <a:t>i,n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the post processing SINR at the </a:t>
            </a:r>
            <a:r>
              <a:rPr lang="en-US" altLang="ko-KR" sz="1600" i="1" dirty="0"/>
              <a:t>n</a:t>
            </a:r>
            <a:r>
              <a:rPr lang="en-US" altLang="ko-KR" sz="1600" dirty="0"/>
              <a:t>-</a:t>
            </a:r>
            <a:r>
              <a:rPr lang="en-US" altLang="ko-KR" sz="1600" dirty="0" err="1"/>
              <a:t>th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subcarrier and </a:t>
            </a:r>
            <a:r>
              <a:rPr lang="en-US" altLang="ko-KR" sz="1600" dirty="0" err="1" smtClean="0"/>
              <a:t>i-th</a:t>
            </a:r>
            <a:r>
              <a:rPr lang="en-US" altLang="ko-KR" sz="1600" dirty="0" smtClean="0"/>
              <a:t> stream,  </a:t>
            </a:r>
            <a:r>
              <a:rPr lang="en-US" altLang="ko-KR" sz="1600" i="1" dirty="0"/>
              <a:t>N</a:t>
            </a:r>
            <a:r>
              <a:rPr lang="en-US" altLang="ko-KR" sz="1600" dirty="0"/>
              <a:t> is the number of symbols for a coded block or the number of data subcarriers used in an OFDM system, </a:t>
            </a:r>
            <a:r>
              <a:rPr lang="en-US" altLang="ko-KR" sz="1600" i="1" dirty="0" smtClean="0"/>
              <a:t>N</a:t>
            </a:r>
            <a:r>
              <a:rPr lang="en-US" altLang="ko-KR" sz="1600" i="1" baseline="-25000" dirty="0" smtClean="0"/>
              <a:t>ss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the number of spatial streams a</a:t>
            </a:r>
            <a:r>
              <a:rPr lang="en-US" altLang="ko-KR" sz="1600" dirty="0" smtClean="0"/>
              <a:t>nd </a:t>
            </a:r>
            <a:r>
              <a:rPr lang="el-GR" altLang="ko-KR" sz="1600" dirty="0"/>
              <a:t>Φ</a:t>
            </a:r>
            <a:r>
              <a:rPr lang="en-US" altLang="ko-KR" sz="1600" dirty="0"/>
              <a:t> is Effective SINR Mapping (ESM) </a:t>
            </a:r>
            <a:r>
              <a:rPr lang="en-US" altLang="ko-KR" sz="1600" dirty="0" smtClean="0"/>
              <a:t>function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Two alternatives 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Approach 1: Choose </a:t>
            </a:r>
            <a:r>
              <a:rPr lang="en-US" altLang="ko-KR" sz="1600" dirty="0"/>
              <a:t>a </a:t>
            </a:r>
            <a:r>
              <a:rPr lang="en-US" altLang="ko-KR" sz="1600" u="sng" dirty="0" smtClean="0"/>
              <a:t>parameterized</a:t>
            </a:r>
            <a:r>
              <a:rPr lang="en-US" altLang="ko-KR" sz="1600" dirty="0" smtClean="0"/>
              <a:t> ESM </a:t>
            </a:r>
            <a:r>
              <a:rPr lang="en-US" altLang="ko-KR" sz="1600" dirty="0"/>
              <a:t>function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use AWGN PER </a:t>
            </a:r>
            <a:r>
              <a:rPr lang="en-US" altLang="ko-KR" sz="1600" dirty="0" smtClean="0"/>
              <a:t>curves</a:t>
            </a:r>
          </a:p>
          <a:p>
            <a:pPr marL="1023937" lvl="2" indent="-342900"/>
            <a:r>
              <a:rPr lang="en-US" sz="1400" dirty="0"/>
              <a:t>Needs </a:t>
            </a:r>
            <a:r>
              <a:rPr lang="en-US" sz="1400" dirty="0" smtClean="0"/>
              <a:t>‘MCS and possibly channel model dependent’ </a:t>
            </a:r>
            <a:r>
              <a:rPr lang="en-US" sz="1400" dirty="0"/>
              <a:t>parameterization of the effective SINR computation </a:t>
            </a:r>
            <a:r>
              <a:rPr lang="en-US" sz="1400" dirty="0" smtClean="0"/>
              <a:t>function</a:t>
            </a:r>
          </a:p>
          <a:p>
            <a:pPr marL="1023937" lvl="2" indent="-342900"/>
            <a:r>
              <a:rPr lang="en-US" altLang="ko-KR" sz="1400" dirty="0" smtClean="0"/>
              <a:t>Submissions [1] </a:t>
            </a:r>
            <a:r>
              <a:rPr lang="en-US" altLang="ko-KR" sz="1400" dirty="0" smtClean="0"/>
              <a:t>, [</a:t>
            </a:r>
            <a:r>
              <a:rPr lang="en-US" altLang="ko-KR" sz="1400" dirty="0" smtClean="0"/>
              <a:t>2</a:t>
            </a:r>
            <a:r>
              <a:rPr lang="en-US" altLang="ko-KR" sz="1400" dirty="0" smtClean="0"/>
              <a:t>], [3] and [4] </a:t>
            </a:r>
            <a:r>
              <a:rPr lang="en-US" altLang="ko-KR" sz="1400" dirty="0" smtClean="0"/>
              <a:t>have proposed this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Approach 2: Choose </a:t>
            </a:r>
            <a:r>
              <a:rPr lang="en-US" altLang="ko-KR" sz="1600" dirty="0"/>
              <a:t>a simple capacity based ESM </a:t>
            </a:r>
            <a:r>
              <a:rPr lang="en-US" altLang="ko-KR" sz="1600" dirty="0" smtClean="0"/>
              <a:t>function (no MCS dependence) </a:t>
            </a:r>
            <a:r>
              <a:rPr lang="en-US" altLang="ko-KR" sz="1600" dirty="0"/>
              <a:t>and then use effective-SINR vs PER curves</a:t>
            </a:r>
          </a:p>
          <a:p>
            <a:pPr marL="1023937" lvl="2" indent="-342900"/>
            <a:r>
              <a:rPr lang="en-US" altLang="ko-KR" sz="1600" dirty="0" smtClean="0"/>
              <a:t> </a:t>
            </a:r>
            <a:r>
              <a:rPr lang="en-US" altLang="ko-KR" sz="1400" dirty="0"/>
              <a:t>Need to agree on these </a:t>
            </a:r>
            <a:r>
              <a:rPr lang="en-US" altLang="ko-KR" sz="1400" dirty="0" smtClean="0"/>
              <a:t>curves</a:t>
            </a:r>
            <a:endParaRPr lang="en-US" altLang="ko-KR" sz="1400" dirty="0"/>
          </a:p>
          <a:p>
            <a:pPr marL="1028700" lvl="2" indent="-342900"/>
            <a:r>
              <a:rPr lang="en-US" altLang="ko-KR" sz="1400" dirty="0" smtClean="0"/>
              <a:t> Will show how such curves can be </a:t>
            </a:r>
            <a:r>
              <a:rPr lang="en-US" altLang="ko-KR" sz="1400" dirty="0" smtClean="0"/>
              <a:t>generated and that these curves are different from AWGN</a:t>
            </a:r>
            <a:endParaRPr lang="en-US" altLang="ko-KR" sz="1400" dirty="0" smtClean="0"/>
          </a:p>
          <a:p>
            <a:pPr marL="1028700" lvl="3" indent="0">
              <a:buNone/>
            </a:pPr>
            <a:endParaRPr lang="en-US" altLang="ko-KR" sz="1200" dirty="0" smtClean="0"/>
          </a:p>
          <a:p>
            <a:pPr marL="1371600" lvl="3" indent="-342900"/>
            <a:endParaRPr lang="en-US" altLang="ko-KR" sz="12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marL="576263" indent="-285750"/>
            <a:endParaRPr lang="en-US" altLang="ko-KR" sz="1800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952076"/>
              </p:ext>
            </p:extLst>
          </p:nvPr>
        </p:nvGraphicFramePr>
        <p:xfrm>
          <a:off x="2438400" y="2057400"/>
          <a:ext cx="41005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Equation" r:id="rId4" imgW="2539800" imgH="482400" progId="Equation.DSMT4">
                  <p:embed/>
                </p:oleObj>
              </mc:Choice>
              <mc:Fallback>
                <p:oleObj name="Equation" r:id="rId4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0"/>
                        <a:ext cx="41005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53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Proposals so far in HEW use Approach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approaches of MMIB and </a:t>
            </a:r>
            <a:r>
              <a:rPr lang="en-US" altLang="zh-CN" sz="1800" dirty="0" smtClean="0"/>
              <a:t>MIESM(RBIR) </a:t>
            </a:r>
            <a:r>
              <a:rPr lang="en-US" sz="1800" dirty="0" smtClean="0"/>
              <a:t>proposed in [1</a:t>
            </a:r>
            <a:r>
              <a:rPr lang="en-US" sz="1800" dirty="0" smtClean="0"/>
              <a:t>], [2], [3] and [4] </a:t>
            </a:r>
            <a:r>
              <a:rPr lang="en-US" sz="1800" dirty="0" smtClean="0"/>
              <a:t>are an attempt to allow the use of an AWGN curve as the reference curve</a:t>
            </a:r>
          </a:p>
          <a:p>
            <a:pPr lvl="1"/>
            <a:r>
              <a:rPr lang="en-US" sz="1600" dirty="0" smtClean="0"/>
              <a:t>Needs MCS dependent parameterization of the effective SINR computation function</a:t>
            </a:r>
          </a:p>
          <a:p>
            <a:pPr lvl="2"/>
            <a:r>
              <a:rPr lang="en-US" sz="1200" dirty="0" smtClean="0"/>
              <a:t>Not clear if the parameters are valid for all channel models</a:t>
            </a:r>
          </a:p>
          <a:p>
            <a:pPr lvl="1"/>
            <a:r>
              <a:rPr lang="en-US" sz="1600" dirty="0" smtClean="0"/>
              <a:t>In some cases, inverses of these functions do not have a closed form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Main disadvantage of above approaches is an MCS dependent SINR</a:t>
            </a:r>
          </a:p>
          <a:p>
            <a:pPr lvl="1"/>
            <a:r>
              <a:rPr lang="en-US" sz="1600" dirty="0"/>
              <a:t>Difficulty in </a:t>
            </a:r>
            <a:r>
              <a:rPr lang="en-US" sz="1600" dirty="0" smtClean="0"/>
              <a:t>comparing SINR CDFs for calibration </a:t>
            </a:r>
          </a:p>
          <a:p>
            <a:pPr lvl="1"/>
            <a:r>
              <a:rPr lang="en-US" sz="1600" dirty="0" smtClean="0"/>
              <a:t>Difficulty in doing even ideal rate selection </a:t>
            </a:r>
          </a:p>
          <a:p>
            <a:pPr lvl="2"/>
            <a:r>
              <a:rPr lang="en-US" sz="1200" dirty="0" smtClean="0"/>
              <a:t>Need to calculate separate SINRs for all MCSs before mapping each one of them to a rate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ounter intuitive to make SINR a function of the MCS (and the channel model)</a:t>
            </a:r>
          </a:p>
          <a:p>
            <a:pPr marL="747712" lvl="2" indent="0">
              <a:buNone/>
            </a:pPr>
            <a:endParaRPr lang="en-US" sz="105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70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Alternative Approach 2: </a:t>
            </a:r>
            <a:r>
              <a:rPr lang="en-US" sz="2400" dirty="0"/>
              <a:t>C</a:t>
            </a:r>
            <a:r>
              <a:rPr lang="en-US" sz="2400" dirty="0" smtClean="0"/>
              <a:t>apacity based ESM and short term curves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1500" dirty="0" smtClean="0"/>
              <a:t>Step 1: Use a simple capacity based function for the effective SINR mapping</a:t>
            </a:r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 smtClean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</a:t>
            </a:r>
          </a:p>
          <a:p>
            <a:pPr marL="0" indent="0">
              <a:buNone/>
            </a:pPr>
            <a:r>
              <a:rPr lang="en-US" sz="1500" dirty="0" smtClean="0"/>
              <a:t>       where                               </a:t>
            </a:r>
            <a:r>
              <a:rPr lang="en-US" sz="1500" dirty="0"/>
              <a:t>, i.e.  the Shannon capacity formula, and      </a:t>
            </a:r>
            <a:r>
              <a:rPr lang="en-US" sz="1500" dirty="0" smtClean="0"/>
              <a:t>   is the post equalization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SINR of  the </a:t>
            </a:r>
            <a:r>
              <a:rPr lang="en-US" sz="1500" dirty="0" err="1"/>
              <a:t>i-th</a:t>
            </a:r>
            <a:r>
              <a:rPr lang="en-US" sz="1500" dirty="0"/>
              <a:t> stream at n-</a:t>
            </a:r>
            <a:r>
              <a:rPr lang="en-US" sz="1500" dirty="0" err="1"/>
              <a:t>th</a:t>
            </a:r>
            <a:r>
              <a:rPr lang="en-US" sz="1500" dirty="0"/>
              <a:t> </a:t>
            </a:r>
            <a:r>
              <a:rPr lang="en-US" sz="1500" dirty="0" smtClean="0"/>
              <a:t>tone</a:t>
            </a:r>
            <a:endParaRPr lang="en-US" sz="1500" dirty="0"/>
          </a:p>
          <a:p>
            <a:endParaRPr lang="en-US" sz="1500" dirty="0" smtClean="0"/>
          </a:p>
          <a:p>
            <a:r>
              <a:rPr lang="en-US" sz="1500" dirty="0" smtClean="0"/>
              <a:t>Step 2: Look up a </a:t>
            </a:r>
            <a:r>
              <a:rPr lang="en-US" sz="1500" u="sng" dirty="0" smtClean="0"/>
              <a:t>short-term</a:t>
            </a:r>
            <a:r>
              <a:rPr lang="en-US" sz="1500" dirty="0" smtClean="0"/>
              <a:t> effective SINR vs PER curve (</a:t>
            </a:r>
            <a:r>
              <a:rPr lang="en-US" sz="1500" dirty="0" smtClean="0"/>
              <a:t>details about curves </a:t>
            </a:r>
            <a:r>
              <a:rPr lang="en-US" sz="1500" dirty="0" smtClean="0"/>
              <a:t>on next slides)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1500" dirty="0" smtClean="0"/>
              <a:t>Pros</a:t>
            </a:r>
          </a:p>
          <a:p>
            <a:pPr lvl="1"/>
            <a:r>
              <a:rPr lang="en-US" sz="1400" dirty="0" smtClean="0"/>
              <a:t>Very simple and </a:t>
            </a:r>
            <a:r>
              <a:rPr lang="en-US" sz="1400" u="sng" dirty="0" smtClean="0"/>
              <a:t>MCS independent </a:t>
            </a:r>
            <a:r>
              <a:rPr lang="en-US" sz="1400" dirty="0" smtClean="0"/>
              <a:t>effective SINR calculation function </a:t>
            </a:r>
          </a:p>
          <a:p>
            <a:pPr lvl="2"/>
            <a:r>
              <a:rPr lang="en-US" sz="1200" dirty="0" smtClean="0"/>
              <a:t>Leads to simpler rate selection and SINR CDF comparison</a:t>
            </a:r>
          </a:p>
          <a:p>
            <a:pPr lvl="1"/>
            <a:r>
              <a:rPr lang="en-US" sz="1400" dirty="0" smtClean="0"/>
              <a:t>Inverse of ESM function has a closed form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500" dirty="0" smtClean="0"/>
              <a:t>Need </a:t>
            </a:r>
            <a:r>
              <a:rPr lang="en-US" sz="1500" dirty="0" smtClean="0"/>
              <a:t>to agree on reference curves as  AWGN curves do not work</a:t>
            </a:r>
          </a:p>
          <a:p>
            <a:pPr lvl="1"/>
            <a:r>
              <a:rPr lang="en-US" sz="1400" dirty="0" smtClean="0"/>
              <a:t>Short term effective SINR vs PER curves need to be used</a:t>
            </a:r>
          </a:p>
          <a:p>
            <a:pPr lvl="1"/>
            <a:r>
              <a:rPr lang="en-US" sz="1400" dirty="0" smtClean="0"/>
              <a:t>AWGN curves cannot be used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Due </a:t>
            </a:r>
            <a:r>
              <a:rPr lang="en-US" sz="1400" dirty="0"/>
              <a:t>to the slope difference, effective </a:t>
            </a:r>
            <a:r>
              <a:rPr lang="en-US" sz="1400" dirty="0" smtClean="0"/>
              <a:t>SINR PER curve </a:t>
            </a:r>
            <a:r>
              <a:rPr lang="en-US" sz="1400" dirty="0"/>
              <a:t>is </a:t>
            </a:r>
            <a:r>
              <a:rPr lang="en-US" sz="1400" dirty="0" smtClean="0"/>
              <a:t>not a simple shifted </a:t>
            </a:r>
            <a:r>
              <a:rPr lang="en-US" sz="1400" dirty="0"/>
              <a:t>version of AWGN </a:t>
            </a:r>
            <a:r>
              <a:rPr lang="en-US" sz="1400" dirty="0" smtClean="0"/>
              <a:t>curve</a:t>
            </a:r>
            <a:endParaRPr lang="en-US" sz="1400" dirty="0"/>
          </a:p>
          <a:p>
            <a:endParaRPr lang="en-US" sz="1100" dirty="0"/>
          </a:p>
          <a:p>
            <a:pPr lvl="1"/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80671"/>
              </p:ext>
            </p:extLst>
          </p:nvPr>
        </p:nvGraphicFramePr>
        <p:xfrm>
          <a:off x="2743200" y="2320925"/>
          <a:ext cx="3332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7" name="Equation" r:id="rId3" imgW="2209680" imgH="482400" progId="Equation.DSMT4">
                  <p:embed/>
                </p:oleObj>
              </mc:Choice>
              <mc:Fallback>
                <p:oleObj name="Equation" r:id="rId3" imgW="2209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20925"/>
                        <a:ext cx="3332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65881"/>
              </p:ext>
            </p:extLst>
          </p:nvPr>
        </p:nvGraphicFramePr>
        <p:xfrm>
          <a:off x="1600200" y="3276600"/>
          <a:ext cx="1169505" cy="231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8" name="Equation" r:id="rId5" imgW="1091880" imgH="215640" progId="Equation.3">
                  <p:embed/>
                </p:oleObj>
              </mc:Choice>
              <mc:Fallback>
                <p:oleObj name="Equation" r:id="rId5" imgW="1091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1169505" cy="231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61430"/>
              </p:ext>
            </p:extLst>
          </p:nvPr>
        </p:nvGraphicFramePr>
        <p:xfrm>
          <a:off x="6019800" y="3200400"/>
          <a:ext cx="304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9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00400"/>
                        <a:ext cx="304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59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</a:t>
            </a:r>
            <a:r>
              <a:rPr lang="en-US" dirty="0" smtClean="0"/>
              <a:t>‘L</a:t>
            </a:r>
            <a:r>
              <a:rPr lang="en-US" dirty="0" smtClean="0"/>
              <a:t>ong </a:t>
            </a:r>
            <a:r>
              <a:rPr lang="en-US" dirty="0"/>
              <a:t>term </a:t>
            </a:r>
            <a:r>
              <a:rPr lang="en-US" dirty="0" smtClean="0"/>
              <a:t>SNR’ and ‘Short </a:t>
            </a:r>
            <a:r>
              <a:rPr lang="en-US" dirty="0"/>
              <a:t>term effective </a:t>
            </a:r>
            <a:r>
              <a:rPr lang="en-US" dirty="0" smtClean="0"/>
              <a:t>SNR’ in </a:t>
            </a:r>
            <a:r>
              <a:rPr lang="en-US" dirty="0"/>
              <a:t>link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subsequent slides, we use the following terms</a:t>
            </a:r>
          </a:p>
          <a:p>
            <a:pPr lvl="1"/>
            <a:r>
              <a:rPr lang="en-US" i="1" dirty="0"/>
              <a:t>Long term SNR </a:t>
            </a:r>
            <a:r>
              <a:rPr lang="en-US" dirty="0"/>
              <a:t>: Ensemble average SNR of all the channel realizations of the channel </a:t>
            </a:r>
          </a:p>
          <a:p>
            <a:pPr lvl="2"/>
            <a:r>
              <a:rPr lang="en-US" dirty="0"/>
              <a:t>The </a:t>
            </a:r>
            <a:r>
              <a:rPr lang="en-US" u="sng" dirty="0"/>
              <a:t>average</a:t>
            </a:r>
            <a:r>
              <a:rPr lang="en-US" dirty="0"/>
              <a:t> SNR if you observed the channel ‘long term’</a:t>
            </a:r>
          </a:p>
          <a:p>
            <a:pPr lvl="2"/>
            <a:r>
              <a:rPr lang="en-US" dirty="0"/>
              <a:t>Note that every realization can have a very different ‘instantaneous’ SNR due to fading</a:t>
            </a:r>
          </a:p>
          <a:p>
            <a:pPr lvl="1"/>
            <a:r>
              <a:rPr lang="en-US" i="1" dirty="0"/>
              <a:t>Short term effective SNR </a:t>
            </a:r>
            <a:r>
              <a:rPr lang="en-US" dirty="0"/>
              <a:t>: Instantaneous </a:t>
            </a:r>
            <a:r>
              <a:rPr lang="en-US" u="sng" dirty="0"/>
              <a:t>effective</a:t>
            </a:r>
            <a:r>
              <a:rPr lang="en-US" dirty="0"/>
              <a:t> SNR of each channel realization</a:t>
            </a:r>
          </a:p>
          <a:p>
            <a:pPr lvl="2"/>
            <a:r>
              <a:rPr lang="en-US" u="sng" dirty="0"/>
              <a:t>Separate</a:t>
            </a:r>
            <a:r>
              <a:rPr lang="en-US" dirty="0"/>
              <a:t> for each realization</a:t>
            </a:r>
          </a:p>
          <a:p>
            <a:pPr lvl="2"/>
            <a:r>
              <a:rPr lang="en-US" dirty="0"/>
              <a:t>Calculated using ESM</a:t>
            </a:r>
          </a:p>
          <a:p>
            <a:pPr lvl="3"/>
            <a:r>
              <a:rPr lang="en-US" dirty="0"/>
              <a:t>Indicative of the information carrying ability of </a:t>
            </a:r>
            <a:r>
              <a:rPr lang="en-US" dirty="0" smtClean="0"/>
              <a:t>a </a:t>
            </a:r>
            <a:r>
              <a:rPr lang="en-US" dirty="0"/>
              <a:t>particular channel realization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13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WiFi </a:t>
            </a:r>
            <a:r>
              <a:rPr lang="en-US" sz="2400" dirty="0" smtClean="0"/>
              <a:t>PER vs SNR </a:t>
            </a:r>
            <a:r>
              <a:rPr lang="en-US" sz="2400" dirty="0" smtClean="0"/>
              <a:t>curves : Long </a:t>
            </a:r>
            <a:r>
              <a:rPr lang="en-US" sz="2400" dirty="0" smtClean="0"/>
              <a:t>term SNR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2800"/>
            <a:ext cx="7772400" cy="2895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In prior standards we have always used the ‘long term’ SNR on the x-axis of PER vs SNR curves</a:t>
            </a:r>
            <a:endParaRPr lang="en-US" sz="1050" dirty="0" smtClean="0"/>
          </a:p>
          <a:p>
            <a:pPr lvl="1"/>
            <a:r>
              <a:rPr lang="en-US" sz="1400" dirty="0" smtClean="0"/>
              <a:t>Diagram above shows the method used to collect statistics</a:t>
            </a:r>
          </a:p>
          <a:p>
            <a:pPr lvl="1"/>
            <a:r>
              <a:rPr lang="en-US" sz="1400" dirty="0" smtClean="0"/>
              <a:t>Good for a link simulation or a static system </a:t>
            </a:r>
            <a:endParaRPr lang="en-US" sz="1400" dirty="0" smtClean="0"/>
          </a:p>
          <a:p>
            <a:pPr lvl="2"/>
            <a:r>
              <a:rPr lang="en-US" sz="1050" dirty="0" smtClean="0"/>
              <a:t>E.g. It tells us, if we keep sending packets of one MCS for a long time at a certain average SNR in a particular channel model, how many packets are expected to go through?</a:t>
            </a:r>
          </a:p>
          <a:p>
            <a:pPr lvl="1"/>
            <a:r>
              <a:rPr lang="en-US" sz="1400" dirty="0" smtClean="0"/>
              <a:t>Cannot </a:t>
            </a:r>
            <a:r>
              <a:rPr lang="en-US" sz="1400" dirty="0" smtClean="0"/>
              <a:t>capture the dynamic behavior of a time-varying interference based system</a:t>
            </a:r>
          </a:p>
          <a:p>
            <a:pPr lvl="2"/>
            <a:r>
              <a:rPr lang="en-US" sz="1050" dirty="0" smtClean="0"/>
              <a:t>In those systems, not </a:t>
            </a:r>
            <a:r>
              <a:rPr lang="en-US" sz="1050" dirty="0" smtClean="0"/>
              <a:t>possible to go through all channel realizations for one interference condition or for one drop</a:t>
            </a:r>
            <a:endParaRPr lang="en-US" sz="1600" dirty="0" smtClean="0"/>
          </a:p>
          <a:p>
            <a:r>
              <a:rPr lang="en-US" sz="1600" dirty="0" smtClean="0"/>
              <a:t>In HEW, we will run highly dynamic system simulations</a:t>
            </a:r>
          </a:p>
          <a:p>
            <a:pPr lvl="1"/>
            <a:r>
              <a:rPr lang="en-US" sz="1400" dirty="0"/>
              <a:t>N</a:t>
            </a:r>
            <a:r>
              <a:rPr lang="en-US" sz="1400" dirty="0" smtClean="0"/>
              <a:t>eed to capture the receiver performance for a particular instantaneous SINR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775227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717" y="2300590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885546" y="2417087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183216" y="1597223"/>
            <a:ext cx="2393605" cy="1709410"/>
            <a:chOff x="1878416" y="765096"/>
            <a:chExt cx="2393605" cy="170941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723974" y="2212896"/>
              <a:ext cx="4683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Time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78416" y="765096"/>
              <a:ext cx="2393605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(scaled  by </a:t>
              </a:r>
              <a:r>
                <a:rPr lang="en-US" sz="1100" dirty="0" smtClean="0">
                  <a:latin typeface="Symbol" panose="05050102010706020507" pitchFamily="18" charset="2"/>
                </a:rPr>
                <a:t>a</a:t>
              </a:r>
            </a:p>
            <a:p>
              <a:pPr algn="ctr"/>
              <a:r>
                <a:rPr lang="en-US" sz="1100" dirty="0" smtClean="0"/>
                <a:t>appropriately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average ‘long term’ SNR).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Same </a:t>
              </a:r>
              <a:r>
                <a:rPr lang="en-US" sz="1100" i="1" dirty="0">
                  <a:solidFill>
                    <a:srgbClr val="FF0000"/>
                  </a:solidFill>
                </a:rPr>
                <a:t>scaling for all realizations </a:t>
              </a:r>
            </a:p>
            <a:p>
              <a:pPr algn="ctr"/>
              <a:endParaRPr lang="en-US" sz="11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3956304" y="2775227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82159" y="2400514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6701359" y="2352116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</p:cNvCxnSpPr>
          <p:nvPr/>
        </p:nvCxnSpPr>
        <p:spPr>
          <a:xfrm>
            <a:off x="6701359" y="2740664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28884" y="2060738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3387" y="3016835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828884" y="2525327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648200" y="2525327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28" idx="4"/>
          </p:cNvCxnSpPr>
          <p:nvPr/>
        </p:nvCxnSpPr>
        <p:spPr>
          <a:xfrm flipV="1">
            <a:off x="4841748" y="2961923"/>
            <a:ext cx="0" cy="344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38600" y="3273623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8" idx="6"/>
            <a:endCxn id="19" idx="1"/>
          </p:cNvCxnSpPr>
          <p:nvPr/>
        </p:nvCxnSpPr>
        <p:spPr>
          <a:xfrm flipV="1">
            <a:off x="5035296" y="2740664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24528" y="2599967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24200" y="2599967"/>
            <a:ext cx="0" cy="4389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69560" y="267621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a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2160608" y="2609672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556714" y="2171486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56714" y="2928170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49571" y="2977420"/>
            <a:ext cx="1507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Average long term SNR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7251151" y="2409939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41" name="Freeform 40"/>
          <p:cNvSpPr/>
          <p:nvPr/>
        </p:nvSpPr>
        <p:spPr>
          <a:xfrm>
            <a:off x="7743835" y="2326934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80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10944</TotalTime>
  <Words>1893</Words>
  <Application>Microsoft Office PowerPoint</Application>
  <PresentationFormat>On-screen Show (4:3)</PresentationFormat>
  <Paragraphs>378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Microsoft Word 97 - 2003 Document</vt:lpstr>
      <vt:lpstr>Equation</vt:lpstr>
      <vt:lpstr>PHY Abstraction</vt:lpstr>
      <vt:lpstr>Abstract</vt:lpstr>
      <vt:lpstr>Recall: PHY abstraction</vt:lpstr>
      <vt:lpstr>General thoughts</vt:lpstr>
      <vt:lpstr>Effective SINR modeling</vt:lpstr>
      <vt:lpstr>Proposals so far in HEW use Approach 1</vt:lpstr>
      <vt:lpstr>Alternative Approach 2: Capacity based ESM and short term curves</vt:lpstr>
      <vt:lpstr>Definition: ‘Long term SNR’ and ‘Short term effective SNR’ in link simulations</vt:lpstr>
      <vt:lpstr>Traditional WiFi PER vs SNR curves : Long term SNR</vt:lpstr>
      <vt:lpstr>PER vs ‘Short term effective SNR’ curve</vt:lpstr>
      <vt:lpstr>Generating PER vs short term effective SNR curves</vt:lpstr>
      <vt:lpstr>PER vs ‘short term effective SNR’ curve has a different slope when compared to AWGN</vt:lpstr>
      <vt:lpstr>Summary</vt:lpstr>
      <vt:lpstr>References</vt:lpstr>
      <vt:lpstr>Appendix</vt:lpstr>
      <vt:lpstr>Mutual Information based approach (MMIB in [1])</vt:lpstr>
      <vt:lpstr>Mutual Information ESM (MIESM) in [2]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Vermani, Sameer</cp:lastModifiedBy>
  <cp:revision>576</cp:revision>
  <cp:lastPrinted>1998-02-10T13:28:06Z</cp:lastPrinted>
  <dcterms:created xsi:type="dcterms:W3CDTF">2007-04-17T18:10:23Z</dcterms:created>
  <dcterms:modified xsi:type="dcterms:W3CDTF">2014-03-18T02:21:15Z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1501112788</vt:i4>
  </property>
  <property fmtid="{D5CDD505-2E9C-101B-9397-08002B2CF9AE}" pid="3" name="_NewReviewCycle">
    <vt:lpwstr/>
  </property>
  <property fmtid="{D5CDD505-2E9C-101B-9397-08002B2CF9AE}" pid="4" name="_EmailSubject">
    <vt:lpwstr>slides</vt:lpwstr>
  </property>
  <property fmtid="{D5CDD505-2E9C-101B-9397-08002B2CF9AE}" pid="5" name="_AuthorEmail">
    <vt:lpwstr>rtandra@qti.qualcomm.com</vt:lpwstr>
  </property>
  <property fmtid="{D5CDD505-2E9C-101B-9397-08002B2CF9AE}" pid="6" name="_AuthorEmailDisplayName">
    <vt:lpwstr>Tandra, Rahul</vt:lpwstr>
  </property>
  <property fmtid="{D5CDD505-2E9C-101B-9397-08002B2CF9AE}" pid="7" name="_PreviousAdHocReviewCycleID">
    <vt:i4>985993304</vt:i4>
  </property>
</Properties>
</file>