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4" r:id="rId5"/>
    <p:sldId id="265" r:id="rId6"/>
    <p:sldId id="268" r:id="rId7"/>
    <p:sldId id="271" r:id="rId8"/>
    <p:sldId id="269" r:id="rId9"/>
    <p:sldId id="266" r:id="rId10"/>
    <p:sldId id="270" r:id="rId11"/>
    <p:sldId id="272" r:id="rId12"/>
    <p:sldId id="273" r:id="rId13"/>
    <p:sldId id="264" r:id="rId14"/>
    <p:sldId id="277" r:id="rId15"/>
    <p:sldId id="275" r:id="rId16"/>
    <p:sldId id="276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ushik Josiam" initials="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98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11-14/0329r0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Models for different links in Simulations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824196"/>
              </p:ext>
            </p:extLst>
          </p:nvPr>
        </p:nvGraphicFramePr>
        <p:xfrm>
          <a:off x="514350" y="2276475"/>
          <a:ext cx="8077200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39160" imgH="2938927" progId="Word.Document.8">
                  <p:embed/>
                </p:oleObj>
              </mc:Choice>
              <mc:Fallback>
                <p:oleObj name="Document" r:id="rId4" imgW="8239160" imgH="29389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86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Multi-path Fading for </a:t>
            </a:r>
            <a:br>
              <a:rPr lang="en-US" dirty="0" smtClean="0"/>
            </a:br>
            <a:r>
              <a:rPr lang="en-US" dirty="0" smtClean="0"/>
              <a:t>Outdoor STA-STA links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05000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Short term multi-path fading is not modeled in [3]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However, experiments in [3] have modeled </a:t>
                </a:r>
                <a:r>
                  <a:rPr lang="en-US" sz="2000" dirty="0" err="1" smtClean="0"/>
                  <a:t>Ricean</a:t>
                </a:r>
                <a:r>
                  <a:rPr lang="en-US" sz="2000" dirty="0" smtClean="0"/>
                  <a:t> K-factor for both LOS and N-LOS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For LOS links, the mean of the K-factor varies linearly with the distance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For 2GHz – mean of K-factor = 15dB </a:t>
                </a:r>
                <a:r>
                  <a:rPr lang="en-US" sz="1200" dirty="0" smtClean="0"/>
                  <a:t>(with a distance related slope of 0.025)</a:t>
                </a:r>
                <a:endParaRPr lang="en-US" sz="160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For 5GHz – mean of K-factor = 23dB </a:t>
                </a:r>
                <a:r>
                  <a:rPr lang="en-US" sz="1200" dirty="0" smtClean="0"/>
                  <a:t>(with a distance related slope of 0.035)</a:t>
                </a:r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For N-LOS, the K-factor is not 1, instead is log-normally distributed with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1800" dirty="0" smtClean="0"/>
                  <a:t> and standard deviation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1800" dirty="0" smtClean="0"/>
                  <a:t> as</a:t>
                </a: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𝑑𝐵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𝑁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𝐾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−10</m:t>
                      </m:r>
                    </m:oMath>
                  </m:oMathPara>
                </a14:m>
                <a:endParaRPr lang="en-US" sz="180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For 2GHz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=2.36, 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𝐾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=0.48</m:t>
                    </m:r>
                  </m:oMath>
                </a14:m>
                <a:endParaRPr lang="en-US" sz="1600" b="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For 5GHz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=2.</m:t>
                    </m:r>
                    <m:r>
                      <a:rPr lang="en-US" sz="1600" b="0" i="1" smtClean="0">
                        <a:latin typeface="Cambria Math"/>
                      </a:rPr>
                      <m:t>43</m:t>
                    </m:r>
                    <m:r>
                      <a:rPr lang="en-US" sz="16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𝐾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=0.</m:t>
                    </m:r>
                    <m:r>
                      <a:rPr lang="en-US" sz="1600" b="0" i="1" smtClean="0">
                        <a:latin typeface="Cambria Math"/>
                      </a:rPr>
                      <m:t>45</m:t>
                    </m:r>
                  </m:oMath>
                </a14:m>
                <a:r>
                  <a:rPr lang="en-US" sz="2000" dirty="0" smtClean="0"/>
                  <a:t>  </a:t>
                </a:r>
                <a:endParaRPr lang="en-US" sz="2000" b="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05000"/>
                <a:ext cx="7770813" cy="4113213"/>
              </a:xfrm>
              <a:blipFill rotWithShape="1">
                <a:blip r:embed="rId3"/>
                <a:stretch>
                  <a:fillRect l="-706" t="-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57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Parameters for </a:t>
            </a:r>
            <a:br>
              <a:rPr lang="en-US" dirty="0" smtClean="0"/>
            </a:br>
            <a:r>
              <a:rPr lang="en-US" dirty="0" smtClean="0"/>
              <a:t>outdoor STA-STA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propose that we use the following path loss and log normal shadowing parameters for outdoor STA-STA links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3306206"/>
                  </p:ext>
                </p:extLst>
              </p:nvPr>
            </p:nvGraphicFramePr>
            <p:xfrm>
              <a:off x="4267200" y="3048000"/>
              <a:ext cx="4204956" cy="148336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19200"/>
                    <a:gridCol w="852156"/>
                    <a:gridCol w="685800"/>
                    <a:gridCol w="838200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 smtClean="0"/>
                            <a:t>(dB)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600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𝑑𝐵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NLOS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-62.01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-51.22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3306206"/>
                  </p:ext>
                </p:extLst>
              </p:nvPr>
            </p:nvGraphicFramePr>
            <p:xfrm>
              <a:off x="4267200" y="3048000"/>
              <a:ext cx="4204956" cy="148336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19200"/>
                    <a:gridCol w="852156"/>
                    <a:gridCol w="685800"/>
                    <a:gridCol w="838200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42857" t="-100000" r="-250000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3571" t="-100000" r="-212500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7536" t="-100000" r="-72464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90000" t="-100000" b="-214754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NLOS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-62.01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-51.22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177" y="3244361"/>
                <a:ext cx="37006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𝑑𝐵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+10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log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))  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77" y="3244361"/>
                <a:ext cx="3700693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0498" y="3764915"/>
                <a:ext cx="37840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[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𝑑𝐵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]=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𝑀𝐻𝑧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98" y="3764915"/>
                <a:ext cx="3784049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5644" y="5181600"/>
                <a:ext cx="3777701" cy="606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𝑆h𝑎𝑑𝑜𝑤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1 −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 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44" y="5181600"/>
                <a:ext cx="3777701" cy="606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973995"/>
                  </p:ext>
                </p:extLst>
              </p:nvPr>
            </p:nvGraphicFramePr>
            <p:xfrm>
              <a:off x="4267200" y="4639260"/>
              <a:ext cx="4204956" cy="163068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33156"/>
                    <a:gridCol w="838200"/>
                    <a:gridCol w="685800"/>
                    <a:gridCol w="838200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</a:rPr>
                                  <m:t>S</m:t>
                                </m:r>
                                <m:r>
                                  <a:rPr lang="en-US" sz="1600" b="0" i="0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</a:rPr>
                                  <m:t>dB</m:t>
                                </m:r>
                                <m:r>
                                  <a:rPr lang="en-US" sz="1600" b="0" i="0" smtClean="0"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D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</a:rPr>
                                  <m:t>S</m:t>
                                </m:r>
                                <m:r>
                                  <a:rPr lang="en-US" sz="1600" b="0" i="0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𝑑𝐵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D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NLOS</a:t>
                          </a:r>
                        </a:p>
                        <a:p>
                          <a:pPr algn="ctr"/>
                          <a:r>
                            <a:rPr lang="en-US" sz="12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=10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sz="12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22.1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23.4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LOS </a:t>
                          </a:r>
                          <a:r>
                            <a:rPr lang="en-US" sz="12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=0)</m:t>
                              </m:r>
                            </m:oMath>
                          </a14:m>
                          <a:endParaRPr lang="en-US" sz="12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973995"/>
                  </p:ext>
                </p:extLst>
              </p:nvPr>
            </p:nvGraphicFramePr>
            <p:xfrm>
              <a:off x="4267200" y="4639260"/>
              <a:ext cx="4204956" cy="163068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33156"/>
                    <a:gridCol w="838200"/>
                    <a:gridCol w="685800"/>
                    <a:gridCol w="838200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146377" t="-100000" r="-253623" b="-255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303571" t="-100000" r="-212500" b="-255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327536" t="-100000" r="-72464" b="-255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590000" t="-100000" b="-255738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t="-143529" r="-241584" b="-8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22.1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23.4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6"/>
                          <a:stretch>
                            <a:fillRect t="-339344" r="-241584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2" name="TextBox 11"/>
          <p:cNvSpPr txBox="1"/>
          <p:nvPr/>
        </p:nvSpPr>
        <p:spPr>
          <a:xfrm>
            <a:off x="539519" y="2853776"/>
            <a:ext cx="167640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Path Loss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0498" y="4876800"/>
            <a:ext cx="167640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Shadowing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868076"/>
                  </p:ext>
                </p:extLst>
              </p:nvPr>
            </p:nvGraphicFramePr>
            <p:xfrm>
              <a:off x="762000" y="1905000"/>
              <a:ext cx="7315204" cy="20523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045029"/>
                    <a:gridCol w="1045029"/>
                    <a:gridCol w="1045029"/>
                    <a:gridCol w="1045029"/>
                    <a:gridCol w="1045029"/>
                    <a:gridCol w="1224821"/>
                    <a:gridCol w="865238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Indoor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sz="1400" dirty="0" smtClean="0"/>
                            <a:t>STA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STA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latin typeface="Cambria Math"/>
                                </a:rPr>
                                <m:t>𝑆𝑇𝐴</m:t>
                              </m:r>
                            </m:oMath>
                          </a14:m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latin typeface="Cambria Math"/>
                                </a:rPr>
                                <m:t>𝐴𝑃</m:t>
                              </m:r>
                            </m:oMath>
                          </a14:m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sz="1400" dirty="0" smtClean="0"/>
                            <a:t>STA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STA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latin typeface="Cambria Math"/>
                                </a:rPr>
                                <m:t>𝑆𝑇𝐴</m:t>
                              </m:r>
                            </m:oMath>
                          </a14:m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latin typeface="Cambria Math"/>
                                </a:rPr>
                                <m:t>𝐴𝑃</m:t>
                              </m:r>
                            </m:oMath>
                          </a14:m>
                          <a:endParaRPr lang="en-US" sz="1400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Path</a:t>
                          </a:r>
                          <a:r>
                            <a:rPr lang="en-US" sz="1400" baseline="0" dirty="0" smtClean="0"/>
                            <a:t> Loss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sym typeface="Wingdings"/>
                            </a:rPr>
                            <a:t></a:t>
                          </a:r>
                          <a:endParaRPr lang="en-US" sz="20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Shadowing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sym typeface="Wingdings"/>
                            </a:rPr>
                            <a:t></a:t>
                          </a:r>
                          <a:endParaRPr lang="en-US" sz="20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Multi-path fading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868076"/>
                  </p:ext>
                </p:extLst>
              </p:nvPr>
            </p:nvGraphicFramePr>
            <p:xfrm>
              <a:off x="762000" y="1905000"/>
              <a:ext cx="7315204" cy="20523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045029"/>
                    <a:gridCol w="1045029"/>
                    <a:gridCol w="1045029"/>
                    <a:gridCol w="1045029"/>
                    <a:gridCol w="1045029"/>
                    <a:gridCol w="1224821"/>
                    <a:gridCol w="865238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Indoor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99419" t="-110000" r="-498256" b="-3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00585" t="-110000" r="-401170" b="-3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98837" t="-110000" r="-298837" b="-3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01170" t="-110000" r="-200585" b="-3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26368" t="-110000" r="-70647" b="-3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45070" t="-110000" b="-375000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Path</a:t>
                          </a:r>
                          <a:r>
                            <a:rPr lang="en-US" sz="1400" baseline="0" dirty="0" smtClean="0"/>
                            <a:t> Loss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sym typeface="Wingdings"/>
                            </a:rPr>
                            <a:t></a:t>
                          </a:r>
                          <a:endParaRPr lang="en-US" sz="20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Shadowing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sym typeface="Wingdings"/>
                            </a:rPr>
                            <a:t></a:t>
                          </a:r>
                          <a:endParaRPr lang="en-US" sz="20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Multi-path fading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914400" y="4267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This presentation presents </a:t>
            </a:r>
            <a:r>
              <a:rPr lang="en-US" sz="2000" dirty="0">
                <a:solidFill>
                  <a:schemeClr val="tx1"/>
                </a:solidFill>
              </a:rPr>
              <a:t>Path </a:t>
            </a:r>
            <a:r>
              <a:rPr lang="en-US" sz="2000" dirty="0" smtClean="0">
                <a:solidFill>
                  <a:schemeClr val="tx1"/>
                </a:solidFill>
              </a:rPr>
              <a:t>loss and Shadow fading model with LOS Probability for outdoor STA-STA link.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Multipath fading for outdoor STA-STA link needs a reasonable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Need models for AP-AP link in both indoor and outdoor environments or a common set of assumptions must be agreed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Explosion 2 8"/>
          <p:cNvSpPr/>
          <p:nvPr/>
        </p:nvSpPr>
        <p:spPr bwMode="auto">
          <a:xfrm>
            <a:off x="2933355" y="2438400"/>
            <a:ext cx="2238375" cy="167640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 rot="20215535">
            <a:off x="3123855" y="3014989"/>
            <a:ext cx="185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</a:rPr>
              <a:t>Continue using </a:t>
            </a:r>
            <a:r>
              <a:rPr lang="en-US" sz="1400" dirty="0" err="1">
                <a:solidFill>
                  <a:schemeClr val="accent6"/>
                </a:solidFill>
              </a:rPr>
              <a:t>TGn</a:t>
            </a:r>
            <a:r>
              <a:rPr lang="en-US" sz="1400" dirty="0">
                <a:solidFill>
                  <a:schemeClr val="accent6"/>
                </a:solidFill>
              </a:rPr>
              <a:t> models </a:t>
            </a:r>
            <a:r>
              <a:rPr lang="en-US" sz="1400" dirty="0" smtClean="0">
                <a:solidFill>
                  <a:schemeClr val="accent6"/>
                </a:solidFill>
              </a:rPr>
              <a:t>in simulations</a:t>
            </a:r>
            <a:endParaRPr lang="en-US" sz="1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3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11-03-0940-04-000n-tgn-channel-models.doc</a:t>
            </a:r>
            <a:endParaRPr lang="en-US" sz="2000" b="0" dirty="0" smtClean="0"/>
          </a:p>
          <a:p>
            <a:r>
              <a:rPr lang="en-US" sz="2000" b="0" dirty="0" smtClean="0"/>
              <a:t>[</a:t>
            </a:r>
            <a:r>
              <a:rPr lang="en-US" sz="2000" b="0" dirty="0"/>
              <a:t>2] Report  ITU-R  M.2135-1, Guidelines for evaluation of radio interface </a:t>
            </a:r>
            <a:r>
              <a:rPr lang="en-US" sz="2000" b="0" dirty="0" smtClean="0"/>
              <a:t>technologies </a:t>
            </a:r>
            <a:r>
              <a:rPr lang="en-US" sz="2000" b="0" dirty="0"/>
              <a:t>for </a:t>
            </a:r>
            <a:r>
              <a:rPr lang="en-US" sz="2000" b="0" dirty="0" smtClean="0"/>
              <a:t>IMT-Advanced, Dec 2009</a:t>
            </a:r>
          </a:p>
          <a:p>
            <a:r>
              <a:rPr lang="en-US" sz="2000" b="0" dirty="0" smtClean="0"/>
              <a:t>[3]Z. Wang, E. </a:t>
            </a:r>
            <a:r>
              <a:rPr lang="en-US" sz="2000" b="0" dirty="0" err="1" smtClean="0"/>
              <a:t>Tameh</a:t>
            </a:r>
            <a:r>
              <a:rPr lang="en-US" sz="2000" b="0" dirty="0" smtClean="0"/>
              <a:t> and A. Nix, Statistical Peer-to-Peer Models for outdoor urban environments at 2GHz and 5GHz, Proc. Of IEEE VTC, 2004</a:t>
            </a:r>
          </a:p>
          <a:p>
            <a:r>
              <a:rPr lang="en-US" sz="2000" b="0" dirty="0" smtClean="0"/>
              <a:t>[4]Z. Wang, E. </a:t>
            </a:r>
            <a:r>
              <a:rPr lang="en-US" sz="2000" b="0" dirty="0" err="1" smtClean="0"/>
              <a:t>Tameh</a:t>
            </a:r>
            <a:r>
              <a:rPr lang="en-US" sz="2000" b="0" dirty="0"/>
              <a:t> </a:t>
            </a:r>
            <a:r>
              <a:rPr lang="en-US" sz="2000" b="0" dirty="0" smtClean="0"/>
              <a:t>and A. Nix, “Joint Shadowing Process in Peer-to-Peer Radio Channels”, IEEE Transactions on Vehicular Technology, Vol. 57, No. 1, Jan 2008</a:t>
            </a:r>
          </a:p>
          <a:p>
            <a:r>
              <a:rPr lang="en-US" sz="2000" b="0" dirty="0"/>
              <a:t>[5] </a:t>
            </a:r>
            <a:r>
              <a:rPr lang="en-US" sz="2000" b="0" dirty="0" smtClean="0"/>
              <a:t>11-11-0968-03-00ah-channel-model-text.docx</a:t>
            </a:r>
          </a:p>
          <a:p>
            <a:r>
              <a:rPr lang="en-US" sz="2000" b="0" dirty="0" smtClean="0"/>
              <a:t>[6]11-13-1135-04-0hew-summary-on-hew-channel-models.pptx</a:t>
            </a:r>
          </a:p>
          <a:p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use existing model with antenna height factor; also break point distance</a:t>
            </a:r>
          </a:p>
          <a:p>
            <a:r>
              <a:rPr lang="en-US" dirty="0" smtClean="0"/>
              <a:t>According to the same reference, we’d like to propose for AP-AP path loss the following model (d: distance in meter, f: carrier frequency in MHz) </a:t>
            </a:r>
          </a:p>
          <a:p>
            <a:pPr lvl="1"/>
            <a:r>
              <a:rPr lang="en-US" dirty="0" smtClean="0"/>
              <a:t>PL_NLOS = -57.48 + 54.2 log10 (d) + 20 log10(f) (2GHz band)</a:t>
            </a:r>
          </a:p>
          <a:p>
            <a:pPr lvl="1"/>
            <a:r>
              <a:rPr lang="en-US" dirty="0" smtClean="0"/>
              <a:t>PL_NLOS = -48.71 + 54.4 log10 (d) + 20 log10(f) (5GHz band)</a:t>
            </a:r>
          </a:p>
          <a:p>
            <a:pPr lvl="1"/>
            <a:r>
              <a:rPr lang="en-US" dirty="0" smtClean="0"/>
              <a:t>PL_LOS = -27.6 + 20 log10(d) + 20 log10(f) </a:t>
            </a:r>
          </a:p>
          <a:p>
            <a:r>
              <a:rPr lang="en-US" dirty="0" smtClean="0"/>
              <a:t>However, it is only validated for 5m antenna height; HEW simulation scenario assumes 10m antenna height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AP-AP path loss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4963"/>
            <a:ext cx="1817687" cy="2746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758756" y="6475413"/>
            <a:ext cx="178516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Josiam et.al., Samsung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AP-AP path loss model comparison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4963"/>
            <a:ext cx="1817687" cy="2746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758756" y="6475413"/>
            <a:ext cx="178516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Josiam et.al., Samsung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2050" name="Picture 2" descr="Z:\chips\generic_ip\wlan\matlab_models\research\phy_slsim\ap2ap_nonlos_pl_compa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5923" y="1905000"/>
            <a:ext cx="5851677" cy="43887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850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ln/>
            </p:spPr>
            <p:txBody>
              <a:bodyPr/>
              <a:lstStyle/>
              <a:p>
                <a:pPr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 smtClean="0"/>
                  <a:t>	System level Simulations require us to model channels for </a:t>
                </a:r>
                <a:r>
                  <a:rPr lang="en-US" dirty="0">
                    <a:solidFill>
                      <a:schemeClr val="tx1"/>
                    </a:solidFill>
                  </a:rPr>
                  <a:t>AP↔STA, STA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Cambria Math"/>
                      </a:rPr>
                      <m:t>↔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STA, </a:t>
                </a:r>
                <a:r>
                  <a:rPr lang="en-US" dirty="0">
                    <a:solidFill>
                      <a:schemeClr val="tx1"/>
                    </a:solidFill>
                  </a:rPr>
                  <a:t>AP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Cambria Math"/>
                      </a:rPr>
                      <m:t>↔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AP  links in both indoor and outdoor environments.  While channel model for AP</a:t>
                </a:r>
                <a:r>
                  <a:rPr lang="en-US" dirty="0">
                    <a:solidFill>
                      <a:schemeClr val="tx1"/>
                    </a:solidFill>
                  </a:rPr>
                  <a:t>↔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STA link are agreed, we do not have models specified for STA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Cambria Math"/>
                      </a:rPr>
                      <m:t>↔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STA and AP</a:t>
                </a:r>
                <a14:m>
                  <m:oMath xmlns:m="http://schemas.openxmlformats.org/officeDocument/2006/math">
                    <m:r>
                      <a:rPr lang="en-US" smtClean="0">
                        <a:solidFill>
                          <a:schemeClr val="tx1"/>
                        </a:solidFill>
                        <a:latin typeface="Cambria Math"/>
                      </a:rPr>
                      <m:t>↔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AP links.  We propose path loss and shadowing models for outdoor </a:t>
                </a:r>
                <a:r>
                  <a:rPr lang="en-US" dirty="0">
                    <a:solidFill>
                      <a:schemeClr val="tx1"/>
                    </a:solidFill>
                  </a:rPr>
                  <a:t>STA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1"/>
                        </a:solidFill>
                        <a:latin typeface="Cambria Math"/>
                      </a:rPr>
                      <m:t>↔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STA links.</a:t>
                </a:r>
                <a:endParaRPr lang="en-GB" dirty="0"/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blipFill rotWithShape="1">
                <a:blip r:embed="rId3"/>
                <a:stretch>
                  <a:fillRect t="-1185" r="-211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615964" cy="256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Transmission Links in Simulations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829533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smtClean="0"/>
              <a:t>Simulations, esp. System Level, require us to model different types of transmissions</a:t>
            </a:r>
            <a:endParaRPr lang="en-US" sz="2000" b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85" y="2875135"/>
            <a:ext cx="3683830" cy="1977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800" y="4852453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Indoor: Scenarios 1, 2 &amp; 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7400" y="4875192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Outdoor: Scenarios 4a &amp; 4b</a:t>
            </a:r>
            <a:endParaRPr 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85850" y="5334000"/>
                <a:ext cx="755332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For each of these transmission links, we need to know models for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path-loss, shadowing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 and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short-term multi-path fading.</a:t>
                </a:r>
              </a:p>
              <a:p>
                <a:r>
                  <a:rPr lang="en-US" sz="1800" dirty="0">
                    <a:solidFill>
                      <a:srgbClr val="FF0000"/>
                    </a:solidFill>
                  </a:rPr>
                  <a:t>	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- AP↔STA, </a:t>
                </a:r>
                <a:r>
                  <a:rPr lang="en-US" sz="1800" dirty="0">
                    <a:solidFill>
                      <a:schemeClr val="tx1"/>
                    </a:solidFill>
                  </a:rPr>
                  <a:t>STA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chemeClr val="tx1"/>
                        </a:solidFill>
                        <a:latin typeface="Cambria Math"/>
                      </a:rPr>
                      <m:t>↔</m:t>
                    </m:r>
                    <m:r>
                      <a:rPr lang="en-US" sz="1800">
                        <a:solidFill>
                          <a:schemeClr val="tx1"/>
                        </a:solidFill>
                        <a:latin typeface="Cambria Math"/>
                      </a:rPr>
                      <m:t>𝑆𝑇𝐴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>
                    <a:solidFill>
                      <a:schemeClr val="tx1"/>
                    </a:solidFill>
                  </a:rPr>
                  <a:t>AP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chemeClr val="tx1"/>
                        </a:solidFill>
                        <a:latin typeface="Cambria Math"/>
                      </a:rPr>
                      <m:t>↔</m:t>
                    </m:r>
                    <m:r>
                      <a:rPr lang="en-US" sz="1800">
                        <a:solidFill>
                          <a:schemeClr val="tx1"/>
                        </a:solidFill>
                        <a:latin typeface="Cambria Math"/>
                      </a:rPr>
                      <m:t>𝐴𝑃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links must  be modeled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850" y="5334000"/>
                <a:ext cx="7553325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646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7149361"/>
                  </p:ext>
                </p:extLst>
              </p:nvPr>
            </p:nvGraphicFramePr>
            <p:xfrm>
              <a:off x="904530" y="1752600"/>
              <a:ext cx="7315204" cy="20015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045029"/>
                    <a:gridCol w="1045029"/>
                    <a:gridCol w="1045029"/>
                    <a:gridCol w="1045029"/>
                    <a:gridCol w="1045029"/>
                    <a:gridCol w="1224821"/>
                    <a:gridCol w="865238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Indoor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sz="1400" dirty="0" smtClean="0"/>
                            <a:t>STA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STA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𝑆𝑇𝐴</m:t>
                              </m:r>
                            </m:oMath>
                          </a14:m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𝐴𝑃</m:t>
                              </m:r>
                            </m:oMath>
                          </a14:m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latin typeface="Cambria Math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sz="1400" dirty="0" smtClean="0"/>
                            <a:t>STA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STA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𝑆𝑇𝐴</m:t>
                              </m:r>
                            </m:oMath>
                          </a14:m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AP</a:t>
                          </a:r>
                          <a14:m>
                            <m:oMath xmlns:m="http://schemas.openxmlformats.org/officeDocument/2006/math"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↔</m:t>
                              </m:r>
                              <m:r>
                                <a:rPr lang="en-US" sz="140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𝐴𝑃</m:t>
                              </m:r>
                            </m:oMath>
                          </a14:m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Path</a:t>
                          </a:r>
                          <a:r>
                            <a:rPr lang="en-US" sz="1400" baseline="0" dirty="0" smtClean="0"/>
                            <a:t> Loss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?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Shadowing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?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Multi-path fading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7149361"/>
                  </p:ext>
                </p:extLst>
              </p:nvPr>
            </p:nvGraphicFramePr>
            <p:xfrm>
              <a:off x="904530" y="1752600"/>
              <a:ext cx="7315204" cy="20015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045029"/>
                    <a:gridCol w="1045029"/>
                    <a:gridCol w="1045029"/>
                    <a:gridCol w="1045029"/>
                    <a:gridCol w="1045029"/>
                    <a:gridCol w="1224821"/>
                    <a:gridCol w="865238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Indoor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Outdoor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99419" t="-108197" r="-498837" b="-354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00585" t="-108197" r="-401754" b="-354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98837" t="-108197" r="-299419" b="-354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01170" t="-108197" r="-201170" b="-354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26368" t="-108197" r="-71144" b="-354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45070" t="-108197" r="-704" b="-354098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Path</a:t>
                          </a:r>
                          <a:r>
                            <a:rPr lang="en-US" sz="1400" baseline="0" dirty="0" smtClean="0"/>
                            <a:t> Loss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?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Shadowing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?</a:t>
                          </a:r>
                          <a:endParaRPr lang="en-US" sz="1400" dirty="0" smtClean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Multi-path fading</a:t>
                          </a:r>
                          <a:endParaRPr lang="en-US" sz="1400" dirty="0"/>
                        </a:p>
                      </a:txBody>
                      <a:tcPr anchor="ctr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ym typeface="Wingdings"/>
                            </a:rPr>
                            <a:t></a:t>
                          </a:r>
                          <a:endParaRPr lang="en-US" sz="140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?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Explosion 2 7"/>
          <p:cNvSpPr/>
          <p:nvPr/>
        </p:nvSpPr>
        <p:spPr bwMode="auto">
          <a:xfrm>
            <a:off x="2933355" y="2438400"/>
            <a:ext cx="2238375" cy="167640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20215535">
            <a:off x="3123855" y="3014989"/>
            <a:ext cx="185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</a:rPr>
              <a:t>Currently using </a:t>
            </a:r>
            <a:r>
              <a:rPr lang="en-US" sz="1400" dirty="0" err="1">
                <a:solidFill>
                  <a:schemeClr val="accent6"/>
                </a:solidFill>
              </a:rPr>
              <a:t>TGn</a:t>
            </a:r>
            <a:r>
              <a:rPr lang="en-US" sz="1400" dirty="0">
                <a:solidFill>
                  <a:schemeClr val="accent6"/>
                </a:solidFill>
              </a:rPr>
              <a:t> models </a:t>
            </a:r>
            <a:r>
              <a:rPr lang="en-US" sz="1400" dirty="0" smtClean="0">
                <a:solidFill>
                  <a:schemeClr val="accent6"/>
                </a:solidFill>
              </a:rPr>
              <a:t>in simulations</a:t>
            </a: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10" name="Explosion 2 9"/>
          <p:cNvSpPr/>
          <p:nvPr/>
        </p:nvSpPr>
        <p:spPr bwMode="auto">
          <a:xfrm>
            <a:off x="6057555" y="2438400"/>
            <a:ext cx="2238375" cy="1676400"/>
          </a:xfrm>
          <a:prstGeom prst="irregularSeal2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 rot="20215535">
            <a:off x="6248055" y="3014989"/>
            <a:ext cx="185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</a:rPr>
              <a:t>Currently using </a:t>
            </a:r>
            <a:r>
              <a:rPr lang="en-US" sz="1400" dirty="0" err="1" smtClean="0">
                <a:solidFill>
                  <a:schemeClr val="accent6"/>
                </a:solidFill>
              </a:rPr>
              <a:t>UMi</a:t>
            </a:r>
            <a:r>
              <a:rPr lang="en-US" sz="1400" dirty="0" smtClean="0">
                <a:solidFill>
                  <a:schemeClr val="accent6"/>
                </a:solidFill>
              </a:rPr>
              <a:t> </a:t>
            </a:r>
            <a:r>
              <a:rPr lang="en-US" sz="1400" dirty="0">
                <a:solidFill>
                  <a:schemeClr val="accent6"/>
                </a:solidFill>
              </a:rPr>
              <a:t>models </a:t>
            </a:r>
            <a:r>
              <a:rPr lang="en-US" sz="1400" dirty="0" smtClean="0">
                <a:solidFill>
                  <a:schemeClr val="accent6"/>
                </a:solidFill>
              </a:rPr>
              <a:t>in simulations</a:t>
            </a:r>
            <a:endParaRPr lang="en-US" sz="1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" y="4038600"/>
                <a:ext cx="83058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Need clear assumptions for </a:t>
                </a:r>
                <a:r>
                  <a:rPr lang="en-US" sz="2000" dirty="0">
                    <a:solidFill>
                      <a:schemeClr val="tx1"/>
                    </a:solidFill>
                  </a:rPr>
                  <a:t>STA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STA or A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P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AP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links in both indoor and outdoor environments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For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</a:rPr>
                  <a:t>STA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STA or A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P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AP links, path-loss and shadowing are definitely required to get accurate co-channel  interference statistics while multi-path fading is necessary to model peer-to-peer transmissions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This presentation focuses on outdoor STA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STA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links and provides alternatives  models for path-loss and shadowing.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038600"/>
                <a:ext cx="8305800" cy="2246769"/>
              </a:xfrm>
              <a:prstGeom prst="rect">
                <a:avLst/>
              </a:prstGeom>
              <a:blipFill rotWithShape="1">
                <a:blip r:embed="rId3"/>
                <a:stretch>
                  <a:fillRect l="-661" t="-1359" r="-954" b="-3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41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for Outdoor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1949370"/>
            <a:ext cx="4187464" cy="297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21039" y="4950023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Outdoor: Scenarios 4a &amp; 4b</a:t>
            </a:r>
            <a:endParaRPr 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0524" y="1752600"/>
                <a:ext cx="4867276" cy="1415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chemeClr val="accent2"/>
                    </a:solidFill>
                  </a:rPr>
                  <a:t>AP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1800" dirty="0" smtClean="0">
                    <a:solidFill>
                      <a:schemeClr val="accent2"/>
                    </a:solidFill>
                  </a:rPr>
                  <a:t>STA </a:t>
                </a:r>
                <a:endParaRPr lang="en-US" sz="1800" dirty="0">
                  <a:solidFill>
                    <a:schemeClr val="accent2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Path-loss, Shadow Fading and short-term multi-path fading well understood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en-US" sz="1600" dirty="0" smtClean="0">
                    <a:solidFill>
                      <a:schemeClr val="tx1"/>
                    </a:solidFill>
                  </a:rPr>
                  <a:t>We agreed to use ITU Urban Micro(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UMi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) Model[6]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4" y="1752600"/>
                <a:ext cx="4867276" cy="1415772"/>
              </a:xfrm>
              <a:prstGeom prst="rect">
                <a:avLst/>
              </a:prstGeom>
              <a:blipFill rotWithShape="1">
                <a:blip r:embed="rId3"/>
                <a:stretch>
                  <a:fillRect l="-1001" t="-2155" r="-1001" b="-4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798" y="3048000"/>
                <a:ext cx="4876802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rgbClr val="FF0000"/>
                    </a:solidFill>
                  </a:rPr>
                  <a:t>STA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</a:rPr>
                  <a:t>STA </a:t>
                </a:r>
                <a:endParaRPr lang="en-US" sz="1800" dirty="0">
                  <a:solidFill>
                    <a:srgbClr val="FF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err="1" smtClean="0">
                    <a:solidFill>
                      <a:schemeClr val="tx1"/>
                    </a:solidFill>
                  </a:rPr>
                  <a:t>UMi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 model has antenna height parameter in their equations that disallows usage for STA-STA links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Path-loss &amp; Shadow Fading models are studied in literature[3]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Multi-path short-term fading not very well  modeled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8" y="3048000"/>
                <a:ext cx="4876802" cy="2308324"/>
              </a:xfrm>
              <a:prstGeom prst="rect">
                <a:avLst/>
              </a:prstGeom>
              <a:blipFill rotWithShape="1">
                <a:blip r:embed="rId4"/>
                <a:stretch>
                  <a:fillRect l="-1000" t="-1319" r="-625" b="-3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672" y="5268396"/>
                <a:ext cx="80867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rgbClr val="FF0000"/>
                    </a:solidFill>
                  </a:rPr>
                  <a:t>AP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</a:rPr>
                  <a:t>AP </a:t>
                </a:r>
                <a:endParaRPr lang="en-US" sz="1800" dirty="0">
                  <a:solidFill>
                    <a:srgbClr val="FF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Models are not available for Path-loss, Shadow Fading and short-term fading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[3] provides models for path-loss and shadow fading for  APs up to height 5m where as </a:t>
                </a:r>
                <a:r>
                  <a:rPr lang="en-US" sz="1800" dirty="0" err="1" smtClean="0">
                    <a:solidFill>
                      <a:schemeClr val="tx1"/>
                    </a:solidFill>
                  </a:rPr>
                  <a:t>UMi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 assumes AP height of 10m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2" y="5268396"/>
                <a:ext cx="8086727" cy="1200329"/>
              </a:xfrm>
              <a:prstGeom prst="rect">
                <a:avLst/>
              </a:prstGeom>
              <a:blipFill rotWithShape="1">
                <a:blip r:embed="rId5"/>
                <a:stretch>
                  <a:fillRect l="-603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096125" y="4026515"/>
            <a:ext cx="1971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 Height = 10m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STA Height = 1.5m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outdoor STA-STA Path-Loss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772920"/>
            <a:ext cx="5410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For both 2GHz and 5GHz bands, path loss for outdoor STA-STA links can be modeled as [3]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816" y="1990742"/>
            <a:ext cx="2199184" cy="174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09700" y="2603538"/>
                <a:ext cx="38806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log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 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700" y="2603538"/>
                <a:ext cx="3880678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ular Callout 9"/>
          <p:cNvSpPr/>
          <p:nvPr/>
        </p:nvSpPr>
        <p:spPr bwMode="auto">
          <a:xfrm>
            <a:off x="152400" y="3353781"/>
            <a:ext cx="2514600" cy="266700"/>
          </a:xfrm>
          <a:prstGeom prst="wedgeRoundRectCallout">
            <a:avLst>
              <a:gd name="adj1" fmla="val 56045"/>
              <a:gd name="adj2" fmla="val -19419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Path-loss at reference distance of 1m</a:t>
            </a: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2781300" y="3353781"/>
            <a:ext cx="1981200" cy="266700"/>
          </a:xfrm>
          <a:prstGeom prst="wedgeRoundRectCallout">
            <a:avLst>
              <a:gd name="adj1" fmla="val 2265"/>
              <a:gd name="adj2" fmla="val -18749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Attenuation Slope Exponent</a:t>
            </a: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4838700" y="3277581"/>
            <a:ext cx="1447800" cy="342900"/>
          </a:xfrm>
          <a:prstGeom prst="wedgeRoundRectCallout">
            <a:avLst>
              <a:gd name="adj1" fmla="val -51108"/>
              <a:gd name="adj2" fmla="val -13214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Distance in 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1271753"/>
                  </p:ext>
                </p:extLst>
              </p:nvPr>
            </p:nvGraphicFramePr>
            <p:xfrm>
              <a:off x="2875045" y="4572000"/>
              <a:ext cx="4204956" cy="148336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19200"/>
                    <a:gridCol w="852156"/>
                    <a:gridCol w="685800"/>
                    <a:gridCol w="838200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 smtClean="0"/>
                            <a:t>(dB)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600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𝑑𝐵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NLOS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-62.01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-51.22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1271753"/>
                  </p:ext>
                </p:extLst>
              </p:nvPr>
            </p:nvGraphicFramePr>
            <p:xfrm>
              <a:off x="2875045" y="4572000"/>
              <a:ext cx="4204956" cy="148336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219200"/>
                    <a:gridCol w="852156"/>
                    <a:gridCol w="685800"/>
                    <a:gridCol w="838200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144604" t="-100000" r="-252518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300885" t="-100000" r="-210619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330657" t="-100000" r="-73723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590000" t="-100000" r="-1000" b="-214754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NLOS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-62.01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-51.22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LOS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-27.6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71600" y="3754120"/>
                <a:ext cx="36059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𝑑𝐵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]=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54120"/>
                <a:ext cx="360592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ular Callout 16"/>
          <p:cNvSpPr/>
          <p:nvPr/>
        </p:nvSpPr>
        <p:spPr bwMode="auto">
          <a:xfrm>
            <a:off x="5310519" y="3768109"/>
            <a:ext cx="1533525" cy="461665"/>
          </a:xfrm>
          <a:prstGeom prst="wedgeRoundRectCallout">
            <a:avLst>
              <a:gd name="adj1" fmla="val -91939"/>
              <a:gd name="adj2" fmla="val 135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Carrier Frequency (MHz)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ounded Rectangular Callout 18"/>
          <p:cNvSpPr/>
          <p:nvPr/>
        </p:nvSpPr>
        <p:spPr bwMode="auto">
          <a:xfrm>
            <a:off x="762000" y="5943600"/>
            <a:ext cx="1533525" cy="461665"/>
          </a:xfrm>
          <a:prstGeom prst="wedgeRoundRectCallout">
            <a:avLst>
              <a:gd name="adj1" fmla="val 108682"/>
              <a:gd name="adj2" fmla="val -6673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Use free space path loss for LOS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34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Outdoor STA-STA </a:t>
            </a:r>
            <a:r>
              <a:rPr lang="en-GB" dirty="0"/>
              <a:t>path loss </a:t>
            </a:r>
            <a:r>
              <a:rPr lang="en-GB" dirty="0" smtClean="0"/>
              <a:t>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pic>
        <p:nvPicPr>
          <p:cNvPr id="7" name="Picture 2" descr="Z:\chips\generic_ip\wlan\matlab_models\research\phy_slsim\sta2sta_nonlos_pl_compar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5027084" cy="377031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52475" y="5334000"/>
            <a:ext cx="8010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The STA-STA path loss equation as defined in [3] is quite different from both </a:t>
            </a:r>
            <a:r>
              <a:rPr lang="en-US" sz="1800" dirty="0" err="1" smtClean="0">
                <a:solidFill>
                  <a:schemeClr val="tx1"/>
                </a:solidFill>
              </a:rPr>
              <a:t>UMi</a:t>
            </a:r>
            <a:r>
              <a:rPr lang="en-US" sz="1800" dirty="0" smtClean="0">
                <a:solidFill>
                  <a:schemeClr val="tx1"/>
                </a:solidFill>
              </a:rPr>
              <a:t> and IEEE Channel Model D. 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[3] is backed by experimental evidence and a modification of the path loss equation is used in TG-ah[5]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8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STA-STA LOS probability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2667000"/>
            <a:ext cx="6591300" cy="3651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9125" y="213360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Links have an associated distance dependent LOS probability[3]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619500" y="2533710"/>
            <a:ext cx="0" cy="348609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90800" y="3429000"/>
                <a:ext cx="1905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 smtClean="0">
                    <a:solidFill>
                      <a:schemeClr val="accent6"/>
                    </a:solidFill>
                  </a:rPr>
                  <a:t>For </a:t>
                </a:r>
                <a:endParaRPr lang="en-US" sz="1800" b="1" i="1" dirty="0" smtClean="0">
                  <a:solidFill>
                    <a:schemeClr val="accent6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8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𝒅</m:t>
                    </m:r>
                    <m:r>
                      <a:rPr lang="en-US" sz="18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&lt; </m:t>
                    </m:r>
                    <m:r>
                      <a:rPr lang="en-US" sz="18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𝟏𝟎</m:t>
                    </m:r>
                    <m:r>
                      <a:rPr lang="en-US" sz="18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1800" b="1" dirty="0" smtClean="0">
                    <a:solidFill>
                      <a:schemeClr val="accent6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sz="1800" b="1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𝑳𝑶𝑺</m:t>
                        </m:r>
                      </m:sub>
                    </m:sSub>
                    <m:r>
                      <a:rPr lang="en-US" sz="18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1800" b="1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429000"/>
                <a:ext cx="190500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2556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 bwMode="auto">
          <a:xfrm>
            <a:off x="5943600" y="3581400"/>
            <a:ext cx="1600200" cy="30926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5029200" y="3736032"/>
            <a:ext cx="914400" cy="4549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842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Shadowing in outdoor STA-STA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2014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1" y="1772920"/>
            <a:ext cx="5410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For both 2GHz and 5GHz bands, shadowing for outdoor STA-STA links can be modeled as log-normal distribution  with standard deviation[3]</a:t>
            </a:r>
          </a:p>
          <a:p>
            <a:pPr marL="0" indent="0"/>
            <a:endParaRPr lang="en-US" kern="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816" y="1990742"/>
            <a:ext cx="2199184" cy="174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43000" y="2762250"/>
                <a:ext cx="4554708" cy="709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𝑆h𝑎𝑑𝑜𝑤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1 −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 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762250"/>
                <a:ext cx="4554708" cy="7097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ular Callout 9"/>
          <p:cNvSpPr/>
          <p:nvPr/>
        </p:nvSpPr>
        <p:spPr bwMode="auto">
          <a:xfrm>
            <a:off x="647701" y="3771900"/>
            <a:ext cx="1295400" cy="266700"/>
          </a:xfrm>
          <a:prstGeom prst="wedgeRoundRectCallout">
            <a:avLst>
              <a:gd name="adj1" fmla="val 95449"/>
              <a:gd name="adj2" fmla="val -19464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- Rx distance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2286000" y="3771900"/>
            <a:ext cx="1752600" cy="266700"/>
          </a:xfrm>
          <a:prstGeom prst="wedgeRoundRectCallout">
            <a:avLst>
              <a:gd name="adj1" fmla="val 4145"/>
              <a:gd name="adj2" fmla="val -20178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Max. Standard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Deviation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4191000" y="3771900"/>
            <a:ext cx="2286000" cy="266700"/>
          </a:xfrm>
          <a:prstGeom prst="wedgeRoundRectCallout">
            <a:avLst>
              <a:gd name="adj1" fmla="val -17937"/>
              <a:gd name="adj2" fmla="val -21607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Growth Distance Factor in 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0387744"/>
                  </p:ext>
                </p:extLst>
              </p:nvPr>
            </p:nvGraphicFramePr>
            <p:xfrm>
              <a:off x="1212223" y="4343400"/>
              <a:ext cx="4204956" cy="169164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562099"/>
                    <a:gridCol w="685800"/>
                    <a:gridCol w="609600"/>
                    <a:gridCol w="737857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</a:rPr>
                                  <m:t>S</m:t>
                                </m:r>
                                <m:r>
                                  <a:rPr lang="en-US" sz="1600" b="0" i="0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</a:rPr>
                                  <m:t>dB</m:t>
                                </m:r>
                                <m:r>
                                  <a:rPr lang="en-US" sz="1600" b="0" i="0" smtClean="0"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D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/>
                                  </a:rPr>
                                  <m:t>S</m:t>
                                </m:r>
                                <m:r>
                                  <a:rPr lang="en-US" sz="1600" b="0" i="0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𝑑𝐵</m:t>
                                </m:r>
                                <m:r>
                                  <a:rPr lang="en-US" sz="1600" smtClean="0"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D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/>
                                      </a:rPr>
                                      <m:t>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NLOS</a:t>
                          </a:r>
                        </a:p>
                        <a:p>
                          <a:pPr algn="ctr"/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/>
                                </a:rPr>
                                <m:t>=10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22.1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23.4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LOS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/>
                                </a:rPr>
                                <m:t>=0)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0387744"/>
                  </p:ext>
                </p:extLst>
              </p:nvPr>
            </p:nvGraphicFramePr>
            <p:xfrm>
              <a:off x="1212223" y="4343400"/>
              <a:ext cx="4204956" cy="169164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562099"/>
                    <a:gridCol w="685800"/>
                    <a:gridCol w="609600"/>
                    <a:gridCol w="737857"/>
                    <a:gridCol w="609600"/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STA-STA</a:t>
                          </a:r>
                          <a:endParaRPr lang="en-US" sz="16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5GHz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227434" t="-103333" r="-284071" b="-2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370000" t="-103333" r="-221000" b="-2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388430" t="-103333" r="-82645" b="-2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591000" t="-103333" b="-276667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391" t="-128421" r="-169531" b="-7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22.1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23.4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4"/>
                          <a:stretch>
                            <a:fillRect l="-391" t="-355738" r="-169531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53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36</a:t>
                          </a:r>
                          <a:endParaRPr lang="en-US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TextBox 14"/>
          <p:cNvSpPr txBox="1"/>
          <p:nvPr/>
        </p:nvSpPr>
        <p:spPr>
          <a:xfrm>
            <a:off x="6019801" y="4800600"/>
            <a:ext cx="27802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[4] proposes a joint correlation model for shadowing between 2 STAs that can also be considered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426</TotalTime>
  <Words>1465</Words>
  <Application>Microsoft Office PowerPoint</Application>
  <PresentationFormat>On-screen Show (4:3)</PresentationFormat>
  <Paragraphs>288</Paragraphs>
  <Slides>16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Channel Models for different links in Simulations</vt:lpstr>
      <vt:lpstr>Abstract</vt:lpstr>
      <vt:lpstr>Transmission Links in Simulations</vt:lpstr>
      <vt:lpstr>Current Status</vt:lpstr>
      <vt:lpstr>Models for Outdoor</vt:lpstr>
      <vt:lpstr>Modeling outdoor STA-STA Path-Loss</vt:lpstr>
      <vt:lpstr>Outdoor STA-STA path loss comparison</vt:lpstr>
      <vt:lpstr>Outdoor STA-STA LOS probability</vt:lpstr>
      <vt:lpstr>Shadowing in outdoor STA-STA links</vt:lpstr>
      <vt:lpstr>Multi-path Fading for  Outdoor STA-STA links</vt:lpstr>
      <vt:lpstr>Recommended Parameters for  outdoor STA-STA links</vt:lpstr>
      <vt:lpstr>Summary</vt:lpstr>
      <vt:lpstr>References</vt:lpstr>
      <vt:lpstr>Appendix</vt:lpstr>
      <vt:lpstr>Outdoor AP-AP path loss model</vt:lpstr>
      <vt:lpstr>AP-AP path loss model comparison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40</cp:revision>
  <cp:lastPrinted>1601-01-01T00:00:00Z</cp:lastPrinted>
  <dcterms:created xsi:type="dcterms:W3CDTF">2013-07-12T19:51:42Z</dcterms:created>
  <dcterms:modified xsi:type="dcterms:W3CDTF">2014-03-18T04:44:23Z</dcterms:modified>
</cp:coreProperties>
</file>