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3" r:id="rId4"/>
    <p:sldId id="300" r:id="rId5"/>
    <p:sldId id="288" r:id="rId6"/>
    <p:sldId id="301" r:id="rId7"/>
    <p:sldId id="289" r:id="rId8"/>
    <p:sldId id="284" r:id="rId9"/>
    <p:sldId id="302" r:id="rId10"/>
    <p:sldId id="293" r:id="rId11"/>
    <p:sldId id="303" r:id="rId12"/>
    <p:sldId id="294" r:id="rId13"/>
    <p:sldId id="285" r:id="rId14"/>
    <p:sldId id="297" r:id="rId15"/>
    <p:sldId id="298" r:id="rId16"/>
    <p:sldId id="295" r:id="rId17"/>
    <p:sldId id="299" r:id="rId18"/>
    <p:sldId id="296" r:id="rId19"/>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86401" autoAdjust="0"/>
  </p:normalViewPr>
  <p:slideViewPr>
    <p:cSldViewPr>
      <p:cViewPr>
        <p:scale>
          <a:sx n="68" d="100"/>
          <a:sy n="68" d="100"/>
        </p:scale>
        <p:origin x="-1542"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932233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712527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802.11-06/0528r0</a:t>
            </a:r>
            <a:endParaRPr lang="en-US"/>
          </a:p>
        </p:txBody>
      </p:sp>
      <p:sp>
        <p:nvSpPr>
          <p:cNvPr id="5" name="Date Placeholder 4"/>
          <p:cNvSpPr>
            <a:spLocks noGrp="1"/>
          </p:cNvSpPr>
          <p:nvPr>
            <p:ph type="dt" idx="11"/>
          </p:nvPr>
        </p:nvSpPr>
        <p:spPr/>
        <p:txBody>
          <a:bodyPr/>
          <a:lstStyle/>
          <a:p>
            <a:pPr>
              <a:defRPr/>
            </a:pPr>
            <a:r>
              <a:rPr lang="en-US" smtClean="0"/>
              <a:t>May 2006</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547058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802.11-13/0256r0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3/11-13-0001-03-0000-802-11-operations-manual.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4/11-14-0368-01-0000-march-2014-liaison-to-ietf-report.ppt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ietf.org/id/draft-zhang-opsawg-capwap-cds-02.txt"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368-01-0000-march-2014-liaison-to-ietf-report.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4/11-14-0456-00-0jtc-liasion-to-sc6-wg7-on-virtual-ap.doc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4/11-14-0456-00-0jtc-liasion-to-sc6-wg7-on-virtual-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165-01-0hew-802-11-hew-sg-proposed-par.docx"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169-01-0hew-ieee-802-11-hew-sg-proposed-csd.docx" TargetMode="External"/><Relationship Id="rId2" Type="http://schemas.openxmlformats.org/officeDocument/2006/relationships/hyperlink" Target="https://mentor.ieee.org/802.11/dcn/14/11-14-0165-01-0hew-802-11-hew-sg-proposed-par.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4/11-14-0169-01-0hew-ieee-802-11-hew-sg-proposed-csd.docx"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4/11-14-0169-01-0hew-ieee-802-11-hew-sg-proposed-csd.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smtClean="0"/>
              <a:t>802.11 March 2014 </a:t>
            </a:r>
            <a:r>
              <a:rPr lang="en-US" dirty="0" smtClean="0"/>
              <a:t>Motions to 802 EC</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2014-03-21</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1150518519"/>
              </p:ext>
            </p:extLst>
          </p:nvPr>
        </p:nvGraphicFramePr>
        <p:xfrm>
          <a:off x="522288" y="2279650"/>
          <a:ext cx="7731125" cy="2589213"/>
        </p:xfrm>
        <a:graphic>
          <a:graphicData uri="http://schemas.openxmlformats.org/presentationml/2006/ole">
            <mc:AlternateContent xmlns:mc="http://schemas.openxmlformats.org/markup-compatibility/2006">
              <mc:Choice xmlns:v="urn:schemas-microsoft-com:vml" Requires="v">
                <p:oleObj spid="_x0000_s3301" name="Document" r:id="rId4" imgW="8277677" imgH="2779487" progId="Word.Document.8">
                  <p:embed/>
                </p:oleObj>
              </mc:Choice>
              <mc:Fallback>
                <p:oleObj name="Document" r:id="rId4" imgW="8277677" imgH="2779487" progId="Word.Document.8">
                  <p:embed/>
                  <p:pic>
                    <p:nvPicPr>
                      <p:cNvPr id="0" name="Object 11"/>
                      <p:cNvPicPr>
                        <a:picLocks noChangeAspect="1" noChangeArrowheads="1"/>
                      </p:cNvPicPr>
                      <p:nvPr/>
                    </p:nvPicPr>
                    <p:blipFill>
                      <a:blip r:embed="rId5"/>
                      <a:srcRect/>
                      <a:stretch>
                        <a:fillRect/>
                      </a:stretch>
                    </p:blipFill>
                    <p:spPr bwMode="auto">
                      <a:xfrm>
                        <a:off x="522288" y="2279650"/>
                        <a:ext cx="7731125" cy="2589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6.081 HEW SG Extension</a:t>
            </a:r>
          </a:p>
        </p:txBody>
      </p:sp>
      <p:sp>
        <p:nvSpPr>
          <p:cNvPr id="5123" name="Content Placeholder 2"/>
          <p:cNvSpPr>
            <a:spLocks noGrp="1"/>
          </p:cNvSpPr>
          <p:nvPr>
            <p:ph idx="1"/>
          </p:nvPr>
        </p:nvSpPr>
        <p:spPr/>
        <p:txBody>
          <a:bodyPr/>
          <a:lstStyle/>
          <a:p>
            <a:r>
              <a:rPr lang="en-GB" dirty="0" smtClean="0"/>
              <a:t>Request the IEEE 802 LMSC to extend the 802.11 HEW Study Group.</a:t>
            </a:r>
            <a:endParaRPr lang="en-US" dirty="0" smtClean="0"/>
          </a:p>
          <a:p>
            <a:r>
              <a:rPr lang="en-GB" dirty="0" smtClean="0"/>
              <a:t> </a:t>
            </a:r>
            <a:endParaRPr lang="en-US" dirty="0" smtClean="0"/>
          </a:p>
          <a:p>
            <a:r>
              <a:rPr lang="en-GB" dirty="0" smtClean="0"/>
              <a:t>Moved by Osama </a:t>
            </a:r>
            <a:r>
              <a:rPr lang="en-GB" dirty="0" err="1" smtClean="0"/>
              <a:t>Aboul-Magd</a:t>
            </a:r>
            <a:r>
              <a:rPr lang="en-GB" dirty="0" smtClean="0"/>
              <a:t> on behalf of HEW SG</a:t>
            </a:r>
            <a:endParaRPr lang="en-US" dirty="0" smtClean="0"/>
          </a:p>
          <a:p>
            <a:r>
              <a:rPr lang="en-GB" dirty="0" smtClean="0"/>
              <a:t>Seconded: Edward Au</a:t>
            </a:r>
          </a:p>
          <a:p>
            <a:r>
              <a:rPr lang="en-GB" dirty="0" smtClean="0"/>
              <a:t>Result: 170,0,0 - passes</a:t>
            </a:r>
          </a:p>
          <a:p>
            <a:endParaRPr lang="en-GB" dirty="0" smtClean="0"/>
          </a:p>
          <a:p>
            <a:r>
              <a:rPr lang="en-GB" dirty="0" smtClean="0"/>
              <a:t>HEW SG vote: </a:t>
            </a:r>
            <a:endParaRPr lang="en-US" dirty="0" smtClean="0"/>
          </a:p>
          <a:p>
            <a:pPr lvl="1"/>
            <a:r>
              <a:rPr lang="en-GB" dirty="0" smtClean="0"/>
              <a:t>Moved: Allan Jones,  Seconded: Lei Wang, Result: 105-0-0</a:t>
            </a:r>
          </a:p>
          <a:p>
            <a:pPr lvl="1"/>
            <a:r>
              <a:rPr lang="en-GB" dirty="0" smtClean="0"/>
              <a:t>Motion passes</a:t>
            </a:r>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a:t>March 2014</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t>Slide </a:t>
            </a:r>
            <a:fld id="{D899444B-E3E0-46B4-A7BF-1EF572BD7670}" type="slidenum">
              <a:rPr lang="en-US"/>
              <a:pPr/>
              <a:t>10</a:t>
            </a:fld>
            <a:endParaRPr lang="en-US"/>
          </a:p>
        </p:txBody>
      </p:sp>
    </p:spTree>
    <p:extLst>
      <p:ext uri="{BB962C8B-B14F-4D97-AF65-F5344CB8AC3E}">
        <p14:creationId xmlns:p14="http://schemas.microsoft.com/office/powerpoint/2010/main" val="3783809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11</a:t>
            </a:fld>
            <a:endParaRPr lang="en-US"/>
          </a:p>
        </p:txBody>
      </p:sp>
      <p:sp>
        <p:nvSpPr>
          <p:cNvPr id="7" name="TextBox 6"/>
          <p:cNvSpPr txBox="1"/>
          <p:nvPr/>
        </p:nvSpPr>
        <p:spPr>
          <a:xfrm>
            <a:off x="457200" y="1295400"/>
            <a:ext cx="8382000" cy="2246769"/>
          </a:xfrm>
          <a:prstGeom prst="rect">
            <a:avLst/>
          </a:prstGeom>
          <a:noFill/>
        </p:spPr>
        <p:txBody>
          <a:bodyPr wrap="square" rtlCol="0">
            <a:spAutoFit/>
          </a:bodyPr>
          <a:lstStyle/>
          <a:p>
            <a:r>
              <a:rPr lang="en-US" sz="2800" dirty="0" smtClean="0"/>
              <a:t>6.092 EC Motion:</a:t>
            </a:r>
          </a:p>
          <a:p>
            <a:pPr lvl="0"/>
            <a:r>
              <a:rPr lang="en-GB" sz="2800" dirty="0" smtClean="0"/>
              <a:t>802.11 revised its OM regarding membership reinstatement in line with other WGs.</a:t>
            </a:r>
          </a:p>
          <a:p>
            <a:pPr lvl="0"/>
            <a:r>
              <a:rPr lang="en-GB" sz="2800" dirty="0" smtClean="0"/>
              <a:t> </a:t>
            </a:r>
          </a:p>
          <a:p>
            <a:pPr lvl="0"/>
            <a:endParaRPr lang="en-US" sz="2800" dirty="0"/>
          </a:p>
        </p:txBody>
      </p:sp>
    </p:spTree>
    <p:extLst>
      <p:ext uri="{BB962C8B-B14F-4D97-AF65-F5344CB8AC3E}">
        <p14:creationId xmlns:p14="http://schemas.microsoft.com/office/powerpoint/2010/main" val="2448353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6.092 802.11 Operations Manual (OM) changes – Information Item</a:t>
            </a:r>
            <a:endParaRPr lang="en-GB" dirty="0"/>
          </a:p>
        </p:txBody>
      </p:sp>
      <p:sp>
        <p:nvSpPr>
          <p:cNvPr id="3" name="Content Placeholder 2"/>
          <p:cNvSpPr>
            <a:spLocks noGrp="1"/>
          </p:cNvSpPr>
          <p:nvPr>
            <p:ph idx="1"/>
          </p:nvPr>
        </p:nvSpPr>
        <p:spPr/>
        <p:txBody>
          <a:bodyPr/>
          <a:lstStyle/>
          <a:p>
            <a:r>
              <a:rPr lang="en-GB" dirty="0" smtClean="0"/>
              <a:t>Accept document 11-13/0001r3 </a:t>
            </a:r>
            <a:r>
              <a:rPr lang="en-GB" dirty="0"/>
              <a:t>(</a:t>
            </a:r>
            <a:r>
              <a:rPr lang="en-GB" sz="1400" dirty="0">
                <a:hlinkClick r:id="rId2"/>
              </a:rPr>
              <a:t>https://</a:t>
            </a:r>
            <a:r>
              <a:rPr lang="en-GB" sz="1400" dirty="0" smtClean="0">
                <a:hlinkClick r:id="rId2"/>
              </a:rPr>
              <a:t>mentor.ieee.org/802.11/dcn/13/11-13-0001-03-0000-802-11-operations-manual.docx</a:t>
            </a:r>
            <a:r>
              <a:rPr lang="en-GB" dirty="0" smtClean="0"/>
              <a:t> ) </a:t>
            </a:r>
            <a:r>
              <a:rPr lang="en-GB" dirty="0"/>
              <a:t>as </a:t>
            </a:r>
            <a:r>
              <a:rPr lang="en-GB" dirty="0" smtClean="0"/>
              <a:t>the 802.11 operations manual.</a:t>
            </a:r>
          </a:p>
          <a:p>
            <a:r>
              <a:rPr lang="en-GB" dirty="0" smtClean="0"/>
              <a:t>Moved: Jon Rosdahl</a:t>
            </a:r>
          </a:p>
          <a:p>
            <a:r>
              <a:rPr lang="en-GB" dirty="0" smtClean="0"/>
              <a:t>Seconded: Adrian Stephens</a:t>
            </a:r>
          </a:p>
          <a:p>
            <a:r>
              <a:rPr lang="en-GB" dirty="0" smtClean="0"/>
              <a:t>Result: Unanimous (239 in the room)</a:t>
            </a:r>
          </a:p>
          <a:p>
            <a:endParaRPr lang="en-GB" dirty="0"/>
          </a:p>
          <a:p>
            <a:r>
              <a:rPr lang="en-GB" dirty="0" smtClean="0"/>
              <a:t>(Revision 4 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12</a:t>
            </a:fld>
            <a:endParaRPr lang="en-US"/>
          </a:p>
        </p:txBody>
      </p:sp>
    </p:spTree>
    <p:extLst>
      <p:ext uri="{BB962C8B-B14F-4D97-AF65-F5344CB8AC3E}">
        <p14:creationId xmlns:p14="http://schemas.microsoft.com/office/powerpoint/2010/main" val="4148194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0"/>
            <a:ext cx="7772400" cy="1362075"/>
          </a:xfrm>
        </p:spPr>
        <p:txBody>
          <a:bodyPr/>
          <a:lstStyle/>
          <a:p>
            <a:r>
              <a:rPr lang="en-GB" dirty="0" smtClean="0"/>
              <a:t>LMSC Liaisons and External Interface</a:t>
            </a:r>
            <a:endParaRPr lang="en-GB"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13</a:t>
            </a:fld>
            <a:endParaRPr lang="en-US"/>
          </a:p>
        </p:txBody>
      </p:sp>
    </p:spTree>
    <p:extLst>
      <p:ext uri="{BB962C8B-B14F-4D97-AF65-F5344CB8AC3E}">
        <p14:creationId xmlns:p14="http://schemas.microsoft.com/office/powerpoint/2010/main" val="2470411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14</a:t>
            </a:fld>
            <a:endParaRPr lang="en-US"/>
          </a:p>
        </p:txBody>
      </p:sp>
      <p:sp>
        <p:nvSpPr>
          <p:cNvPr id="7" name="TextBox 6"/>
          <p:cNvSpPr txBox="1"/>
          <p:nvPr/>
        </p:nvSpPr>
        <p:spPr>
          <a:xfrm>
            <a:off x="609600" y="1295400"/>
            <a:ext cx="8077201" cy="4832092"/>
          </a:xfrm>
          <a:prstGeom prst="rect">
            <a:avLst/>
          </a:prstGeom>
          <a:noFill/>
        </p:spPr>
        <p:txBody>
          <a:bodyPr wrap="square" rtlCol="0">
            <a:spAutoFit/>
          </a:bodyPr>
          <a:lstStyle/>
          <a:p>
            <a:r>
              <a:rPr lang="en-US" sz="2800" dirty="0" smtClean="0"/>
              <a:t>EC Motion:</a:t>
            </a:r>
          </a:p>
          <a:p>
            <a:pPr lvl="0"/>
            <a:r>
              <a:rPr lang="en-GB" sz="2800" dirty="0" smtClean="0"/>
              <a:t>Approve liaising the contents of  document </a:t>
            </a:r>
            <a:r>
              <a:rPr lang="en-GB" sz="2800" dirty="0"/>
              <a:t>11-14/0368r1 slide 6 (</a:t>
            </a:r>
            <a:r>
              <a:rPr lang="en-GB" sz="1800" dirty="0">
                <a:hlinkClick r:id="rId2"/>
              </a:rPr>
              <a:t>https://mentor.ieee.org/802.11/dcn/14/11-14-0368-01-0000-march-2014-liaison-to-ietf-report.pptx</a:t>
            </a:r>
            <a:r>
              <a:rPr lang="en-GB" sz="2800" dirty="0"/>
              <a:t> ) to the IETF </a:t>
            </a:r>
            <a:r>
              <a:rPr lang="en-GB" sz="2800" dirty="0" smtClean="0"/>
              <a:t>OPSAWG via the 802.11 </a:t>
            </a:r>
            <a:r>
              <a:rPr lang="en-GB" sz="2800" dirty="0"/>
              <a:t>WG </a:t>
            </a:r>
            <a:r>
              <a:rPr lang="en-GB" sz="2800" dirty="0" smtClean="0"/>
              <a:t>chair. </a:t>
            </a:r>
          </a:p>
          <a:p>
            <a:pPr lvl="0"/>
            <a:endParaRPr lang="en-GB" sz="2800" dirty="0"/>
          </a:p>
          <a:p>
            <a:pPr lvl="0"/>
            <a:r>
              <a:rPr lang="en-GB" sz="2800" dirty="0" smtClean="0"/>
              <a:t>(see next slide)</a:t>
            </a:r>
          </a:p>
          <a:p>
            <a:pPr lvl="0"/>
            <a:endParaRPr lang="en-GB" sz="2800" dirty="0"/>
          </a:p>
          <a:p>
            <a:pPr lvl="0"/>
            <a:r>
              <a:rPr lang="en-GB" sz="2800" dirty="0" smtClean="0"/>
              <a:t>Move: Bruce Kraemer</a:t>
            </a:r>
          </a:p>
          <a:p>
            <a:pPr lvl="0"/>
            <a:r>
              <a:rPr lang="en-GB" sz="2800" dirty="0" smtClean="0"/>
              <a:t>Second: Jon Rosdahl</a:t>
            </a:r>
          </a:p>
          <a:p>
            <a:pPr lvl="0"/>
            <a:endParaRPr lang="en-US" sz="2800" dirty="0"/>
          </a:p>
        </p:txBody>
      </p:sp>
    </p:spTree>
    <p:extLst>
      <p:ext uri="{BB962C8B-B14F-4D97-AF65-F5344CB8AC3E}">
        <p14:creationId xmlns:p14="http://schemas.microsoft.com/office/powerpoint/2010/main" val="2426337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15</a:t>
            </a:fld>
            <a:endParaRPr lang="en-US"/>
          </a:p>
        </p:txBody>
      </p:sp>
      <p:sp>
        <p:nvSpPr>
          <p:cNvPr id="7" name="TextBox 6"/>
          <p:cNvSpPr txBox="1"/>
          <p:nvPr/>
        </p:nvSpPr>
        <p:spPr>
          <a:xfrm>
            <a:off x="304800" y="1219200"/>
            <a:ext cx="8686800" cy="5262979"/>
          </a:xfrm>
          <a:prstGeom prst="rect">
            <a:avLst/>
          </a:prstGeom>
          <a:noFill/>
        </p:spPr>
        <p:txBody>
          <a:bodyPr wrap="square" rtlCol="0">
            <a:spAutoFit/>
          </a:bodyPr>
          <a:lstStyle/>
          <a:p>
            <a:pPr marL="0" indent="0">
              <a:buNone/>
            </a:pPr>
            <a:r>
              <a:rPr lang="en-US" dirty="0"/>
              <a:t>Subject: Alternate Tunnel Encapsulation for Data Frames in CAPWAP</a:t>
            </a:r>
          </a:p>
          <a:p>
            <a:pPr marL="0" indent="0">
              <a:buNone/>
            </a:pPr>
            <a:endParaRPr lang="en-US" dirty="0"/>
          </a:p>
          <a:p>
            <a:pPr marL="0" indent="0">
              <a:buNone/>
            </a:pPr>
            <a:r>
              <a:rPr lang="en-US" dirty="0"/>
              <a:t>Thank you for the opportunity to review the "Alternate Tunnel Encapsulation for Data Frames in CAPWAP'" </a:t>
            </a:r>
            <a:r>
              <a:rPr lang="en-US" dirty="0">
                <a:hlinkClick r:id="rId2"/>
              </a:rPr>
              <a:t>http://www.ietf.org/id/draft-zhang-opsawg-capwap-cds-02.txt</a:t>
            </a:r>
            <a:r>
              <a:rPr lang="en-US" dirty="0"/>
              <a:t> document.</a:t>
            </a:r>
          </a:p>
          <a:p>
            <a:pPr marL="0" indent="0">
              <a:buNone/>
            </a:pPr>
            <a:endParaRPr lang="en-US" dirty="0"/>
          </a:p>
          <a:p>
            <a:pPr marL="0" indent="0">
              <a:buNone/>
            </a:pPr>
            <a:r>
              <a:rPr lang="en-US" dirty="0"/>
              <a:t>The Alternate Tunnel Encapsulation draft appears to address implementation of the IEEE 802.11 Distribution System (DS). Implementation of the DS is outside the scope of the IEEE 802.11 standard. We will inform IEEE 802.11 members of this work, and welcome further requests from the OPSAWG for information or clarification of the  IEEE 802.11 standard</a:t>
            </a:r>
            <a:r>
              <a:rPr lang="en-US" dirty="0" smtClean="0"/>
              <a:t>.</a:t>
            </a:r>
            <a:endParaRPr lang="en-US" dirty="0"/>
          </a:p>
        </p:txBody>
      </p:sp>
      <p:sp>
        <p:nvSpPr>
          <p:cNvPr id="8" name="TextBox 7"/>
          <p:cNvSpPr txBox="1"/>
          <p:nvPr/>
        </p:nvSpPr>
        <p:spPr>
          <a:xfrm>
            <a:off x="852449" y="757535"/>
            <a:ext cx="1800301" cy="461665"/>
          </a:xfrm>
          <a:prstGeom prst="rect">
            <a:avLst/>
          </a:prstGeom>
          <a:noFill/>
        </p:spPr>
        <p:txBody>
          <a:bodyPr wrap="none" rtlCol="0">
            <a:spAutoFit/>
          </a:bodyPr>
          <a:lstStyle/>
          <a:p>
            <a:r>
              <a:rPr lang="en-US" dirty="0" smtClean="0"/>
              <a:t>Liaison Text</a:t>
            </a:r>
            <a:endParaRPr lang="en-US" dirty="0"/>
          </a:p>
        </p:txBody>
      </p:sp>
    </p:spTree>
    <p:extLst>
      <p:ext uri="{BB962C8B-B14F-4D97-AF65-F5344CB8AC3E}">
        <p14:creationId xmlns:p14="http://schemas.microsoft.com/office/powerpoint/2010/main" val="2630959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7.071 – 802.11 Liaison to IETF OPSAWG</a:t>
            </a:r>
            <a:br>
              <a:rPr lang="en-GB" dirty="0" smtClean="0"/>
            </a:br>
            <a:r>
              <a:rPr lang="en-GB" dirty="0" smtClean="0"/>
              <a:t>Information Item</a:t>
            </a:r>
            <a:endParaRPr lang="en-GB" dirty="0"/>
          </a:p>
        </p:txBody>
      </p:sp>
      <p:sp>
        <p:nvSpPr>
          <p:cNvPr id="3" name="Content Placeholder 2"/>
          <p:cNvSpPr>
            <a:spLocks noGrp="1"/>
          </p:cNvSpPr>
          <p:nvPr>
            <p:ph idx="1"/>
          </p:nvPr>
        </p:nvSpPr>
        <p:spPr>
          <a:xfrm>
            <a:off x="152400" y="1981200"/>
            <a:ext cx="8915400" cy="4114800"/>
          </a:xfrm>
        </p:spPr>
        <p:txBody>
          <a:bodyPr>
            <a:normAutofit/>
          </a:bodyPr>
          <a:lstStyle/>
          <a:p>
            <a:pPr lvl="0"/>
            <a:r>
              <a:rPr lang="en-GB" b="1" dirty="0"/>
              <a:t>Request the IEEE 802.11 WG chair to liaise document </a:t>
            </a:r>
            <a:r>
              <a:rPr lang="en-GB" b="1" dirty="0" smtClean="0"/>
              <a:t>11-14/0368r1 slide </a:t>
            </a:r>
            <a:r>
              <a:rPr lang="en-GB" dirty="0"/>
              <a:t>6 (</a:t>
            </a:r>
            <a:r>
              <a:rPr lang="en-GB" sz="1700" dirty="0">
                <a:hlinkClick r:id="rId3"/>
              </a:rPr>
              <a:t>https://</a:t>
            </a:r>
            <a:r>
              <a:rPr lang="en-GB" sz="1700" dirty="0" smtClean="0">
                <a:hlinkClick r:id="rId3"/>
              </a:rPr>
              <a:t>mentor.ieee.org/802.11/dcn/14/11-14-0368-01-0000-march-2014-liaison-to-ietf-report.pptx</a:t>
            </a:r>
            <a:r>
              <a:rPr lang="en-GB" dirty="0" smtClean="0"/>
              <a:t> ) </a:t>
            </a:r>
            <a:r>
              <a:rPr lang="en-GB" b="1" dirty="0"/>
              <a:t>to the </a:t>
            </a:r>
            <a:r>
              <a:rPr lang="en-GB" b="1" dirty="0" smtClean="0"/>
              <a:t>IETF OPSAWG</a:t>
            </a:r>
            <a:endParaRPr lang="en-US" dirty="0"/>
          </a:p>
          <a:p>
            <a:pPr marL="0" indent="0">
              <a:buNone/>
            </a:pPr>
            <a:endParaRPr lang="en-US" dirty="0"/>
          </a:p>
          <a:p>
            <a:pPr lvl="0"/>
            <a:r>
              <a:rPr lang="en-GB" b="1" dirty="0" smtClean="0"/>
              <a:t>Moved </a:t>
            </a:r>
            <a:r>
              <a:rPr lang="en-GB" b="1" dirty="0"/>
              <a:t>by </a:t>
            </a:r>
            <a:r>
              <a:rPr lang="en-GB" b="1" dirty="0" smtClean="0"/>
              <a:t>Mark Hamilton on </a:t>
            </a:r>
            <a:r>
              <a:rPr lang="en-GB" b="1" dirty="0"/>
              <a:t>behalf of the </a:t>
            </a:r>
            <a:r>
              <a:rPr lang="en-GB" b="1" dirty="0" smtClean="0"/>
              <a:t>ARC </a:t>
            </a:r>
            <a:r>
              <a:rPr lang="en-GB" b="1" dirty="0"/>
              <a:t>Standing Committee</a:t>
            </a:r>
            <a:endParaRPr lang="en-US" dirty="0"/>
          </a:p>
          <a:p>
            <a:pPr lvl="0"/>
            <a:r>
              <a:rPr lang="en-GB" dirty="0" smtClean="0"/>
              <a:t>Seconded: Dorothy Stanley</a:t>
            </a:r>
          </a:p>
          <a:p>
            <a:pPr lvl="0"/>
            <a:r>
              <a:rPr lang="en-GB" dirty="0" smtClean="0"/>
              <a:t>WG 11 Result</a:t>
            </a:r>
            <a:r>
              <a:rPr lang="en-GB" dirty="0" smtClean="0"/>
              <a:t>: 118,0,1 - passes</a:t>
            </a:r>
          </a:p>
          <a:p>
            <a:pPr marL="0" indent="0">
              <a:buNone/>
            </a:pPr>
            <a:endParaRPr lang="en-US" dirty="0"/>
          </a:p>
          <a:p>
            <a:endParaRPr lang="en-US" dirty="0"/>
          </a:p>
        </p:txBody>
      </p:sp>
      <p:sp>
        <p:nvSpPr>
          <p:cNvPr id="2" name="Date Placeholder 1"/>
          <p:cNvSpPr>
            <a:spLocks noGrp="1"/>
          </p:cNvSpPr>
          <p:nvPr>
            <p:ph type="dt" sz="half" idx="10"/>
          </p:nvPr>
        </p:nvSpPr>
        <p:spPr/>
        <p:txBody>
          <a:bodyPr/>
          <a:lstStyle/>
          <a:p>
            <a:pPr>
              <a:defRPr/>
            </a:pPr>
            <a:r>
              <a:rPr lang="en-US" smtClean="0"/>
              <a:t>March 2014</a:t>
            </a:r>
            <a:endParaRPr lang="en-US" dirty="0"/>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Tree>
    <p:extLst>
      <p:ext uri="{BB962C8B-B14F-4D97-AF65-F5344CB8AC3E}">
        <p14:creationId xmlns:p14="http://schemas.microsoft.com/office/powerpoint/2010/main" val="615140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17</a:t>
            </a:fld>
            <a:endParaRPr lang="en-US"/>
          </a:p>
        </p:txBody>
      </p:sp>
      <p:sp>
        <p:nvSpPr>
          <p:cNvPr id="7" name="TextBox 6"/>
          <p:cNvSpPr txBox="1"/>
          <p:nvPr/>
        </p:nvSpPr>
        <p:spPr>
          <a:xfrm>
            <a:off x="304800" y="990600"/>
            <a:ext cx="8382001" cy="5262979"/>
          </a:xfrm>
          <a:prstGeom prst="rect">
            <a:avLst/>
          </a:prstGeom>
          <a:noFill/>
        </p:spPr>
        <p:txBody>
          <a:bodyPr wrap="square" rtlCol="0">
            <a:spAutoFit/>
          </a:bodyPr>
          <a:lstStyle/>
          <a:p>
            <a:r>
              <a:rPr lang="en-US" sz="2800" dirty="0" smtClean="0"/>
              <a:t>EC Motion:</a:t>
            </a:r>
          </a:p>
          <a:p>
            <a:pPr lvl="1"/>
            <a:r>
              <a:rPr lang="en-AU" sz="2800" i="1" dirty="0" smtClean="0"/>
              <a:t>Approve </a:t>
            </a:r>
            <a:r>
              <a:rPr lang="en-AU" sz="2800" i="1" dirty="0"/>
              <a:t>the liaison of </a:t>
            </a:r>
            <a:r>
              <a:rPr lang="en-AU" sz="2800" i="1" dirty="0" smtClean="0"/>
              <a:t>the content of 11-14-456r0 </a:t>
            </a:r>
            <a:r>
              <a:rPr lang="en-AU" sz="2800" i="1" dirty="0"/>
              <a:t>(</a:t>
            </a:r>
            <a:r>
              <a:rPr lang="en-AU" sz="2800" i="1" dirty="0">
                <a:hlinkClick r:id="rId2"/>
              </a:rPr>
              <a:t>https://mentor.ieee.org/802.11/dcn/14/11-14-0456-00-0jtc-liasion-to-sc6-wg7-on-virtual-ap.docx</a:t>
            </a:r>
            <a:r>
              <a:rPr lang="en-AU" sz="2800" i="1" dirty="0"/>
              <a:t> ) in relation to “</a:t>
            </a:r>
            <a:r>
              <a:rPr lang="en-GB" sz="2800" i="1" dirty="0"/>
              <a:t>WLAN Virtual Network” </a:t>
            </a:r>
            <a:r>
              <a:rPr lang="en-AU" sz="2800" i="1" dirty="0"/>
              <a:t>to ISO/IEC JTC1/SC6/WG7, granting to the IEEE 802.11 WG chair editorial rights. </a:t>
            </a:r>
          </a:p>
          <a:p>
            <a:pPr lvl="0"/>
            <a:endParaRPr lang="en-GB" sz="2800" dirty="0"/>
          </a:p>
          <a:p>
            <a:pPr lvl="0"/>
            <a:endParaRPr lang="en-GB" sz="2800" dirty="0"/>
          </a:p>
          <a:p>
            <a:pPr lvl="0"/>
            <a:r>
              <a:rPr lang="en-GB" sz="2800" dirty="0" smtClean="0"/>
              <a:t>Move: Bruce Kraemer</a:t>
            </a:r>
          </a:p>
          <a:p>
            <a:pPr lvl="0"/>
            <a:r>
              <a:rPr lang="en-GB" sz="2800" dirty="0" smtClean="0"/>
              <a:t>Second: Jon Rosdahl</a:t>
            </a:r>
          </a:p>
          <a:p>
            <a:pPr lvl="0"/>
            <a:endParaRPr lang="en-US" sz="2800" dirty="0"/>
          </a:p>
        </p:txBody>
      </p:sp>
    </p:spTree>
    <p:extLst>
      <p:ext uri="{BB962C8B-B14F-4D97-AF65-F5344CB8AC3E}">
        <p14:creationId xmlns:p14="http://schemas.microsoft.com/office/powerpoint/2010/main" val="1566376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828800"/>
          </a:xfrm>
        </p:spPr>
        <p:txBody>
          <a:bodyPr/>
          <a:lstStyle/>
          <a:p>
            <a:r>
              <a:rPr lang="en-AU" dirty="0" smtClean="0"/>
              <a:t>7.072 – 802.11 Liaison to ISO/IEC/JTC1/SC6/WG7</a:t>
            </a:r>
            <a:br>
              <a:rPr lang="en-AU" dirty="0" smtClean="0"/>
            </a:br>
            <a:r>
              <a:rPr lang="en-AU" dirty="0" smtClean="0"/>
              <a:t>Information Item</a:t>
            </a:r>
            <a:endParaRPr lang="en-AU" dirty="0"/>
          </a:p>
        </p:txBody>
      </p:sp>
      <p:sp>
        <p:nvSpPr>
          <p:cNvPr id="3" name="Content Placeholder 2"/>
          <p:cNvSpPr>
            <a:spLocks noGrp="1"/>
          </p:cNvSpPr>
          <p:nvPr>
            <p:ph idx="1"/>
          </p:nvPr>
        </p:nvSpPr>
        <p:spPr>
          <a:xfrm>
            <a:off x="685800" y="2514600"/>
            <a:ext cx="7772400" cy="3581400"/>
          </a:xfrm>
        </p:spPr>
        <p:txBody>
          <a:bodyPr/>
          <a:lstStyle/>
          <a:p>
            <a:r>
              <a:rPr lang="en-AU" dirty="0" smtClean="0"/>
              <a:t>802.11 Motion:</a:t>
            </a:r>
          </a:p>
          <a:p>
            <a:pPr lvl="1"/>
            <a:r>
              <a:rPr lang="en-AU" i="1" dirty="0" smtClean="0"/>
              <a:t>The IEEE 802.11 WG approves the liaison of 11-14-456r0 </a:t>
            </a:r>
            <a:r>
              <a:rPr lang="en-AU" i="1" dirty="0"/>
              <a:t>(</a:t>
            </a:r>
            <a:r>
              <a:rPr lang="en-AU" i="1" dirty="0">
                <a:hlinkClick r:id="rId2"/>
              </a:rPr>
              <a:t>https://</a:t>
            </a:r>
            <a:r>
              <a:rPr lang="en-AU" i="1" dirty="0" smtClean="0">
                <a:hlinkClick r:id="rId2"/>
              </a:rPr>
              <a:t>mentor.ieee.org/802.11/dcn/14/11-14-0456-00-0jtc-liasion-to-sc6-wg7-on-virtual-ap.docx</a:t>
            </a:r>
            <a:r>
              <a:rPr lang="en-AU" i="1" dirty="0" smtClean="0"/>
              <a:t> ) </a:t>
            </a:r>
            <a:r>
              <a:rPr lang="en-AU" i="1" dirty="0"/>
              <a:t>in </a:t>
            </a:r>
            <a:r>
              <a:rPr lang="en-AU" i="1" dirty="0" smtClean="0"/>
              <a:t>relation to “</a:t>
            </a:r>
            <a:r>
              <a:rPr lang="en-GB" i="1" dirty="0"/>
              <a:t>WLAN Virtual </a:t>
            </a:r>
            <a:r>
              <a:rPr lang="en-GB" i="1" dirty="0" smtClean="0"/>
              <a:t>Network” </a:t>
            </a:r>
            <a:r>
              <a:rPr lang="en-AU" i="1" dirty="0" smtClean="0"/>
              <a:t>to ISO/IEC JTC1/SC6/WG7, granting to the IEEE 802.11 WG chair editorial rights. </a:t>
            </a:r>
          </a:p>
          <a:p>
            <a:pPr lvl="1"/>
            <a:r>
              <a:rPr lang="en-AU" dirty="0" smtClean="0"/>
              <a:t>Moved: Myles</a:t>
            </a:r>
          </a:p>
          <a:p>
            <a:pPr lvl="1"/>
            <a:r>
              <a:rPr lang="en-AU" dirty="0" smtClean="0"/>
              <a:t>Seconded: McCann</a:t>
            </a:r>
          </a:p>
          <a:p>
            <a:r>
              <a:rPr lang="en-AU" dirty="0" smtClean="0"/>
              <a:t>WG 11 Result</a:t>
            </a:r>
            <a:r>
              <a:rPr lang="en-AU" dirty="0" smtClean="0"/>
              <a:t>: 45,0,0 - passes</a:t>
            </a:r>
            <a:endParaRPr lang="en-AU" dirty="0"/>
          </a:p>
        </p:txBody>
      </p:sp>
      <p:sp>
        <p:nvSpPr>
          <p:cNvPr id="4" name="Date Placeholder 3"/>
          <p:cNvSpPr>
            <a:spLocks noGrp="1"/>
          </p:cNvSpPr>
          <p:nvPr>
            <p:ph type="dt" sz="half" idx="10"/>
          </p:nvPr>
        </p:nvSpPr>
        <p:spPr>
          <a:xfrm>
            <a:off x="696913" y="334963"/>
            <a:ext cx="951222" cy="276999"/>
          </a:xfrm>
        </p:spPr>
        <p:txBody>
          <a:bodyPr/>
          <a:lstStyle/>
          <a:p>
            <a:pPr>
              <a:defRPr/>
            </a:pPr>
            <a:r>
              <a:rPr lang="en-GB" dirty="0" smtClean="0"/>
              <a:t>Mar 2014</a:t>
            </a:r>
            <a:endParaRPr lang="en-GB" dirty="0"/>
          </a:p>
        </p:txBody>
      </p:sp>
      <p:sp>
        <p:nvSpPr>
          <p:cNvPr id="5" name="Footer Placeholder 4"/>
          <p:cNvSpPr>
            <a:spLocks noGrp="1"/>
          </p:cNvSpPr>
          <p:nvPr>
            <p:ph type="ftr" sz="quarter" idx="11"/>
          </p:nvPr>
        </p:nvSpPr>
        <p:spPr/>
        <p:txBody>
          <a:bodyPr/>
          <a:lstStyle/>
          <a:p>
            <a:pPr>
              <a:defRPr/>
            </a:pPr>
            <a:r>
              <a:rPr lang="en-GB" smtClean="0"/>
              <a:t>Andrew Myles, Cisco</a:t>
            </a:r>
            <a:endParaRPr lang="en-GB"/>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18</a:t>
            </a:fld>
            <a:endParaRPr lang="en-GB"/>
          </a:p>
        </p:txBody>
      </p:sp>
    </p:spTree>
    <p:extLst>
      <p:ext uri="{BB962C8B-B14F-4D97-AF65-F5344CB8AC3E}">
        <p14:creationId xmlns:p14="http://schemas.microsoft.com/office/powerpoint/2010/main" val="3980863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Motions and supporting material to be brought on behalf of IEEE 802.11 at the March 2014 802 EC closing plenary.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7772400" cy="1362075"/>
          </a:xfrm>
        </p:spPr>
        <p:txBody>
          <a:bodyPr/>
          <a:lstStyle/>
          <a:p>
            <a:r>
              <a:rPr lang="en-GB" sz="3600" dirty="0"/>
              <a:t>IEEE Standards Board and Sponsor Ballot Items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1879899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4</a:t>
            </a:fld>
            <a:endParaRPr lang="en-US"/>
          </a:p>
        </p:txBody>
      </p:sp>
      <p:sp>
        <p:nvSpPr>
          <p:cNvPr id="7" name="TextBox 6"/>
          <p:cNvSpPr txBox="1"/>
          <p:nvPr/>
        </p:nvSpPr>
        <p:spPr>
          <a:xfrm>
            <a:off x="457200" y="1295400"/>
            <a:ext cx="8382000" cy="4401205"/>
          </a:xfrm>
          <a:prstGeom prst="rect">
            <a:avLst/>
          </a:prstGeom>
          <a:noFill/>
        </p:spPr>
        <p:txBody>
          <a:bodyPr wrap="square" rtlCol="0">
            <a:spAutoFit/>
          </a:bodyPr>
          <a:lstStyle/>
          <a:p>
            <a:r>
              <a:rPr lang="en-US" sz="2800" dirty="0" smtClean="0"/>
              <a:t>5.061  EC Motion:</a:t>
            </a:r>
          </a:p>
          <a:p>
            <a:pPr lvl="0"/>
            <a:r>
              <a:rPr lang="en-GB" sz="2800" dirty="0" smtClean="0"/>
              <a:t>Approve submission of the 802.11ax PAR </a:t>
            </a:r>
          </a:p>
          <a:p>
            <a:pPr lvl="0"/>
            <a:r>
              <a:rPr lang="en-US" sz="2800" dirty="0">
                <a:hlinkClick r:id="rId2"/>
              </a:rPr>
              <a:t>https://</a:t>
            </a:r>
            <a:r>
              <a:rPr lang="en-US" sz="2800" dirty="0" smtClean="0">
                <a:hlinkClick r:id="rId2"/>
              </a:rPr>
              <a:t>mentor.ieee.org/802.11/dcn/14/11-14-0165-01-0hew-802-11-hew-sg-proposed-par.docx</a:t>
            </a:r>
            <a:endParaRPr lang="en-US" sz="2800" dirty="0" smtClean="0"/>
          </a:p>
          <a:p>
            <a:pPr lvl="0"/>
            <a:r>
              <a:rPr lang="en-GB" sz="2800" dirty="0" smtClean="0"/>
              <a:t>to NesCom.</a:t>
            </a:r>
          </a:p>
          <a:p>
            <a:pPr lvl="0"/>
            <a:endParaRPr lang="en-GB" sz="2800" dirty="0"/>
          </a:p>
          <a:p>
            <a:pPr lvl="0"/>
            <a:endParaRPr lang="en-GB" sz="2800" dirty="0"/>
          </a:p>
          <a:p>
            <a:pPr lvl="0"/>
            <a:r>
              <a:rPr lang="en-GB" sz="2800" dirty="0" smtClean="0"/>
              <a:t>Move: Bruce Kraemer</a:t>
            </a:r>
          </a:p>
          <a:p>
            <a:pPr lvl="0"/>
            <a:r>
              <a:rPr lang="en-GB" sz="2800" dirty="0" smtClean="0"/>
              <a:t>Second: Jon Rosdahl</a:t>
            </a:r>
          </a:p>
          <a:p>
            <a:pPr lvl="0"/>
            <a:endParaRPr lang="en-US" sz="2800" dirty="0"/>
          </a:p>
        </p:txBody>
      </p:sp>
    </p:spTree>
    <p:extLst>
      <p:ext uri="{BB962C8B-B14F-4D97-AF65-F5344CB8AC3E}">
        <p14:creationId xmlns:p14="http://schemas.microsoft.com/office/powerpoint/2010/main" val="346276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CA" dirty="0" smtClean="0"/>
              <a:t>5.061 HEW PAR to </a:t>
            </a:r>
            <a:r>
              <a:rPr lang="en-CA" dirty="0" err="1" smtClean="0"/>
              <a:t>NesCom</a:t>
            </a:r>
            <a:r>
              <a:rPr lang="en-CA" dirty="0" smtClean="0"/>
              <a:t> PAR Motion</a:t>
            </a:r>
          </a:p>
        </p:txBody>
      </p:sp>
      <p:sp>
        <p:nvSpPr>
          <p:cNvPr id="3075" name="Content Placeholder 2"/>
          <p:cNvSpPr>
            <a:spLocks noGrp="1"/>
          </p:cNvSpPr>
          <p:nvPr>
            <p:ph idx="1"/>
          </p:nvPr>
        </p:nvSpPr>
        <p:spPr>
          <a:xfrm>
            <a:off x="685800" y="1676400"/>
            <a:ext cx="7772400" cy="4114800"/>
          </a:xfrm>
        </p:spPr>
        <p:txBody>
          <a:bodyPr/>
          <a:lstStyle/>
          <a:p>
            <a:r>
              <a:rPr lang="en-GB" dirty="0" smtClean="0"/>
              <a:t>Believing that the PAR contained in the document referenced below meets IEEE-SA guidelines,</a:t>
            </a:r>
            <a:endParaRPr lang="en-CA" dirty="0" smtClean="0"/>
          </a:p>
          <a:p>
            <a:r>
              <a:rPr lang="en-GB" dirty="0" smtClean="0"/>
              <a:t>Approve the PAR contained in </a:t>
            </a:r>
            <a:r>
              <a:rPr lang="en-GB" dirty="0"/>
              <a:t>11-14/0165r1</a:t>
            </a:r>
            <a:br>
              <a:rPr lang="en-GB" dirty="0"/>
            </a:br>
            <a:r>
              <a:rPr lang="en-GB" dirty="0"/>
              <a:t>(</a:t>
            </a:r>
            <a:r>
              <a:rPr lang="en-GB" sz="1200" dirty="0">
                <a:hlinkClick r:id="rId2"/>
              </a:rPr>
              <a:t>https://</a:t>
            </a:r>
            <a:r>
              <a:rPr lang="en-GB" sz="1200" dirty="0" smtClean="0">
                <a:hlinkClick r:id="rId2"/>
              </a:rPr>
              <a:t>mentor.ieee.org/802.11/dcn/14/11-14-0165-01-0hew-802-11-hew-sg-proposed-par.docx</a:t>
            </a:r>
            <a:r>
              <a:rPr lang="en-GB" sz="1100" dirty="0" smtClean="0"/>
              <a:t>, CSD in </a:t>
            </a:r>
            <a:r>
              <a:rPr lang="en-GB" sz="1100" dirty="0" smtClean="0">
                <a:hlinkClick r:id="rId3"/>
              </a:rPr>
              <a:t>https</a:t>
            </a:r>
            <a:r>
              <a:rPr lang="en-GB" sz="1100" dirty="0">
                <a:hlinkClick r:id="rId3"/>
              </a:rPr>
              <a:t>://</a:t>
            </a:r>
            <a:r>
              <a:rPr lang="en-GB" sz="1100" dirty="0" smtClean="0">
                <a:hlinkClick r:id="rId3"/>
              </a:rPr>
              <a:t>mentor.ieee.org/802.11/dcn/14/11-14-0169-01-0hew-ieee-802-11-hew-sg-proposed-csd.docx</a:t>
            </a:r>
            <a:r>
              <a:rPr lang="en-GB" sz="1100" dirty="0" smtClean="0"/>
              <a:t> </a:t>
            </a:r>
            <a:r>
              <a:rPr lang="en-GB" dirty="0" smtClean="0"/>
              <a:t>) be submitted to </a:t>
            </a:r>
            <a:r>
              <a:rPr lang="en-GB" dirty="0" err="1" smtClean="0"/>
              <a:t>NesCom</a:t>
            </a:r>
            <a:r>
              <a:rPr lang="en-GB" dirty="0" smtClean="0"/>
              <a:t>.</a:t>
            </a:r>
          </a:p>
          <a:p>
            <a:r>
              <a:rPr lang="en-GB" dirty="0" smtClean="0"/>
              <a:t>Moved: Bruce Kraemer</a:t>
            </a:r>
          </a:p>
          <a:p>
            <a:r>
              <a:rPr lang="en-GB" dirty="0" smtClean="0"/>
              <a:t>Seconded:</a:t>
            </a:r>
            <a:endParaRPr lang="en-CA" dirty="0" smtClean="0"/>
          </a:p>
          <a:p>
            <a:r>
              <a:rPr lang="en-GB" dirty="0" smtClean="0"/>
              <a:t>In the WG</a:t>
            </a:r>
          </a:p>
          <a:p>
            <a:pPr lvl="1"/>
            <a:r>
              <a:rPr lang="en-GB" dirty="0" smtClean="0"/>
              <a:t>Moved by Osama </a:t>
            </a:r>
            <a:r>
              <a:rPr lang="en-GB" dirty="0" err="1" smtClean="0"/>
              <a:t>Aboul-Magd</a:t>
            </a:r>
            <a:r>
              <a:rPr lang="en-GB" dirty="0" smtClean="0"/>
              <a:t> on behalf of HEW SG</a:t>
            </a:r>
            <a:endParaRPr lang="en-CA" dirty="0" smtClean="0"/>
          </a:p>
          <a:p>
            <a:pPr lvl="1"/>
            <a:r>
              <a:rPr lang="en-GB" dirty="0" smtClean="0"/>
              <a:t>Seconded: Richard Kennedy</a:t>
            </a:r>
          </a:p>
          <a:p>
            <a:pPr lvl="1"/>
            <a:r>
              <a:rPr lang="en-GB" dirty="0" smtClean="0"/>
              <a:t>Result: 171,0,2 - passes</a:t>
            </a:r>
          </a:p>
          <a:p>
            <a:endParaRPr lang="en-CA" dirty="0" smtClean="0"/>
          </a:p>
        </p:txBody>
      </p:sp>
      <p:sp>
        <p:nvSpPr>
          <p:cNvPr id="4" name="Date Placeholder 3"/>
          <p:cNvSpPr>
            <a:spLocks noGrp="1"/>
          </p:cNvSpPr>
          <p:nvPr>
            <p:ph type="dt" sz="quarter"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30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t>Slide </a:t>
            </a:r>
            <a:fld id="{B4113AD7-344F-42BB-9929-94A17A4968D0}" type="slidenum">
              <a:rPr lang="en-US"/>
              <a:pPr/>
              <a:t>5</a:t>
            </a:fld>
            <a:endParaRPr lang="en-US"/>
          </a:p>
        </p:txBody>
      </p:sp>
    </p:spTree>
    <p:extLst>
      <p:ext uri="{BB962C8B-B14F-4D97-AF65-F5344CB8AC3E}">
        <p14:creationId xmlns:p14="http://schemas.microsoft.com/office/powerpoint/2010/main" val="3983724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6</a:t>
            </a:fld>
            <a:endParaRPr lang="en-US"/>
          </a:p>
        </p:txBody>
      </p:sp>
      <p:sp>
        <p:nvSpPr>
          <p:cNvPr id="7" name="TextBox 6"/>
          <p:cNvSpPr txBox="1"/>
          <p:nvPr/>
        </p:nvSpPr>
        <p:spPr>
          <a:xfrm>
            <a:off x="457200" y="1295400"/>
            <a:ext cx="8382000" cy="4832092"/>
          </a:xfrm>
          <a:prstGeom prst="rect">
            <a:avLst/>
          </a:prstGeom>
          <a:noFill/>
        </p:spPr>
        <p:txBody>
          <a:bodyPr wrap="square" rtlCol="0">
            <a:spAutoFit/>
          </a:bodyPr>
          <a:lstStyle/>
          <a:p>
            <a:r>
              <a:rPr lang="en-US" sz="2800" dirty="0" smtClean="0"/>
              <a:t>5.061 EC Motion:</a:t>
            </a:r>
          </a:p>
          <a:p>
            <a:pPr lvl="0"/>
            <a:r>
              <a:rPr lang="en-GB" sz="2800" dirty="0" smtClean="0"/>
              <a:t>Approve the 802.11ax CSD</a:t>
            </a:r>
          </a:p>
          <a:p>
            <a:pPr lvl="0"/>
            <a:r>
              <a:rPr lang="en-GB" sz="2800" dirty="0" smtClean="0"/>
              <a:t> </a:t>
            </a:r>
          </a:p>
          <a:p>
            <a:pPr lvl="0"/>
            <a:r>
              <a:rPr lang="en-US" sz="2800" dirty="0">
                <a:hlinkClick r:id="rId2"/>
              </a:rPr>
              <a:t>https://</a:t>
            </a:r>
            <a:r>
              <a:rPr lang="en-US" sz="2800" dirty="0" smtClean="0">
                <a:hlinkClick r:id="rId2"/>
              </a:rPr>
              <a:t>mentor.ieee.org/802.11/dcn/14/11-14-0169-01-0hew-ieee-802-11-hew-sg-proposed-csd.docx</a:t>
            </a:r>
            <a:endParaRPr lang="en-US" sz="2800" dirty="0" smtClean="0"/>
          </a:p>
          <a:p>
            <a:pPr lvl="0"/>
            <a:endParaRPr lang="en-GB" sz="2800" dirty="0" smtClean="0"/>
          </a:p>
          <a:p>
            <a:pPr lvl="0"/>
            <a:endParaRPr lang="en-GB" sz="2800" dirty="0"/>
          </a:p>
          <a:p>
            <a:pPr lvl="0"/>
            <a:endParaRPr lang="en-GB" sz="2800" dirty="0"/>
          </a:p>
          <a:p>
            <a:pPr lvl="0"/>
            <a:r>
              <a:rPr lang="en-GB" sz="2800" dirty="0" smtClean="0"/>
              <a:t>Move: Bruce Kraemer</a:t>
            </a:r>
          </a:p>
          <a:p>
            <a:pPr lvl="0"/>
            <a:r>
              <a:rPr lang="en-GB" sz="2800" dirty="0" smtClean="0"/>
              <a:t>Second: Jon Rosdahl</a:t>
            </a:r>
          </a:p>
          <a:p>
            <a:pPr lvl="0"/>
            <a:endParaRPr lang="en-US" sz="2800" dirty="0"/>
          </a:p>
        </p:txBody>
      </p:sp>
    </p:spTree>
    <p:extLst>
      <p:ext uri="{BB962C8B-B14F-4D97-AF65-F5344CB8AC3E}">
        <p14:creationId xmlns:p14="http://schemas.microsoft.com/office/powerpoint/2010/main" val="108194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CA" dirty="0" smtClean="0"/>
              <a:t>5.061 HEW PAR to </a:t>
            </a:r>
            <a:r>
              <a:rPr lang="en-CA" dirty="0" err="1" smtClean="0"/>
              <a:t>NesCom</a:t>
            </a:r>
            <a:r>
              <a:rPr lang="en-CA" dirty="0" smtClean="0"/>
              <a:t> CSD Motion</a:t>
            </a:r>
          </a:p>
        </p:txBody>
      </p:sp>
      <p:sp>
        <p:nvSpPr>
          <p:cNvPr id="4099" name="Content Placeholder 2"/>
          <p:cNvSpPr>
            <a:spLocks noGrp="1"/>
          </p:cNvSpPr>
          <p:nvPr>
            <p:ph idx="1"/>
          </p:nvPr>
        </p:nvSpPr>
        <p:spPr>
          <a:xfrm>
            <a:off x="685800" y="1676400"/>
            <a:ext cx="7772400" cy="4114800"/>
          </a:xfrm>
        </p:spPr>
        <p:txBody>
          <a:bodyPr/>
          <a:lstStyle/>
          <a:p>
            <a:r>
              <a:rPr lang="en-GB" dirty="0" smtClean="0"/>
              <a:t>Believing that the criteria for standard development (CSD) contained in the document referenced below meets IEEE 802 guidelines,</a:t>
            </a:r>
            <a:endParaRPr lang="en-CA" dirty="0" smtClean="0"/>
          </a:p>
          <a:p>
            <a:r>
              <a:rPr lang="en-GB" dirty="0" smtClean="0"/>
              <a:t>Request that the CSD contained in </a:t>
            </a:r>
            <a:r>
              <a:rPr lang="en-GB" dirty="0"/>
              <a:t>11-14/0169r1</a:t>
            </a:r>
            <a:br>
              <a:rPr lang="en-GB" dirty="0"/>
            </a:br>
            <a:r>
              <a:rPr lang="en-GB" dirty="0"/>
              <a:t>(</a:t>
            </a:r>
            <a:r>
              <a:rPr lang="en-GB" sz="1200" dirty="0">
                <a:hlinkClick r:id="rId2"/>
              </a:rPr>
              <a:t>https://</a:t>
            </a:r>
            <a:r>
              <a:rPr lang="en-GB" sz="1200" dirty="0" smtClean="0">
                <a:hlinkClick r:id="rId2"/>
              </a:rPr>
              <a:t>mentor.ieee.org/802.11/dcn/14/11-14-0169-01-0hew-ieee-802-11-hew-sg-proposed-csd.docx</a:t>
            </a:r>
            <a:r>
              <a:rPr lang="en-GB" sz="1200" dirty="0" smtClean="0"/>
              <a:t> </a:t>
            </a:r>
            <a:r>
              <a:rPr lang="en-GB" dirty="0" smtClean="0"/>
              <a:t>) be posted to the IEEE 802 Executive Committee (EC) agenda for WG 802 preview and EC approval.</a:t>
            </a:r>
            <a:endParaRPr lang="en-CA" dirty="0" smtClean="0"/>
          </a:p>
          <a:p>
            <a:endParaRPr lang="en-GB" dirty="0" smtClean="0"/>
          </a:p>
          <a:p>
            <a:r>
              <a:rPr lang="en-GB" dirty="0" smtClean="0"/>
              <a:t>WG Result:</a:t>
            </a:r>
          </a:p>
          <a:p>
            <a:pPr lvl="1"/>
            <a:r>
              <a:rPr lang="en-GB" dirty="0" smtClean="0"/>
              <a:t>Moved by Osama </a:t>
            </a:r>
            <a:r>
              <a:rPr lang="en-GB" dirty="0" err="1" smtClean="0"/>
              <a:t>Aboul-Magd</a:t>
            </a:r>
            <a:r>
              <a:rPr lang="en-GB" dirty="0" smtClean="0"/>
              <a:t> on behalf of HEW SG</a:t>
            </a:r>
            <a:endParaRPr lang="en-CA" dirty="0" smtClean="0"/>
          </a:p>
          <a:p>
            <a:pPr lvl="1"/>
            <a:r>
              <a:rPr lang="en-GB" dirty="0" smtClean="0"/>
              <a:t>Seconded: Eldad Perahia</a:t>
            </a:r>
          </a:p>
          <a:p>
            <a:pPr lvl="1"/>
            <a:r>
              <a:rPr lang="en-GB" dirty="0" smtClean="0"/>
              <a:t>Result: 159,0,2 - passes</a:t>
            </a:r>
          </a:p>
        </p:txBody>
      </p:sp>
      <p:sp>
        <p:nvSpPr>
          <p:cNvPr id="4" name="Date Placeholder 3"/>
          <p:cNvSpPr>
            <a:spLocks noGrp="1"/>
          </p:cNvSpPr>
          <p:nvPr>
            <p:ph type="dt" sz="quarter"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t>Slide </a:t>
            </a:r>
            <a:fld id="{65325308-B07B-4EAF-BA9B-DDAF8ABC68D2}" type="slidenum">
              <a:rPr lang="en-US"/>
              <a:pPr/>
              <a:t>7</a:t>
            </a:fld>
            <a:endParaRPr lang="en-US"/>
          </a:p>
        </p:txBody>
      </p:sp>
    </p:spTree>
    <p:extLst>
      <p:ext uri="{BB962C8B-B14F-4D97-AF65-F5344CB8AC3E}">
        <p14:creationId xmlns:p14="http://schemas.microsoft.com/office/powerpoint/2010/main" val="2818324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1600200"/>
            <a:ext cx="7772400" cy="1362075"/>
          </a:xfrm>
        </p:spPr>
        <p:txBody>
          <a:bodyPr/>
          <a:lstStyle/>
          <a:p>
            <a:r>
              <a:rPr lang="en-GB" dirty="0" smtClean="0"/>
              <a:t>Executive Committee Study Groups, Working Groups, TAGs</a:t>
            </a:r>
            <a:endParaRPr lang="en-GB" dirty="0"/>
          </a:p>
        </p:txBody>
      </p:sp>
      <p:sp>
        <p:nvSpPr>
          <p:cNvPr id="2" name="Date Placeholder 1"/>
          <p:cNvSpPr>
            <a:spLocks noGrp="1"/>
          </p:cNvSpPr>
          <p:nvPr>
            <p:ph type="dt" sz="half" idx="10"/>
          </p:nvPr>
        </p:nvSpPr>
        <p:spPr/>
        <p:txBody>
          <a:bodyPr/>
          <a:lstStyle/>
          <a:p>
            <a:pPr>
              <a:defRPr/>
            </a:pPr>
            <a:r>
              <a:rPr lang="en-US" smtClean="0"/>
              <a:t>March 2014</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6979DB56-C54D-4700-A77E-3F886BE74F7B}" type="slidenum">
              <a:rPr lang="en-US" smtClean="0"/>
              <a:pPr>
                <a:defRPr/>
              </a:pPr>
              <a:t>8</a:t>
            </a:fld>
            <a:endParaRPr lang="en-US"/>
          </a:p>
        </p:txBody>
      </p:sp>
    </p:spTree>
    <p:extLst>
      <p:ext uri="{BB962C8B-B14F-4D97-AF65-F5344CB8AC3E}">
        <p14:creationId xmlns:p14="http://schemas.microsoft.com/office/powerpoint/2010/main" val="40263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9</a:t>
            </a:fld>
            <a:endParaRPr lang="en-US"/>
          </a:p>
        </p:txBody>
      </p:sp>
      <p:sp>
        <p:nvSpPr>
          <p:cNvPr id="7" name="TextBox 6"/>
          <p:cNvSpPr txBox="1"/>
          <p:nvPr/>
        </p:nvSpPr>
        <p:spPr>
          <a:xfrm>
            <a:off x="457200" y="1295400"/>
            <a:ext cx="8382000" cy="4832092"/>
          </a:xfrm>
          <a:prstGeom prst="rect">
            <a:avLst/>
          </a:prstGeom>
          <a:noFill/>
        </p:spPr>
        <p:txBody>
          <a:bodyPr wrap="square" rtlCol="0">
            <a:spAutoFit/>
          </a:bodyPr>
          <a:lstStyle/>
          <a:p>
            <a:r>
              <a:rPr lang="en-US" sz="2800" dirty="0" smtClean="0"/>
              <a:t>6.081 EC Motion:</a:t>
            </a:r>
          </a:p>
          <a:p>
            <a:pPr lvl="0"/>
            <a:r>
              <a:rPr lang="en-GB" sz="2800" dirty="0" smtClean="0"/>
              <a:t>Approve the extension of the 802.11 HEW study group</a:t>
            </a:r>
          </a:p>
          <a:p>
            <a:pPr lvl="0"/>
            <a:r>
              <a:rPr lang="en-GB" sz="2800" dirty="0" smtClean="0"/>
              <a:t> </a:t>
            </a:r>
          </a:p>
          <a:p>
            <a:pPr lvl="0"/>
            <a:r>
              <a:rPr lang="en-GB" sz="2800" dirty="0" smtClean="0"/>
              <a:t>Third extension of the SG but PAR has been prepared and awaits SASB approval.</a:t>
            </a:r>
          </a:p>
          <a:p>
            <a:pPr lvl="0"/>
            <a:endParaRPr lang="en-GB" sz="2800" dirty="0"/>
          </a:p>
          <a:p>
            <a:pPr lvl="0"/>
            <a:endParaRPr lang="en-GB" sz="2800" dirty="0"/>
          </a:p>
          <a:p>
            <a:pPr lvl="0"/>
            <a:r>
              <a:rPr lang="en-GB" sz="2800" dirty="0" smtClean="0"/>
              <a:t>Move: Bruce Kraemer</a:t>
            </a:r>
          </a:p>
          <a:p>
            <a:pPr lvl="0"/>
            <a:r>
              <a:rPr lang="en-GB" sz="2800" dirty="0" smtClean="0"/>
              <a:t>Second: Jon Rosdahl</a:t>
            </a:r>
          </a:p>
          <a:p>
            <a:pPr lvl="0"/>
            <a:endParaRPr lang="en-US" sz="2800" dirty="0"/>
          </a:p>
        </p:txBody>
      </p:sp>
    </p:spTree>
    <p:extLst>
      <p:ext uri="{BB962C8B-B14F-4D97-AF65-F5344CB8AC3E}">
        <p14:creationId xmlns:p14="http://schemas.microsoft.com/office/powerpoint/2010/main" val="824025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76313</TotalTime>
  <Words>766</Words>
  <Application>Microsoft Office PowerPoint</Application>
  <PresentationFormat>On-screen Show (4:3)</PresentationFormat>
  <Paragraphs>167</Paragraphs>
  <Slides>18</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Document</vt:lpstr>
      <vt:lpstr>802.11 March 2014 Motions to 802 EC</vt:lpstr>
      <vt:lpstr>Abstract</vt:lpstr>
      <vt:lpstr>IEEE Standards Board and Sponsor Ballot Items</vt:lpstr>
      <vt:lpstr>PowerPoint Presentation</vt:lpstr>
      <vt:lpstr>5.061 HEW PAR to NesCom PAR Motion</vt:lpstr>
      <vt:lpstr>PowerPoint Presentation</vt:lpstr>
      <vt:lpstr>5.061 HEW PAR to NesCom CSD Motion</vt:lpstr>
      <vt:lpstr>Executive Committee Study Groups, Working Groups, TAGs</vt:lpstr>
      <vt:lpstr>PowerPoint Presentation</vt:lpstr>
      <vt:lpstr>6.081 HEW SG Extension</vt:lpstr>
      <vt:lpstr>PowerPoint Presentation</vt:lpstr>
      <vt:lpstr>6.092 802.11 Operations Manual (OM) changes – Information Item</vt:lpstr>
      <vt:lpstr>LMSC Liaisons and External Interface</vt:lpstr>
      <vt:lpstr>PowerPoint Presentation</vt:lpstr>
      <vt:lpstr>PowerPoint Presentation</vt:lpstr>
      <vt:lpstr>7.071 – 802.11 Liaison to IETF OPSAWG Information Item</vt:lpstr>
      <vt:lpstr>PowerPoint Presentation</vt:lpstr>
      <vt:lpstr>7.072 – 802.11 Liaison to ISO/IEC/JTC1/SC6/WG7 Information Item</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Marvell</cp:lastModifiedBy>
  <cp:revision>1401</cp:revision>
  <cp:lastPrinted>1998-02-10T13:28:06Z</cp:lastPrinted>
  <dcterms:created xsi:type="dcterms:W3CDTF">1998-02-10T13:07:52Z</dcterms:created>
  <dcterms:modified xsi:type="dcterms:W3CDTF">2014-03-21T04:31:33Z</dcterms:modified>
</cp:coreProperties>
</file>