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69" r:id="rId2"/>
    <p:sldId id="270" r:id="rId3"/>
    <p:sldId id="377" r:id="rId4"/>
    <p:sldId id="291" r:id="rId5"/>
    <p:sldId id="378" r:id="rId6"/>
    <p:sldId id="379" r:id="rId7"/>
    <p:sldId id="401" r:id="rId8"/>
    <p:sldId id="387" r:id="rId9"/>
    <p:sldId id="363" r:id="rId10"/>
    <p:sldId id="380" r:id="rId11"/>
    <p:sldId id="373" r:id="rId12"/>
    <p:sldId id="370" r:id="rId13"/>
    <p:sldId id="300" r:id="rId14"/>
    <p:sldId id="374" r:id="rId15"/>
    <p:sldId id="375" r:id="rId16"/>
    <p:sldId id="376" r:id="rId17"/>
    <p:sldId id="294" r:id="rId18"/>
    <p:sldId id="279" r:id="rId19"/>
    <p:sldId id="286" r:id="rId20"/>
    <p:sldId id="273" r:id="rId21"/>
    <p:sldId id="274" r:id="rId22"/>
    <p:sldId id="275" r:id="rId23"/>
    <p:sldId id="276" r:id="rId24"/>
    <p:sldId id="277" r:id="rId25"/>
    <p:sldId id="344" r:id="rId26"/>
    <p:sldId id="306" r:id="rId27"/>
    <p:sldId id="362" r:id="rId28"/>
    <p:sldId id="426" r:id="rId29"/>
    <p:sldId id="425" r:id="rId30"/>
    <p:sldId id="361" r:id="rId31"/>
    <p:sldId id="341" r:id="rId32"/>
    <p:sldId id="381" r:id="rId33"/>
    <p:sldId id="383" r:id="rId34"/>
    <p:sldId id="384" r:id="rId35"/>
    <p:sldId id="385" r:id="rId36"/>
    <p:sldId id="386" r:id="rId37"/>
    <p:sldId id="382" r:id="rId38"/>
    <p:sldId id="388" r:id="rId39"/>
    <p:sldId id="389" r:id="rId40"/>
    <p:sldId id="390" r:id="rId41"/>
    <p:sldId id="391" r:id="rId42"/>
    <p:sldId id="392" r:id="rId43"/>
    <p:sldId id="393" r:id="rId44"/>
    <p:sldId id="394" r:id="rId45"/>
    <p:sldId id="395" r:id="rId46"/>
    <p:sldId id="396" r:id="rId47"/>
    <p:sldId id="397" r:id="rId48"/>
    <p:sldId id="398" r:id="rId49"/>
    <p:sldId id="399" r:id="rId50"/>
    <p:sldId id="400" r:id="rId51"/>
    <p:sldId id="402" r:id="rId52"/>
    <p:sldId id="403" r:id="rId53"/>
    <p:sldId id="404" r:id="rId54"/>
    <p:sldId id="405" r:id="rId55"/>
    <p:sldId id="406" r:id="rId56"/>
    <p:sldId id="407" r:id="rId57"/>
    <p:sldId id="408" r:id="rId58"/>
    <p:sldId id="409" r:id="rId59"/>
    <p:sldId id="410" r:id="rId60"/>
    <p:sldId id="411" r:id="rId61"/>
    <p:sldId id="412" r:id="rId62"/>
    <p:sldId id="413" r:id="rId63"/>
    <p:sldId id="414" r:id="rId64"/>
    <p:sldId id="415" r:id="rId65"/>
    <p:sldId id="416" r:id="rId66"/>
    <p:sldId id="417" r:id="rId67"/>
    <p:sldId id="418" r:id="rId68"/>
    <p:sldId id="419" r:id="rId69"/>
    <p:sldId id="420" r:id="rId70"/>
    <p:sldId id="421" r:id="rId71"/>
    <p:sldId id="422" r:id="rId72"/>
    <p:sldId id="423" r:id="rId73"/>
    <p:sldId id="424" r:id="rId7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p:scale>
          <a:sx n="124" d="100"/>
          <a:sy n="124" d="100"/>
        </p:scale>
        <p:origin x="-141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802.11-14/0218r5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1/dcn/14/11-14-0299-00-00ah-march-5th-tgah-teleconference-minutes.doc" TargetMode="External"/><Relationship Id="rId3" Type="http://schemas.openxmlformats.org/officeDocument/2006/relationships/hyperlink" Target="https://mentor.ieee.org/802.11/dcn/14/11-14-0200-00-00ah-tgah-meeting-minutes-for-january2014-interim.doc" TargetMode="External"/><Relationship Id="rId7" Type="http://schemas.openxmlformats.org/officeDocument/2006/relationships/hyperlink" Target="https://mentor.ieee.org/802.11/dcn/14/11-14-0277-00-00ah-february-26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266-00-00ah-february-19th-tgah-teleconference-minutes.doc" TargetMode="External"/><Relationship Id="rId5" Type="http://schemas.openxmlformats.org/officeDocument/2006/relationships/hyperlink" Target="https://mentor.ieee.org/802.11/dcn/14/11-14-0241-00-00ah-tgah-february-12th-teleconference-minutes.docx" TargetMode="External"/><Relationship Id="rId4" Type="http://schemas.openxmlformats.org/officeDocument/2006/relationships/hyperlink" Target="https://mentor.ieee.org/802.11/dcn/14/11-14-0238-00-00ah-february-5th-tgah-teleconference-minutes.doc" TargetMode="External"/><Relationship Id="rId9" Type="http://schemas.openxmlformats.org/officeDocument/2006/relationships/hyperlink" Target="https://mentor.ieee.org/802.11/dcn/14/11-14-0327-00-00ah-march-12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dirty="0" smtClean="0"/>
              <a:t>March 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2014-03-17</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867"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(Wednesday PM1)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a:solidFill>
                  <a:schemeClr val="bg2"/>
                </a:solidFill>
              </a:rPr>
              <a:t>LB200-comment-resolution-clause-8-4-2-170a (11-14/0410r0, </a:t>
            </a:r>
            <a:r>
              <a:rPr lang="en-US" altLang="ko-KR" dirty="0" err="1">
                <a:solidFill>
                  <a:schemeClr val="bg2"/>
                </a:solidFill>
              </a:rPr>
              <a:t>Jianhan</a:t>
            </a:r>
            <a:r>
              <a:rPr lang="en-US" altLang="ko-KR" dirty="0">
                <a:solidFill>
                  <a:schemeClr val="bg2"/>
                </a:solidFill>
              </a:rPr>
              <a:t>)</a:t>
            </a:r>
          </a:p>
          <a:p>
            <a:pPr lvl="1"/>
            <a:r>
              <a:rPr lang="en-US" altLang="ko-KR" dirty="0" smtClean="0">
                <a:solidFill>
                  <a:schemeClr val="bg2"/>
                </a:solidFill>
              </a:rPr>
              <a:t>S1G </a:t>
            </a:r>
            <a:r>
              <a:rPr lang="en-US" altLang="ko-KR" dirty="0">
                <a:solidFill>
                  <a:schemeClr val="bg2"/>
                </a:solidFill>
              </a:rPr>
              <a:t>PHY Comment Resolutions-Part II (11-14/0300r0, </a:t>
            </a:r>
            <a:r>
              <a:rPr lang="en-US" altLang="ko-KR" dirty="0" err="1">
                <a:solidFill>
                  <a:schemeClr val="bg2"/>
                </a:solidFill>
              </a:rPr>
              <a:t>Mingguang</a:t>
            </a:r>
            <a:r>
              <a:rPr lang="en-US" altLang="ko-KR" dirty="0" smtClean="0">
                <a:solidFill>
                  <a:schemeClr val="bg2"/>
                </a:solidFill>
              </a:rPr>
              <a:t>)</a:t>
            </a:r>
          </a:p>
          <a:p>
            <a:pPr lvl="1"/>
            <a:r>
              <a:rPr lang="en-US" altLang="ko-KR" dirty="0" smtClean="0">
                <a:solidFill>
                  <a:schemeClr val="bg2"/>
                </a:solidFill>
              </a:rPr>
              <a:t>PHY </a:t>
            </a:r>
            <a:r>
              <a:rPr lang="en-US" altLang="ko-KR" dirty="0">
                <a:solidFill>
                  <a:schemeClr val="bg2"/>
                </a:solidFill>
              </a:rPr>
              <a:t>resolutions on </a:t>
            </a:r>
            <a:r>
              <a:rPr lang="en-US" altLang="ko-KR" dirty="0" smtClean="0">
                <a:solidFill>
                  <a:schemeClr val="bg2"/>
                </a:solidFill>
              </a:rPr>
              <a:t>24.2.3 (11-14/0369r0, </a:t>
            </a:r>
            <a:r>
              <a:rPr lang="en-US" altLang="ko-KR" dirty="0" err="1" smtClean="0">
                <a:solidFill>
                  <a:schemeClr val="bg2"/>
                </a:solidFill>
              </a:rPr>
              <a:t>Hongyuan</a:t>
            </a:r>
            <a:r>
              <a:rPr lang="en-US" altLang="ko-KR" dirty="0" smtClean="0">
                <a:solidFill>
                  <a:schemeClr val="bg2"/>
                </a:solidFill>
              </a:rPr>
              <a:t>) </a:t>
            </a:r>
            <a:endParaRPr lang="en-US" altLang="ko-KR" dirty="0">
              <a:solidFill>
                <a:schemeClr val="bg2"/>
              </a:solidFill>
            </a:endParaRPr>
          </a:p>
          <a:p>
            <a:pPr lvl="1"/>
            <a:endParaRPr lang="en-US" altLang="ko-KR" dirty="0" smtClean="0"/>
          </a:p>
          <a:p>
            <a:pPr lvl="1"/>
            <a:endParaRPr lang="en-US" altLang="ko-KR" dirty="0"/>
          </a:p>
          <a:p>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625104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PHY resolutions on 24.3.4 (11-14/0370r0,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PHY resolutions on 24.3.11 (11-14/0371r0, </a:t>
            </a:r>
            <a:r>
              <a:rPr lang="en-US" altLang="ko-KR" dirty="0" err="1">
                <a:solidFill>
                  <a:schemeClr val="bg2"/>
                </a:solidFill>
              </a:rPr>
              <a:t>Hongyuan</a:t>
            </a:r>
            <a:r>
              <a:rPr lang="en-US" altLang="ko-KR" dirty="0">
                <a:solidFill>
                  <a:schemeClr val="bg2"/>
                </a:solidFill>
              </a:rPr>
              <a:t>)</a:t>
            </a:r>
          </a:p>
          <a:p>
            <a:pPr lvl="1"/>
            <a:r>
              <a:rPr lang="en-US" altLang="ko-KR" dirty="0">
                <a:solidFill>
                  <a:schemeClr val="bg2"/>
                </a:solidFill>
              </a:rPr>
              <a:t>LB200-clauses-8_4_2_30_And_8_4_2_32 (11-14/0395r0, Matthew)</a:t>
            </a:r>
          </a:p>
          <a:p>
            <a:pPr lvl="1"/>
            <a:r>
              <a:rPr lang="en-US" altLang="ko-KR" dirty="0" smtClean="0">
                <a:solidFill>
                  <a:schemeClr val="bg2"/>
                </a:solidFill>
              </a:rPr>
              <a:t>LB200-MAC-Resolution-Clause-9.48.4 </a:t>
            </a:r>
            <a:r>
              <a:rPr lang="en-US" altLang="ko-KR" dirty="0">
                <a:solidFill>
                  <a:schemeClr val="bg2"/>
                </a:solidFill>
              </a:rPr>
              <a:t>(11-14/0308r2, </a:t>
            </a:r>
            <a:r>
              <a:rPr lang="en-US" altLang="ko-KR" dirty="0" err="1">
                <a:solidFill>
                  <a:schemeClr val="bg2"/>
                </a:solidFill>
              </a:rPr>
              <a:t>Kaiying</a:t>
            </a:r>
            <a:r>
              <a:rPr lang="en-US" altLang="ko-KR" dirty="0" smtClean="0">
                <a:solidFill>
                  <a:schemeClr val="bg2"/>
                </a:solidFill>
              </a:rPr>
              <a:t>)</a:t>
            </a:r>
            <a:endParaRPr lang="en-US" altLang="ko-KR" dirty="0">
              <a:solidFill>
                <a:schemeClr val="bg2"/>
              </a:solidFill>
            </a:endParaRPr>
          </a:p>
          <a:p>
            <a:pPr lvl="1"/>
            <a:r>
              <a:rPr lang="en-US" altLang="ko-KR" dirty="0">
                <a:solidFill>
                  <a:schemeClr val="bg2"/>
                </a:solidFill>
              </a:rPr>
              <a:t>LB200-clause-9_41 (</a:t>
            </a:r>
            <a:r>
              <a:rPr lang="en-US" altLang="ko-KR" dirty="0" smtClean="0">
                <a:solidFill>
                  <a:schemeClr val="bg2"/>
                </a:solidFill>
              </a:rPr>
              <a:t>11-14/0396r0, </a:t>
            </a:r>
            <a:r>
              <a:rPr lang="en-US" altLang="ko-KR" dirty="0">
                <a:solidFill>
                  <a:schemeClr val="bg2"/>
                </a:solidFill>
              </a:rPr>
              <a:t>Matthew</a:t>
            </a:r>
            <a:r>
              <a:rPr lang="en-US" altLang="ko-KR" dirty="0" smtClean="0">
                <a:solidFill>
                  <a:schemeClr val="bg2"/>
                </a:solidFill>
              </a:rPr>
              <a:t>)</a:t>
            </a:r>
          </a:p>
          <a:p>
            <a:pPr lvl="1"/>
            <a:r>
              <a:rPr lang="en-US" altLang="ko-KR" dirty="0"/>
              <a:t>LB 200 Comment Resolution for Clauses 9.42.2 Part </a:t>
            </a:r>
            <a:r>
              <a:rPr lang="en-US" altLang="ko-KR" dirty="0" smtClean="0"/>
              <a:t>1 (11-14/0428r0, Jae </a:t>
            </a:r>
            <a:r>
              <a:rPr lang="en-US" altLang="ko-KR" dirty="0" err="1" smtClean="0"/>
              <a:t>Seung</a:t>
            </a:r>
            <a:r>
              <a:rPr lang="en-US" altLang="ko-KR" dirty="0" smtClean="0"/>
              <a:t>)</a:t>
            </a:r>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612457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LB200-clause-9_41 (</a:t>
            </a:r>
            <a:r>
              <a:rPr lang="en-US" altLang="ko-KR" dirty="0" smtClean="0"/>
              <a:t>11-14/0396r1, </a:t>
            </a:r>
            <a:r>
              <a:rPr lang="en-US" altLang="ko-KR" dirty="0"/>
              <a:t>Matthew)</a:t>
            </a:r>
          </a:p>
          <a:p>
            <a:pPr lvl="1"/>
            <a:r>
              <a:rPr lang="en-US" altLang="ko-KR" dirty="0"/>
              <a:t>LB 200 Comment Resolution for Clauses 9.42.2 Part 1 (11-14/0428r0, Jae </a:t>
            </a:r>
            <a:r>
              <a:rPr lang="en-US" altLang="ko-KR" dirty="0" err="1"/>
              <a:t>Seung</a:t>
            </a:r>
            <a:r>
              <a:rPr lang="en-US" altLang="ko-KR" dirty="0" smtClean="0"/>
              <a:t>)</a:t>
            </a:r>
          </a:p>
          <a:p>
            <a:pPr lvl="1"/>
            <a:r>
              <a:rPr lang="en-US" altLang="ko-KR" dirty="0" smtClean="0"/>
              <a:t>LB200-MAC-Resolution-Clause-9_3_2_4a (11-14/0282r1, Alfred)</a:t>
            </a:r>
          </a:p>
          <a:p>
            <a:pPr lvl="1"/>
            <a:r>
              <a:rPr lang="en-US" altLang="ko-KR" dirty="0" smtClean="0"/>
              <a:t>LB200-MAC-Resolution-Clause-9_22 (11-14/0283r2, </a:t>
            </a:r>
            <a:r>
              <a:rPr lang="en-US" altLang="ko-KR" dirty="0"/>
              <a:t>Alfred</a:t>
            </a:r>
            <a:r>
              <a:rPr lang="en-US" altLang="ko-KR" dirty="0" smtClean="0"/>
              <a:t>)</a:t>
            </a:r>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765141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March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Feb</a:t>
            </a:r>
            <a:r>
              <a:rPr lang="en-US" altLang="ko-KR" sz="1400" dirty="0"/>
              <a:t>. 5th con. </a:t>
            </a:r>
            <a:r>
              <a:rPr lang="en-US" altLang="ko-KR" sz="1400" dirty="0" smtClean="0"/>
              <a:t>Call</a:t>
            </a:r>
          </a:p>
          <a:p>
            <a:pPr lvl="2"/>
            <a:r>
              <a:rPr lang="en-US" altLang="ko-KR" sz="1400" dirty="0" smtClean="0">
                <a:solidFill>
                  <a:schemeClr val="bg2"/>
                </a:solidFill>
              </a:rPr>
              <a:t>LB200-MAC-Resolution-10_2_2_2 </a:t>
            </a:r>
            <a:r>
              <a:rPr lang="en-US" altLang="ko-KR" sz="1400" dirty="0">
                <a:solidFill>
                  <a:schemeClr val="bg2"/>
                </a:solidFill>
              </a:rPr>
              <a:t>(11-14/0073r0, Alfred) </a:t>
            </a:r>
            <a:endParaRPr lang="en-US" altLang="ko-KR" sz="1400" dirty="0" smtClean="0">
              <a:solidFill>
                <a:schemeClr val="bg2"/>
              </a:solidFill>
            </a:endParaRPr>
          </a:p>
          <a:p>
            <a:pPr lvl="2"/>
            <a:r>
              <a:rPr lang="en-US" altLang="ko-KR" sz="1400" dirty="0" smtClean="0">
                <a:solidFill>
                  <a:schemeClr val="bg2"/>
                </a:solidFill>
              </a:rPr>
              <a:t>LB200-MAC-Resolution-Clause-9_3_2_8 </a:t>
            </a:r>
            <a:r>
              <a:rPr lang="en-US" altLang="ko-KR" sz="1400" dirty="0">
                <a:solidFill>
                  <a:schemeClr val="bg2"/>
                </a:solidFill>
              </a:rPr>
              <a:t>(11-14/0212r0, Alfred</a:t>
            </a:r>
            <a:r>
              <a:rPr lang="en-US" altLang="ko-KR" sz="1400" dirty="0" smtClean="0">
                <a:solidFill>
                  <a:schemeClr val="bg2"/>
                </a:solidFill>
              </a:rPr>
              <a:t>)</a:t>
            </a:r>
          </a:p>
          <a:p>
            <a:pPr lvl="2"/>
            <a:r>
              <a:rPr lang="en-US" altLang="ko-KR" sz="1400" dirty="0" smtClean="0">
                <a:solidFill>
                  <a:schemeClr val="bg2"/>
                </a:solidFill>
              </a:rPr>
              <a:t>LB200-MAC-Resolution-Clause-9_50 </a:t>
            </a:r>
            <a:r>
              <a:rPr lang="en-US" altLang="ko-KR" sz="1400" dirty="0">
                <a:solidFill>
                  <a:schemeClr val="bg2"/>
                </a:solidFill>
              </a:rPr>
              <a:t>(11-14/0213r0, Alfred</a:t>
            </a:r>
            <a:r>
              <a:rPr lang="en-US" altLang="ko-KR" sz="1400" dirty="0" smtClean="0">
                <a:solidFill>
                  <a:schemeClr val="bg2"/>
                </a:solidFill>
              </a:rPr>
              <a:t>)</a:t>
            </a:r>
          </a:p>
          <a:p>
            <a:pPr lvl="1"/>
            <a:r>
              <a:rPr lang="en-US" sz="1400" dirty="0"/>
              <a:t>Feb. 12th con. </a:t>
            </a:r>
            <a:r>
              <a:rPr lang="en-US" sz="1400" dirty="0" smtClean="0"/>
              <a:t>call</a:t>
            </a:r>
          </a:p>
          <a:p>
            <a:pPr lvl="2"/>
            <a:r>
              <a:rPr lang="en-US" sz="1400" dirty="0" smtClean="0">
                <a:solidFill>
                  <a:schemeClr val="bg2"/>
                </a:solidFill>
              </a:rPr>
              <a:t>lb200-clause-9-20-5-1-comment-resolution </a:t>
            </a:r>
            <a:r>
              <a:rPr lang="en-US" sz="1400" dirty="0">
                <a:solidFill>
                  <a:schemeClr val="bg2"/>
                </a:solidFill>
              </a:rPr>
              <a:t>(11-14/0232r1, </a:t>
            </a:r>
            <a:r>
              <a:rPr lang="en-US" sz="1400" dirty="0" err="1">
                <a:solidFill>
                  <a:schemeClr val="bg2"/>
                </a:solidFill>
              </a:rPr>
              <a:t>Yongho</a:t>
            </a:r>
            <a:r>
              <a:rPr lang="en-US" sz="1400" dirty="0">
                <a:solidFill>
                  <a:schemeClr val="bg2"/>
                </a:solidFill>
              </a:rPr>
              <a:t>) </a:t>
            </a:r>
          </a:p>
          <a:p>
            <a:pPr lvl="2"/>
            <a:r>
              <a:rPr lang="en-US" sz="1400" dirty="0" smtClean="0">
                <a:solidFill>
                  <a:schemeClr val="bg2"/>
                </a:solidFill>
              </a:rPr>
              <a:t>lb200-clause-9-20-5-2-comment-resolution </a:t>
            </a:r>
            <a:r>
              <a:rPr lang="en-US" sz="1400" dirty="0">
                <a:solidFill>
                  <a:schemeClr val="bg2"/>
                </a:solidFill>
              </a:rPr>
              <a:t>(11-14/0233r0, </a:t>
            </a:r>
            <a:r>
              <a:rPr lang="en-US" sz="1400" dirty="0" err="1">
                <a:solidFill>
                  <a:schemeClr val="bg2"/>
                </a:solidFill>
              </a:rPr>
              <a:t>Yongho</a:t>
            </a:r>
            <a:r>
              <a:rPr lang="en-US" sz="1400" dirty="0" smtClean="0">
                <a:solidFill>
                  <a:schemeClr val="bg2"/>
                </a:solidFill>
              </a:rPr>
              <a:t>)</a:t>
            </a:r>
          </a:p>
          <a:p>
            <a:pPr lvl="1"/>
            <a:r>
              <a:rPr lang="en-US" altLang="ko-KR" sz="1400" dirty="0"/>
              <a:t>Feb. 19th con. Call</a:t>
            </a:r>
          </a:p>
          <a:p>
            <a:pPr lvl="2"/>
            <a:r>
              <a:rPr lang="en-US" altLang="ko-KR" sz="1400" dirty="0">
                <a:solidFill>
                  <a:schemeClr val="bg2"/>
                </a:solidFill>
              </a:rPr>
              <a:t>lb200-clause-8-3-5-1-2-comment-resolution (11-14/0247r1, </a:t>
            </a:r>
            <a:r>
              <a:rPr lang="en-US" altLang="ko-KR" sz="1400" dirty="0" err="1">
                <a:solidFill>
                  <a:schemeClr val="bg2"/>
                </a:solidFill>
              </a:rPr>
              <a:t>Younghoon</a:t>
            </a:r>
            <a:r>
              <a:rPr lang="en-US" altLang="ko-KR" sz="1400" dirty="0">
                <a:solidFill>
                  <a:schemeClr val="bg2"/>
                </a:solidFill>
              </a:rPr>
              <a:t>)</a:t>
            </a:r>
          </a:p>
          <a:p>
            <a:pPr lvl="2"/>
            <a:r>
              <a:rPr lang="en-US" altLang="ko-KR" sz="1400" dirty="0">
                <a:solidFill>
                  <a:schemeClr val="bg2"/>
                </a:solidFill>
              </a:rPr>
              <a:t>lb-200-comment-resolution-for-CID2244 (11-14/0250r0, Yuan)</a:t>
            </a:r>
          </a:p>
          <a:p>
            <a:pPr lvl="2"/>
            <a:r>
              <a:rPr lang="en-US" altLang="ko-KR" sz="1400" dirty="0">
                <a:solidFill>
                  <a:schemeClr val="bg2"/>
                </a:solidFill>
              </a:rPr>
              <a:t>LB200 Proposed Comment Resolution for 6.3.29 (11/14-0248r0, Mitsuru)</a:t>
            </a:r>
          </a:p>
          <a:p>
            <a:pPr lvl="2"/>
            <a:r>
              <a:rPr lang="en-US" altLang="ko-KR" sz="1400" dirty="0">
                <a:solidFill>
                  <a:schemeClr val="bg2"/>
                </a:solidFill>
              </a:rPr>
              <a:t>LB200 Proposed Comment Resolutions for 8.4.1.8, 8.4.1.24 and 8.4.1.25 (11/14-0249r0, Mitsuru</a:t>
            </a:r>
            <a:r>
              <a:rPr lang="en-US" altLang="ko-KR" sz="1400" dirty="0" smtClean="0">
                <a:solidFill>
                  <a:schemeClr val="bg2"/>
                </a:solidFill>
              </a:rPr>
              <a:t>)</a:t>
            </a:r>
            <a:endParaRPr lang="en-US"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991149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a:t>Feb. 26th con. Call</a:t>
            </a:r>
            <a:endParaRPr lang="ko-KR" altLang="ko-KR" sz="1400" dirty="0"/>
          </a:p>
          <a:p>
            <a:pPr lvl="2"/>
            <a:r>
              <a:rPr lang="en-US" altLang="ko-KR" sz="1400" dirty="0" smtClean="0">
                <a:solidFill>
                  <a:schemeClr val="bg2"/>
                </a:solidFill>
              </a:rPr>
              <a:t>lb200-clause-9-20-5-4-comment-resolution </a:t>
            </a:r>
            <a:r>
              <a:rPr lang="en-US" altLang="ko-KR" sz="1400" dirty="0">
                <a:solidFill>
                  <a:schemeClr val="bg2"/>
                </a:solidFill>
              </a:rPr>
              <a:t>(11-14/0234r2,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lb200-clause-9-20-5-5-comment-resolution </a:t>
            </a:r>
            <a:r>
              <a:rPr lang="en-US" altLang="ko-KR" sz="1400" dirty="0">
                <a:solidFill>
                  <a:schemeClr val="bg2"/>
                </a:solidFill>
              </a:rPr>
              <a:t>(11-14/0235r1,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lb200-clause-8-miscellaneous-comment-resolution </a:t>
            </a:r>
            <a:r>
              <a:rPr lang="en-US" altLang="ko-KR" sz="1400" dirty="0">
                <a:solidFill>
                  <a:schemeClr val="bg2"/>
                </a:solidFill>
              </a:rPr>
              <a:t>(11-14/0257r1, </a:t>
            </a:r>
            <a:r>
              <a:rPr lang="en-US" altLang="ko-KR" sz="1400" dirty="0" err="1">
                <a:solidFill>
                  <a:schemeClr val="bg2"/>
                </a:solidFill>
              </a:rPr>
              <a:t>Yongho</a:t>
            </a:r>
            <a:r>
              <a:rPr lang="en-US" altLang="ko-KR" sz="1400" dirty="0">
                <a:solidFill>
                  <a:schemeClr val="bg2"/>
                </a:solidFill>
              </a:rPr>
              <a:t>)</a:t>
            </a:r>
            <a:endParaRPr lang="ko-KR" altLang="ko-KR" sz="1400" dirty="0">
              <a:solidFill>
                <a:schemeClr val="bg2"/>
              </a:solidFill>
            </a:endParaRPr>
          </a:p>
          <a:p>
            <a:pPr lvl="2"/>
            <a:r>
              <a:rPr lang="en-US" altLang="ko-KR" sz="1400" dirty="0" smtClean="0">
                <a:solidFill>
                  <a:schemeClr val="bg2"/>
                </a:solidFill>
              </a:rPr>
              <a:t>lb200-cid-2851-comment-resolution </a:t>
            </a:r>
            <a:r>
              <a:rPr lang="en-US" altLang="ko-KR" sz="1400" dirty="0">
                <a:solidFill>
                  <a:schemeClr val="bg2"/>
                </a:solidFill>
              </a:rPr>
              <a:t>(11-14/0261r0, </a:t>
            </a:r>
            <a:r>
              <a:rPr lang="en-US" altLang="ko-KR" sz="1400" dirty="0" err="1">
                <a:solidFill>
                  <a:schemeClr val="bg2"/>
                </a:solidFill>
              </a:rPr>
              <a:t>Yongho</a:t>
            </a:r>
            <a:r>
              <a:rPr lang="en-US" altLang="ko-KR" sz="1400" dirty="0" smtClean="0">
                <a:solidFill>
                  <a:schemeClr val="bg2"/>
                </a:solidFill>
              </a:rPr>
              <a:t>)</a:t>
            </a:r>
          </a:p>
          <a:p>
            <a:pPr lvl="1"/>
            <a:r>
              <a:rPr lang="en-US" altLang="ko-KR" sz="1400" dirty="0"/>
              <a:t>Mar. 5th con. </a:t>
            </a:r>
            <a:r>
              <a:rPr lang="en-US" altLang="ko-KR" sz="1400" dirty="0" smtClean="0"/>
              <a:t>Call</a:t>
            </a:r>
          </a:p>
          <a:p>
            <a:pPr lvl="2"/>
            <a:r>
              <a:rPr lang="en-US" altLang="ko-KR" sz="1400" dirty="0" smtClean="0">
                <a:solidFill>
                  <a:schemeClr val="bg2"/>
                </a:solidFill>
              </a:rPr>
              <a:t>lb-200-comment-resolution-for-8-4-2-170b </a:t>
            </a:r>
            <a:r>
              <a:rPr lang="en-US" altLang="ko-KR" sz="1400" dirty="0">
                <a:solidFill>
                  <a:schemeClr val="bg2"/>
                </a:solidFill>
              </a:rPr>
              <a:t>(11-14/0273r1, Yuan</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lb-200-comment-resolution-for-clause-8-4-2-170v </a:t>
            </a:r>
            <a:r>
              <a:rPr lang="en-US" altLang="ko-KR" sz="1400" dirty="0">
                <a:solidFill>
                  <a:schemeClr val="bg2"/>
                </a:solidFill>
              </a:rPr>
              <a:t>(11-14/0271r2,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comment-collection-lb200-mac-for-subclause-8-4-2-170j-and-9-41-4 </a:t>
            </a:r>
            <a:r>
              <a:rPr lang="en-US" altLang="ko-KR" sz="1400" dirty="0">
                <a:solidFill>
                  <a:schemeClr val="bg2"/>
                </a:solidFill>
              </a:rPr>
              <a:t>(11-14/0278r1,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LB200-MAC-Resolution-Clause-8-2-4-1-1 </a:t>
            </a:r>
            <a:r>
              <a:rPr lang="en-US" altLang="ko-KR" sz="1400" dirty="0">
                <a:solidFill>
                  <a:schemeClr val="bg2"/>
                </a:solidFill>
              </a:rPr>
              <a:t>(11-14/0123r2, </a:t>
            </a:r>
            <a:r>
              <a:rPr lang="en-US" altLang="ko-KR" sz="1400" dirty="0" err="1">
                <a:solidFill>
                  <a:schemeClr val="bg2"/>
                </a:solidFill>
              </a:rPr>
              <a:t>Liwen</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LB200-MAC-Resolution-Clause-8_7 </a:t>
            </a:r>
            <a:r>
              <a:rPr lang="en-US" altLang="ko-KR" sz="1400" dirty="0">
                <a:solidFill>
                  <a:schemeClr val="bg2"/>
                </a:solidFill>
              </a:rPr>
              <a:t>(</a:t>
            </a:r>
            <a:r>
              <a:rPr lang="en-US" altLang="ko-KR" sz="1400" dirty="0" smtClean="0">
                <a:solidFill>
                  <a:schemeClr val="bg2"/>
                </a:solidFill>
              </a:rPr>
              <a:t>11-14/0211r3, </a:t>
            </a:r>
            <a:r>
              <a:rPr lang="en-US" altLang="ko-KR" sz="1400" dirty="0">
                <a:solidFill>
                  <a:schemeClr val="bg2"/>
                </a:solidFill>
              </a:rPr>
              <a:t>Alfred</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LB200-MAC-Resolution-Clause-8_3_5 </a:t>
            </a:r>
            <a:r>
              <a:rPr lang="en-US" altLang="ko-KR" sz="1400" dirty="0">
                <a:solidFill>
                  <a:schemeClr val="bg2"/>
                </a:solidFill>
              </a:rPr>
              <a:t>(11-14/0210r1, Alfred</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lb200-clause-10-47-comment-resolution </a:t>
            </a:r>
            <a:r>
              <a:rPr lang="en-US" altLang="ko-KR" sz="1400" dirty="0">
                <a:solidFill>
                  <a:schemeClr val="bg2"/>
                </a:solidFill>
              </a:rPr>
              <a:t>(11-14/0262r0, </a:t>
            </a:r>
            <a:r>
              <a:rPr lang="en-US" altLang="ko-KR" sz="1400" dirty="0" err="1">
                <a:solidFill>
                  <a:schemeClr val="bg2"/>
                </a:solidFill>
              </a:rPr>
              <a:t>Yongho</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lb200-clause-3-comment-resolution </a:t>
            </a:r>
            <a:r>
              <a:rPr lang="en-US" altLang="ko-KR" sz="1400" dirty="0">
                <a:solidFill>
                  <a:schemeClr val="bg2"/>
                </a:solidFill>
              </a:rPr>
              <a:t>(11-14/0270r0, </a:t>
            </a:r>
            <a:r>
              <a:rPr lang="en-US" altLang="ko-KR" sz="1400" dirty="0" err="1">
                <a:solidFill>
                  <a:schemeClr val="bg2"/>
                </a:solidFill>
              </a:rPr>
              <a:t>Yongho</a:t>
            </a:r>
            <a:r>
              <a:rPr lang="en-US" altLang="ko-KR" sz="1400" dirty="0">
                <a:solidFill>
                  <a:schemeClr val="bg2"/>
                </a:solidFill>
              </a:rPr>
              <a:t>)</a:t>
            </a:r>
          </a:p>
          <a:p>
            <a:pPr lvl="1"/>
            <a:endParaRPr lang="en-US" altLang="ko-KR" sz="1400" dirty="0"/>
          </a:p>
          <a:p>
            <a:pPr lvl="1"/>
            <a:endParaRPr lang="ko-KR" altLang="ko-KR" sz="1400" dirty="0"/>
          </a:p>
          <a:p>
            <a:endParaRPr lang="en-US" sz="1400"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076102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(Thursday PM2)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a:t>Submissions made during conference calls and ready for motion on Wednesday </a:t>
            </a:r>
            <a:r>
              <a:rPr lang="en-US" dirty="0" smtClean="0"/>
              <a:t>AM1 </a:t>
            </a:r>
          </a:p>
          <a:p>
            <a:pPr lvl="1"/>
            <a:r>
              <a:rPr lang="en-US" altLang="ko-KR" sz="1400" dirty="0" smtClean="0"/>
              <a:t>Mar</a:t>
            </a:r>
            <a:r>
              <a:rPr lang="en-US" altLang="ko-KR" sz="1400" dirty="0"/>
              <a:t>. </a:t>
            </a:r>
            <a:r>
              <a:rPr lang="en-US" altLang="ko-KR" sz="1400" dirty="0" smtClean="0"/>
              <a:t>12th </a:t>
            </a:r>
            <a:r>
              <a:rPr lang="en-US" altLang="ko-KR" sz="1400" dirty="0"/>
              <a:t>con. </a:t>
            </a:r>
            <a:r>
              <a:rPr lang="en-US" altLang="ko-KR" sz="1400" dirty="0" smtClean="0"/>
              <a:t>Call</a:t>
            </a:r>
          </a:p>
          <a:p>
            <a:pPr lvl="2"/>
            <a:r>
              <a:rPr lang="en-US" altLang="ko-KR" sz="1400" dirty="0" smtClean="0">
                <a:solidFill>
                  <a:schemeClr val="bg2"/>
                </a:solidFill>
              </a:rPr>
              <a:t>lb200-clause-8.3.3-comment-resolution </a:t>
            </a:r>
            <a:r>
              <a:rPr lang="en-US" altLang="ko-KR" sz="1400" dirty="0">
                <a:solidFill>
                  <a:schemeClr val="bg2"/>
                </a:solidFill>
              </a:rPr>
              <a:t>(</a:t>
            </a:r>
            <a:r>
              <a:rPr lang="en-US" altLang="ko-KR" sz="1400" dirty="0" smtClean="0">
                <a:solidFill>
                  <a:schemeClr val="bg2"/>
                </a:solidFill>
              </a:rPr>
              <a:t>11-14/0274r1, </a:t>
            </a:r>
            <a:r>
              <a:rPr lang="en-US" altLang="ko-KR" sz="1400" dirty="0" err="1">
                <a:solidFill>
                  <a:schemeClr val="bg2"/>
                </a:solidFill>
              </a:rPr>
              <a:t>Yongho</a:t>
            </a:r>
            <a:r>
              <a:rPr lang="en-US" altLang="ko-KR" sz="1400" dirty="0">
                <a:solidFill>
                  <a:schemeClr val="bg2"/>
                </a:solidFill>
              </a:rPr>
              <a:t>) </a:t>
            </a:r>
          </a:p>
          <a:p>
            <a:pPr lvl="2"/>
            <a:r>
              <a:rPr lang="en-US" altLang="ko-KR" sz="1400" dirty="0" smtClean="0">
                <a:solidFill>
                  <a:schemeClr val="bg2"/>
                </a:solidFill>
              </a:rPr>
              <a:t>lb200-clause-10-14-and-10-45-comment-resolution </a:t>
            </a:r>
            <a:r>
              <a:rPr lang="en-US" altLang="ko-KR" sz="1400" dirty="0">
                <a:solidFill>
                  <a:schemeClr val="bg2"/>
                </a:solidFill>
              </a:rPr>
              <a:t>(</a:t>
            </a:r>
            <a:r>
              <a:rPr lang="en-US" altLang="ko-KR" sz="1400" dirty="0" smtClean="0">
                <a:solidFill>
                  <a:schemeClr val="bg2"/>
                </a:solidFill>
              </a:rPr>
              <a:t>11-14/0231r3, </a:t>
            </a:r>
            <a:r>
              <a:rPr lang="en-US" altLang="ko-KR" sz="1400" dirty="0" err="1">
                <a:solidFill>
                  <a:schemeClr val="bg2"/>
                </a:solidFill>
              </a:rPr>
              <a:t>Yongho</a:t>
            </a:r>
            <a:r>
              <a:rPr lang="en-US" altLang="ko-KR" sz="1400" dirty="0" smtClean="0">
                <a:solidFill>
                  <a:schemeClr val="bg2"/>
                </a:solidFill>
              </a:rPr>
              <a:t>)</a:t>
            </a:r>
            <a:endParaRPr lang="en-US" altLang="ko-KR" sz="1400" dirty="0">
              <a:solidFill>
                <a:schemeClr val="bg2"/>
              </a:solidFill>
            </a:endParaRPr>
          </a:p>
          <a:p>
            <a:pPr lvl="2"/>
            <a:r>
              <a:rPr lang="en-US" altLang="ko-KR" sz="1400" dirty="0" smtClean="0">
                <a:solidFill>
                  <a:schemeClr val="bg2"/>
                </a:solidFill>
              </a:rPr>
              <a:t>LB200-MAC-Resolution-Miscellaneous_Part_1 </a:t>
            </a:r>
            <a:r>
              <a:rPr lang="en-US" altLang="ko-KR" sz="1400" dirty="0">
                <a:solidFill>
                  <a:schemeClr val="bg2"/>
                </a:solidFill>
              </a:rPr>
              <a:t>(11-14/0279r0, Alfred)</a:t>
            </a:r>
          </a:p>
          <a:p>
            <a:pPr lvl="2"/>
            <a:r>
              <a:rPr lang="en-US" altLang="ko-KR" sz="1400" dirty="0" smtClean="0">
                <a:solidFill>
                  <a:schemeClr val="bg2"/>
                </a:solidFill>
              </a:rPr>
              <a:t>LB200-MAC-Resolution-Clause-9_20_2.1-3 </a:t>
            </a:r>
            <a:r>
              <a:rPr lang="en-US" altLang="ko-KR" sz="1400" dirty="0">
                <a:solidFill>
                  <a:schemeClr val="bg2"/>
                </a:solidFill>
              </a:rPr>
              <a:t>(</a:t>
            </a:r>
            <a:r>
              <a:rPr lang="en-US" altLang="ko-KR" sz="1400" dirty="0" smtClean="0">
                <a:solidFill>
                  <a:schemeClr val="bg2"/>
                </a:solidFill>
              </a:rPr>
              <a:t>11-14/0280r1, </a:t>
            </a:r>
            <a:r>
              <a:rPr lang="en-US" altLang="ko-KR" sz="1400" dirty="0">
                <a:solidFill>
                  <a:schemeClr val="bg2"/>
                </a:solidFill>
              </a:rPr>
              <a:t>Alfred)</a:t>
            </a:r>
          </a:p>
          <a:p>
            <a:pPr lvl="2"/>
            <a:r>
              <a:rPr lang="en-US" altLang="ko-KR" sz="1400" dirty="0" smtClean="0">
                <a:solidFill>
                  <a:schemeClr val="bg2"/>
                </a:solidFill>
              </a:rPr>
              <a:t>LB200-MAC-Resolution-Clause-9_22 </a:t>
            </a:r>
            <a:r>
              <a:rPr lang="en-US" altLang="ko-KR" sz="1400" dirty="0">
                <a:solidFill>
                  <a:schemeClr val="bg2"/>
                </a:solidFill>
              </a:rPr>
              <a:t>(</a:t>
            </a:r>
            <a:r>
              <a:rPr lang="en-US" altLang="ko-KR" sz="1400" dirty="0" smtClean="0">
                <a:solidFill>
                  <a:schemeClr val="bg2"/>
                </a:solidFill>
              </a:rPr>
              <a:t>11-14/0283r1, </a:t>
            </a:r>
            <a:r>
              <a:rPr lang="en-US" altLang="ko-KR" sz="1400" dirty="0">
                <a:solidFill>
                  <a:schemeClr val="bg2"/>
                </a:solidFill>
              </a:rPr>
              <a:t>Alfred)</a:t>
            </a:r>
          </a:p>
          <a:p>
            <a:pPr lvl="2"/>
            <a:r>
              <a:rPr lang="en-US" altLang="ko-KR" sz="1400" dirty="0" smtClean="0">
                <a:solidFill>
                  <a:schemeClr val="bg2"/>
                </a:solidFill>
              </a:rPr>
              <a:t>lb-200-comment-resolution-for-clause-8-3-5-1-1 </a:t>
            </a:r>
            <a:r>
              <a:rPr lang="en-US" altLang="ko-KR" sz="1400" dirty="0">
                <a:solidFill>
                  <a:schemeClr val="bg2"/>
                </a:solidFill>
              </a:rPr>
              <a:t>(11-14/0285r0, </a:t>
            </a:r>
            <a:r>
              <a:rPr lang="en-US" altLang="ko-KR" sz="1400" dirty="0" err="1">
                <a:solidFill>
                  <a:schemeClr val="bg2"/>
                </a:solidFill>
              </a:rPr>
              <a:t>Chittabrata</a:t>
            </a:r>
            <a:r>
              <a:rPr lang="en-US" altLang="ko-KR" sz="1400" dirty="0" smtClean="0">
                <a:solidFill>
                  <a:schemeClr val="bg2"/>
                </a:solidFill>
              </a:rPr>
              <a:t>)</a:t>
            </a:r>
            <a:endParaRPr lang="en-US" altLang="ko-KR" sz="1400" dirty="0">
              <a:solidFill>
                <a:schemeClr val="bg2"/>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819942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April 2, </a:t>
            </a:r>
            <a:r>
              <a:rPr lang="en-US" altLang="ko-KR" dirty="0"/>
              <a:t>7PM ET for 2 hour</a:t>
            </a:r>
          </a:p>
          <a:p>
            <a:pPr marL="609600" indent="-609600"/>
            <a:r>
              <a:rPr lang="en-US" altLang="ko-KR" dirty="0"/>
              <a:t>April </a:t>
            </a:r>
            <a:r>
              <a:rPr lang="en-US" altLang="ko-KR" dirty="0" smtClean="0"/>
              <a:t>9, </a:t>
            </a:r>
            <a:r>
              <a:rPr lang="en-US" altLang="ko-KR" dirty="0"/>
              <a:t>7PM ET for 2 hour</a:t>
            </a:r>
          </a:p>
          <a:p>
            <a:pPr marL="609600" indent="-609600"/>
            <a:r>
              <a:rPr lang="en-US" altLang="ko-KR" dirty="0"/>
              <a:t>April </a:t>
            </a:r>
            <a:r>
              <a:rPr lang="en-US" altLang="ko-KR" dirty="0" smtClean="0"/>
              <a:t>16, </a:t>
            </a:r>
            <a:r>
              <a:rPr lang="en-US" altLang="ko-KR" dirty="0"/>
              <a:t>7PM ET for 2 hour</a:t>
            </a:r>
          </a:p>
          <a:p>
            <a:pPr marL="609600" indent="-609600"/>
            <a:r>
              <a:rPr lang="en-US" altLang="ko-KR" dirty="0"/>
              <a:t>April </a:t>
            </a:r>
            <a:r>
              <a:rPr lang="en-US" altLang="ko-KR" dirty="0" smtClean="0"/>
              <a:t>23, </a:t>
            </a:r>
            <a:r>
              <a:rPr lang="en-US" altLang="ko-KR" dirty="0"/>
              <a:t>7PM ET for 2 hour</a:t>
            </a:r>
          </a:p>
          <a:p>
            <a:pPr marL="609600" indent="-609600"/>
            <a:r>
              <a:rPr lang="en-US" altLang="ko-KR" dirty="0"/>
              <a:t>April </a:t>
            </a:r>
            <a:r>
              <a:rPr lang="en-US" altLang="ko-KR" dirty="0" smtClean="0"/>
              <a:t>30, </a:t>
            </a:r>
            <a:r>
              <a:rPr lang="en-US" altLang="ko-KR" dirty="0"/>
              <a:t>7PM ET for 2 hour</a:t>
            </a:r>
          </a:p>
          <a:p>
            <a:pPr marL="609600" indent="-609600"/>
            <a:r>
              <a:rPr lang="en-US" altLang="ko-KR" dirty="0" smtClean="0"/>
              <a:t>May 7</a:t>
            </a:r>
            <a:r>
              <a:rPr lang="en-US" altLang="ko-KR" dirty="0"/>
              <a:t>, 7PM ET for 2 </a:t>
            </a:r>
            <a:r>
              <a:rPr lang="en-US" altLang="ko-KR" dirty="0" smtClean="0"/>
              <a:t>hour</a:t>
            </a:r>
            <a:endParaRPr lang="en-US" dirty="0" smtClean="0"/>
          </a:p>
          <a:p>
            <a:pPr marL="1009650" lvl="1" indent="-609600"/>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a:t>March 2014</a:t>
            </a:r>
            <a:endParaRPr lang="en-US" altLang="ko-KR"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January meeting minutes</a:t>
            </a:r>
          </a:p>
          <a:p>
            <a:pPr marL="1352550" lvl="2" indent="-609600"/>
            <a:r>
              <a:rPr lang="en-US" sz="1200" dirty="0">
                <a:solidFill>
                  <a:schemeClr val="bg2"/>
                </a:solidFill>
                <a:hlinkClick r:id="rId3"/>
              </a:rPr>
              <a:t>https://</a:t>
            </a:r>
            <a:r>
              <a:rPr lang="en-US" sz="1200" dirty="0" smtClean="0">
                <a:solidFill>
                  <a:schemeClr val="bg2"/>
                </a:solidFill>
                <a:hlinkClick r:id="rId3"/>
              </a:rPr>
              <a:t>mentor.ieee.org/802.11/dcn/14/11-14-0200-00-00ah-tgah-meeting-minutes-for-january2014-interim.doc</a:t>
            </a:r>
            <a:endParaRPr lang="en-US" sz="1200" dirty="0" smtClean="0">
              <a:solidFill>
                <a:schemeClr val="bg2"/>
              </a:solidFill>
            </a:endParaRPr>
          </a:p>
          <a:p>
            <a:pPr marL="1009650" lvl="1" indent="-609600"/>
            <a:r>
              <a:rPr lang="en-US" dirty="0" smtClean="0">
                <a:solidFill>
                  <a:schemeClr val="bg2"/>
                </a:solidFill>
              </a:rPr>
              <a:t>Conference call minutes</a:t>
            </a:r>
          </a:p>
          <a:p>
            <a:pPr marL="1352550" lvl="2" indent="-609600"/>
            <a:r>
              <a:rPr lang="en-US" sz="1200" dirty="0">
                <a:solidFill>
                  <a:schemeClr val="bg2"/>
                </a:solidFill>
                <a:hlinkClick r:id="rId4"/>
              </a:rPr>
              <a:t>https://</a:t>
            </a:r>
            <a:r>
              <a:rPr lang="en-US" sz="1200" dirty="0" smtClean="0">
                <a:solidFill>
                  <a:schemeClr val="bg2"/>
                </a:solidFill>
                <a:hlinkClick r:id="rId4"/>
              </a:rPr>
              <a:t>mentor.ieee.org/802.11/dcn/14/11-14-0238-00-00ah-february-5th-tgah-teleconference-minutes.doc</a:t>
            </a:r>
            <a:endParaRPr lang="en-US" sz="1200" dirty="0" smtClean="0">
              <a:solidFill>
                <a:schemeClr val="bg2"/>
              </a:solidFill>
            </a:endParaRPr>
          </a:p>
          <a:p>
            <a:pPr marL="1352550" lvl="2" indent="-609600"/>
            <a:r>
              <a:rPr lang="en-US" sz="1200" dirty="0">
                <a:solidFill>
                  <a:schemeClr val="bg2"/>
                </a:solidFill>
                <a:hlinkClick r:id="rId5"/>
              </a:rPr>
              <a:t>https://</a:t>
            </a:r>
            <a:r>
              <a:rPr lang="en-US" sz="1200" dirty="0" smtClean="0">
                <a:solidFill>
                  <a:schemeClr val="bg2"/>
                </a:solidFill>
                <a:hlinkClick r:id="rId5"/>
              </a:rPr>
              <a:t>mentor.ieee.org/802.11/dcn/14/11-14-0241-00-00ah-tgah-february-12th-teleconference-minutes.docx</a:t>
            </a:r>
            <a:endParaRPr lang="en-US" sz="1200" dirty="0" smtClean="0">
              <a:solidFill>
                <a:schemeClr val="bg2"/>
              </a:solidFill>
            </a:endParaRPr>
          </a:p>
          <a:p>
            <a:pPr marL="1352550" lvl="2" indent="-609600"/>
            <a:r>
              <a:rPr lang="en-US" sz="1200" dirty="0">
                <a:solidFill>
                  <a:schemeClr val="bg2"/>
                </a:solidFill>
                <a:hlinkClick r:id="rId6"/>
              </a:rPr>
              <a:t>https://</a:t>
            </a:r>
            <a:r>
              <a:rPr lang="en-US" sz="1200" dirty="0" smtClean="0">
                <a:solidFill>
                  <a:schemeClr val="bg2"/>
                </a:solidFill>
                <a:hlinkClick r:id="rId6"/>
              </a:rPr>
              <a:t>mentor.ieee.org/802.11/dcn/14/11-14-0266-00-00ah-february-19th-tgah-teleconference-minutes.doc</a:t>
            </a:r>
            <a:endParaRPr lang="en-US" sz="1200" dirty="0" smtClean="0">
              <a:solidFill>
                <a:schemeClr val="bg2"/>
              </a:solidFill>
            </a:endParaRPr>
          </a:p>
          <a:p>
            <a:pPr marL="1352550" lvl="2" indent="-609600"/>
            <a:r>
              <a:rPr lang="en-US" sz="1200" dirty="0">
                <a:solidFill>
                  <a:schemeClr val="bg2"/>
                </a:solidFill>
                <a:hlinkClick r:id="rId7"/>
              </a:rPr>
              <a:t>https://</a:t>
            </a:r>
            <a:r>
              <a:rPr lang="en-US" sz="1200" dirty="0" smtClean="0">
                <a:solidFill>
                  <a:schemeClr val="bg2"/>
                </a:solidFill>
                <a:hlinkClick r:id="rId7"/>
              </a:rPr>
              <a:t>mentor.ieee.org/802.11/dcn/14/11-14-0277-00-00ah-february-26th-tgah-teleconference-minutes.doc</a:t>
            </a:r>
            <a:endParaRPr lang="en-US" sz="1200" dirty="0" smtClean="0">
              <a:solidFill>
                <a:schemeClr val="bg2"/>
              </a:solidFill>
            </a:endParaRPr>
          </a:p>
          <a:p>
            <a:pPr marL="1352550" lvl="2" indent="-609600"/>
            <a:r>
              <a:rPr lang="en-US" sz="1200" dirty="0">
                <a:solidFill>
                  <a:schemeClr val="bg2"/>
                </a:solidFill>
                <a:hlinkClick r:id="rId8"/>
              </a:rPr>
              <a:t>https://</a:t>
            </a:r>
            <a:r>
              <a:rPr lang="en-US" sz="1200" dirty="0" smtClean="0">
                <a:solidFill>
                  <a:schemeClr val="bg2"/>
                </a:solidFill>
                <a:hlinkClick r:id="rId8"/>
              </a:rPr>
              <a:t>mentor.ieee.org/802.11/dcn/14/11-14-0299-00-00ah-march-5th-tgah-teleconference-minutes.doc</a:t>
            </a:r>
            <a:endParaRPr lang="en-US" sz="1200" dirty="0" smtClean="0">
              <a:solidFill>
                <a:schemeClr val="bg2"/>
              </a:solidFill>
            </a:endParaRPr>
          </a:p>
          <a:p>
            <a:pPr marL="1352550" lvl="2" indent="-609600"/>
            <a:r>
              <a:rPr lang="en-US" sz="1200" dirty="0">
                <a:solidFill>
                  <a:schemeClr val="bg2"/>
                </a:solidFill>
                <a:hlinkClick r:id="rId9"/>
              </a:rPr>
              <a:t>https://</a:t>
            </a:r>
            <a:r>
              <a:rPr lang="en-US" sz="1200" dirty="0" smtClean="0">
                <a:solidFill>
                  <a:schemeClr val="bg2"/>
                </a:solidFill>
                <a:hlinkClick r:id="rId9"/>
              </a:rPr>
              <a:t>mentor.ieee.org/802.11/dcn/14/11-14-0327-00-00ah-march-12th-tgah-teleconference-minutes.doc</a:t>
            </a:r>
            <a:endParaRPr lang="en-US" sz="1200" dirty="0" smtClean="0">
              <a:solidFill>
                <a:schemeClr val="bg2"/>
              </a:solidFill>
            </a:endParaRPr>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2"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9"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half" idx="10"/>
          </p:nvPr>
        </p:nvSpPr>
        <p:spPr>
          <a:xfrm>
            <a:off x="696913" y="332601"/>
            <a:ext cx="1182055" cy="276999"/>
          </a:xfrm>
        </p:spPr>
        <p:txBody>
          <a:bodyPr/>
          <a:lstStyle/>
          <a:p>
            <a:r>
              <a:rPr lang="en-US" altLang="ko-KR" dirty="0"/>
              <a:t>March 2014</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a:t>
            </a:r>
            <a:r>
              <a:rPr lang="en-GB" altLang="ko-KR" dirty="0" smtClean="0"/>
              <a:t>F2F January meeting (11-14/0200r0</a:t>
            </a:r>
            <a:r>
              <a:rPr lang="en-GB" altLang="ko-KR" dirty="0"/>
              <a:t>) and </a:t>
            </a:r>
            <a:r>
              <a:rPr lang="en-GB" altLang="ko-KR" dirty="0" err="1" smtClean="0"/>
              <a:t>conf</a:t>
            </a:r>
            <a:r>
              <a:rPr lang="en-GB" altLang="ko-KR" dirty="0" smtClean="0"/>
              <a:t> </a:t>
            </a:r>
            <a:r>
              <a:rPr lang="en-GB" altLang="ko-KR" dirty="0"/>
              <a:t>call minutes </a:t>
            </a:r>
            <a:r>
              <a:rPr lang="en-GB" altLang="ko-KR" dirty="0" smtClean="0"/>
              <a:t>(</a:t>
            </a:r>
            <a:r>
              <a:rPr lang="en-GB" altLang="ko-KR" dirty="0"/>
              <a:t>11-14/0238r0, </a:t>
            </a:r>
            <a:r>
              <a:rPr lang="en-GB" altLang="ko-KR" dirty="0" smtClean="0"/>
              <a:t>11-14/0241r0, 11-14/0266r0,</a:t>
            </a:r>
            <a:r>
              <a:rPr lang="en-GB" altLang="ko-KR" dirty="0"/>
              <a:t> </a:t>
            </a:r>
            <a:r>
              <a:rPr lang="en-GB" altLang="ko-KR" dirty="0" smtClean="0"/>
              <a:t>11-14/0277r0,</a:t>
            </a:r>
            <a:r>
              <a:rPr lang="en-GB" altLang="ko-KR" dirty="0"/>
              <a:t> </a:t>
            </a:r>
            <a:r>
              <a:rPr lang="en-GB" altLang="ko-KR" dirty="0" smtClean="0"/>
              <a:t>11-14/0299r0, 11-14/0327r0)</a:t>
            </a:r>
            <a:endParaRPr lang="ko-KR" altLang="ko-KR" dirty="0"/>
          </a:p>
          <a:p>
            <a:pPr lvl="1"/>
            <a:r>
              <a:rPr lang="en-US" altLang="ko-KR" dirty="0" smtClean="0"/>
              <a:t>Move</a:t>
            </a:r>
            <a:r>
              <a:rPr lang="en-US" altLang="ko-KR" dirty="0"/>
              <a:t>: </a:t>
            </a:r>
            <a:r>
              <a:rPr lang="en-US" altLang="ko-KR" dirty="0" smtClean="0"/>
              <a:t>Zander</a:t>
            </a:r>
            <a:r>
              <a:rPr lang="en-US" altLang="ko-KR" dirty="0"/>
              <a:t>	Second</a:t>
            </a:r>
            <a:r>
              <a:rPr lang="en-US" altLang="ko-KR" dirty="0" smtClean="0"/>
              <a:t>: Ken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passed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43758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March 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786759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11-14/0451r0 </a:t>
            </a:r>
            <a:r>
              <a:rPr lang="en-US" altLang="ko-KR" dirty="0"/>
              <a:t>with the following </a:t>
            </a:r>
            <a:r>
              <a:rPr lang="en-US" altLang="ko-KR" dirty="0" smtClean="0"/>
              <a:t>tab:</a:t>
            </a:r>
          </a:p>
          <a:p>
            <a:pPr lvl="1"/>
            <a:r>
              <a:rPr lang="en-US" altLang="ko-KR" dirty="0" smtClean="0"/>
              <a:t>Teleconference Resolution</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smtClean="0"/>
          </a:p>
          <a:p>
            <a:pPr lvl="1"/>
            <a:r>
              <a:rPr lang="en-US" altLang="ko-KR" dirty="0"/>
              <a:t>11-14-0451-00-00ah-lb200-march-2014-mac-motion-1</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40256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11-14/0452r0 </a:t>
            </a:r>
            <a:r>
              <a:rPr lang="en-US" altLang="ko-KR" dirty="0"/>
              <a:t>with the following </a:t>
            </a:r>
            <a:r>
              <a:rPr lang="en-US" altLang="ko-KR" dirty="0" smtClean="0"/>
              <a:t>tab:</a:t>
            </a:r>
          </a:p>
          <a:p>
            <a:pPr lvl="1"/>
            <a:r>
              <a:rPr lang="en-US" altLang="ko-KR" dirty="0"/>
              <a:t>March 2014 F2F </a:t>
            </a:r>
            <a:r>
              <a:rPr lang="en-US" altLang="ko-KR" dirty="0" smtClean="0"/>
              <a:t>Resolution</a:t>
            </a:r>
          </a:p>
          <a:p>
            <a:pPr lvl="1"/>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smtClean="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425018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MAC </a:t>
            </a:r>
            <a:r>
              <a:rPr lang="en-US" altLang="ko-KR" dirty="0"/>
              <a:t>F2F </a:t>
            </a:r>
            <a:r>
              <a:rPr lang="en-US" altLang="ko-KR" dirty="0" smtClean="0"/>
              <a:t>March </a:t>
            </a:r>
            <a:r>
              <a:rPr lang="en-US" altLang="ko-KR" dirty="0"/>
              <a:t>2014 </a:t>
            </a:r>
            <a:r>
              <a:rPr lang="en-US" altLang="ko-KR" dirty="0" err="1" smtClean="0"/>
              <a:t>xxxx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706785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altLang="ko-KR" dirty="0" smtClean="0"/>
              <a:t>Address </a:t>
            </a:r>
            <a:r>
              <a:rPr lang="en-US" altLang="ko-KR" dirty="0"/>
              <a:t>Letter Ballot comments</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4" name="Date Placeholder 3"/>
          <p:cNvSpPr>
            <a:spLocks noGrp="1"/>
          </p:cNvSpPr>
          <p:nvPr>
            <p:ph type="dt" sz="quarter" idx="10"/>
          </p:nvPr>
        </p:nvSpPr>
        <p:spPr>
          <a:xfrm>
            <a:off x="696913" y="332601"/>
            <a:ext cx="1182055" cy="276999"/>
          </a:xfrm>
          <a:noFill/>
        </p:spPr>
        <p:txBody>
          <a:bodyPr/>
          <a:lstStyle/>
          <a:p>
            <a:r>
              <a:rPr lang="en-US" altLang="ko-KR" dirty="0"/>
              <a:t>March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3</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0295023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D1.3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1342, 1343, 1048, 1075, 2740, 2718, 1415 </a:t>
            </a:r>
            <a:r>
              <a:rPr lang="en-GB" altLang="ko-KR" dirty="0" smtClean="0">
                <a:solidFill>
                  <a:schemeClr val="bg2"/>
                </a:solidFill>
              </a:rPr>
              <a:t>as shown in 11-14/0326r1?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45713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1238</a:t>
            </a:r>
            <a:r>
              <a:rPr lang="en-GB" altLang="ko-KR" dirty="0">
                <a:solidFill>
                  <a:schemeClr val="bg2"/>
                </a:solidFill>
              </a:rPr>
              <a:t>, 1239, 1240, 1241, 1516, 1517, 1518, 1732, 1950, 2948, 2949, </a:t>
            </a:r>
            <a:r>
              <a:rPr lang="en-GB" altLang="ko-KR" dirty="0" smtClean="0">
                <a:solidFill>
                  <a:schemeClr val="bg2"/>
                </a:solidFill>
              </a:rPr>
              <a:t>2950 as shown in 11-14/0298r2?</a:t>
            </a:r>
          </a:p>
          <a:p>
            <a:pPr lvl="1"/>
            <a:r>
              <a:rPr lang="en-GB" altLang="ko-KR" dirty="0" smtClean="0">
                <a:solidFill>
                  <a:schemeClr val="bg2"/>
                </a:solidFill>
              </a:rPr>
              <a:t>Unanimously </a:t>
            </a:r>
            <a:r>
              <a:rPr lang="en-GB" altLang="ko-KR" dirty="0">
                <a:solidFill>
                  <a:schemeClr val="bg2"/>
                </a:solidFill>
              </a:rPr>
              <a:t>passed </a:t>
            </a:r>
          </a:p>
          <a:p>
            <a:endParaRPr lang="en-GB" altLang="ko-KR" dirty="0" smtClean="0">
              <a:solidFill>
                <a:schemeClr val="bg2"/>
              </a:solidFill>
            </a:endParaRP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5698025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strike="sngStrike" dirty="0">
                <a:solidFill>
                  <a:schemeClr val="bg2"/>
                </a:solidFill>
              </a:rPr>
              <a:t>1081,</a:t>
            </a:r>
            <a:r>
              <a:rPr lang="en-GB" altLang="ko-KR" dirty="0">
                <a:solidFill>
                  <a:schemeClr val="bg2"/>
                </a:solidFill>
              </a:rPr>
              <a:t> 2660, 2727 and </a:t>
            </a:r>
            <a:r>
              <a:rPr lang="en-GB" altLang="ko-KR" dirty="0" smtClean="0">
                <a:solidFill>
                  <a:schemeClr val="bg2"/>
                </a:solidFill>
              </a:rPr>
              <a:t>2853 as shown in 11-14/0265r1?</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82805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a:t>
            </a:r>
            <a:r>
              <a:rPr lang="en-GB" altLang="ko-KR" dirty="0"/>
              <a:t>CID 1763, 1772, 1797, 2016, 2076, 2284, </a:t>
            </a:r>
            <a:r>
              <a:rPr lang="en-GB" altLang="ko-KR" dirty="0" smtClean="0"/>
              <a:t>2873</a:t>
            </a:r>
            <a:r>
              <a:rPr lang="en-GB" altLang="ko-KR" dirty="0"/>
              <a:t> </a:t>
            </a:r>
            <a:r>
              <a:rPr lang="en-GB" altLang="ko-KR" dirty="0" smtClean="0"/>
              <a:t>as shown in 11-14/0305r1?</a:t>
            </a:r>
          </a:p>
          <a:p>
            <a:pPr lvl="1"/>
            <a:r>
              <a:rPr lang="en-GB" altLang="ko-KR" dirty="0"/>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626969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a:t>
            </a:r>
            <a:r>
              <a:rPr lang="en-GB" altLang="ko-KR" dirty="0">
                <a:solidFill>
                  <a:schemeClr val="bg2"/>
                </a:solidFill>
              </a:rPr>
              <a:t>CID </a:t>
            </a:r>
            <a:r>
              <a:rPr lang="en-GB" altLang="ko-KR" dirty="0" smtClean="0">
                <a:solidFill>
                  <a:schemeClr val="bg2"/>
                </a:solidFill>
              </a:rPr>
              <a:t>1381 as shown in 11-14/0323r0?</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916310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a:t>
            </a:r>
            <a:r>
              <a:rPr lang="en-GB" altLang="ko-KR" dirty="0">
                <a:solidFill>
                  <a:schemeClr val="bg2"/>
                </a:solidFill>
              </a:rPr>
              <a:t>CID 2540, 2541, 2542, 2593, 1007, 1807, 2317, 2318, 1818, 1820, 1822, </a:t>
            </a:r>
            <a:r>
              <a:rPr lang="en-GB" altLang="ko-KR" dirty="0" smtClean="0">
                <a:solidFill>
                  <a:schemeClr val="bg2"/>
                </a:solidFill>
              </a:rPr>
              <a:t>2607 as shown in 11-14/0321r1?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965704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1245, 1246, 1733, </a:t>
            </a:r>
            <a:r>
              <a:rPr lang="en-GB" altLang="ko-KR" dirty="0" smtClean="0">
                <a:solidFill>
                  <a:schemeClr val="bg2"/>
                </a:solidFill>
              </a:rPr>
              <a:t>2759 as shown in 11-14/0264r1?</a:t>
            </a:r>
          </a:p>
          <a:p>
            <a:pPr lvl="1"/>
            <a:r>
              <a:rPr lang="en-GB" altLang="ko-KR" dirty="0">
                <a:solidFill>
                  <a:schemeClr val="bg2"/>
                </a:solidFill>
              </a:rPr>
              <a:t>Unanimously passed </a:t>
            </a:r>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772452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2572, 2573, 2595, 2596 </a:t>
            </a:r>
            <a:r>
              <a:rPr lang="en-GB" altLang="ko-KR" dirty="0" smtClean="0"/>
              <a:t>as shown in 11-14/0289r0?</a:t>
            </a:r>
          </a:p>
          <a:p>
            <a:pPr lvl="1"/>
            <a:r>
              <a:rPr lang="en-GB" altLang="ko-KR" dirty="0" smtClean="0"/>
              <a:t>Postponed</a:t>
            </a:r>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5993139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strike="sngStrike" dirty="0" smtClean="0"/>
              <a:t>2561,</a:t>
            </a:r>
            <a:r>
              <a:rPr lang="en-GB" altLang="ko-KR" dirty="0" smtClean="0"/>
              <a:t> 2597 as shown in 11-14/0322r0?</a:t>
            </a:r>
          </a:p>
          <a:p>
            <a:pPr lvl="1"/>
            <a:r>
              <a:rPr lang="en-GB" altLang="ko-KR" dirty="0"/>
              <a:t>Postponed</a:t>
            </a:r>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9300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AM1)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LB200-MAC-Resolution-Misc Part 3 (11-14/0326r0, Alfred</a:t>
            </a:r>
            <a:r>
              <a:rPr lang="en-US" altLang="ko-KR" dirty="0" smtClean="0">
                <a:solidFill>
                  <a:schemeClr val="bg2"/>
                </a:solidFill>
              </a:rPr>
              <a:t>)</a:t>
            </a:r>
          </a:p>
          <a:p>
            <a:pPr lvl="1"/>
            <a:r>
              <a:rPr lang="en-US" altLang="ko-KR" dirty="0" smtClean="0">
                <a:solidFill>
                  <a:schemeClr val="bg2"/>
                </a:solidFill>
              </a:rPr>
              <a:t>lb200-clause-9-42-2-1-comment-resolution </a:t>
            </a:r>
            <a:r>
              <a:rPr lang="en-US" altLang="ko-KR" dirty="0">
                <a:solidFill>
                  <a:schemeClr val="bg2"/>
                </a:solidFill>
              </a:rPr>
              <a:t>(11-14/0298r0, </a:t>
            </a:r>
            <a:r>
              <a:rPr lang="en-US" altLang="ko-KR" dirty="0" err="1">
                <a:solidFill>
                  <a:schemeClr val="bg2"/>
                </a:solidFill>
              </a:rPr>
              <a:t>Younghoon</a:t>
            </a:r>
            <a:r>
              <a:rPr lang="en-US" altLang="ko-KR" dirty="0" smtClean="0">
                <a:solidFill>
                  <a:schemeClr val="bg2"/>
                </a:solidFill>
              </a:rPr>
              <a:t>)</a:t>
            </a:r>
          </a:p>
          <a:p>
            <a:pPr lvl="1"/>
            <a:r>
              <a:rPr lang="en-US" altLang="ko-KR" dirty="0">
                <a:solidFill>
                  <a:schemeClr val="bg2"/>
                </a:solidFill>
              </a:rPr>
              <a:t>lb-200-comment-resolutions-for-9-42 (11-14/0264r0, </a:t>
            </a:r>
            <a:r>
              <a:rPr lang="en-US" altLang="ko-KR" dirty="0" err="1" smtClean="0">
                <a:solidFill>
                  <a:schemeClr val="bg2"/>
                </a:solidFill>
              </a:rPr>
              <a:t>Shoukang</a:t>
            </a:r>
            <a:r>
              <a:rPr lang="en-US" altLang="ko-KR" dirty="0" smtClean="0">
                <a:solidFill>
                  <a:schemeClr val="bg2"/>
                </a:solidFill>
              </a:rPr>
              <a:t>)</a:t>
            </a:r>
          </a:p>
          <a:p>
            <a:pPr lvl="1"/>
            <a:r>
              <a:rPr lang="en-US" altLang="ko-KR" dirty="0" smtClean="0">
                <a:solidFill>
                  <a:schemeClr val="bg2"/>
                </a:solidFill>
              </a:rPr>
              <a:t>lb-200-comment-resolutions-for-8-4-1-6 (11-14/0265r0,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LB200-PHY-Resolution-Clause-24.4.docx (11-14/0305r0, Sun Bo)</a:t>
            </a:r>
          </a:p>
          <a:p>
            <a:pPr lvl="1"/>
            <a:r>
              <a:rPr lang="en-US" altLang="ko-KR" dirty="0" smtClean="0">
                <a:solidFill>
                  <a:schemeClr val="bg2"/>
                </a:solidFill>
              </a:rPr>
              <a:t>lb200-mac-resolution-clause-8-4-1-15a (11-14/0323r0, Zander)</a:t>
            </a:r>
          </a:p>
          <a:p>
            <a:pPr lvl="1"/>
            <a:r>
              <a:rPr lang="en-US" altLang="ko-KR" dirty="0" smtClean="0">
                <a:solidFill>
                  <a:schemeClr val="bg2"/>
                </a:solidFill>
              </a:rPr>
              <a:t>lb200-mac-resolution-clauses-4-4-12-4-13-4-14-4-3 (11-14/0321r0, Zander)</a:t>
            </a:r>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2538</a:t>
            </a:r>
            <a:r>
              <a:rPr lang="en-GB" altLang="ko-KR" dirty="0"/>
              <a:t>, </a:t>
            </a:r>
            <a:r>
              <a:rPr lang="en-GB" altLang="ko-KR" dirty="0" smtClean="0"/>
              <a:t>2539 as shown in 11-14/0291r0?</a:t>
            </a:r>
          </a:p>
          <a:p>
            <a:pPr lvl="1"/>
            <a:r>
              <a:rPr lang="en-GB" altLang="ko-KR" dirty="0" smtClean="0"/>
              <a:t>Postponed</a:t>
            </a:r>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479104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2538</a:t>
            </a:r>
            <a:r>
              <a:rPr lang="en-GB" altLang="ko-KR" dirty="0"/>
              <a:t>, </a:t>
            </a:r>
            <a:r>
              <a:rPr lang="en-GB" altLang="ko-KR" dirty="0" smtClean="0"/>
              <a:t>2539 as shown in 11-14/0248r2?</a:t>
            </a:r>
          </a:p>
          <a:p>
            <a:pPr lvl="1"/>
            <a:r>
              <a:rPr lang="en-GB" altLang="ko-KR" dirty="0"/>
              <a:t>Postponed</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944947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1719, </a:t>
            </a:r>
            <a:r>
              <a:rPr lang="en-GB" altLang="ko-KR" dirty="0" smtClean="0">
                <a:solidFill>
                  <a:schemeClr val="bg2"/>
                </a:solidFill>
              </a:rPr>
              <a:t>2583 as shown in 11-14/0290r1?</a:t>
            </a:r>
          </a:p>
          <a:p>
            <a:pPr lvl="1"/>
            <a:r>
              <a:rPr lang="en-GB" altLang="ko-KR" dirty="0">
                <a:solidFill>
                  <a:schemeClr val="bg2"/>
                </a:solidFill>
              </a:rPr>
              <a:t>Unanimously passed </a:t>
            </a:r>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220294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1267, 1546, 1928, 2767, 2768, 2769, 2855</a:t>
            </a:r>
            <a:r>
              <a:rPr lang="en-GB" altLang="ko-KR" dirty="0">
                <a:solidFill>
                  <a:schemeClr val="bg2"/>
                </a:solidFill>
              </a:rPr>
              <a:t>, </a:t>
            </a:r>
            <a:r>
              <a:rPr lang="en-GB" altLang="ko-KR" dirty="0" smtClean="0">
                <a:solidFill>
                  <a:schemeClr val="bg2"/>
                </a:solidFill>
              </a:rPr>
              <a:t>2927 as shown in 11-14/0308r2?</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431405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1259, 1260, 1760, 1885, 1886, 1887, 1888, 1889, 1890, 1891, 1892, 1893, 1894, 1895, 1897, 1898, 1899, 1900, 1901, 1902, 2050, 2066, 2110, 2403,  2843, 2844, 1262, 2339, 1903, 2087, 1907, 1908, 2067, 1263, 1264, 1909, 1910, 1913, 1914, 2118, 2119, 2120, 2121, 2766, 1265, 1266, 1915, 1916, 1917, 1918, 1919,  1920, 1921, 1922, 1923, 1924, 1925, 1926, 1927, 2780, 2925, </a:t>
            </a:r>
            <a:r>
              <a:rPr lang="en-GB" altLang="ko-KR" dirty="0" smtClean="0">
                <a:solidFill>
                  <a:schemeClr val="bg2"/>
                </a:solidFill>
              </a:rPr>
              <a:t>2926 as shown in 11-14/0312r1?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775397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1385 as shown in 11-14/0313r0?</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7697755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1008, 1009, 1010, 1011, 1559, 1573, 1574, 1575, 1576, 1582, 1661,  1664, 1665,  1799, 1800,  1808, 1809, 1810, 1811,  1813, 1814, 1815, 1816, 1817, 2080, 2081, 2153, 2154, 2156,  2319, 2320, 2321, 2322, 2347, 2348, 2349, 2350, 2351, 2352, 2353, 2354, 2355, 2356,  2499, 2500, 2517,  2609, 2699, 2798, 2799, 2800, 2801, 2833,  2876, 2877,  2930, 2931, 2971, 2972</a:t>
            </a:r>
            <a:r>
              <a:rPr lang="en-GB" altLang="ko-KR" dirty="0" smtClean="0">
                <a:solidFill>
                  <a:schemeClr val="bg2"/>
                </a:solidFill>
              </a:rPr>
              <a:t> as shown in 11-14/0314r1?</a:t>
            </a:r>
          </a:p>
          <a:p>
            <a:pPr lvl="1"/>
            <a:r>
              <a:rPr lang="en-GB" altLang="ko-KR" dirty="0">
                <a:solidFill>
                  <a:schemeClr val="bg2"/>
                </a:solidFill>
              </a:rPr>
              <a:t>Unanimously passed </a:t>
            </a:r>
            <a:endParaRPr lang="en-GB" altLang="ko-KR" dirty="0" smtClean="0">
              <a:solidFill>
                <a:schemeClr val="bg2"/>
              </a:solidFill>
            </a:endParaRPr>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0750386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1251, 1252, 1355, 1652, 1951, 1952, 1953, 1954, 1984, 2763, 2914, </a:t>
            </a:r>
            <a:r>
              <a:rPr lang="en-GB" altLang="ko-KR" dirty="0" smtClean="0">
                <a:solidFill>
                  <a:schemeClr val="bg2"/>
                </a:solidFill>
              </a:rPr>
              <a:t>2915 as shown in 11-14/0315r1?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831914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1012, </a:t>
            </a:r>
            <a:r>
              <a:rPr lang="en-US" altLang="ko-KR" strike="sngStrike" dirty="0">
                <a:solidFill>
                  <a:schemeClr val="bg2"/>
                </a:solidFill>
              </a:rPr>
              <a:t>1013, 1014, </a:t>
            </a:r>
            <a:r>
              <a:rPr lang="en-US" altLang="ko-KR" dirty="0">
                <a:solidFill>
                  <a:schemeClr val="bg2"/>
                </a:solidFill>
              </a:rPr>
              <a:t>1015, 1411, 1667, 1801, 1819, 2323, 2324, 2333, 2358, 2359, 2360, 2610, 2611, 2612, 2700, </a:t>
            </a:r>
            <a:r>
              <a:rPr lang="en-US" altLang="ko-KR" dirty="0" smtClean="0">
                <a:solidFill>
                  <a:schemeClr val="bg2"/>
                </a:solidFill>
              </a:rPr>
              <a:t>2835</a:t>
            </a:r>
            <a:r>
              <a:rPr lang="en-GB" altLang="ko-KR" dirty="0" smtClean="0">
                <a:solidFill>
                  <a:schemeClr val="bg2"/>
                </a:solidFill>
              </a:rPr>
              <a:t> as shown in 11-14/0337r3?</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677003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1178, 1466, 1467, 1468, 1646, 1712, 1713, 2164, 2452, 2651, 2746, 2778, 2781, 2857, 2858, </a:t>
            </a:r>
            <a:r>
              <a:rPr lang="en-GB" altLang="ko-KR" dirty="0" smtClean="0">
                <a:solidFill>
                  <a:schemeClr val="bg2"/>
                </a:solidFill>
              </a:rPr>
              <a:t>2898 as shown in 11-14/0282r1?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32289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AM1)</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a:solidFill>
                  <a:schemeClr val="bg2"/>
                </a:solidFill>
              </a:rPr>
              <a:t>lb200-clause-9-42-2-1-comment-resolution (</a:t>
            </a:r>
            <a:r>
              <a:rPr lang="en-US" altLang="ko-KR" dirty="0" smtClean="0">
                <a:solidFill>
                  <a:schemeClr val="bg2"/>
                </a:solidFill>
              </a:rPr>
              <a:t>11-14/0298r2, </a:t>
            </a:r>
            <a:r>
              <a:rPr lang="en-US" altLang="ko-KR" dirty="0" err="1">
                <a:solidFill>
                  <a:schemeClr val="bg2"/>
                </a:solidFill>
              </a:rPr>
              <a:t>Younghoon</a:t>
            </a:r>
            <a:r>
              <a:rPr lang="en-US" altLang="ko-KR" dirty="0">
                <a:solidFill>
                  <a:schemeClr val="bg2"/>
                </a:solidFill>
              </a:rPr>
              <a:t>)</a:t>
            </a:r>
          </a:p>
          <a:p>
            <a:pPr lvl="1"/>
            <a:r>
              <a:rPr lang="en-US" altLang="ko-KR" dirty="0">
                <a:solidFill>
                  <a:schemeClr val="bg2"/>
                </a:solidFill>
              </a:rPr>
              <a:t>lb-200-comment-resolutions-for-9-42 (</a:t>
            </a:r>
            <a:r>
              <a:rPr lang="en-US" altLang="ko-KR" dirty="0" smtClean="0">
                <a:solidFill>
                  <a:schemeClr val="bg2"/>
                </a:solidFill>
              </a:rPr>
              <a:t>11-14/0264r1, </a:t>
            </a:r>
            <a:r>
              <a:rPr lang="en-US" altLang="ko-KR" dirty="0" err="1">
                <a:solidFill>
                  <a:schemeClr val="bg2"/>
                </a:solidFill>
              </a:rPr>
              <a:t>Shoukang</a:t>
            </a:r>
            <a:r>
              <a:rPr lang="en-US" altLang="ko-KR" dirty="0" smtClean="0">
                <a:solidFill>
                  <a:schemeClr val="bg2"/>
                </a:solidFill>
              </a:rPr>
              <a:t>)</a:t>
            </a:r>
          </a:p>
          <a:p>
            <a:pPr lvl="1"/>
            <a:r>
              <a:rPr lang="en-US" altLang="ko-KR" dirty="0" smtClean="0">
                <a:solidFill>
                  <a:schemeClr val="bg2"/>
                </a:solidFill>
              </a:rPr>
              <a:t>LB200 </a:t>
            </a:r>
            <a:r>
              <a:rPr lang="en-US" altLang="ko-KR" dirty="0">
                <a:solidFill>
                  <a:schemeClr val="bg2"/>
                </a:solidFill>
              </a:rPr>
              <a:t>Proposed Comment Resolutions for 8.4.2.20, 8.4.2.21, 8.4.2.38 and 8.4.2.43 </a:t>
            </a:r>
            <a:r>
              <a:rPr lang="en-US" altLang="ko-KR" dirty="0" smtClean="0">
                <a:solidFill>
                  <a:schemeClr val="bg2"/>
                </a:solidFill>
              </a:rPr>
              <a:t>(11-14/0289r0, Mitsuru) </a:t>
            </a:r>
          </a:p>
          <a:p>
            <a:pPr lvl="1"/>
            <a:r>
              <a:rPr lang="en-US" altLang="ko-KR" dirty="0">
                <a:solidFill>
                  <a:schemeClr val="bg2"/>
                </a:solidFill>
              </a:rPr>
              <a:t>LB200 Proposed Comment Resolutions for 8.4.2.28 and 8.4.2.63 </a:t>
            </a:r>
            <a:r>
              <a:rPr lang="en-US" altLang="ko-KR" dirty="0" smtClean="0">
                <a:solidFill>
                  <a:schemeClr val="bg2"/>
                </a:solidFill>
              </a:rPr>
              <a:t>(11-14/0322r0, Mitsuru)</a:t>
            </a:r>
          </a:p>
          <a:p>
            <a:pPr lvl="1"/>
            <a:r>
              <a:rPr lang="en-US" altLang="ko-KR" dirty="0" smtClean="0">
                <a:solidFill>
                  <a:schemeClr val="bg2"/>
                </a:solidFill>
              </a:rPr>
              <a:t>LB200 </a:t>
            </a:r>
            <a:r>
              <a:rPr lang="en-US" altLang="ko-KR" dirty="0">
                <a:solidFill>
                  <a:schemeClr val="bg2"/>
                </a:solidFill>
              </a:rPr>
              <a:t>Proposed Comment Resolutions for 10.24.16 </a:t>
            </a:r>
            <a:r>
              <a:rPr lang="en-US" altLang="ko-KR" dirty="0" smtClean="0">
                <a:solidFill>
                  <a:schemeClr val="bg2"/>
                </a:solidFill>
              </a:rPr>
              <a:t>(11-14/0291r0, Mitsuru) </a:t>
            </a:r>
          </a:p>
          <a:p>
            <a:pPr lvl="1"/>
            <a:r>
              <a:rPr lang="en-US" altLang="ko-KR" dirty="0" smtClean="0">
                <a:solidFill>
                  <a:schemeClr val="bg2"/>
                </a:solidFill>
              </a:rPr>
              <a:t>LB200 </a:t>
            </a:r>
            <a:r>
              <a:rPr lang="en-US" altLang="ko-KR" dirty="0">
                <a:solidFill>
                  <a:schemeClr val="bg2"/>
                </a:solidFill>
              </a:rPr>
              <a:t>Proposed Comment Resolution for 6.3.29 </a:t>
            </a:r>
            <a:r>
              <a:rPr lang="en-US" altLang="ko-KR" dirty="0" smtClean="0">
                <a:solidFill>
                  <a:schemeClr val="bg2"/>
                </a:solidFill>
              </a:rPr>
              <a:t>(11-14/0248r2, Mitsuru)</a:t>
            </a:r>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62373611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2519, 1390, 1580, 2481, 2657, 2774, 2966, 1400, 2665, 2867, 2868, 2875, 1405, </a:t>
            </a:r>
            <a:r>
              <a:rPr lang="en-GB" altLang="ko-KR" dirty="0" smtClean="0">
                <a:solidFill>
                  <a:schemeClr val="bg2"/>
                </a:solidFill>
              </a:rPr>
              <a:t>2571 as shown in 11-14/0324r1?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705480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2027 as shown in 11-14/0363r1?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717857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1151, 1152, 1440, 1784, 2044, 2045, 2046, 2047, 2304, 2305, </a:t>
            </a:r>
            <a:r>
              <a:rPr lang="en-GB" altLang="ko-KR" dirty="0" smtClean="0">
                <a:solidFill>
                  <a:schemeClr val="bg2"/>
                </a:solidFill>
              </a:rPr>
              <a:t>2592, 2737 as shown in 11-14/0359r1?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311029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1375, 1966, 2160, 2161, 2850, 2859, </a:t>
            </a:r>
            <a:r>
              <a:rPr lang="en-GB" altLang="ko-KR" dirty="0" smtClean="0">
                <a:solidFill>
                  <a:schemeClr val="bg2"/>
                </a:solidFill>
              </a:rPr>
              <a:t>2860, 2885 as shown in 11-14/0360r1?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100842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1041, 1832, 2113, </a:t>
            </a:r>
            <a:r>
              <a:rPr lang="en-GB" altLang="ko-KR" dirty="0" smtClean="0">
                <a:solidFill>
                  <a:schemeClr val="bg2"/>
                </a:solidFill>
              </a:rPr>
              <a:t>2619, 2652 as shown in 11-14/0361r1?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7095060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1463, </a:t>
            </a:r>
            <a:r>
              <a:rPr lang="en-GB" altLang="ko-KR" dirty="0" smtClean="0">
                <a:solidFill>
                  <a:schemeClr val="bg2"/>
                </a:solidFill>
              </a:rPr>
              <a:t>2448, 2449 as shown in 11-14/0362r3?</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2835861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1334, 1335, 1336, 1367, 1965, 2114, 2270, 2288, 2289, 2661, 2664, 2719, 2805, 2862, 2874, 2879, 2880, 2881, </a:t>
            </a:r>
            <a:r>
              <a:rPr lang="en-GB" altLang="ko-KR" dirty="0" smtClean="0">
                <a:solidFill>
                  <a:schemeClr val="bg2"/>
                </a:solidFill>
              </a:rPr>
              <a:t>2979, 2150 as shown in 11-14/0366r1?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7004446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27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1600, 2005 as shown in 11-14/0347r1?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778574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28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2809, 2810 as shown in 11-14/0348r1?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679673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29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smtClean="0"/>
              <a:t>2634, 2635, 2795, </a:t>
            </a:r>
            <a:r>
              <a:rPr lang="en-GB" altLang="ko-KR" dirty="0" smtClean="0"/>
              <a:t>1785 as shown in 11-14/0351r1?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445917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LB200 Proposed Comment Resolutions for 9.3.6 (11-14/0290r0, Mitsuru</a:t>
            </a:r>
            <a:r>
              <a:rPr lang="en-US" altLang="ko-KR" dirty="0" smtClean="0">
                <a:solidFill>
                  <a:schemeClr val="bg2"/>
                </a:solidFill>
              </a:rPr>
              <a:t>)</a:t>
            </a:r>
          </a:p>
          <a:p>
            <a:pPr lvl="1"/>
            <a:r>
              <a:rPr lang="en-US" altLang="ko-KR" dirty="0" smtClean="0">
                <a:solidFill>
                  <a:schemeClr val="bg2"/>
                </a:solidFill>
              </a:rPr>
              <a:t>LB200-MAC-Resolution-Clause-9.48.4 </a:t>
            </a:r>
            <a:r>
              <a:rPr lang="en-US" altLang="ko-KR" dirty="0">
                <a:solidFill>
                  <a:schemeClr val="bg2"/>
                </a:solidFill>
              </a:rPr>
              <a:t>(11-14/0308r0, </a:t>
            </a:r>
            <a:r>
              <a:rPr lang="en-US" altLang="ko-KR" dirty="0" err="1">
                <a:solidFill>
                  <a:schemeClr val="bg2"/>
                </a:solidFill>
              </a:rPr>
              <a:t>Kaiying</a:t>
            </a:r>
            <a:r>
              <a:rPr lang="en-US" altLang="ko-KR" dirty="0">
                <a:solidFill>
                  <a:schemeClr val="bg2"/>
                </a:solidFill>
              </a:rPr>
              <a:t>)</a:t>
            </a:r>
          </a:p>
          <a:p>
            <a:pPr lvl="1"/>
            <a:r>
              <a:rPr lang="en-US" altLang="ko-KR" dirty="0" smtClean="0">
                <a:solidFill>
                  <a:schemeClr val="bg2"/>
                </a:solidFill>
              </a:rPr>
              <a:t>Relay </a:t>
            </a:r>
            <a:r>
              <a:rPr lang="en-US" altLang="ko-KR" dirty="0" err="1">
                <a:solidFill>
                  <a:schemeClr val="bg2"/>
                </a:solidFill>
              </a:rPr>
              <a:t>subclause</a:t>
            </a:r>
            <a:r>
              <a:rPr lang="en-US" altLang="ko-KR" dirty="0">
                <a:solidFill>
                  <a:schemeClr val="bg2"/>
                </a:solidFill>
              </a:rPr>
              <a:t> (9.48) (11-14/0312r0, Amin) </a:t>
            </a:r>
          </a:p>
          <a:p>
            <a:pPr lvl="1"/>
            <a:r>
              <a:rPr lang="en-US" altLang="ko-KR" dirty="0" err="1">
                <a:solidFill>
                  <a:schemeClr val="bg2"/>
                </a:solidFill>
              </a:rPr>
              <a:t>omni</a:t>
            </a:r>
            <a:r>
              <a:rPr lang="en-US" altLang="ko-KR" dirty="0">
                <a:solidFill>
                  <a:schemeClr val="bg2"/>
                </a:solidFill>
              </a:rPr>
              <a:t>-RAW (CID 1385), (11-14/0313r0, Amin) </a:t>
            </a:r>
          </a:p>
          <a:p>
            <a:pPr lvl="1"/>
            <a:r>
              <a:rPr lang="en-US" altLang="ko-KR" dirty="0">
                <a:solidFill>
                  <a:schemeClr val="bg2"/>
                </a:solidFill>
              </a:rPr>
              <a:t>Relay descriptive </a:t>
            </a:r>
            <a:r>
              <a:rPr lang="en-US" altLang="ko-KR" dirty="0" err="1">
                <a:solidFill>
                  <a:schemeClr val="bg2"/>
                </a:solidFill>
              </a:rPr>
              <a:t>subclause</a:t>
            </a:r>
            <a:r>
              <a:rPr lang="en-US" altLang="ko-KR" dirty="0">
                <a:solidFill>
                  <a:schemeClr val="bg2"/>
                </a:solidFill>
              </a:rPr>
              <a:t> (4.12) (</a:t>
            </a:r>
            <a:r>
              <a:rPr lang="en-US" altLang="ko-KR" dirty="0" smtClean="0">
                <a:solidFill>
                  <a:schemeClr val="bg2"/>
                </a:solidFill>
              </a:rPr>
              <a:t>11-14/0314r0</a:t>
            </a:r>
            <a:r>
              <a:rPr lang="en-US" altLang="ko-KR" dirty="0">
                <a:solidFill>
                  <a:schemeClr val="bg2"/>
                </a:solidFill>
              </a:rPr>
              <a:t>, Amin)</a:t>
            </a:r>
          </a:p>
          <a:p>
            <a:pPr lvl="1"/>
            <a:r>
              <a:rPr lang="en-US" altLang="ko-KR" dirty="0">
                <a:solidFill>
                  <a:schemeClr val="bg2"/>
                </a:solidFill>
              </a:rPr>
              <a:t>Speed Frame Exchange (9.44) (11-14/0315r0, Amin</a:t>
            </a:r>
            <a:r>
              <a:rPr lang="en-US" altLang="ko-KR" dirty="0" smtClean="0">
                <a:solidFill>
                  <a:schemeClr val="bg2"/>
                </a:solidFill>
              </a:rPr>
              <a:t>)</a:t>
            </a:r>
          </a:p>
          <a:p>
            <a:pPr lvl="1"/>
            <a:r>
              <a:rPr lang="en-US" altLang="ko-KR" dirty="0" smtClean="0">
                <a:solidFill>
                  <a:schemeClr val="bg2"/>
                </a:solidFill>
              </a:rPr>
              <a:t>LB </a:t>
            </a:r>
            <a:r>
              <a:rPr lang="en-US" altLang="ko-KR" dirty="0">
                <a:solidFill>
                  <a:schemeClr val="bg2"/>
                </a:solidFill>
              </a:rPr>
              <a:t>200 Comment Resolution for Clause 4.13 </a:t>
            </a:r>
            <a:r>
              <a:rPr lang="en-US" altLang="ko-KR" dirty="0" smtClean="0">
                <a:solidFill>
                  <a:schemeClr val="bg2"/>
                </a:solidFill>
              </a:rPr>
              <a:t>(11-14/0337r0, </a:t>
            </a:r>
            <a:r>
              <a:rPr lang="en-US" altLang="ko-KR" dirty="0" err="1" smtClean="0">
                <a:solidFill>
                  <a:schemeClr val="bg2"/>
                </a:solidFill>
              </a:rPr>
              <a:t>Chittabrata</a:t>
            </a:r>
            <a:r>
              <a:rPr lang="en-US" altLang="ko-KR" dirty="0" smtClean="0">
                <a:solidFill>
                  <a:schemeClr val="bg2"/>
                </a:solidFill>
              </a:rPr>
              <a:t>)</a:t>
            </a:r>
          </a:p>
          <a:p>
            <a:pPr lvl="1"/>
            <a:endParaRPr lang="en-US" altLang="ko-KR" dirty="0" smtClean="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408314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30</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1268, 1358,  1388, 1630, 1932, 1933, 2052, 2090, 2463, 2464 as shown in 11-14/0375r1?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825387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1270, 1271, 1272, 1938, 1939, 1940, 1941, 1942, 1943, 1944, 1945, 1946, 1947, 1948, 1985, 1986, 2603, 2604, 2770, </a:t>
            </a:r>
            <a:r>
              <a:rPr lang="en-GB" altLang="ko-KR" dirty="0" smtClean="0">
                <a:solidFill>
                  <a:schemeClr val="bg2"/>
                </a:solidFill>
              </a:rPr>
              <a:t>1806 as shown in 11-14/0379r1?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5855155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proposed changes for the Speed Frame exchange as shown in 11-14/0364r0?</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8076071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33</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2155, 2615, </a:t>
            </a:r>
            <a:r>
              <a:rPr lang="en-GB" altLang="ko-KR" dirty="0" smtClean="0">
                <a:solidFill>
                  <a:schemeClr val="bg2"/>
                </a:solidFill>
              </a:rPr>
              <a:t>2616, 2528 as shown in 11-14/0377r1?</a:t>
            </a:r>
          </a:p>
          <a:p>
            <a:pPr lvl="1"/>
            <a:r>
              <a:rPr lang="en-GB" altLang="ko-KR" dirty="0">
                <a:solidFill>
                  <a:schemeClr val="bg2"/>
                </a:solidFill>
              </a:rPr>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2257219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34 (PHY)</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2522</a:t>
            </a:r>
            <a:r>
              <a:rPr lang="en-GB" altLang="ko-KR" dirty="0"/>
              <a:t>, </a:t>
            </a:r>
            <a:r>
              <a:rPr lang="en-GB" altLang="ko-KR" dirty="0" smtClean="0"/>
              <a:t>2630</a:t>
            </a:r>
            <a:r>
              <a:rPr lang="en-GB" altLang="ko-KR" dirty="0"/>
              <a:t>, </a:t>
            </a:r>
            <a:r>
              <a:rPr lang="en-GB" altLang="ko-KR" dirty="0" smtClean="0"/>
              <a:t>2631</a:t>
            </a:r>
            <a:r>
              <a:rPr lang="en-GB" altLang="ko-KR" dirty="0"/>
              <a:t>, </a:t>
            </a:r>
            <a:r>
              <a:rPr lang="en-GB" altLang="ko-KR" dirty="0" smtClean="0"/>
              <a:t>2632</a:t>
            </a:r>
            <a:r>
              <a:rPr lang="en-GB" altLang="ko-KR" dirty="0"/>
              <a:t>, </a:t>
            </a:r>
            <a:r>
              <a:rPr lang="en-GB" altLang="ko-KR" dirty="0" smtClean="0"/>
              <a:t>2633</a:t>
            </a:r>
            <a:r>
              <a:rPr lang="en-GB" altLang="ko-KR" dirty="0"/>
              <a:t>, </a:t>
            </a:r>
            <a:r>
              <a:rPr lang="en-GB" altLang="ko-KR" dirty="0" smtClean="0"/>
              <a:t>2796 as shown in 11-14/0388r1?</a:t>
            </a:r>
          </a:p>
          <a:p>
            <a:pPr lvl="1"/>
            <a:r>
              <a:rPr lang="en-GB" altLang="ko-KR" dirty="0"/>
              <a:t>Unanimously passed </a:t>
            </a:r>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7729887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1443, 1444, 2020, 2313, 2812, 1554, 1560, 2821, 1165, 1445, 1446, 1447, 1563, 1564, 1565, 2425, 2426, 2427, 2428, 2431, 2568, 2663, 2739, 2819, 2820, 1561, 1562, 1906, 1448, 1449, 1450, </a:t>
            </a:r>
            <a:r>
              <a:rPr lang="en-GB" altLang="ko-KR" dirty="0" smtClean="0">
                <a:solidFill>
                  <a:schemeClr val="bg2"/>
                </a:solidFill>
              </a:rPr>
              <a:t>2550 as shown in 11-14/0211r3?</a:t>
            </a:r>
          </a:p>
          <a:p>
            <a:pPr lvl="1"/>
            <a:r>
              <a:rPr lang="en-GB" altLang="ko-KR" dirty="0" smtClean="0">
                <a:solidFill>
                  <a:schemeClr val="bg2"/>
                </a:solidFill>
              </a:rPr>
              <a:t>Unanimously </a:t>
            </a:r>
            <a:r>
              <a:rPr lang="en-GB" altLang="ko-KR" dirty="0">
                <a:solidFill>
                  <a:schemeClr val="bg2"/>
                </a:solidFill>
              </a:rPr>
              <a:t>passed </a:t>
            </a:r>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4767785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36</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1110</a:t>
            </a:r>
            <a:r>
              <a:rPr lang="en-GB" altLang="ko-KR" dirty="0">
                <a:solidFill>
                  <a:schemeClr val="bg2"/>
                </a:solidFill>
              </a:rPr>
              <a:t>, </a:t>
            </a:r>
            <a:r>
              <a:rPr lang="en-GB" altLang="ko-KR" dirty="0" smtClean="0">
                <a:solidFill>
                  <a:schemeClr val="bg2"/>
                </a:solidFill>
              </a:rPr>
              <a:t>1111</a:t>
            </a:r>
            <a:r>
              <a:rPr lang="en-GB" altLang="ko-KR" dirty="0">
                <a:solidFill>
                  <a:schemeClr val="bg2"/>
                </a:solidFill>
              </a:rPr>
              <a:t>, </a:t>
            </a:r>
            <a:r>
              <a:rPr lang="en-GB" altLang="ko-KR" dirty="0" smtClean="0">
                <a:solidFill>
                  <a:schemeClr val="bg2"/>
                </a:solidFill>
              </a:rPr>
              <a:t>1112</a:t>
            </a:r>
            <a:r>
              <a:rPr lang="en-GB" altLang="ko-KR" dirty="0">
                <a:solidFill>
                  <a:schemeClr val="bg2"/>
                </a:solidFill>
              </a:rPr>
              <a:t>, </a:t>
            </a:r>
            <a:r>
              <a:rPr lang="en-GB" altLang="ko-KR" dirty="0" smtClean="0">
                <a:solidFill>
                  <a:schemeClr val="bg2"/>
                </a:solidFill>
              </a:rPr>
              <a:t>1384</a:t>
            </a:r>
            <a:r>
              <a:rPr lang="en-GB" altLang="ko-KR" dirty="0">
                <a:solidFill>
                  <a:schemeClr val="bg2"/>
                </a:solidFill>
              </a:rPr>
              <a:t>, </a:t>
            </a:r>
            <a:r>
              <a:rPr lang="en-GB" altLang="ko-KR" dirty="0" smtClean="0">
                <a:solidFill>
                  <a:schemeClr val="bg2"/>
                </a:solidFill>
              </a:rPr>
              <a:t>1759 as shown in 11-14/0410r1?</a:t>
            </a:r>
          </a:p>
          <a:p>
            <a:pPr lvl="1"/>
            <a:r>
              <a:rPr lang="en-GB" altLang="ko-KR" dirty="0">
                <a:solidFill>
                  <a:schemeClr val="bg2"/>
                </a:solidFill>
              </a:rPr>
              <a:t>Unanimously passed </a:t>
            </a:r>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7456343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37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2562, </a:t>
            </a:r>
            <a:r>
              <a:rPr lang="en-GB" altLang="ko-KR" dirty="0" smtClean="0"/>
              <a:t>2689, 2690, 2006, 2007 as shown in 11-14/0300r1?</a:t>
            </a:r>
          </a:p>
          <a:p>
            <a:pPr lvl="1"/>
            <a:r>
              <a:rPr lang="en-GB" altLang="ko-KR" dirty="0"/>
              <a:t>Unanimously passed </a:t>
            </a:r>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11851416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38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1309 as shown in 11-14/0369r0?</a:t>
            </a:r>
          </a:p>
          <a:p>
            <a:pPr lvl="1"/>
            <a:r>
              <a:rPr lang="en-GB" altLang="ko-KR" dirty="0" smtClean="0"/>
              <a:t> </a:t>
            </a:r>
            <a:r>
              <a:rPr lang="en-GB" altLang="ko-KR" dirty="0"/>
              <a:t>Unanimously passed </a:t>
            </a:r>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957360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39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1313, 1314, 1595, 1596, 1597, 1598, 1599, 2001, 2103, 2104, 2105, 2106, 2107, 2108, 2109, 2282, 2674, 2675, 2676, 2677, 2678, 2679, 2680, 2681, 2682, 2683, 2684, 2685, 2686, </a:t>
            </a:r>
            <a:r>
              <a:rPr lang="en-GB" altLang="ko-KR" dirty="0" smtClean="0"/>
              <a:t>2687 as shown in 11-14/0370r0?</a:t>
            </a:r>
          </a:p>
          <a:p>
            <a:pPr lvl="1"/>
            <a:r>
              <a:rPr lang="en-GB" altLang="ko-KR" dirty="0"/>
              <a:t> Unanimously passed </a:t>
            </a:r>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401169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(Tuesday </a:t>
            </a:r>
            <a:r>
              <a:rPr lang="en-US" altLang="ko-KR" dirty="0" smtClean="0"/>
              <a:t>EVE)</a:t>
            </a:r>
            <a:endParaRPr lang="ko-KR" altLang="en-US" dirty="0"/>
          </a:p>
        </p:txBody>
      </p:sp>
      <p:sp>
        <p:nvSpPr>
          <p:cNvPr id="3" name="내용 개체 틀 2"/>
          <p:cNvSpPr>
            <a:spLocks noGrp="1"/>
          </p:cNvSpPr>
          <p:nvPr>
            <p:ph idx="1"/>
          </p:nvPr>
        </p:nvSpPr>
        <p:spPr/>
        <p:txBody>
          <a:bodyPr/>
          <a:lstStyle/>
          <a:p>
            <a:r>
              <a:rPr lang="en-US" altLang="ko-KR" dirty="0"/>
              <a:t>PHY and MAC</a:t>
            </a:r>
          </a:p>
          <a:p>
            <a:pPr lvl="1"/>
            <a:r>
              <a:rPr lang="en-US" altLang="ko-KR" dirty="0" smtClean="0">
                <a:solidFill>
                  <a:schemeClr val="bg2"/>
                </a:solidFill>
              </a:rPr>
              <a:t>LB </a:t>
            </a:r>
            <a:r>
              <a:rPr lang="en-US" altLang="ko-KR" dirty="0">
                <a:solidFill>
                  <a:schemeClr val="bg2"/>
                </a:solidFill>
              </a:rPr>
              <a:t>200 Comment Resolution for Clause 4.13 </a:t>
            </a:r>
            <a:r>
              <a:rPr lang="en-US" altLang="ko-KR" dirty="0" smtClean="0">
                <a:solidFill>
                  <a:schemeClr val="bg2"/>
                </a:solidFill>
              </a:rPr>
              <a:t>(11-14/0337r0, </a:t>
            </a:r>
            <a:r>
              <a:rPr lang="en-US" altLang="ko-KR" dirty="0" err="1" smtClean="0">
                <a:solidFill>
                  <a:schemeClr val="bg2"/>
                </a:solidFill>
              </a:rPr>
              <a:t>Chittabrata</a:t>
            </a:r>
            <a:r>
              <a:rPr lang="en-US" altLang="ko-KR" dirty="0" smtClean="0">
                <a:solidFill>
                  <a:schemeClr val="bg2"/>
                </a:solidFill>
              </a:rPr>
              <a:t>)</a:t>
            </a:r>
          </a:p>
          <a:p>
            <a:pPr lvl="1"/>
            <a:r>
              <a:rPr lang="en-US" altLang="ko-KR" dirty="0">
                <a:solidFill>
                  <a:schemeClr val="bg2"/>
                </a:solidFill>
              </a:rPr>
              <a:t>LB200-MAC-Resolution-Clause-9_3_2_4a (11-14/0282r0, Alfred)</a:t>
            </a:r>
          </a:p>
          <a:p>
            <a:pPr lvl="1"/>
            <a:r>
              <a:rPr lang="en-US" altLang="ko-KR" dirty="0">
                <a:solidFill>
                  <a:schemeClr val="bg2"/>
                </a:solidFill>
              </a:rPr>
              <a:t>LB200-MAC-Resolution-Misc Part 2 (11-14/0324r0, Alfred)</a:t>
            </a:r>
          </a:p>
          <a:p>
            <a:pPr lvl="1"/>
            <a:endParaRPr lang="en-US" altLang="ko-KR" dirty="0" smtClean="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28854251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40 (PHY)</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1617, 1328, 1329, as shown in 11-14/0371r0?</a:t>
            </a:r>
          </a:p>
          <a:p>
            <a:pPr lvl="1"/>
            <a:r>
              <a:rPr lang="en-GB" altLang="ko-KR" dirty="0"/>
              <a:t> Unanimously passed </a:t>
            </a:r>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70</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450437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a:t>
            </a:r>
            <a:r>
              <a:rPr lang="en-GB" altLang="ko-KR" dirty="0">
                <a:solidFill>
                  <a:schemeClr val="bg2"/>
                </a:solidFill>
              </a:rPr>
              <a:t>CID </a:t>
            </a:r>
            <a:r>
              <a:rPr lang="en-GB" altLang="ko-KR" dirty="0" smtClean="0">
                <a:solidFill>
                  <a:schemeClr val="bg2"/>
                </a:solidFill>
              </a:rPr>
              <a:t>1103, 1104, 1105, 1106, 1107, as shown in 11-14/0395r1?</a:t>
            </a:r>
          </a:p>
          <a:p>
            <a:pPr lvl="1"/>
            <a:r>
              <a:rPr lang="en-GB" altLang="ko-KR" dirty="0" smtClean="0">
                <a:solidFill>
                  <a:schemeClr val="bg2"/>
                </a:solidFill>
              </a:rPr>
              <a:t>Unanimously </a:t>
            </a:r>
            <a:r>
              <a:rPr lang="en-GB" altLang="ko-KR" dirty="0">
                <a:solidFill>
                  <a:schemeClr val="bg2"/>
                </a:solidFill>
              </a:rPr>
              <a:t>passed </a:t>
            </a:r>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71</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6319195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1226, 1227, 1228, 1237, 1510, 1511, 1512, 1553, 1849, 1850, 1851, 1852, 1853, 1858, 1859, 1860, 1861, 1862, 1863, 1864, 1865, 1983, 2048, 2085, 2141, 2142, 2143, 2144, 2196, 2197, 2198, 2199, 2200, 2201, 2203, 2204, 2205, 2206, 2207, 2208, 2209, 2210, 2211, 2216, 2217, 2624, 2653, 2705, 2706, 2707, 2708, 2709, 2779, as shown in 11-14/0396r0?</a:t>
            </a:r>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72</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34148751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a:t>
            </a:r>
            <a:r>
              <a:rPr lang="en-GB" altLang="ko-KR" dirty="0"/>
              <a:t>CID </a:t>
            </a:r>
            <a:r>
              <a:rPr lang="en-GB" altLang="ko-KR" dirty="0" smtClean="0"/>
              <a:t>2947, </a:t>
            </a:r>
            <a:r>
              <a:rPr lang="en-GB" altLang="ko-KR" dirty="0"/>
              <a:t>2026, </a:t>
            </a:r>
            <a:r>
              <a:rPr lang="en-GB" altLang="ko-KR" dirty="0" smtClean="0"/>
              <a:t>1354</a:t>
            </a:r>
            <a:r>
              <a:rPr lang="en-GB" altLang="ko-KR" dirty="0"/>
              <a:t>, </a:t>
            </a:r>
            <a:r>
              <a:rPr lang="en-GB" altLang="ko-KR" dirty="0" smtClean="0"/>
              <a:t>1526</a:t>
            </a:r>
            <a:r>
              <a:rPr lang="en-GB" altLang="ko-KR" dirty="0"/>
              <a:t>, </a:t>
            </a:r>
            <a:r>
              <a:rPr lang="en-GB" altLang="ko-KR" dirty="0" smtClean="0"/>
              <a:t>as shown in 11-14/0428r0?</a:t>
            </a:r>
          </a:p>
          <a:p>
            <a:pPr lvl="1"/>
            <a:endParaRPr lang="en-GB" altLang="ko-KR"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pPr lvl="1"/>
            <a:endParaRPr lang="en-GB" altLang="ko-KR" dirty="0"/>
          </a:p>
          <a:p>
            <a:pPr lvl="1"/>
            <a:endParaRPr lang="en-GB" altLang="ko-KR" dirty="0" smtClean="0"/>
          </a:p>
          <a:p>
            <a:pPr lvl="1"/>
            <a:endParaRPr lang="en-GB" altLang="ko-KR" dirty="0" smtClean="0"/>
          </a:p>
          <a:p>
            <a:endParaRPr lang="en-GB" altLang="ko-KR" dirty="0" smtClean="0"/>
          </a:p>
          <a:p>
            <a:pPr lvl="1"/>
            <a:endParaRPr lang="en-GB" altLang="ko-KR" dirty="0" smtClean="0"/>
          </a:p>
          <a:p>
            <a:pPr lvl="1"/>
            <a:endParaRPr lang="en-GB" altLang="ko-KR" dirty="0" smtClean="0"/>
          </a:p>
          <a:p>
            <a:pPr lvl="1"/>
            <a:endParaRPr lang="en-GB" altLang="ko-KR" dirty="0" smtClean="0"/>
          </a:p>
          <a:p>
            <a:pPr lvl="0"/>
            <a:endParaRPr lang="ko-KR" altLang="ko-KR"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2014</a:t>
            </a:r>
          </a:p>
        </p:txBody>
      </p:sp>
    </p:spTree>
    <p:extLst>
      <p:ext uri="{BB962C8B-B14F-4D97-AF65-F5344CB8AC3E}">
        <p14:creationId xmlns:p14="http://schemas.microsoft.com/office/powerpoint/2010/main" val="2639169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(Wednesday AM1)</a:t>
            </a:r>
            <a:endParaRPr lang="ko-KR" altLang="en-US" dirty="0"/>
          </a:p>
        </p:txBody>
      </p:sp>
      <p:sp>
        <p:nvSpPr>
          <p:cNvPr id="3" name="내용 개체 틀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2"/>
                </a:solidFill>
              </a:rPr>
              <a:t>LB </a:t>
            </a:r>
            <a:r>
              <a:rPr lang="en-US" altLang="ko-KR" dirty="0">
                <a:solidFill>
                  <a:schemeClr val="bg2"/>
                </a:solidFill>
              </a:rPr>
              <a:t>200 Comment Resolution for Clauses 9.42.2 Part 2 </a:t>
            </a:r>
            <a:r>
              <a:rPr lang="en-US" altLang="ko-KR" dirty="0" smtClean="0">
                <a:solidFill>
                  <a:schemeClr val="bg2"/>
                </a:solidFill>
              </a:rPr>
              <a:t>(11-14/0363r0, Jae-</a:t>
            </a:r>
            <a:r>
              <a:rPr lang="en-US" altLang="ko-KR" dirty="0" err="1" smtClean="0">
                <a:solidFill>
                  <a:schemeClr val="bg2"/>
                </a:solidFill>
              </a:rPr>
              <a:t>Seung</a:t>
            </a:r>
            <a:r>
              <a:rPr lang="en-US" altLang="ko-KR" dirty="0" smtClean="0">
                <a:solidFill>
                  <a:schemeClr val="bg2"/>
                </a:solidFill>
              </a:rPr>
              <a:t>)</a:t>
            </a:r>
          </a:p>
          <a:p>
            <a:pPr lvl="1"/>
            <a:r>
              <a:rPr lang="en-US" altLang="ko-KR" dirty="0" smtClean="0">
                <a:solidFill>
                  <a:schemeClr val="bg2"/>
                </a:solidFill>
              </a:rPr>
              <a:t>LB200-MAC-Resolution-Clause-8.4.2.170w (11-14/0359r0, </a:t>
            </a:r>
            <a:r>
              <a:rPr lang="en-US" altLang="ko-KR" dirty="0" err="1" smtClean="0">
                <a:solidFill>
                  <a:schemeClr val="bg2"/>
                </a:solidFill>
              </a:rPr>
              <a:t>Liwen</a:t>
            </a:r>
            <a:r>
              <a:rPr lang="en-US" altLang="ko-KR" dirty="0" smtClean="0">
                <a:solidFill>
                  <a:schemeClr val="bg2"/>
                </a:solidFill>
              </a:rPr>
              <a:t>)</a:t>
            </a:r>
            <a:endParaRPr lang="en-US" altLang="ko-KR" dirty="0">
              <a:solidFill>
                <a:schemeClr val="bg2"/>
              </a:solidFill>
            </a:endParaRPr>
          </a:p>
          <a:p>
            <a:pPr lvl="1"/>
            <a:r>
              <a:rPr lang="en-US" altLang="ko-KR" dirty="0" smtClean="0">
                <a:solidFill>
                  <a:schemeClr val="bg2"/>
                </a:solidFill>
              </a:rPr>
              <a:t>LB200-MAC-Resolution-Clause-8.3.5.1.3 </a:t>
            </a:r>
            <a:r>
              <a:rPr lang="en-US" altLang="ko-KR" dirty="0">
                <a:solidFill>
                  <a:schemeClr val="bg2"/>
                </a:solidFill>
              </a:rPr>
              <a:t>(</a:t>
            </a:r>
            <a:r>
              <a:rPr lang="en-US" altLang="ko-KR" dirty="0" smtClean="0">
                <a:solidFill>
                  <a:schemeClr val="bg2"/>
                </a:solidFill>
              </a:rPr>
              <a:t>11-14/0360r0</a:t>
            </a:r>
            <a:r>
              <a:rPr lang="en-US" altLang="ko-KR" dirty="0">
                <a:solidFill>
                  <a:schemeClr val="bg2"/>
                </a:solidFill>
              </a:rPr>
              <a:t>, </a:t>
            </a:r>
            <a:r>
              <a:rPr lang="en-US" altLang="ko-KR" dirty="0" err="1">
                <a:solidFill>
                  <a:schemeClr val="bg2"/>
                </a:solidFill>
              </a:rPr>
              <a:t>Liwen</a:t>
            </a:r>
            <a:r>
              <a:rPr lang="en-US" altLang="ko-KR" dirty="0">
                <a:solidFill>
                  <a:schemeClr val="bg2"/>
                </a:solidFill>
              </a:rPr>
              <a:t>)</a:t>
            </a:r>
          </a:p>
          <a:p>
            <a:pPr lvl="1"/>
            <a:r>
              <a:rPr lang="en-US" altLang="ko-KR" dirty="0" smtClean="0">
                <a:solidFill>
                  <a:schemeClr val="bg2"/>
                </a:solidFill>
              </a:rPr>
              <a:t>LB200-MAC-Resolution-Clause-8.2.4.1.8 </a:t>
            </a:r>
            <a:r>
              <a:rPr lang="en-US" altLang="ko-KR" dirty="0">
                <a:solidFill>
                  <a:schemeClr val="bg2"/>
                </a:solidFill>
              </a:rPr>
              <a:t>(</a:t>
            </a:r>
            <a:r>
              <a:rPr lang="en-US" altLang="ko-KR" dirty="0" smtClean="0">
                <a:solidFill>
                  <a:schemeClr val="bg2"/>
                </a:solidFill>
              </a:rPr>
              <a:t>11-14/0361r0</a:t>
            </a:r>
            <a:r>
              <a:rPr lang="en-US" altLang="ko-KR" dirty="0">
                <a:solidFill>
                  <a:schemeClr val="bg2"/>
                </a:solidFill>
              </a:rPr>
              <a:t>, </a:t>
            </a:r>
            <a:r>
              <a:rPr lang="en-US" altLang="ko-KR" dirty="0" err="1">
                <a:solidFill>
                  <a:schemeClr val="bg2"/>
                </a:solidFill>
              </a:rPr>
              <a:t>Liwen</a:t>
            </a:r>
            <a:r>
              <a:rPr lang="en-US" altLang="ko-KR" dirty="0" smtClean="0">
                <a:solidFill>
                  <a:schemeClr val="bg2"/>
                </a:solidFill>
              </a:rPr>
              <a:t>)</a:t>
            </a:r>
          </a:p>
          <a:p>
            <a:pPr lvl="1"/>
            <a:r>
              <a:rPr lang="en-US" altLang="ko-KR" dirty="0">
                <a:solidFill>
                  <a:schemeClr val="bg2"/>
                </a:solidFill>
              </a:rPr>
              <a:t>LB200 Comment Resolutions for 8.3.4.3 &amp; 9.20.5.6 (11-14/0366r0, </a:t>
            </a:r>
            <a:r>
              <a:rPr lang="en-US" altLang="ko-KR" dirty="0" err="1">
                <a:solidFill>
                  <a:schemeClr val="bg2"/>
                </a:solidFill>
              </a:rPr>
              <a:t>Kaiying</a:t>
            </a:r>
            <a:r>
              <a:rPr lang="en-US" altLang="ko-KR" dirty="0" smtClean="0">
                <a:solidFill>
                  <a:schemeClr val="bg2"/>
                </a:solidFill>
              </a:rPr>
              <a:t>)</a:t>
            </a:r>
          </a:p>
          <a:p>
            <a:pPr lvl="1"/>
            <a:r>
              <a:rPr lang="en-US" altLang="ko-KR" dirty="0">
                <a:solidFill>
                  <a:schemeClr val="bg2"/>
                </a:solidFill>
              </a:rPr>
              <a:t>Misc. PHY LB200 CID resolutions (11-14/0347r0, Eugene)</a:t>
            </a:r>
          </a:p>
          <a:p>
            <a:pPr lvl="1"/>
            <a:r>
              <a:rPr lang="en-US" altLang="ko-KR" dirty="0">
                <a:solidFill>
                  <a:schemeClr val="bg2"/>
                </a:solidFill>
              </a:rPr>
              <a:t>CID Resolutions for </a:t>
            </a:r>
            <a:r>
              <a:rPr lang="en-US" altLang="ko-KR" dirty="0" err="1">
                <a:solidFill>
                  <a:schemeClr val="bg2"/>
                </a:solidFill>
              </a:rPr>
              <a:t>Coex</a:t>
            </a:r>
            <a:r>
              <a:rPr lang="en-US" altLang="ko-KR" dirty="0">
                <a:solidFill>
                  <a:schemeClr val="bg2"/>
                </a:solidFill>
              </a:rPr>
              <a:t> Assurance Doc. (11-14/0348r0, Eugene)</a:t>
            </a:r>
          </a:p>
          <a:p>
            <a:pPr lvl="1"/>
            <a:endParaRPr lang="en-US" altLang="ko-KR" dirty="0">
              <a:solidFill>
                <a:schemeClr val="bg2"/>
              </a:solidFill>
            </a:endParaRPr>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2014</a:t>
            </a: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884572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a:t>Wednesday PM1</a:t>
            </a:r>
            <a:r>
              <a:rPr lang="en-US" dirty="0" smtClean="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bg2"/>
                </a:solidFill>
              </a:rPr>
              <a:t>LB200 PHY CID resolutions for </a:t>
            </a:r>
            <a:r>
              <a:rPr lang="en-US" altLang="ko-KR" dirty="0" err="1">
                <a:solidFill>
                  <a:schemeClr val="bg2"/>
                </a:solidFill>
              </a:rPr>
              <a:t>AnnexE</a:t>
            </a:r>
            <a:r>
              <a:rPr lang="en-US" altLang="ko-KR" dirty="0">
                <a:solidFill>
                  <a:schemeClr val="bg2"/>
                </a:solidFill>
              </a:rPr>
              <a:t> (11-14/0351r0, Eugene)</a:t>
            </a:r>
            <a:endParaRPr lang="en-US" altLang="ko-KR" dirty="0" smtClean="0">
              <a:solidFill>
                <a:schemeClr val="bg2"/>
              </a:solidFill>
            </a:endParaRPr>
          </a:p>
          <a:p>
            <a:pPr lvl="1"/>
            <a:r>
              <a:rPr lang="en-US" altLang="ko-KR" dirty="0" smtClean="0">
                <a:solidFill>
                  <a:schemeClr val="bg2"/>
                </a:solidFill>
              </a:rPr>
              <a:t>LB200-MAC-Resolution-Subclause-9.2.1-9.2.7 </a:t>
            </a:r>
            <a:r>
              <a:rPr lang="en-US" altLang="ko-KR" dirty="0">
                <a:solidFill>
                  <a:schemeClr val="bg2"/>
                </a:solidFill>
              </a:rPr>
              <a:t>(</a:t>
            </a:r>
            <a:r>
              <a:rPr lang="en-US" altLang="ko-KR" dirty="0" smtClean="0">
                <a:solidFill>
                  <a:schemeClr val="bg2"/>
                </a:solidFill>
              </a:rPr>
              <a:t>11-14/0362r3, </a:t>
            </a:r>
            <a:r>
              <a:rPr lang="en-US" altLang="ko-KR" dirty="0" err="1">
                <a:solidFill>
                  <a:schemeClr val="bg2"/>
                </a:solidFill>
              </a:rPr>
              <a:t>Liwen</a:t>
            </a:r>
            <a:r>
              <a:rPr lang="en-US" altLang="ko-KR" dirty="0">
                <a:solidFill>
                  <a:schemeClr val="bg2"/>
                </a:solidFill>
              </a:rPr>
              <a:t>)</a:t>
            </a:r>
          </a:p>
          <a:p>
            <a:pPr lvl="1"/>
            <a:r>
              <a:rPr lang="en-US" altLang="ko-KR" dirty="0">
                <a:solidFill>
                  <a:schemeClr val="bg2"/>
                </a:solidFill>
              </a:rPr>
              <a:t>Optional SF Exchange Indication (11-14/0364r0, </a:t>
            </a:r>
            <a:r>
              <a:rPr lang="en-US" altLang="ko-KR" dirty="0" err="1">
                <a:solidFill>
                  <a:schemeClr val="bg2"/>
                </a:solidFill>
              </a:rPr>
              <a:t>Liwen</a:t>
            </a:r>
            <a:r>
              <a:rPr lang="en-US" altLang="ko-KR" dirty="0">
                <a:solidFill>
                  <a:schemeClr val="bg2"/>
                </a:solidFill>
              </a:rPr>
              <a:t>)</a:t>
            </a:r>
          </a:p>
          <a:p>
            <a:pPr lvl="1"/>
            <a:r>
              <a:rPr lang="en-US" altLang="ko-KR" dirty="0">
                <a:solidFill>
                  <a:schemeClr val="bg2"/>
                </a:solidFill>
              </a:rPr>
              <a:t>lb200-clause-9-49-comment-resolutions (11-14/0375r0, George)</a:t>
            </a:r>
          </a:p>
          <a:p>
            <a:pPr lvl="1"/>
            <a:r>
              <a:rPr lang="en-US" altLang="ko-KR" dirty="0">
                <a:solidFill>
                  <a:schemeClr val="bg2"/>
                </a:solidFill>
              </a:rPr>
              <a:t>lb200-mac-resolution-for-clause-9-51 (11-14/0379r0, Betty</a:t>
            </a:r>
            <a:r>
              <a:rPr lang="en-US" altLang="ko-KR" dirty="0" smtClean="0">
                <a:solidFill>
                  <a:schemeClr val="bg2"/>
                </a:solidFill>
              </a:rPr>
              <a:t>)</a:t>
            </a:r>
          </a:p>
          <a:p>
            <a:pPr lvl="1"/>
            <a:r>
              <a:rPr lang="en-US" altLang="ko-KR" dirty="0" smtClean="0">
                <a:solidFill>
                  <a:schemeClr val="bg2"/>
                </a:solidFill>
              </a:rPr>
              <a:t>LB200-Clause-4-16-and-9-47-Comment-Resolution (11-14/0377r0, James)</a:t>
            </a:r>
          </a:p>
          <a:p>
            <a:pPr lvl="1"/>
            <a:r>
              <a:rPr lang="en-US" altLang="ko-KR" dirty="0" smtClean="0">
                <a:solidFill>
                  <a:schemeClr val="bg2"/>
                </a:solidFill>
              </a:rPr>
              <a:t>LB200-comment-resolution-Annex-D </a:t>
            </a:r>
            <a:r>
              <a:rPr lang="en-US" altLang="ko-KR" dirty="0">
                <a:solidFill>
                  <a:schemeClr val="bg2"/>
                </a:solidFill>
              </a:rPr>
              <a:t>(</a:t>
            </a:r>
            <a:r>
              <a:rPr lang="en-US" altLang="ko-KR" dirty="0" smtClean="0">
                <a:solidFill>
                  <a:schemeClr val="bg2"/>
                </a:solidFill>
              </a:rPr>
              <a:t>11-14/0388r0</a:t>
            </a:r>
            <a:r>
              <a:rPr lang="en-US" altLang="ko-KR" dirty="0">
                <a:solidFill>
                  <a:schemeClr val="bg2"/>
                </a:solidFill>
              </a:rPr>
              <a:t>, </a:t>
            </a:r>
            <a:r>
              <a:rPr lang="en-US" altLang="ko-KR" dirty="0" err="1" smtClean="0">
                <a:solidFill>
                  <a:schemeClr val="bg2"/>
                </a:solidFill>
              </a:rPr>
              <a:t>Tianyu</a:t>
            </a:r>
            <a:r>
              <a:rPr lang="en-US" altLang="ko-KR" dirty="0" smtClean="0">
                <a:solidFill>
                  <a:schemeClr val="bg2"/>
                </a:solidFill>
              </a:rPr>
              <a:t>)</a:t>
            </a:r>
          </a:p>
          <a:p>
            <a:pPr lvl="1"/>
            <a:r>
              <a:rPr lang="en-US" altLang="ko-KR" dirty="0" smtClean="0">
                <a:solidFill>
                  <a:schemeClr val="bg2"/>
                </a:solidFill>
              </a:rPr>
              <a:t>MAC-Resolution-Clause-8_7 (11-14/0211r3, Alfred)</a:t>
            </a: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a:xfrm>
            <a:off x="696913" y="332601"/>
            <a:ext cx="1182055" cy="276999"/>
          </a:xfrm>
        </p:spPr>
        <p:txBody>
          <a:bodyPr/>
          <a:lstStyle/>
          <a:p>
            <a:r>
              <a:rPr lang="en-US" altLang="ko-KR" dirty="0"/>
              <a:t>March 2014</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64303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8246</TotalTime>
  <Words>3844</Words>
  <Application>Microsoft Office PowerPoint</Application>
  <PresentationFormat>화면 슬라이드 쇼(4:3)</PresentationFormat>
  <Paragraphs>1212</Paragraphs>
  <Slides>73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73</vt:i4>
      </vt:variant>
    </vt:vector>
  </HeadingPairs>
  <TitlesOfParts>
    <vt:vector size="75" baseType="lpstr">
      <vt:lpstr>802-11-PathProtection</vt:lpstr>
      <vt:lpstr>Document</vt:lpstr>
      <vt:lpstr>IEEE 802.11ah Sub 1 GHz license-exempt operation Agenda for March 2014</vt:lpstr>
      <vt:lpstr>IEEE 802.11ah Agenda</vt:lpstr>
      <vt:lpstr>IEEE 802.11ah Agenda</vt:lpstr>
      <vt:lpstr>Submissions (Monday AM1)</vt:lpstr>
      <vt:lpstr>Submissions (Tuesday AM1)</vt:lpstr>
      <vt:lpstr>Submissions (Tuesday PM1)</vt:lpstr>
      <vt:lpstr>Submissions (Tuesday EVE)</vt:lpstr>
      <vt:lpstr>Submissions (Wednesday AM1)</vt:lpstr>
      <vt:lpstr>Submissions (Wednesday PM1)</vt:lpstr>
      <vt:lpstr>Submissions (Wednesday PM1)</vt:lpstr>
      <vt:lpstr>Submissions (Wednesday PM2)</vt:lpstr>
      <vt:lpstr>Submissions (Thursday AM2)</vt:lpstr>
      <vt:lpstr>Submissions cont. (Thursday PM2)</vt:lpstr>
      <vt:lpstr>Submissions cont. (Thursday PM2)</vt:lpstr>
      <vt:lpstr>Submissions cont. (Thursday PM2)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3</vt:lpstr>
      <vt:lpstr>Motion 4</vt:lpstr>
      <vt:lpstr>Motion 5</vt:lpstr>
      <vt:lpstr>Pre-motion 1</vt:lpstr>
      <vt:lpstr>Pre-motion 2</vt:lpstr>
      <vt:lpstr>Pre-motion 3</vt:lpstr>
      <vt:lpstr>Pre-motion 4 (PHY)</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 (PHY)</vt:lpstr>
      <vt:lpstr>Pre-motion 28 (PHY)</vt:lpstr>
      <vt:lpstr>Pre-motion 29 (PHY)</vt:lpstr>
      <vt:lpstr>Pre-motion 30</vt:lpstr>
      <vt:lpstr>Pre-motion 31</vt:lpstr>
      <vt:lpstr>Pre-motion 32</vt:lpstr>
      <vt:lpstr>Pre-motion 33</vt:lpstr>
      <vt:lpstr>Pre-motion 34 (PHY)</vt:lpstr>
      <vt:lpstr>Pre-motion 35</vt:lpstr>
      <vt:lpstr>Pre-motion 36</vt:lpstr>
      <vt:lpstr>Pre-motion 37 (PHY)</vt:lpstr>
      <vt:lpstr>Pre-motion 38 (PHY)</vt:lpstr>
      <vt:lpstr>Pre-motion 39 (PHY)</vt:lpstr>
      <vt:lpstr>Pre-motion 40 (PHY)</vt:lpstr>
      <vt:lpstr>Pre-motion 41</vt:lpstr>
      <vt:lpstr>Pre-motion 42</vt:lpstr>
      <vt:lpstr>Pre-motion 43</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839</cp:revision>
  <cp:lastPrinted>1998-02-10T13:28:06Z</cp:lastPrinted>
  <dcterms:created xsi:type="dcterms:W3CDTF">2009-11-09T00:32:22Z</dcterms:created>
  <dcterms:modified xsi:type="dcterms:W3CDTF">2014-03-20T02:01:19Z</dcterms:modified>
</cp:coreProperties>
</file>