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20" r:id="rId5"/>
    <p:sldId id="414" r:id="rId6"/>
    <p:sldId id="405" r:id="rId7"/>
    <p:sldId id="421" r:id="rId8"/>
    <p:sldId id="423" r:id="rId9"/>
    <p:sldId id="393" r:id="rId10"/>
    <p:sldId id="394" r:id="rId11"/>
    <p:sldId id="395" r:id="rId12"/>
    <p:sldId id="396" r:id="rId13"/>
    <p:sldId id="397" r:id="rId14"/>
    <p:sldId id="398" r:id="rId15"/>
    <p:sldId id="419" r:id="rId16"/>
    <p:sldId id="424" r:id="rId17"/>
    <p:sldId id="422" r:id="rId18"/>
    <p:sldId id="425" r:id="rId19"/>
    <p:sldId id="426"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06" d="100"/>
          <a:sy n="106" d="100"/>
        </p:scale>
        <p:origin x="-106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P802.11-14/0215r7</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P802.11-14/0215r7</a:t>
            </a:r>
            <a:endParaRPr lang="en-US"/>
          </a:p>
        </p:txBody>
      </p:sp>
      <p:sp>
        <p:nvSpPr>
          <p:cNvPr id="5" name="Date Placeholder 4"/>
          <p:cNvSpPr>
            <a:spLocks noGrp="1"/>
          </p:cNvSpPr>
          <p:nvPr>
            <p:ph type="dt" idx="11"/>
          </p:nvPr>
        </p:nvSpPr>
        <p:spPr/>
        <p:txBody>
          <a:bodyPr/>
          <a:lstStyle/>
          <a:p>
            <a:r>
              <a:rPr lang="en-US" smtClean="0"/>
              <a:t>March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P802.11-14/0215r7</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0215r8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www.ieee802.org/1/files/private/bz-drafts/d1/802-1Qbz-d1-4.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pothole.com/~dee3/kauai" TargetMode="External"/><Relationship Id="rId4" Type="http://schemas.openxmlformats.org/officeDocument/2006/relationships/hyperlink" Target="https://www.eventbrite.com/e/80211-tgak-ad-hoc-meeting-registration-10458883803"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2014-03-19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18 March 2014</a:t>
            </a:r>
            <a:br>
              <a:rPr lang="en-US" sz="3600" dirty="0" smtClean="0">
                <a:latin typeface="Arial" charset="0"/>
                <a:cs typeface="Arial" charset="0"/>
              </a:rPr>
            </a:br>
            <a:r>
              <a:rPr lang="en-US" dirty="0" smtClean="0">
                <a:latin typeface="Arial" charset="0"/>
                <a:cs typeface="Arial" charset="0"/>
              </a:rPr>
              <a:t>19:30 – 21:30, Function Room 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Architecture discussion and </a:t>
            </a:r>
            <a:r>
              <a:rPr lang="en-US" dirty="0" err="1" smtClean="0"/>
              <a:t>digrams</a:t>
            </a:r>
            <a:endParaRPr lang="en-US" dirty="0" smtClean="0"/>
          </a:p>
          <a:p>
            <a:pPr lvl="2">
              <a:lnSpc>
                <a:spcPct val="80000"/>
              </a:lnSpc>
            </a:pPr>
            <a:r>
              <a:rPr lang="en-US" dirty="0" smtClean="0"/>
              <a:t>11-14/418r0, “</a:t>
            </a:r>
            <a:r>
              <a:rPr lang="en-US" altLang="zh-TW" dirty="0">
                <a:ea typeface="ＭＳ Ｐゴシック" pitchFamily="34" charset="-128"/>
              </a:rPr>
              <a:t>802.11ak </a:t>
            </a:r>
            <a:r>
              <a:rPr lang="en-US" altLang="zh-TW" dirty="0" smtClean="0">
                <a:ea typeface="ＭＳ Ｐゴシック" pitchFamily="34" charset="-128"/>
              </a:rPr>
              <a:t>Figures”, </a:t>
            </a:r>
            <a:r>
              <a:rPr lang="en-US" dirty="0" smtClean="0"/>
              <a:t>was presented by </a:t>
            </a:r>
            <a:r>
              <a:rPr lang="en-US" dirty="0" err="1" smtClean="0"/>
              <a:t>Phillipe</a:t>
            </a:r>
            <a:r>
              <a:rPr lang="en-US" dirty="0" smtClean="0"/>
              <a:t> Klein (Broadcom), extensively discussed, and modified during the session into 11-14/418r1.</a:t>
            </a:r>
          </a:p>
          <a:p>
            <a:pPr lvl="1">
              <a:lnSpc>
                <a:spcPct val="80000"/>
              </a:lnSpc>
            </a:pPr>
            <a:r>
              <a:rPr lang="en-US" b="0" dirty="0" smtClean="0"/>
              <a:t>Discussion of 802.1AC / 802.11ak split</a:t>
            </a:r>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br>
              <a:rPr lang="en-US" sz="3600" dirty="0" smtClean="0">
                <a:latin typeface="Arial" charset="0"/>
                <a:cs typeface="Arial" charset="0"/>
              </a:rPr>
            </a:br>
            <a:r>
              <a:rPr lang="en-US" dirty="0" smtClean="0">
                <a:latin typeface="Arial" charset="0"/>
                <a:cs typeface="Arial" charset="0"/>
              </a:rPr>
              <a:t>08:00 – 10:00,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a:t>
            </a:r>
            <a:r>
              <a:rPr lang="en-US" b="0" dirty="0" smtClean="0"/>
              <a:t>20 March.</a:t>
            </a:r>
            <a:endParaRPr lang="en-US" b="0" dirty="0"/>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May 2014 </a:t>
            </a:r>
            <a:r>
              <a:rPr lang="en-US" dirty="0"/>
              <a:t>802.11 meeting on Monday</a:t>
            </a:r>
            <a:r>
              <a:rPr lang="en-US" dirty="0" smtClean="0"/>
              <a:t>, March 31, April 14, May 5 at </a:t>
            </a:r>
            <a:r>
              <a:rPr lang="en-US" dirty="0"/>
              <a:t>5pm Eastern US time</a:t>
            </a:r>
            <a:r>
              <a:rPr lang="en-US" dirty="0" smtClean="0"/>
              <a:t>.</a:t>
            </a:r>
          </a:p>
          <a:p>
            <a:pPr lvl="1">
              <a:lnSpc>
                <a:spcPct val="80000"/>
              </a:lnSpc>
            </a:pPr>
            <a:r>
              <a:rPr lang="en-US" dirty="0" smtClean="0"/>
              <a:t>Approved by unanimous consent.</a:t>
            </a:r>
          </a:p>
          <a:p>
            <a:pPr lvl="1">
              <a:lnSpc>
                <a:spcPct val="80000"/>
              </a:lnSpc>
            </a:pPr>
            <a:endParaRPr lang="en-US" dirty="0" smtClean="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br>
              <a:rPr lang="en-US" sz="3600" dirty="0" smtClean="0">
                <a:latin typeface="Arial" charset="0"/>
                <a:cs typeface="Arial" charset="0"/>
              </a:rPr>
            </a:br>
            <a:r>
              <a:rPr lang="en-US" dirty="0" smtClean="0">
                <a:latin typeface="Arial" charset="0"/>
                <a:cs typeface="Arial" charset="0"/>
              </a:rPr>
              <a:t>08:00 – 10:00,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Adoption of a D0.01? </a:t>
            </a:r>
            <a:r>
              <a:rPr lang="en-US" b="0" dirty="0" smtClean="0"/>
              <a:t>Consensus was </a:t>
            </a:r>
            <a:r>
              <a:rPr lang="en-US" b="0" dirty="0"/>
              <a:t>to try to schedule another </a:t>
            </a:r>
            <a:r>
              <a:rPr lang="en-US" b="0" dirty="0" err="1"/>
              <a:t>TGak</a:t>
            </a:r>
            <a:r>
              <a:rPr lang="en-US" b="0" dirty="0"/>
              <a:t> session for Thursday PM1 or PM2 to go over a tentative D0.01</a:t>
            </a:r>
            <a:r>
              <a:rPr lang="en-US" b="0" dirty="0" smtClean="0"/>
              <a:t>. The Chair will try to arrange this.</a:t>
            </a:r>
            <a:endParaRPr lang="en-US" b="0" dirty="0"/>
          </a:p>
          <a:p>
            <a:pPr>
              <a:lnSpc>
                <a:spcPct val="80000"/>
              </a:lnSpc>
            </a:pPr>
            <a:r>
              <a:rPr lang="en-US" b="0" dirty="0" smtClean="0"/>
              <a:t>Moved, to direct the Editor to produce a D0.01 based on 14/0004, 14/0130, 14/0418, and the discussions at the Tuesday evening </a:t>
            </a:r>
            <a:r>
              <a:rPr lang="en-US" b="0" dirty="0" err="1" smtClean="0"/>
              <a:t>TGak</a:t>
            </a:r>
            <a:r>
              <a:rPr lang="en-US" b="0" dirty="0" smtClean="0"/>
              <a:t> session.</a:t>
            </a:r>
          </a:p>
          <a:p>
            <a:pPr lvl="1">
              <a:lnSpc>
                <a:spcPct val="80000"/>
              </a:lnSpc>
            </a:pPr>
            <a:r>
              <a:rPr lang="en-US" b="0" dirty="0" smtClean="0"/>
              <a:t>Approved by unanimous consent.</a:t>
            </a:r>
          </a:p>
          <a:p>
            <a:pPr>
              <a:lnSpc>
                <a:spcPct val="80000"/>
              </a:lnSpc>
            </a:pPr>
            <a:r>
              <a:rPr lang="en-US" b="0" dirty="0" smtClean="0"/>
              <a:t>Presentation and discussion of 11-14/429, Mark Hamilton (</a:t>
            </a:r>
            <a:r>
              <a:rPr lang="en-US" b="0" dirty="0" err="1" smtClean="0"/>
              <a:t>Spectralink</a:t>
            </a:r>
            <a:r>
              <a:rPr lang="en-US" b="0" dirty="0" smtClean="0"/>
              <a:t>)</a:t>
            </a:r>
          </a:p>
          <a:p>
            <a:pPr>
              <a:lnSpc>
                <a:spcPct val="80000"/>
              </a:lnSpc>
            </a:pPr>
            <a:r>
              <a:rPr lang="en-US" b="0" dirty="0" smtClean="0"/>
              <a:t>Recess </a:t>
            </a:r>
            <a:r>
              <a:rPr lang="en-US" b="0" dirty="0"/>
              <a:t>until 08:00 Thursday</a:t>
            </a:r>
          </a:p>
          <a:p>
            <a:pPr lvl="1">
              <a:lnSpc>
                <a:spcPct val="80000"/>
              </a:lnSpc>
            </a:pPr>
            <a:endParaRPr lang="en-US" dirty="0" smtClean="0"/>
          </a:p>
        </p:txBody>
      </p:sp>
    </p:spTree>
    <p:extLst>
      <p:ext uri="{BB962C8B-B14F-4D97-AF65-F5344CB8AC3E}">
        <p14:creationId xmlns:p14="http://schemas.microsoft.com/office/powerpoint/2010/main" val="10819498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08:00 – 10:00, Grand Ballroom AB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and 802.11ak status</a:t>
            </a:r>
          </a:p>
          <a:p>
            <a:pPr>
              <a:lnSpc>
                <a:spcPct val="80000"/>
              </a:lnSpc>
            </a:pPr>
            <a:r>
              <a:rPr lang="en-US" b="0" dirty="0"/>
              <a:t>Scheduling</a:t>
            </a:r>
          </a:p>
          <a:p>
            <a:pPr lvl="1">
              <a:lnSpc>
                <a:spcPct val="80000"/>
              </a:lnSpc>
            </a:pPr>
            <a:r>
              <a:rPr lang="en-US" dirty="0"/>
              <a:t>Joint 802.11ak – 802.1Qbz teleconferences to be 1-hour teleconferences through the May 2014 802.11 meeting on Monday, March 31, April 14, May 5 at 5pm Eastern US time.</a:t>
            </a:r>
          </a:p>
          <a:p>
            <a:pPr>
              <a:lnSpc>
                <a:spcPct val="80000"/>
              </a:lnSpc>
            </a:pPr>
            <a:r>
              <a:rPr lang="en-GB" b="0" dirty="0" smtClean="0"/>
              <a:t>802.1AC comment resolution</a:t>
            </a:r>
            <a:endParaRPr lang="en-GB" b="0" dirty="0"/>
          </a:p>
          <a:p>
            <a:pPr>
              <a:lnSpc>
                <a:spcPct val="80000"/>
              </a:lnSpc>
            </a:pPr>
            <a:r>
              <a:rPr lang="en-US" b="0" dirty="0" smtClean="0"/>
              <a:t>Recess 802.11ak until 16:00 today.</a:t>
            </a:r>
          </a:p>
          <a:p>
            <a:pPr>
              <a:lnSpc>
                <a:spcPct val="80000"/>
              </a:lnSpc>
            </a:pPr>
            <a:r>
              <a:rPr lang="en-US" b="0" dirty="0" smtClean="0"/>
              <a:t>Recess </a:t>
            </a:r>
            <a:r>
              <a:rPr lang="en-US" b="0" dirty="0"/>
              <a:t>802.1-IWK</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16:00 – 18:00, Function </a:t>
            </a:r>
            <a:r>
              <a:rPr lang="en-US" dirty="0" smtClean="0">
                <a:latin typeface="Arial" charset="0"/>
                <a:cs typeface="Arial" charset="0"/>
              </a:rPr>
              <a:t>Room </a:t>
            </a:r>
            <a:r>
              <a:rPr lang="en-US" dirty="0" smtClean="0">
                <a:latin typeface="Arial" charset="0"/>
                <a:cs typeface="Arial" charset="0"/>
              </a:rPr>
              <a:t>5</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11-14/04545r0, “Some 11ak Text”, Donald Eastlake (Huawei)</a:t>
            </a:r>
            <a:endParaRPr lang="en-US" b="0" dirty="0" smtClean="0"/>
          </a:p>
          <a:p>
            <a:pPr>
              <a:lnSpc>
                <a:spcPct val="80000"/>
              </a:lnSpc>
            </a:pPr>
            <a:r>
              <a:rPr lang="en-US" dirty="0" smtClean="0"/>
              <a:t>Moved, </a:t>
            </a:r>
            <a:r>
              <a:rPr lang="en-US" b="0" dirty="0" smtClean="0"/>
              <a:t>to approve 11-14</a:t>
            </a:r>
            <a:r>
              <a:rPr lang="en-US" b="0" dirty="0" smtClean="0"/>
              <a:t>/</a:t>
            </a:r>
            <a:r>
              <a:rPr lang="en-US" b="0" dirty="0" smtClean="0"/>
              <a:t>0454r0</a:t>
            </a:r>
            <a:r>
              <a:rPr lang="en-US" b="0" dirty="0" smtClean="0"/>
              <a:t> </a:t>
            </a:r>
            <a:r>
              <a:rPr lang="en-US" b="0" dirty="0" smtClean="0"/>
              <a:t>as the content of </a:t>
            </a:r>
            <a:r>
              <a:rPr lang="en-US" b="0" dirty="0" smtClean="0"/>
              <a:t>Draft_P802.11ak </a:t>
            </a:r>
            <a:r>
              <a:rPr lang="en-US" b="0" dirty="0" smtClean="0"/>
              <a:t>D0.01 and authorize the Editor to covert it to </a:t>
            </a:r>
            <a:r>
              <a:rPr lang="en-US" b="0" dirty="0" smtClean="0"/>
              <a:t>that</a:t>
            </a:r>
            <a:r>
              <a:rPr lang="en-US" b="0" dirty="0" smtClean="0"/>
              <a:t> Draft and </a:t>
            </a:r>
            <a:r>
              <a:rPr lang="en-US" b="0" dirty="0" smtClean="0"/>
              <a:t>cause the result to be </a:t>
            </a:r>
            <a:r>
              <a:rPr lang="en-US" b="0" dirty="0" smtClean="0"/>
              <a:t>posted.</a:t>
            </a:r>
          </a:p>
          <a:p>
            <a:pPr lvl="1">
              <a:lnSpc>
                <a:spcPct val="80000"/>
              </a:lnSpc>
            </a:pPr>
            <a:r>
              <a:rPr lang="en-US" dirty="0" smtClean="0"/>
              <a:t>Moved:			</a:t>
            </a:r>
            <a:r>
              <a:rPr lang="en-US" b="0" dirty="0" smtClean="0"/>
              <a:t>Seconded:</a:t>
            </a:r>
          </a:p>
          <a:p>
            <a:pPr lvl="1">
              <a:lnSpc>
                <a:spcPct val="80000"/>
              </a:lnSpc>
            </a:pPr>
            <a:r>
              <a:rPr lang="en-US" dirty="0" smtClean="0"/>
              <a:t>Vote:</a:t>
            </a:r>
            <a:endParaRPr lang="en-US" b="0" dirty="0" smtClean="0"/>
          </a:p>
          <a:p>
            <a:pPr>
              <a:lnSpc>
                <a:spcPct val="80000"/>
              </a:lnSpc>
            </a:pPr>
            <a:r>
              <a:rPr lang="en-US" dirty="0" smtClean="0"/>
              <a:t>Moved, </a:t>
            </a:r>
            <a:r>
              <a:rPr lang="en-US" b="0" dirty="0" smtClean="0"/>
              <a:t>to request an 802.11 Working Group Comment Collection on D0.01 to run through April 25</a:t>
            </a:r>
            <a:r>
              <a:rPr lang="en-US" b="0" baseline="30000" dirty="0" smtClean="0"/>
              <a:t>th</a:t>
            </a:r>
            <a:r>
              <a:rPr lang="en-US" b="0" dirty="0" smtClean="0"/>
              <a:t>.</a:t>
            </a:r>
          </a:p>
          <a:p>
            <a:pPr lvl="1">
              <a:lnSpc>
                <a:spcPct val="80000"/>
              </a:lnSpc>
            </a:pPr>
            <a:r>
              <a:rPr lang="en-US" dirty="0" smtClean="0"/>
              <a:t>Moved:			</a:t>
            </a:r>
            <a:r>
              <a:rPr lang="en-US" b="0" dirty="0" smtClean="0"/>
              <a:t>Seconded:</a:t>
            </a:r>
          </a:p>
          <a:p>
            <a:pPr lvl="1">
              <a:lnSpc>
                <a:spcPct val="80000"/>
              </a:lnSpc>
            </a:pPr>
            <a:r>
              <a:rPr lang="en-US" dirty="0" smtClean="0"/>
              <a:t>Vote:</a:t>
            </a:r>
            <a:endParaRPr lang="en-US" b="0" dirty="0" smtClean="0"/>
          </a:p>
        </p:txBody>
      </p:sp>
    </p:spTree>
    <p:extLst>
      <p:ext uri="{BB962C8B-B14F-4D97-AF65-F5344CB8AC3E}">
        <p14:creationId xmlns:p14="http://schemas.microsoft.com/office/powerpoint/2010/main" val="11740780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16:00 – 18:00, Function </a:t>
            </a:r>
            <a:r>
              <a:rPr lang="en-US" dirty="0" smtClean="0">
                <a:latin typeface="Arial" charset="0"/>
                <a:cs typeface="Arial" charset="0"/>
              </a:rPr>
              <a:t>Room </a:t>
            </a:r>
            <a:r>
              <a:rPr lang="en-US" dirty="0" smtClean="0">
                <a:latin typeface="Arial" charset="0"/>
                <a:cs typeface="Arial" charset="0"/>
              </a:rPr>
              <a:t>5</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a:t>
            </a:r>
            <a:r>
              <a:rPr lang="en-US" dirty="0" smtClean="0"/>
              <a:t>, </a:t>
            </a:r>
            <a:r>
              <a:rPr lang="en-US" b="0" dirty="0" smtClean="0"/>
              <a:t>To direct the ANA to allocate </a:t>
            </a:r>
            <a:r>
              <a:rPr lang="en-US" b="0" dirty="0" smtClean="0"/>
              <a:t>Bit 13 in the Capability Information (for both DMG and non-DMG STAs) for use by 11ak</a:t>
            </a:r>
            <a:r>
              <a:rPr lang="en-US" b="0" dirty="0" smtClean="0"/>
              <a:t>.</a:t>
            </a:r>
          </a:p>
          <a:p>
            <a:pPr lvl="1">
              <a:lnSpc>
                <a:spcPct val="80000"/>
              </a:lnSpc>
            </a:pPr>
            <a:r>
              <a:rPr lang="en-US" b="0" dirty="0" smtClean="0"/>
              <a:t>Moved:</a:t>
            </a:r>
          </a:p>
          <a:p>
            <a:pPr lvl="1">
              <a:lnSpc>
                <a:spcPct val="80000"/>
              </a:lnSpc>
            </a:pPr>
            <a:r>
              <a:rPr lang="en-US" b="0" dirty="0" smtClean="0"/>
              <a:t>Seconded:</a:t>
            </a:r>
          </a:p>
          <a:p>
            <a:pPr lvl="1">
              <a:lnSpc>
                <a:spcPct val="80000"/>
              </a:lnSpc>
            </a:pPr>
            <a:r>
              <a:rPr lang="en-US" dirty="0" smtClean="0"/>
              <a:t>Vote:</a:t>
            </a:r>
            <a:endParaRPr lang="en-US" b="0" dirty="0"/>
          </a:p>
          <a:p>
            <a:pPr>
              <a:lnSpc>
                <a:spcPct val="80000"/>
              </a:lnSpc>
            </a:pPr>
            <a:r>
              <a:rPr lang="en-US" b="0" dirty="0" smtClean="0"/>
              <a:t>Adjourn 802.11ak, </a:t>
            </a:r>
            <a:r>
              <a:rPr lang="en-US" b="0" i="1" dirty="0" smtClean="0"/>
              <a:t>sine die</a:t>
            </a:r>
          </a:p>
        </p:txBody>
      </p:sp>
    </p:spTree>
    <p:extLst>
      <p:ext uri="{BB962C8B-B14F-4D97-AF65-F5344CB8AC3E}">
        <p14:creationId xmlns:p14="http://schemas.microsoft.com/office/powerpoint/2010/main" val="39010437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Beijing, China</a:t>
            </a:r>
            <a:endParaRPr lang="en-US" sz="2800" dirty="0">
              <a:latin typeface="Arial" charset="0"/>
            </a:endParaRPr>
          </a:p>
          <a:p>
            <a:pPr algn="ctr">
              <a:lnSpc>
                <a:spcPct val="90000"/>
              </a:lnSpc>
              <a:buFontTx/>
              <a:buNone/>
            </a:pPr>
            <a:r>
              <a:rPr lang="en-US" sz="2800" dirty="0" smtClean="0">
                <a:latin typeface="Arial" charset="0"/>
              </a:rPr>
              <a:t>17-20 March,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Possible Pieces of 802.11ak draft:</a:t>
            </a:r>
          </a:p>
          <a:p>
            <a:pPr lvl="1">
              <a:lnSpc>
                <a:spcPct val="80000"/>
              </a:lnSpc>
            </a:pPr>
            <a:r>
              <a:rPr lang="en-GB" dirty="0" smtClean="0"/>
              <a:t>11-14/0004, “</a:t>
            </a:r>
            <a:r>
              <a:rPr lang="en-GB" dirty="0"/>
              <a:t>Some 11ak </a:t>
            </a:r>
            <a:r>
              <a:rPr lang="en-GB" dirty="0" err="1"/>
              <a:t>EtherType</a:t>
            </a:r>
            <a:r>
              <a:rPr lang="en-GB" dirty="0"/>
              <a:t> Frame Encoding </a:t>
            </a:r>
            <a:r>
              <a:rPr lang="en-GB" dirty="0" smtClean="0"/>
              <a:t>Text</a:t>
            </a:r>
            <a:r>
              <a:rPr lang="en-US" dirty="0" smtClean="0"/>
              <a:t>”</a:t>
            </a:r>
          </a:p>
          <a:p>
            <a:pPr lvl="1">
              <a:lnSpc>
                <a:spcPct val="80000"/>
              </a:lnSpc>
            </a:pPr>
            <a:r>
              <a:rPr lang="en-US" dirty="0" smtClean="0"/>
              <a:t>11-14/0130, “</a:t>
            </a:r>
            <a:r>
              <a:rPr lang="en-GB" dirty="0"/>
              <a:t>Some </a:t>
            </a:r>
            <a:r>
              <a:rPr lang="en-GB" dirty="0" err="1"/>
              <a:t>Subsetting</a:t>
            </a:r>
            <a:r>
              <a:rPr lang="en-GB" dirty="0"/>
              <a:t> and Addressing </a:t>
            </a:r>
            <a:r>
              <a:rPr lang="en-GB" dirty="0" smtClean="0"/>
              <a:t>Text</a:t>
            </a:r>
            <a:r>
              <a:rPr lang="en-US" dirty="0" smtClean="0"/>
              <a:t>”</a:t>
            </a:r>
            <a:endParaRPr lang="en-GB" dirty="0" smtClean="0"/>
          </a:p>
          <a:p>
            <a:pPr>
              <a:lnSpc>
                <a:spcPct val="80000"/>
              </a:lnSpc>
            </a:pPr>
            <a:endParaRPr lang="en-GB" dirty="0"/>
          </a:p>
          <a:p>
            <a:pPr>
              <a:lnSpc>
                <a:spcPct val="80000"/>
              </a:lnSpc>
            </a:pPr>
            <a:r>
              <a:rPr lang="en-GB" dirty="0" smtClean="0"/>
              <a:t>Draft 1.4 of 802.1Qbz is at</a:t>
            </a:r>
          </a:p>
          <a:p>
            <a:pPr lvl="1">
              <a:lnSpc>
                <a:spcPct val="80000"/>
              </a:lnSpc>
            </a:pPr>
            <a:r>
              <a:rPr lang="en-GB" dirty="0">
                <a:hlinkClick r:id="rId3"/>
              </a:rPr>
              <a:t>http://www.ieee802.org/1/files/private/bz-drafts/d1/802-1Qbz-d1-4.</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China World and Traders Hotel, Beijing, China</a:t>
            </a:r>
          </a:p>
        </p:txBody>
      </p:sp>
      <p:pic>
        <p:nvPicPr>
          <p:cNvPr id="2" name="Picture 1"/>
          <p:cNvPicPr>
            <a:picLocks noChangeAspect="1"/>
          </p:cNvPicPr>
          <p:nvPr/>
        </p:nvPicPr>
        <p:blipFill>
          <a:blip r:embed="rId3"/>
          <a:stretch>
            <a:fillRect/>
          </a:stretch>
        </p:blipFill>
        <p:spPr>
          <a:xfrm>
            <a:off x="1387218" y="1219201"/>
            <a:ext cx="6410738" cy="48005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Los Angeles, California:</a:t>
            </a:r>
          </a:p>
          <a:p>
            <a:pPr lvl="1">
              <a:lnSpc>
                <a:spcPct val="80000"/>
              </a:lnSpc>
            </a:pPr>
            <a:r>
              <a:rPr lang="en-US" b="0" dirty="0" smtClean="0"/>
              <a:t>Moved, to approve 14/</a:t>
            </a:r>
            <a:r>
              <a:rPr lang="en-US" dirty="0" smtClean="0"/>
              <a:t>0188r0</a:t>
            </a:r>
            <a:r>
              <a:rPr lang="en-US" b="0" dirty="0" smtClean="0"/>
              <a:t>, “</a:t>
            </a:r>
            <a:r>
              <a:rPr lang="en-GB" b="0" dirty="0"/>
              <a:t>802.11ak </a:t>
            </a:r>
            <a:r>
              <a:rPr lang="en-GB" b="0" dirty="0" smtClean="0"/>
              <a:t>January 2014 Minutes</a:t>
            </a:r>
            <a:r>
              <a:rPr lang="en-US" b="0" dirty="0" smtClean="0"/>
              <a:t>”</a:t>
            </a:r>
          </a:p>
          <a:p>
            <a:pPr lvl="1">
              <a:lnSpc>
                <a:spcPct val="80000"/>
              </a:lnSpc>
            </a:pPr>
            <a:r>
              <a:rPr lang="en-US" dirty="0" smtClean="0"/>
              <a:t>Approved by unanimous consent.</a:t>
            </a:r>
            <a:endParaRPr lang="en-US" dirty="0"/>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Los Angeles</a:t>
            </a:r>
            <a:endParaRPr lang="en-US" dirty="0"/>
          </a:p>
          <a:p>
            <a:pPr lvl="1">
              <a:lnSpc>
                <a:spcPct val="80000"/>
              </a:lnSpc>
            </a:pPr>
            <a:r>
              <a:rPr lang="en-US" dirty="0"/>
              <a:t>“11ak </a:t>
            </a:r>
            <a:r>
              <a:rPr lang="en-US" dirty="0" err="1"/>
              <a:t>Telecon</a:t>
            </a:r>
            <a:r>
              <a:rPr lang="en-US" dirty="0"/>
              <a:t> Minutes </a:t>
            </a:r>
            <a:r>
              <a:rPr lang="en-US" dirty="0" smtClean="0"/>
              <a:t>20140210”, 11-14/239r0</a:t>
            </a:r>
          </a:p>
          <a:p>
            <a:pPr lvl="1">
              <a:lnSpc>
                <a:spcPct val="80000"/>
              </a:lnSpc>
            </a:pPr>
            <a:r>
              <a:rPr lang="en-US" dirty="0" smtClean="0"/>
              <a:t>“</a:t>
            </a:r>
            <a:r>
              <a:rPr lang="en-US" dirty="0"/>
              <a:t>11ak </a:t>
            </a:r>
            <a:r>
              <a:rPr lang="en-US" dirty="0" err="1"/>
              <a:t>Telecon</a:t>
            </a:r>
            <a:r>
              <a:rPr lang="en-US" dirty="0"/>
              <a:t> Minutes </a:t>
            </a:r>
            <a:r>
              <a:rPr lang="en-US" dirty="0" smtClean="0"/>
              <a:t>20140224”, 11-14/272r0</a:t>
            </a:r>
          </a:p>
          <a:p>
            <a:pPr lvl="1">
              <a:lnSpc>
                <a:spcPct val="80000"/>
              </a:lnSpc>
            </a:pPr>
            <a:r>
              <a:rPr lang="en-US" dirty="0" smtClean="0"/>
              <a:t>“</a:t>
            </a:r>
            <a:r>
              <a:rPr lang="en-US" dirty="0"/>
              <a:t>11ak </a:t>
            </a:r>
            <a:r>
              <a:rPr lang="en-US" dirty="0" err="1"/>
              <a:t>Telecon</a:t>
            </a:r>
            <a:r>
              <a:rPr lang="en-US" dirty="0"/>
              <a:t> Minutes </a:t>
            </a:r>
            <a:r>
              <a:rPr lang="en-US" dirty="0" smtClean="0"/>
              <a:t>20140310”, 11-14/338r0</a:t>
            </a:r>
          </a:p>
          <a:p>
            <a:pPr lvl="1">
              <a:lnSpc>
                <a:spcPct val="80000"/>
              </a:lnSpc>
            </a:pPr>
            <a:r>
              <a:rPr lang="en-US" dirty="0" smtClean="0"/>
              <a:t>Approved by unanimous consent</a:t>
            </a:r>
          </a:p>
          <a:p>
            <a:pPr>
              <a:lnSpc>
                <a:spcPct val="80000"/>
              </a:lnSpc>
            </a:pPr>
            <a:r>
              <a:rPr lang="en-US" b="0" dirty="0" smtClean="0"/>
              <a:t>Vice Chair</a:t>
            </a:r>
            <a:r>
              <a:rPr lang="en-US" b="0" dirty="0"/>
              <a:t> </a:t>
            </a:r>
            <a:r>
              <a:rPr lang="en-US" b="0" dirty="0" smtClean="0"/>
              <a:t>selection</a:t>
            </a:r>
          </a:p>
          <a:p>
            <a:pPr lvl="1">
              <a:lnSpc>
                <a:spcPct val="80000"/>
              </a:lnSpc>
            </a:pPr>
            <a:r>
              <a:rPr lang="en-US" dirty="0" smtClean="0"/>
              <a:t>Nominations: Mark Hamilton</a:t>
            </a:r>
          </a:p>
          <a:p>
            <a:pPr lvl="1">
              <a:lnSpc>
                <a:spcPct val="80000"/>
              </a:lnSpc>
            </a:pPr>
            <a:r>
              <a:rPr lang="en-US" dirty="0" smtClean="0"/>
              <a:t>Approved unanimously</a:t>
            </a:r>
            <a:endParaRPr lang="en-US" b="0" dirty="0" smtClean="0"/>
          </a:p>
          <a:p>
            <a:pPr>
              <a:lnSpc>
                <a:spcPct val="80000"/>
              </a:lnSpc>
            </a:pPr>
            <a:r>
              <a:rPr lang="en-US" b="0" dirty="0" smtClean="0"/>
              <a:t>Presentation/Liaison to Wi-Fi Alliance?</a:t>
            </a:r>
          </a:p>
          <a:p>
            <a:pPr lvl="1">
              <a:lnSpc>
                <a:spcPct val="80000"/>
              </a:lnSpc>
            </a:pPr>
            <a:r>
              <a:rPr lang="en-US" dirty="0" smtClean="0"/>
              <a:t>Present 11ak in June to Wi-Fi Alliance.</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b="0" dirty="0" smtClean="0"/>
              <a:t>March – Adopt a D0.01 and issue a call for comments</a:t>
            </a:r>
          </a:p>
          <a:p>
            <a:pPr lvl="1">
              <a:lnSpc>
                <a:spcPct val="80000"/>
              </a:lnSpc>
            </a:pPr>
            <a:r>
              <a:rPr lang="en-US" dirty="0"/>
              <a:t>A</a:t>
            </a:r>
            <a:r>
              <a:rPr lang="en-US" dirty="0" smtClean="0"/>
              <a:t>d hoc before the May meeting – resolve comments</a:t>
            </a:r>
          </a:p>
          <a:p>
            <a:pPr lvl="1">
              <a:lnSpc>
                <a:spcPct val="80000"/>
              </a:lnSpc>
            </a:pPr>
            <a:r>
              <a:rPr lang="en-US" dirty="0" smtClean="0"/>
              <a:t>May – resolve comments and produce a D0.0n…</a:t>
            </a:r>
          </a:p>
          <a:p>
            <a:pPr lvl="1">
              <a:lnSpc>
                <a:spcPct val="80000"/>
              </a:lnSpc>
            </a:pPr>
            <a:r>
              <a:rPr lang="en-US" b="0" dirty="0" smtClean="0"/>
              <a:t>July – produce a D1.0 and go to WG Ballot</a:t>
            </a:r>
          </a:p>
          <a:p>
            <a:pPr>
              <a:lnSpc>
                <a:spcPct val="80000"/>
              </a:lnSpc>
            </a:pPr>
            <a:r>
              <a:rPr lang="en-US" b="0" dirty="0" smtClean="0"/>
              <a:t>Ad hoc meeting 7-9 May at Kauai Beach Resort</a:t>
            </a:r>
          </a:p>
          <a:p>
            <a:pPr lvl="1">
              <a:lnSpc>
                <a:spcPct val="80000"/>
              </a:lnSpc>
            </a:pPr>
            <a:r>
              <a:rPr lang="en-US" dirty="0">
                <a:hlinkClick r:id="rId3"/>
              </a:rPr>
              <a:t>http://pothole.com/~dee3/</a:t>
            </a:r>
            <a:r>
              <a:rPr lang="en-US" dirty="0" smtClean="0">
                <a:hlinkClick r:id="rId3"/>
              </a:rPr>
              <a:t>kauai</a:t>
            </a:r>
            <a:endParaRPr lang="en-US" dirty="0" smtClean="0"/>
          </a:p>
          <a:p>
            <a:pPr lvl="1">
              <a:lnSpc>
                <a:spcPct val="80000"/>
              </a:lnSpc>
            </a:pPr>
            <a:r>
              <a:rPr lang="en-US" u="sng" dirty="0">
                <a:hlinkClick r:id="rId4"/>
              </a:rPr>
              <a:t>https://www.eventbrite.com/e/80211-tgak-ad-hoc-meeting-registration-</a:t>
            </a:r>
            <a:r>
              <a:rPr lang="en-US" u="sng" dirty="0" smtClean="0">
                <a:hlinkClick r:id="rId4"/>
              </a:rPr>
              <a:t>10458883803</a:t>
            </a:r>
            <a:r>
              <a:rPr lang="en-US" u="sng" dirty="0" smtClean="0"/>
              <a:t> </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a:t>
            </a:r>
          </a:p>
          <a:p>
            <a:pPr lvl="1">
              <a:lnSpc>
                <a:spcPct val="80000"/>
              </a:lnSpc>
            </a:pPr>
            <a:r>
              <a:rPr lang="en-US" b="0" dirty="0" smtClean="0"/>
              <a:t>11-14/0130</a:t>
            </a:r>
          </a:p>
          <a:p>
            <a:pPr lvl="1">
              <a:lnSpc>
                <a:spcPct val="80000"/>
              </a:lnSpc>
            </a:pPr>
            <a:r>
              <a:rPr lang="en-US" dirty="0" smtClean="0"/>
              <a:t>Straw poll: Should we simplify CBA-MSDUs or wait for WG comments?</a:t>
            </a:r>
          </a:p>
          <a:p>
            <a:pPr lvl="2">
              <a:lnSpc>
                <a:spcPct val="80000"/>
              </a:lnSpc>
            </a:pPr>
            <a:r>
              <a:rPr lang="en-US" b="0" dirty="0" smtClean="0"/>
              <a:t>Simplify: 0   Annotate: 3    Wait: 0   Abstain: 2</a:t>
            </a:r>
          </a:p>
          <a:p>
            <a:pPr lvl="1">
              <a:lnSpc>
                <a:spcPct val="80000"/>
              </a:lnSpc>
            </a:pPr>
            <a:r>
              <a:rPr lang="en-US" dirty="0" smtClean="0"/>
              <a:t>802.1AC</a:t>
            </a:r>
            <a:endParaRPr lang="en-US" b="0" dirty="0" smtClean="0"/>
          </a:p>
          <a:p>
            <a:pPr>
              <a:lnSpc>
                <a:spcPct val="80000"/>
              </a:lnSpc>
            </a:pPr>
            <a:r>
              <a:rPr lang="en-US" b="0" dirty="0"/>
              <a:t>Recess until </a:t>
            </a:r>
            <a:r>
              <a:rPr lang="en-US" b="0" dirty="0" smtClean="0"/>
              <a:t>19:</a:t>
            </a:r>
            <a:r>
              <a:rPr lang="en-US" b="0" dirty="0"/>
              <a:t>30 Tuesday</a:t>
            </a:r>
          </a:p>
          <a:p>
            <a:pPr>
              <a:lnSpc>
                <a:spcPct val="80000"/>
              </a:lnSpc>
            </a:pPr>
            <a:endParaRPr lang="en-US" b="0" dirty="0" smtClean="0"/>
          </a:p>
        </p:txBody>
      </p:sp>
    </p:spTree>
    <p:extLst>
      <p:ext uri="{BB962C8B-B14F-4D97-AF65-F5344CB8AC3E}">
        <p14:creationId xmlns:p14="http://schemas.microsoft.com/office/powerpoint/2010/main" val="14584682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31027</TotalTime>
  <Words>1862</Words>
  <Application>Microsoft Macintosh PowerPoint</Application>
  <PresentationFormat>On-screen Show (4:3)</PresentationFormat>
  <Paragraphs>311</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March 2014 802.11ak Agenda</vt:lpstr>
      <vt:lpstr>IEEE 802.11ak/GLK: Enhancements For Transit Links Within Bridged Networks</vt:lpstr>
      <vt:lpstr>Venue</vt:lpstr>
      <vt:lpstr>TGak Timeline</vt:lpstr>
      <vt:lpstr>Monday, 17 March 2014  16:00-18:00, Function Room 12</vt:lpstr>
      <vt:lpstr>Monday, 17 March 2014   16:00-18:00, Function Room 12</vt:lpstr>
      <vt:lpstr>Monday, 17 March 2014   16:00-18:00, Function Room 12</vt:lpstr>
      <vt:lpstr>Monday, 17 March 2014   16:00-18:00, Function Room 12</vt:lpstr>
      <vt:lpstr>Participants, Patents, and Duty to Inform</vt:lpstr>
      <vt:lpstr>Patent Related Links</vt:lpstr>
      <vt:lpstr>Call for Potentially Essential Patents</vt:lpstr>
      <vt:lpstr>Other Documents and WebPages to Review</vt:lpstr>
      <vt:lpstr>Other Guidelines for IEEE WG Meetings</vt:lpstr>
      <vt:lpstr>Tuesday, 18 March 2014 19:30 – 21:30, Function Room 1</vt:lpstr>
      <vt:lpstr>Wednesday, 19 March 2014 08:00 – 10:00, Function Room 1 </vt:lpstr>
      <vt:lpstr>Wednesday, 19 March 2014 08:00 – 10:00, Function Room 1 </vt:lpstr>
      <vt:lpstr>Thursday, 20 March 2014 08:00 – 10:00, Grand Ballroom AB</vt:lpstr>
      <vt:lpstr>Thursday, 20 March 2014 16:00 – 18:00, Function Room 5</vt:lpstr>
      <vt:lpstr>Thursday, 20 March 2014 16:00 – 18:00, Function Room 5</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497</cp:revision>
  <cp:lastPrinted>1998-02-10T13:28:06Z</cp:lastPrinted>
  <dcterms:created xsi:type="dcterms:W3CDTF">2006-12-04T03:46:13Z</dcterms:created>
  <dcterms:modified xsi:type="dcterms:W3CDTF">2014-03-20T06:48:34Z</dcterms:modified>
  <cp:category/>
</cp:coreProperties>
</file>