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handoutMasterIdLst>
    <p:handoutMasterId r:id="rId19"/>
  </p:handoutMasterIdLst>
  <p:sldIdLst>
    <p:sldId id="269" r:id="rId2"/>
    <p:sldId id="271" r:id="rId3"/>
    <p:sldId id="358" r:id="rId4"/>
    <p:sldId id="420" r:id="rId5"/>
    <p:sldId id="414" r:id="rId6"/>
    <p:sldId id="405" r:id="rId7"/>
    <p:sldId id="421" r:id="rId8"/>
    <p:sldId id="393" r:id="rId9"/>
    <p:sldId id="394" r:id="rId10"/>
    <p:sldId id="395" r:id="rId11"/>
    <p:sldId id="396" r:id="rId12"/>
    <p:sldId id="397" r:id="rId13"/>
    <p:sldId id="398" r:id="rId14"/>
    <p:sldId id="419" r:id="rId15"/>
    <p:sldId id="422" r:id="rId16"/>
    <p:sldId id="390"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109" autoAdjust="0"/>
  </p:normalViewPr>
  <p:slideViewPr>
    <p:cSldViewPr>
      <p:cViewPr varScale="1">
        <p:scale>
          <a:sx n="110" d="100"/>
          <a:sy n="110" d="100"/>
        </p:scale>
        <p:origin x="-112" y="-15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P802.11-14/0215r2</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2014</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P802.11-14/0215r2</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2014</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P802.11-14/0215r2</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P802.11-14/0215r2</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2014</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P802.11-14/0215r2</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2014</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12</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P802.11-14/0215r2</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13</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P802.11-14/0215r2</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14</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P802.11-14/0215r2</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P802.11-14/0215r2</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16</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P802.11-14/0215r2</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P802.11-14/0215r2</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P802.11-14/0215r2</a:t>
            </a:r>
            <a:endParaRPr lang="en-US"/>
          </a:p>
        </p:txBody>
      </p:sp>
      <p:sp>
        <p:nvSpPr>
          <p:cNvPr id="5" name="Date Placeholder 4"/>
          <p:cNvSpPr>
            <a:spLocks noGrp="1"/>
          </p:cNvSpPr>
          <p:nvPr>
            <p:ph type="dt" idx="11"/>
          </p:nvPr>
        </p:nvSpPr>
        <p:spPr/>
        <p:txBody>
          <a:bodyPr/>
          <a:lstStyle/>
          <a:p>
            <a:r>
              <a:rPr lang="en-US" smtClean="0"/>
              <a:t>March 2014</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P802.11-14/0215r2</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P802.11-14/0215r2</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P802.11-14/0215r2</a:t>
            </a:r>
            <a:endParaRPr lang="en-US"/>
          </a:p>
        </p:txBody>
      </p:sp>
      <p:sp>
        <p:nvSpPr>
          <p:cNvPr id="5" name="Rectangle 3"/>
          <p:cNvSpPr>
            <a:spLocks noGrp="1" noChangeArrowheads="1"/>
          </p:cNvSpPr>
          <p:nvPr>
            <p:ph type="dt" idx="1"/>
          </p:nvPr>
        </p:nvSpPr>
        <p:spPr>
          <a:ln/>
        </p:spPr>
        <p:txBody>
          <a:bodyPr/>
          <a:lstStyle/>
          <a:p>
            <a:r>
              <a:rPr lang="en-US" smtClean="0"/>
              <a:t>March 2014</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8</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P802.11-14/0215r2</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2014</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March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March 2014</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March 2014</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March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March 2014</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March 2014</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March 2014</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2014</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March 2014</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1"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-14/</a:t>
            </a:r>
            <a:r>
              <a:rPr lang="en-US" sz="1800" b="1" dirty="0" smtClean="0"/>
              <a:t>0215r2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hyperlink" Target="http://www.ieee802.org/1/files/private/bz-drafts/d1/802-1Qbz-d1-4.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March 2014</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March 2014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2014-03</a:t>
            </a:r>
            <a:r>
              <a:rPr lang="en-US" sz="1800" b="0" dirty="0" smtClean="0">
                <a:latin typeface="Arial" charset="0"/>
              </a:rPr>
              <a:t>-</a:t>
            </a:r>
            <a:r>
              <a:rPr lang="en-US" sz="1800" b="0" dirty="0" smtClean="0">
                <a:latin typeface="Arial" charset="0"/>
              </a:rPr>
              <a:t>17</a:t>
            </a:r>
            <a:endParaRPr lang="en-US" sz="1800" b="0" dirty="0">
              <a:latin typeface="Arial" charset="0"/>
            </a:endParaRPr>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871458977"/>
              </p:ext>
            </p:extLst>
          </p:nvPr>
        </p:nvGraphicFramePr>
        <p:xfrm>
          <a:off x="685800" y="2438400"/>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2014</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10</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2014</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11</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2014</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12</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13</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18 March 2014</a:t>
            </a:r>
            <a:br>
              <a:rPr lang="en-US" sz="3600" dirty="0" smtClean="0">
                <a:latin typeface="Arial" charset="0"/>
                <a:cs typeface="Arial" charset="0"/>
              </a:rPr>
            </a:br>
            <a:r>
              <a:rPr lang="en-US" dirty="0" smtClean="0">
                <a:latin typeface="Arial" charset="0"/>
                <a:cs typeface="Arial" charset="0"/>
              </a:rPr>
              <a:t>19:30 – 21:</a:t>
            </a:r>
            <a:r>
              <a:rPr lang="en-US" dirty="0" smtClean="0">
                <a:latin typeface="Arial" charset="0"/>
                <a:cs typeface="Arial" charset="0"/>
              </a:rPr>
              <a:t>30, Function Room 1</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smtClean="0"/>
              <a:t>Call Meeting </a:t>
            </a:r>
            <a:r>
              <a:rPr lang="en-US" b="0" dirty="0"/>
              <a:t>to </a:t>
            </a:r>
            <a:r>
              <a:rPr lang="en-US" b="0" dirty="0" smtClean="0"/>
              <a:t>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80000"/>
              </a:lnSpc>
            </a:pPr>
            <a:r>
              <a:rPr lang="en-US" b="0" dirty="0" smtClean="0"/>
              <a:t>Presentation </a:t>
            </a:r>
            <a:r>
              <a:rPr lang="en-US" b="0" dirty="0"/>
              <a:t>and Discussion of </a:t>
            </a:r>
            <a:r>
              <a:rPr lang="en-US" b="0" dirty="0" smtClean="0"/>
              <a:t>Submissions</a:t>
            </a:r>
          </a:p>
          <a:p>
            <a:pPr>
              <a:lnSpc>
                <a:spcPct val="80000"/>
              </a:lnSpc>
            </a:pPr>
            <a:r>
              <a:rPr lang="en-US" b="0" dirty="0" smtClean="0"/>
              <a:t>Recess until 08:00 Wednesday</a:t>
            </a:r>
          </a:p>
        </p:txBody>
      </p:sp>
    </p:spTree>
    <p:extLst>
      <p:ext uri="{BB962C8B-B14F-4D97-AF65-F5344CB8AC3E}">
        <p14:creationId xmlns:p14="http://schemas.microsoft.com/office/powerpoint/2010/main" val="398418226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14</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Wednesday</a:t>
            </a:r>
            <a:r>
              <a:rPr lang="en-US" sz="4000" dirty="0" smtClean="0">
                <a:latin typeface="Arial" charset="0"/>
                <a:cs typeface="Arial" charset="0"/>
              </a:rPr>
              <a:t>, </a:t>
            </a:r>
            <a:r>
              <a:rPr lang="en-US" sz="3600" dirty="0" smtClean="0">
                <a:latin typeface="Arial" charset="0"/>
                <a:cs typeface="Arial" charset="0"/>
              </a:rPr>
              <a:t>19 </a:t>
            </a:r>
            <a:r>
              <a:rPr lang="en-US" sz="3600" dirty="0" smtClean="0">
                <a:latin typeface="Arial" charset="0"/>
                <a:cs typeface="Arial" charset="0"/>
              </a:rPr>
              <a:t>March </a:t>
            </a:r>
            <a:r>
              <a:rPr lang="en-US" sz="3600" dirty="0" smtClean="0">
                <a:latin typeface="Arial" charset="0"/>
                <a:cs typeface="Arial" charset="0"/>
              </a:rPr>
              <a:t>2014</a:t>
            </a:r>
            <a:br>
              <a:rPr lang="en-US" sz="3600" dirty="0" smtClean="0">
                <a:latin typeface="Arial" charset="0"/>
                <a:cs typeface="Arial" charset="0"/>
              </a:rPr>
            </a:br>
            <a:r>
              <a:rPr lang="en-US" dirty="0" smtClean="0">
                <a:latin typeface="Arial" charset="0"/>
                <a:cs typeface="Arial" charset="0"/>
              </a:rPr>
              <a:t>08:00 – 10:</a:t>
            </a:r>
            <a:r>
              <a:rPr lang="en-US" dirty="0" smtClean="0">
                <a:latin typeface="Arial" charset="0"/>
                <a:cs typeface="Arial" charset="0"/>
              </a:rPr>
              <a:t>00, Function Room 1 </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a:t>Call Meeting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Reminder</a:t>
            </a:r>
          </a:p>
          <a:p>
            <a:pPr>
              <a:lnSpc>
                <a:spcPct val="80000"/>
              </a:lnSpc>
            </a:pPr>
            <a:r>
              <a:rPr lang="en-US" b="0" dirty="0"/>
              <a:t>Planning for Joint 802.11ak / 802.1Qbz meeting Thursday </a:t>
            </a:r>
            <a:r>
              <a:rPr lang="en-US" b="0" dirty="0" smtClean="0"/>
              <a:t>20 March.</a:t>
            </a:r>
            <a:endParaRPr lang="en-US" b="0" dirty="0"/>
          </a:p>
          <a:p>
            <a:pPr lvl="1">
              <a:lnSpc>
                <a:spcPct val="80000"/>
              </a:lnSpc>
            </a:pPr>
            <a:r>
              <a:rPr lang="en-US" dirty="0"/>
              <a:t>802.11ak Teleconferences, joint with 802.1Qbz if mutually convenient:</a:t>
            </a:r>
          </a:p>
          <a:p>
            <a:pPr lvl="1">
              <a:lnSpc>
                <a:spcPct val="80000"/>
              </a:lnSpc>
            </a:pPr>
            <a:r>
              <a:rPr lang="en-US" dirty="0"/>
              <a:t>1-hour teleconferences through the </a:t>
            </a:r>
            <a:r>
              <a:rPr lang="en-US" dirty="0" smtClean="0"/>
              <a:t>May 2014 </a:t>
            </a:r>
            <a:r>
              <a:rPr lang="en-US" dirty="0"/>
              <a:t>802.11 meeting on Monday, </a:t>
            </a:r>
            <a:r>
              <a:rPr lang="en-US" dirty="0" smtClean="0"/>
              <a:t> - </a:t>
            </a:r>
            <a:r>
              <a:rPr lang="en-US" dirty="0" err="1" smtClean="0"/>
              <a:t>tbd</a:t>
            </a:r>
            <a:r>
              <a:rPr lang="en-US" dirty="0" smtClean="0"/>
              <a:t> - at </a:t>
            </a:r>
            <a:r>
              <a:rPr lang="en-US" dirty="0"/>
              <a:t>5pm Eastern US time</a:t>
            </a:r>
            <a:r>
              <a:rPr lang="en-US" dirty="0" smtClean="0"/>
              <a:t>.</a:t>
            </a:r>
          </a:p>
          <a:p>
            <a:pPr>
              <a:lnSpc>
                <a:spcPct val="80000"/>
              </a:lnSpc>
            </a:pPr>
            <a:r>
              <a:rPr lang="en-US" b="0" dirty="0"/>
              <a:t>Presentation and Discussion of Submissions</a:t>
            </a:r>
          </a:p>
          <a:p>
            <a:pPr>
              <a:lnSpc>
                <a:spcPct val="80000"/>
              </a:lnSpc>
            </a:pPr>
            <a:r>
              <a:rPr lang="en-US" b="0" dirty="0"/>
              <a:t>Recess until 08:00 Thursday</a:t>
            </a:r>
          </a:p>
          <a:p>
            <a:pPr lvl="1">
              <a:lnSpc>
                <a:spcPct val="80000"/>
              </a:lnSpc>
            </a:pPr>
            <a:endParaRPr lang="en-US" dirty="0" smtClean="0"/>
          </a:p>
        </p:txBody>
      </p:sp>
    </p:spTree>
    <p:extLst>
      <p:ext uri="{BB962C8B-B14F-4D97-AF65-F5344CB8AC3E}">
        <p14:creationId xmlns:p14="http://schemas.microsoft.com/office/powerpoint/2010/main" val="8511054"/>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20 March 2014</a:t>
            </a:r>
            <a:br>
              <a:rPr lang="en-US" sz="3600" dirty="0" smtClean="0">
                <a:latin typeface="Arial" charset="0"/>
                <a:cs typeface="Arial" charset="0"/>
              </a:rPr>
            </a:br>
            <a:r>
              <a:rPr lang="en-US" dirty="0" smtClean="0">
                <a:latin typeface="Arial" charset="0"/>
                <a:cs typeface="Arial" charset="0"/>
              </a:rPr>
              <a:t>08:00 – 10:</a:t>
            </a:r>
            <a:r>
              <a:rPr lang="en-US" dirty="0" smtClean="0">
                <a:latin typeface="Arial" charset="0"/>
                <a:cs typeface="Arial" charset="0"/>
              </a:rPr>
              <a:t>00, Grand Ballroom AB</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802.11ak Joint Meeting with 802.1Qbz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endParaRPr lang="en-GB" b="0" dirty="0" smtClean="0"/>
          </a:p>
          <a:p>
            <a:pPr>
              <a:lnSpc>
                <a:spcPct val="80000"/>
              </a:lnSpc>
            </a:pPr>
            <a:r>
              <a:rPr lang="en-GB" b="0" dirty="0" smtClean="0"/>
              <a:t>802.1Qbz status</a:t>
            </a:r>
            <a:endParaRPr lang="en-GB" dirty="0"/>
          </a:p>
          <a:p>
            <a:pPr>
              <a:lnSpc>
                <a:spcPct val="80000"/>
              </a:lnSpc>
            </a:pPr>
            <a:r>
              <a:rPr lang="en-GB" b="0" dirty="0"/>
              <a:t>802.11ak status</a:t>
            </a:r>
          </a:p>
          <a:p>
            <a:pPr>
              <a:lnSpc>
                <a:spcPct val="80000"/>
              </a:lnSpc>
            </a:pPr>
            <a:r>
              <a:rPr lang="en-US" b="0" dirty="0"/>
              <a:t>Presentation and Discussion of Submissions</a:t>
            </a:r>
          </a:p>
          <a:p>
            <a:pPr>
              <a:lnSpc>
                <a:spcPct val="80000"/>
              </a:lnSpc>
            </a:pPr>
            <a:r>
              <a:rPr lang="en-US" b="0" dirty="0"/>
              <a:t>Scheduling</a:t>
            </a:r>
          </a:p>
          <a:p>
            <a:pPr lvl="1">
              <a:lnSpc>
                <a:spcPct val="80000"/>
              </a:lnSpc>
            </a:pPr>
            <a:r>
              <a:rPr lang="en-US" dirty="0"/>
              <a:t>Joint 802.11ak – 802.1Qbz teleconferences to be 1-hour teleconferences through the </a:t>
            </a:r>
            <a:r>
              <a:rPr lang="en-US" dirty="0" smtClean="0"/>
              <a:t>May 2014 </a:t>
            </a:r>
            <a:r>
              <a:rPr lang="en-US" dirty="0"/>
              <a:t>802.11 meeting on Monday, </a:t>
            </a:r>
            <a:r>
              <a:rPr lang="en-US" dirty="0" smtClean="0"/>
              <a:t>- TBD -  </a:t>
            </a:r>
            <a:r>
              <a:rPr lang="en-US" dirty="0"/>
              <a:t>at 5pm Eastern US time</a:t>
            </a:r>
            <a:r>
              <a:rPr lang="en-US" dirty="0" smtClean="0"/>
              <a:t>.</a:t>
            </a:r>
            <a:endParaRPr lang="en-US" dirty="0"/>
          </a:p>
          <a:p>
            <a:pPr>
              <a:lnSpc>
                <a:spcPct val="80000"/>
              </a:lnSpc>
            </a:pPr>
            <a:r>
              <a:rPr lang="en-US" b="0" dirty="0"/>
              <a:t>Adjourn 802.11ak </a:t>
            </a:r>
            <a:r>
              <a:rPr lang="en-US" b="0" i="1" dirty="0"/>
              <a:t>sine die</a:t>
            </a:r>
          </a:p>
          <a:p>
            <a:pPr>
              <a:lnSpc>
                <a:spcPct val="80000"/>
              </a:lnSpc>
            </a:pPr>
            <a:r>
              <a:rPr lang="en-US" b="0" dirty="0"/>
              <a:t>Recess 802.1-IWK</a:t>
            </a:r>
            <a:endParaRPr lang="en-GB" b="0" dirty="0" smtClean="0"/>
          </a:p>
        </p:txBody>
      </p:sp>
    </p:spTree>
    <p:extLst>
      <p:ext uri="{BB962C8B-B14F-4D97-AF65-F5344CB8AC3E}">
        <p14:creationId xmlns:p14="http://schemas.microsoft.com/office/powerpoint/2010/main" val="182323738"/>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16</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endParaRPr lang="en-US" dirty="0" smtClean="0"/>
          </a:p>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lvl="1">
              <a:lnSpc>
                <a:spcPct val="80000"/>
              </a:lnSpc>
            </a:pPr>
            <a:endParaRPr lang="en-GB" dirty="0" smtClean="0"/>
          </a:p>
          <a:p>
            <a:pPr>
              <a:lnSpc>
                <a:spcPct val="80000"/>
              </a:lnSpc>
            </a:pPr>
            <a:r>
              <a:rPr lang="en-GB" dirty="0" smtClean="0"/>
              <a:t>Possible Pieces of 802.11ak draft:</a:t>
            </a:r>
          </a:p>
          <a:p>
            <a:pPr lvl="1">
              <a:lnSpc>
                <a:spcPct val="80000"/>
              </a:lnSpc>
            </a:pPr>
            <a:r>
              <a:rPr lang="en-GB" dirty="0" smtClean="0"/>
              <a:t>11-14/0004, “</a:t>
            </a:r>
            <a:r>
              <a:rPr lang="en-GB" dirty="0"/>
              <a:t>Some 11ak </a:t>
            </a:r>
            <a:r>
              <a:rPr lang="en-GB" dirty="0" err="1"/>
              <a:t>EtherType</a:t>
            </a:r>
            <a:r>
              <a:rPr lang="en-GB" dirty="0"/>
              <a:t> Frame Encoding </a:t>
            </a:r>
            <a:r>
              <a:rPr lang="en-GB" dirty="0" smtClean="0"/>
              <a:t>Text</a:t>
            </a:r>
            <a:r>
              <a:rPr lang="en-US" dirty="0" smtClean="0"/>
              <a:t>”</a:t>
            </a:r>
          </a:p>
          <a:p>
            <a:pPr lvl="1">
              <a:lnSpc>
                <a:spcPct val="80000"/>
              </a:lnSpc>
            </a:pPr>
            <a:r>
              <a:rPr lang="en-US" dirty="0" smtClean="0"/>
              <a:t>11-14/0130, “</a:t>
            </a:r>
            <a:r>
              <a:rPr lang="en-GB" dirty="0"/>
              <a:t>Some </a:t>
            </a:r>
            <a:r>
              <a:rPr lang="en-GB" dirty="0" err="1"/>
              <a:t>Subsetting</a:t>
            </a:r>
            <a:r>
              <a:rPr lang="en-GB" dirty="0"/>
              <a:t> and Addressing </a:t>
            </a:r>
            <a:r>
              <a:rPr lang="en-GB" dirty="0" smtClean="0"/>
              <a:t>Text</a:t>
            </a:r>
            <a:r>
              <a:rPr lang="en-US" dirty="0" smtClean="0"/>
              <a:t>”</a:t>
            </a:r>
            <a:endParaRPr lang="en-GB" dirty="0" smtClean="0"/>
          </a:p>
          <a:p>
            <a:pPr>
              <a:lnSpc>
                <a:spcPct val="80000"/>
              </a:lnSpc>
            </a:pPr>
            <a:endParaRPr lang="en-GB" dirty="0"/>
          </a:p>
          <a:p>
            <a:pPr>
              <a:lnSpc>
                <a:spcPct val="80000"/>
              </a:lnSpc>
            </a:pPr>
            <a:r>
              <a:rPr lang="en-GB" dirty="0" smtClean="0"/>
              <a:t>Draft 1.4 of 802.1Qbz is at</a:t>
            </a:r>
          </a:p>
          <a:p>
            <a:pPr lvl="1">
              <a:lnSpc>
                <a:spcPct val="80000"/>
              </a:lnSpc>
            </a:pPr>
            <a:r>
              <a:rPr lang="en-GB" dirty="0">
                <a:hlinkClick r:id="rId3"/>
              </a:rPr>
              <a:t>http://www.ieee802.org/1/files/private/bz-drafts/d1/802-1Qbz-d1-4.</a:t>
            </a:r>
            <a:r>
              <a:rPr lang="en-GB" dirty="0" smtClean="0">
                <a:hlinkClick r:id="rId3"/>
              </a:rPr>
              <a:t>pdf</a:t>
            </a:r>
            <a:r>
              <a:rPr lang="en-GB" dirty="0" smtClean="0"/>
              <a:t> </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Beijing, China</a:t>
            </a:r>
            <a:endParaRPr lang="en-US" sz="2800" dirty="0">
              <a:latin typeface="Arial" charset="0"/>
            </a:endParaRPr>
          </a:p>
          <a:p>
            <a:pPr algn="ctr">
              <a:lnSpc>
                <a:spcPct val="90000"/>
              </a:lnSpc>
              <a:buFontTx/>
              <a:buNone/>
            </a:pPr>
            <a:r>
              <a:rPr lang="en-US" sz="2800" dirty="0" smtClean="0">
                <a:latin typeface="Arial" charset="0"/>
              </a:rPr>
              <a:t>17-20 March, 2014</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ZHUANG Yan (Huawei)</a:t>
            </a:r>
          </a:p>
          <a:p>
            <a:pPr algn="ctr">
              <a:lnSpc>
                <a:spcPct val="90000"/>
              </a:lnSpc>
              <a:buFontTx/>
              <a:buNone/>
            </a:pPr>
            <a:endParaRPr lang="en-US" sz="1800" b="0" dirty="0" smtClean="0">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March 2014</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6019800"/>
            <a:ext cx="7772400" cy="457200"/>
          </a:xfrm>
        </p:spPr>
        <p:txBody>
          <a:bodyPr/>
          <a:lstStyle/>
          <a:p>
            <a:r>
              <a:rPr lang="en-US" dirty="0">
                <a:latin typeface="Arial"/>
                <a:cs typeface="Arial"/>
              </a:rPr>
              <a:t>China World and Traders Hotel, Beijing, China</a:t>
            </a:r>
          </a:p>
        </p:txBody>
      </p:sp>
      <p:pic>
        <p:nvPicPr>
          <p:cNvPr id="2" name="Picture 1"/>
          <p:cNvPicPr>
            <a:picLocks noChangeAspect="1"/>
          </p:cNvPicPr>
          <p:nvPr/>
        </p:nvPicPr>
        <p:blipFill>
          <a:blip r:embed="rId3"/>
          <a:stretch>
            <a:fillRect/>
          </a:stretch>
        </p:blipFill>
        <p:spPr>
          <a:xfrm>
            <a:off x="1387218" y="1219201"/>
            <a:ext cx="6410738" cy="4800599"/>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err="1" smtClean="0">
                <a:latin typeface="Arial"/>
                <a:cs typeface="Arial"/>
              </a:rPr>
              <a:t>TGak</a:t>
            </a:r>
            <a:r>
              <a:rPr lang="en-US" sz="4000" dirty="0" smtClean="0">
                <a:latin typeface="Arial"/>
                <a:cs typeface="Arial"/>
              </a:rPr>
              <a:t> Timeline</a:t>
            </a:r>
            <a:endParaRPr lang="en-US" sz="4000" dirty="0">
              <a:latin typeface="Arial"/>
              <a:cs typeface="Arial"/>
            </a:endParaRPr>
          </a:p>
        </p:txBody>
      </p:sp>
      <p:sp>
        <p:nvSpPr>
          <p:cNvPr id="3" name="Content Placeholder 2"/>
          <p:cNvSpPr>
            <a:spLocks noGrp="1"/>
          </p:cNvSpPr>
          <p:nvPr>
            <p:ph idx="1"/>
          </p:nvPr>
        </p:nvSpPr>
        <p:spPr/>
        <p:txBody>
          <a:bodyPr/>
          <a:lstStyle/>
          <a:p>
            <a:r>
              <a:rPr lang="en-US" sz="2800" dirty="0" smtClean="0"/>
              <a:t>Adopted at November 2013 Meeting:</a:t>
            </a:r>
          </a:p>
          <a:p>
            <a:pPr lvl="1">
              <a:lnSpc>
                <a:spcPct val="80000"/>
              </a:lnSpc>
            </a:pPr>
            <a:r>
              <a:rPr lang="en-US" sz="2400" dirty="0"/>
              <a:t>July 2014 – Initial WG Ballot</a:t>
            </a:r>
          </a:p>
          <a:p>
            <a:pPr lvl="1">
              <a:lnSpc>
                <a:spcPct val="80000"/>
              </a:lnSpc>
            </a:pPr>
            <a:r>
              <a:rPr lang="en-US" sz="2400" dirty="0"/>
              <a:t>November 2014 – WG Recirculation</a:t>
            </a:r>
          </a:p>
          <a:p>
            <a:pPr lvl="1">
              <a:lnSpc>
                <a:spcPct val="80000"/>
              </a:lnSpc>
            </a:pPr>
            <a:r>
              <a:rPr lang="en-US" sz="2400" dirty="0"/>
              <a:t>May 2015 – Sponsor Ballot Pool Formation</a:t>
            </a:r>
          </a:p>
          <a:p>
            <a:pPr lvl="1">
              <a:lnSpc>
                <a:spcPct val="80000"/>
              </a:lnSpc>
            </a:pPr>
            <a:r>
              <a:rPr lang="en-US" sz="2400" dirty="0"/>
              <a:t>September 2015 – MEC/MDR Done</a:t>
            </a:r>
          </a:p>
          <a:p>
            <a:pPr lvl="1">
              <a:lnSpc>
                <a:spcPct val="80000"/>
              </a:lnSpc>
            </a:pPr>
            <a:r>
              <a:rPr lang="en-US" sz="2400" dirty="0"/>
              <a:t>November 2015 – Initial Sponsor Ballot</a:t>
            </a:r>
          </a:p>
          <a:p>
            <a:pPr lvl="1">
              <a:lnSpc>
                <a:spcPct val="80000"/>
              </a:lnSpc>
            </a:pPr>
            <a:r>
              <a:rPr lang="en-US" sz="2400" dirty="0"/>
              <a:t>January 2016 – Sponsor Recirculation</a:t>
            </a:r>
          </a:p>
          <a:p>
            <a:pPr lvl="1">
              <a:lnSpc>
                <a:spcPct val="80000"/>
              </a:lnSpc>
            </a:pPr>
            <a:r>
              <a:rPr lang="en-US" sz="2400" dirty="0"/>
              <a:t>May 2016 –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March 2014</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73014163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5</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17 March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16:</a:t>
            </a:r>
            <a:r>
              <a:rPr lang="en-US" dirty="0">
                <a:latin typeface="Arial" charset="0"/>
                <a:cs typeface="Arial" charset="0"/>
              </a:rPr>
              <a:t>0</a:t>
            </a:r>
            <a:r>
              <a:rPr lang="en-US" dirty="0" smtClean="0">
                <a:latin typeface="Arial" charset="0"/>
                <a:cs typeface="Arial" charset="0"/>
              </a:rPr>
              <a:t>0-18:</a:t>
            </a:r>
            <a:r>
              <a:rPr lang="en-US" dirty="0" smtClean="0">
                <a:latin typeface="Arial" charset="0"/>
                <a:cs typeface="Arial" charset="0"/>
              </a:rPr>
              <a:t>00, Function Room 12</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a:t>
            </a:r>
            <a:r>
              <a:rPr lang="en-US" b="0" dirty="0" smtClean="0"/>
              <a:t>Order.</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b="0" dirty="0" smtClean="0"/>
              <a:t>Approval </a:t>
            </a:r>
            <a:r>
              <a:rPr lang="en-US" b="0" dirty="0"/>
              <a:t>of </a:t>
            </a:r>
            <a:r>
              <a:rPr lang="en-US" b="0" dirty="0" smtClean="0"/>
              <a:t>Agenda</a:t>
            </a:r>
          </a:p>
          <a:p>
            <a:pPr lvl="1">
              <a:lnSpc>
                <a:spcPct val="80000"/>
              </a:lnSpc>
            </a:pPr>
            <a:r>
              <a:rPr lang="en-US" dirty="0" smtClean="0"/>
              <a:t>Yes:    No:     Abstain: </a:t>
            </a:r>
            <a:endParaRPr lang="en-US" b="0" dirty="0" smtClean="0"/>
          </a:p>
          <a:p>
            <a:pPr>
              <a:lnSpc>
                <a:spcPct val="80000"/>
              </a:lnSpc>
            </a:pPr>
            <a:r>
              <a:rPr lang="en-US" b="0" dirty="0" smtClean="0"/>
              <a:t>Approval </a:t>
            </a:r>
            <a:r>
              <a:rPr lang="en-US" b="0" dirty="0"/>
              <a:t>of the Minutes of the </a:t>
            </a:r>
            <a:r>
              <a:rPr lang="en-US" b="0" dirty="0" smtClean="0"/>
              <a:t>802.11ak Meeting </a:t>
            </a:r>
            <a:r>
              <a:rPr lang="en-US" b="0" dirty="0"/>
              <a:t>in </a:t>
            </a:r>
            <a:r>
              <a:rPr lang="en-US" b="0" dirty="0" smtClean="0"/>
              <a:t>Los Angeles, California:</a:t>
            </a:r>
          </a:p>
          <a:p>
            <a:pPr lvl="1">
              <a:lnSpc>
                <a:spcPct val="80000"/>
              </a:lnSpc>
            </a:pPr>
            <a:r>
              <a:rPr lang="en-US" b="0" dirty="0" smtClean="0"/>
              <a:t>Moved, to approve 14/</a:t>
            </a:r>
            <a:r>
              <a:rPr lang="en-US" dirty="0" smtClean="0"/>
              <a:t>0188r0</a:t>
            </a:r>
            <a:r>
              <a:rPr lang="en-US" b="0" dirty="0" smtClean="0"/>
              <a:t>, “</a:t>
            </a:r>
            <a:r>
              <a:rPr lang="en-GB" b="0" dirty="0"/>
              <a:t>802.11ak </a:t>
            </a:r>
            <a:r>
              <a:rPr lang="en-GB" b="0" dirty="0" smtClean="0"/>
              <a:t>January 2014 Minutes</a:t>
            </a:r>
            <a:r>
              <a:rPr lang="en-US" b="0" dirty="0" smtClean="0"/>
              <a:t>”</a:t>
            </a:r>
          </a:p>
          <a:p>
            <a:pPr lvl="1">
              <a:lnSpc>
                <a:spcPct val="80000"/>
              </a:lnSpc>
            </a:pPr>
            <a:r>
              <a:rPr lang="en-US" dirty="0"/>
              <a:t>Yes:    No:     Abstain: </a:t>
            </a:r>
          </a:p>
          <a:p>
            <a:pPr lvl="1">
              <a:lnSpc>
                <a:spcPct val="80000"/>
              </a:lnSpc>
            </a:pPr>
            <a:endParaRPr lang="en-US" b="0" dirty="0" smtClean="0"/>
          </a:p>
        </p:txBody>
      </p:sp>
    </p:spTree>
    <p:extLst>
      <p:ext uri="{BB962C8B-B14F-4D97-AF65-F5344CB8AC3E}">
        <p14:creationId xmlns:p14="http://schemas.microsoft.com/office/powerpoint/2010/main" val="332862501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17 March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16:00-18:</a:t>
            </a:r>
            <a:r>
              <a:rPr lang="en-US" dirty="0">
                <a:latin typeface="Arial" charset="0"/>
                <a:cs typeface="Arial" charset="0"/>
              </a:rPr>
              <a:t>00, Function Room 12</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Approve Minutes of Teleconferences since </a:t>
            </a:r>
            <a:r>
              <a:rPr lang="en-US" b="0" dirty="0" smtClean="0"/>
              <a:t>Los Angeles</a:t>
            </a:r>
            <a:endParaRPr lang="en-US" dirty="0"/>
          </a:p>
          <a:p>
            <a:pPr lvl="1">
              <a:lnSpc>
                <a:spcPct val="80000"/>
              </a:lnSpc>
            </a:pPr>
            <a:r>
              <a:rPr lang="en-US" dirty="0"/>
              <a:t>“11ak </a:t>
            </a:r>
            <a:r>
              <a:rPr lang="en-US" dirty="0" err="1"/>
              <a:t>Telecon</a:t>
            </a:r>
            <a:r>
              <a:rPr lang="en-US" dirty="0"/>
              <a:t> Minutes </a:t>
            </a:r>
            <a:r>
              <a:rPr lang="en-US" dirty="0" smtClean="0"/>
              <a:t>20140210</a:t>
            </a:r>
            <a:r>
              <a:rPr lang="en-US" dirty="0" smtClean="0"/>
              <a:t>”, 11-14/239r0</a:t>
            </a:r>
            <a:endParaRPr lang="en-US" dirty="0" smtClean="0"/>
          </a:p>
          <a:p>
            <a:pPr lvl="1">
              <a:lnSpc>
                <a:spcPct val="80000"/>
              </a:lnSpc>
            </a:pPr>
            <a:r>
              <a:rPr lang="en-US" dirty="0" smtClean="0"/>
              <a:t>“</a:t>
            </a:r>
            <a:r>
              <a:rPr lang="en-US" dirty="0"/>
              <a:t>11ak </a:t>
            </a:r>
            <a:r>
              <a:rPr lang="en-US" dirty="0" err="1"/>
              <a:t>Telecon</a:t>
            </a:r>
            <a:r>
              <a:rPr lang="en-US" dirty="0"/>
              <a:t> Minutes </a:t>
            </a:r>
            <a:r>
              <a:rPr lang="en-US" dirty="0" smtClean="0"/>
              <a:t>20140224</a:t>
            </a:r>
            <a:r>
              <a:rPr lang="en-US" dirty="0" smtClean="0"/>
              <a:t>”, 11-14/272r0</a:t>
            </a:r>
            <a:endParaRPr lang="en-US" dirty="0" smtClean="0"/>
          </a:p>
          <a:p>
            <a:pPr lvl="1">
              <a:lnSpc>
                <a:spcPct val="80000"/>
              </a:lnSpc>
            </a:pPr>
            <a:r>
              <a:rPr lang="en-US" dirty="0" smtClean="0"/>
              <a:t>“</a:t>
            </a:r>
            <a:r>
              <a:rPr lang="en-US" dirty="0"/>
              <a:t>11ak </a:t>
            </a:r>
            <a:r>
              <a:rPr lang="en-US" dirty="0" err="1"/>
              <a:t>Telecon</a:t>
            </a:r>
            <a:r>
              <a:rPr lang="en-US" dirty="0"/>
              <a:t> Minutes </a:t>
            </a:r>
            <a:r>
              <a:rPr lang="en-US" dirty="0" smtClean="0"/>
              <a:t>20140310</a:t>
            </a:r>
            <a:r>
              <a:rPr lang="en-US" dirty="0" smtClean="0"/>
              <a:t>”, 11-14/338r0</a:t>
            </a:r>
            <a:endParaRPr lang="en-US" dirty="0" smtClean="0"/>
          </a:p>
          <a:p>
            <a:pPr lvl="1">
              <a:lnSpc>
                <a:spcPct val="80000"/>
              </a:lnSpc>
            </a:pPr>
            <a:r>
              <a:rPr lang="en-US" dirty="0"/>
              <a:t>Yes:    No:     Abstain: </a:t>
            </a:r>
            <a:endParaRPr lang="en-US" dirty="0" smtClean="0"/>
          </a:p>
          <a:p>
            <a:pPr>
              <a:lnSpc>
                <a:spcPct val="80000"/>
              </a:lnSpc>
            </a:pPr>
            <a:r>
              <a:rPr lang="en-US" b="0" dirty="0" smtClean="0"/>
              <a:t>Vice Chair</a:t>
            </a:r>
            <a:r>
              <a:rPr lang="en-US" b="0" dirty="0"/>
              <a:t> </a:t>
            </a:r>
            <a:r>
              <a:rPr lang="en-US" b="0" dirty="0" smtClean="0"/>
              <a:t>selection</a:t>
            </a:r>
          </a:p>
          <a:p>
            <a:pPr lvl="1">
              <a:lnSpc>
                <a:spcPct val="80000"/>
              </a:lnSpc>
            </a:pPr>
            <a:r>
              <a:rPr lang="en-US" dirty="0" smtClean="0"/>
              <a:t>Nominations:</a:t>
            </a:r>
          </a:p>
          <a:p>
            <a:pPr lvl="1">
              <a:lnSpc>
                <a:spcPct val="80000"/>
              </a:lnSpc>
            </a:pPr>
            <a:r>
              <a:rPr lang="en-US" b="0" dirty="0" smtClean="0"/>
              <a:t>Vote:</a:t>
            </a:r>
          </a:p>
          <a:p>
            <a:pPr>
              <a:lnSpc>
                <a:spcPct val="80000"/>
              </a:lnSpc>
            </a:pPr>
            <a:r>
              <a:rPr lang="en-US" b="0" dirty="0" smtClean="0"/>
              <a:t>Presentation/Liaison to Wi-Fi Alliance?</a:t>
            </a:r>
          </a:p>
          <a:p>
            <a:pPr>
              <a:lnSpc>
                <a:spcPct val="80000"/>
              </a:lnSpc>
            </a:pPr>
            <a:r>
              <a:rPr lang="en-US" b="0" dirty="0" smtClean="0"/>
              <a:t>What </a:t>
            </a:r>
            <a:r>
              <a:rPr lang="en-US" b="0" dirty="0" smtClean="0"/>
              <a:t>will it take to meet our schedule to go to WG Ballot from the July 2014 meeting?</a:t>
            </a:r>
          </a:p>
        </p:txBody>
      </p:sp>
    </p:spTree>
    <p:extLst>
      <p:ext uri="{BB962C8B-B14F-4D97-AF65-F5344CB8AC3E}">
        <p14:creationId xmlns:p14="http://schemas.microsoft.com/office/powerpoint/2010/main" val="68877060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2014</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17 March 2014</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16:00-18:</a:t>
            </a:r>
            <a:r>
              <a:rPr lang="en-US" dirty="0">
                <a:latin typeface="Arial" charset="0"/>
                <a:cs typeface="Arial" charset="0"/>
              </a:rPr>
              <a:t>00, Function Room 12</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Suggested schedule:</a:t>
            </a:r>
          </a:p>
          <a:p>
            <a:pPr lvl="1">
              <a:lnSpc>
                <a:spcPct val="80000"/>
              </a:lnSpc>
            </a:pPr>
            <a:r>
              <a:rPr lang="en-US" b="0" dirty="0" smtClean="0"/>
              <a:t>March – Adopt a </a:t>
            </a:r>
            <a:r>
              <a:rPr lang="en-US" b="0" dirty="0" smtClean="0"/>
              <a:t>D0.01 and </a:t>
            </a:r>
            <a:r>
              <a:rPr lang="en-US" b="0" dirty="0" smtClean="0"/>
              <a:t>issue a call for comments</a:t>
            </a:r>
          </a:p>
          <a:p>
            <a:pPr lvl="1">
              <a:lnSpc>
                <a:spcPct val="80000"/>
              </a:lnSpc>
            </a:pPr>
            <a:r>
              <a:rPr lang="en-US" dirty="0"/>
              <a:t>A</a:t>
            </a:r>
            <a:r>
              <a:rPr lang="en-US" dirty="0" smtClean="0"/>
              <a:t>d hoc before the May meeting – resolve comments</a:t>
            </a:r>
          </a:p>
          <a:p>
            <a:pPr lvl="1">
              <a:lnSpc>
                <a:spcPct val="80000"/>
              </a:lnSpc>
            </a:pPr>
            <a:r>
              <a:rPr lang="en-US" dirty="0" smtClean="0"/>
              <a:t>May – resolve comments and produce a </a:t>
            </a:r>
            <a:r>
              <a:rPr lang="en-US" dirty="0" smtClean="0"/>
              <a:t>D0.0n…</a:t>
            </a:r>
            <a:endParaRPr lang="en-US" dirty="0" smtClean="0"/>
          </a:p>
          <a:p>
            <a:pPr lvl="1">
              <a:lnSpc>
                <a:spcPct val="80000"/>
              </a:lnSpc>
            </a:pPr>
            <a:r>
              <a:rPr lang="en-US" b="0" dirty="0" smtClean="0"/>
              <a:t>July – produce a D1.0 and go to WG Ballot</a:t>
            </a:r>
          </a:p>
          <a:p>
            <a:pPr>
              <a:lnSpc>
                <a:spcPct val="80000"/>
              </a:lnSpc>
            </a:pPr>
            <a:r>
              <a:rPr lang="en-US" b="0" dirty="0" smtClean="0"/>
              <a:t>Presentation </a:t>
            </a:r>
            <a:r>
              <a:rPr lang="en-US" b="0" dirty="0"/>
              <a:t>and Discussion of </a:t>
            </a:r>
            <a:r>
              <a:rPr lang="en-US" b="0" dirty="0" smtClean="0"/>
              <a:t>Submissions</a:t>
            </a:r>
          </a:p>
          <a:p>
            <a:pPr lvl="1">
              <a:lnSpc>
                <a:spcPct val="80000"/>
              </a:lnSpc>
            </a:pPr>
            <a:r>
              <a:rPr lang="en-US" dirty="0" smtClean="0"/>
              <a:t>11-14/0004</a:t>
            </a:r>
          </a:p>
          <a:p>
            <a:pPr lvl="1">
              <a:lnSpc>
                <a:spcPct val="80000"/>
              </a:lnSpc>
            </a:pPr>
            <a:r>
              <a:rPr lang="en-US" b="0" dirty="0" smtClean="0"/>
              <a:t>11-14/0130</a:t>
            </a:r>
            <a:endParaRPr lang="en-US" b="0" dirty="0" smtClean="0"/>
          </a:p>
          <a:p>
            <a:pPr>
              <a:lnSpc>
                <a:spcPct val="80000"/>
              </a:lnSpc>
            </a:pPr>
            <a:r>
              <a:rPr lang="en-US" b="0" dirty="0"/>
              <a:t>Recess until </a:t>
            </a:r>
            <a:r>
              <a:rPr lang="en-US" b="0" dirty="0" smtClean="0"/>
              <a:t>19:</a:t>
            </a:r>
            <a:r>
              <a:rPr lang="en-US" b="0" dirty="0"/>
              <a:t>30 Tuesday</a:t>
            </a:r>
          </a:p>
          <a:p>
            <a:pPr>
              <a:lnSpc>
                <a:spcPct val="80000"/>
              </a:lnSpc>
            </a:pPr>
            <a:endParaRPr lang="en-US" b="0" dirty="0" smtClean="0"/>
          </a:p>
        </p:txBody>
      </p:sp>
    </p:spTree>
    <p:extLst>
      <p:ext uri="{BB962C8B-B14F-4D97-AF65-F5344CB8AC3E}">
        <p14:creationId xmlns:p14="http://schemas.microsoft.com/office/powerpoint/2010/main" val="252292055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2014</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8</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2014</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9</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28153</TotalTime>
  <Words>1397</Words>
  <Application>Microsoft Macintosh PowerPoint</Application>
  <PresentationFormat>On-screen Show (4:3)</PresentationFormat>
  <Paragraphs>251</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802-11-Submission</vt:lpstr>
      <vt:lpstr>March 2014 802.11ak Agenda</vt:lpstr>
      <vt:lpstr>IEEE 802.11ak/GLK: Enhancements For Transit Links Within Bridged Networks</vt:lpstr>
      <vt:lpstr>Venue</vt:lpstr>
      <vt:lpstr>TGak Timeline</vt:lpstr>
      <vt:lpstr>Monday, 17 March 2014  16:00-18:00, Function Room 12</vt:lpstr>
      <vt:lpstr>Monday, 17 March 2014   16:00-18:00, Function Room 12</vt:lpstr>
      <vt:lpstr>Monday, 17 March 2014   16:00-18:00, Function Room 12</vt:lpstr>
      <vt:lpstr>Participants, Patents, and Duty to Inform</vt:lpstr>
      <vt:lpstr>Patent Related Links</vt:lpstr>
      <vt:lpstr>Call for Potentially Essential Patents</vt:lpstr>
      <vt:lpstr>Other Documents and WebPages to Review</vt:lpstr>
      <vt:lpstr>Other Guidelines for IEEE WG Meetings</vt:lpstr>
      <vt:lpstr>Tuesday, 18 March 2014 19:30 – 21:30, Function Room 1</vt:lpstr>
      <vt:lpstr>Wednesday, 19 March 2014 08:00 – 10:00, Function Room 1 </vt:lpstr>
      <vt:lpstr>Thursday, 20 March 2014 08:00 – 10:00, Grand Ballroom AB</vt:lpstr>
      <vt:lpstr>[Reference Information]</vt:lpstr>
    </vt:vector>
  </TitlesOfParts>
  <Manager/>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2014 802.11ak Agenda</dc:title>
  <dc:subject/>
  <dc:creator>Donald Eastlake 3rd</dc:creator>
  <cp:keywords/>
  <dc:description>Donald Eastlake, Huawei Technologies</dc:description>
  <cp:lastModifiedBy>Donald Eastlake</cp:lastModifiedBy>
  <cp:revision>473</cp:revision>
  <cp:lastPrinted>1998-02-10T13:28:06Z</cp:lastPrinted>
  <dcterms:created xsi:type="dcterms:W3CDTF">2006-12-04T03:46:13Z</dcterms:created>
  <dcterms:modified xsi:type="dcterms:W3CDTF">2014-03-17T03:59:49Z</dcterms:modified>
  <cp:category/>
</cp:coreProperties>
</file>