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48" r:id="rId1"/>
  </p:sldMasterIdLst>
  <p:notesMasterIdLst>
    <p:notesMasterId r:id="rId65"/>
  </p:notesMasterIdLst>
  <p:handoutMasterIdLst>
    <p:handoutMasterId r:id="rId66"/>
  </p:handoutMasterIdLst>
  <p:sldIdLst>
    <p:sldId id="1105" r:id="rId2"/>
    <p:sldId id="1295" r:id="rId3"/>
    <p:sldId id="1617" r:id="rId4"/>
    <p:sldId id="1677" r:id="rId5"/>
    <p:sldId id="1736" r:id="rId6"/>
    <p:sldId id="1679" r:id="rId7"/>
    <p:sldId id="1357" r:id="rId8"/>
    <p:sldId id="1629" r:id="rId9"/>
    <p:sldId id="1563" r:id="rId10"/>
    <p:sldId id="1651" r:id="rId11"/>
    <p:sldId id="1456" r:id="rId12"/>
    <p:sldId id="1642" r:id="rId13"/>
    <p:sldId id="1603" r:id="rId14"/>
    <p:sldId id="1609" r:id="rId15"/>
    <p:sldId id="1654" r:id="rId16"/>
    <p:sldId id="1598" r:id="rId17"/>
    <p:sldId id="1680" r:id="rId18"/>
    <p:sldId id="1670" r:id="rId19"/>
    <p:sldId id="1716" r:id="rId20"/>
    <p:sldId id="1701" r:id="rId21"/>
    <p:sldId id="1683" r:id="rId22"/>
    <p:sldId id="1512" r:id="rId23"/>
    <p:sldId id="1450" r:id="rId24"/>
    <p:sldId id="1386" r:id="rId25"/>
    <p:sldId id="1547" r:id="rId26"/>
    <p:sldId id="1652" r:id="rId27"/>
    <p:sldId id="1738" r:id="rId28"/>
    <p:sldId id="1739" r:id="rId29"/>
    <p:sldId id="1732" r:id="rId30"/>
    <p:sldId id="1733" r:id="rId31"/>
    <p:sldId id="1734" r:id="rId32"/>
    <p:sldId id="1296" r:id="rId33"/>
    <p:sldId id="1740" r:id="rId34"/>
    <p:sldId id="1719" r:id="rId35"/>
    <p:sldId id="1737" r:id="rId36"/>
    <p:sldId id="1702" r:id="rId37"/>
    <p:sldId id="1706" r:id="rId38"/>
    <p:sldId id="1707" r:id="rId39"/>
    <p:sldId id="1708" r:id="rId40"/>
    <p:sldId id="1709" r:id="rId41"/>
    <p:sldId id="1710" r:id="rId42"/>
    <p:sldId id="1711" r:id="rId43"/>
    <p:sldId id="1712" r:id="rId44"/>
    <p:sldId id="1713" r:id="rId45"/>
    <p:sldId id="1741" r:id="rId46"/>
    <p:sldId id="1742" r:id="rId47"/>
    <p:sldId id="1549" r:id="rId48"/>
    <p:sldId id="1550" r:id="rId49"/>
    <p:sldId id="1551" r:id="rId50"/>
    <p:sldId id="1714" r:id="rId51"/>
    <p:sldId id="1297" r:id="rId52"/>
    <p:sldId id="1724" r:id="rId53"/>
    <p:sldId id="1735" r:id="rId54"/>
    <p:sldId id="1596" r:id="rId55"/>
    <p:sldId id="1743" r:id="rId56"/>
    <p:sldId id="1388" r:id="rId57"/>
    <p:sldId id="1693" r:id="rId58"/>
    <p:sldId id="1723" r:id="rId59"/>
    <p:sldId id="1536" r:id="rId60"/>
    <p:sldId id="1697" r:id="rId61"/>
    <p:sldId id="1745" r:id="rId62"/>
    <p:sldId id="1630" r:id="rId63"/>
    <p:sldId id="1744" r:id="rId64"/>
  </p:sldIdLst>
  <p:sldSz cx="9144000" cy="6858000" type="screen4x3"/>
  <p:notesSz cx="7086600" cy="9372600"/>
  <p:defaultTextStyle>
    <a:defPPr>
      <a:defRPr lang="en-US"/>
    </a:defPPr>
    <a:lvl1pPr algn="l" rtl="0" fontAlgn="base">
      <a:spcBef>
        <a:spcPct val="0"/>
      </a:spcBef>
      <a:spcAft>
        <a:spcPct val="0"/>
      </a:spcAft>
      <a:defRPr sz="2400" b="1" kern="1200">
        <a:solidFill>
          <a:schemeClr val="tx1"/>
        </a:solidFill>
        <a:latin typeface="Times New Roman" pitchFamily="18" charset="0"/>
        <a:ea typeface="+mn-ea"/>
        <a:cs typeface="+mn-cs"/>
      </a:defRPr>
    </a:lvl1pPr>
    <a:lvl2pPr marL="457200" algn="l" rtl="0" fontAlgn="base">
      <a:spcBef>
        <a:spcPct val="0"/>
      </a:spcBef>
      <a:spcAft>
        <a:spcPct val="0"/>
      </a:spcAft>
      <a:defRPr sz="2400" b="1" kern="1200">
        <a:solidFill>
          <a:schemeClr val="tx1"/>
        </a:solidFill>
        <a:latin typeface="Times New Roman" pitchFamily="18" charset="0"/>
        <a:ea typeface="+mn-ea"/>
        <a:cs typeface="+mn-cs"/>
      </a:defRPr>
    </a:lvl2pPr>
    <a:lvl3pPr marL="914400" algn="l" rtl="0" fontAlgn="base">
      <a:spcBef>
        <a:spcPct val="0"/>
      </a:spcBef>
      <a:spcAft>
        <a:spcPct val="0"/>
      </a:spcAft>
      <a:defRPr sz="2400" b="1" kern="1200">
        <a:solidFill>
          <a:schemeClr val="tx1"/>
        </a:solidFill>
        <a:latin typeface="Times New Roman" pitchFamily="18" charset="0"/>
        <a:ea typeface="+mn-ea"/>
        <a:cs typeface="+mn-cs"/>
      </a:defRPr>
    </a:lvl3pPr>
    <a:lvl4pPr marL="1371600" algn="l" rtl="0" fontAlgn="base">
      <a:spcBef>
        <a:spcPct val="0"/>
      </a:spcBef>
      <a:spcAft>
        <a:spcPct val="0"/>
      </a:spcAft>
      <a:defRPr sz="2400" b="1" kern="1200">
        <a:solidFill>
          <a:schemeClr val="tx1"/>
        </a:solidFill>
        <a:latin typeface="Times New Roman" pitchFamily="18" charset="0"/>
        <a:ea typeface="+mn-ea"/>
        <a:cs typeface="+mn-cs"/>
      </a:defRPr>
    </a:lvl4pPr>
    <a:lvl5pPr marL="1828800" algn="l"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CC"/>
    <a:srgbClr val="99FF99"/>
    <a:srgbClr val="CCECFF"/>
    <a:srgbClr val="66FF99"/>
    <a:srgbClr val="FF9966"/>
    <a:srgbClr val="FF9933"/>
    <a:srgbClr val="FF6699"/>
    <a:srgbClr val="E1D5B7"/>
    <a:srgbClr val="D3C5C8"/>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52" autoAdjust="0"/>
    <p:restoredTop sz="86410" autoAdjust="0"/>
  </p:normalViewPr>
  <p:slideViewPr>
    <p:cSldViewPr snapToGrid="0">
      <p:cViewPr>
        <p:scale>
          <a:sx n="100" d="100"/>
          <a:sy n="100" d="100"/>
        </p:scale>
        <p:origin x="-960" y="-13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12336"/>
    </p:cViewPr>
  </p:sorterViewPr>
  <p:notesViewPr>
    <p:cSldViewPr snapToGrid="0">
      <p:cViewPr>
        <p:scale>
          <a:sx n="100" d="100"/>
          <a:sy n="100" d="100"/>
        </p:scale>
        <p:origin x="-1932" y="-72"/>
      </p:cViewPr>
      <p:guideLst>
        <p:guide orient="horz" pos="2180"/>
        <p:guide pos="2943"/>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07771" y="187580"/>
            <a:ext cx="2269053" cy="216803"/>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51569" eaLnBrk="0" hangingPunct="0">
              <a:defRPr sz="1400" smtClean="0"/>
            </a:lvl1pPr>
          </a:lstStyle>
          <a:p>
            <a:pPr>
              <a:defRPr/>
            </a:pPr>
            <a:r>
              <a:rPr lang="en-US" smtClean="0"/>
              <a:t>doc.: IEEE 802.11-14/0203r3</a:t>
            </a:r>
            <a:endParaRPr lang="en-US"/>
          </a:p>
        </p:txBody>
      </p:sp>
      <p:sp>
        <p:nvSpPr>
          <p:cNvPr id="3075" name="Rectangle 3"/>
          <p:cNvSpPr>
            <a:spLocks noGrp="1" noChangeArrowheads="1"/>
          </p:cNvSpPr>
          <p:nvPr>
            <p:ph type="dt" sz="quarter" idx="1"/>
          </p:nvPr>
        </p:nvSpPr>
        <p:spPr bwMode="auto">
          <a:xfrm>
            <a:off x="709779" y="177988"/>
            <a:ext cx="950729" cy="216803"/>
          </a:xfrm>
          <a:prstGeom prst="rect">
            <a:avLst/>
          </a:prstGeom>
          <a:noFill/>
          <a:ln>
            <a:noFill/>
          </a:ln>
          <a:effectLst/>
          <a:extLst/>
        </p:spPr>
        <p:txBody>
          <a:bodyPr vert="horz" wrap="none" lIns="0" tIns="0" rIns="0" bIns="0" numCol="1" anchor="b" anchorCtr="0" compatLnSpc="1">
            <a:prstTxWarp prst="textNoShape">
              <a:avLst/>
            </a:prstTxWarp>
            <a:spAutoFit/>
          </a:bodyPr>
          <a:lstStyle>
            <a:lvl1pPr algn="l" defTabSz="952155" eaLnBrk="0" hangingPunct="0">
              <a:defRPr sz="1400" smtClean="0"/>
            </a:lvl1pPr>
          </a:lstStyle>
          <a:p>
            <a:pPr>
              <a:defRPr/>
            </a:pPr>
            <a:r>
              <a:rPr lang="en-US" smtClean="0"/>
              <a:t>March 2014</a:t>
            </a:r>
            <a:endParaRPr lang="en-US"/>
          </a:p>
        </p:txBody>
      </p:sp>
      <p:sp>
        <p:nvSpPr>
          <p:cNvPr id="3076" name="Rectangle 4"/>
          <p:cNvSpPr>
            <a:spLocks noGrp="1" noChangeArrowheads="1"/>
          </p:cNvSpPr>
          <p:nvPr>
            <p:ph type="ftr" sz="quarter" idx="2"/>
          </p:nvPr>
        </p:nvSpPr>
        <p:spPr bwMode="auto">
          <a:xfrm>
            <a:off x="4826649" y="9072117"/>
            <a:ext cx="1629934" cy="185831"/>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51569" eaLnBrk="0" hangingPunct="0">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197630" y="9072117"/>
            <a:ext cx="535029" cy="185831"/>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defTabSz="952155" eaLnBrk="0" hangingPunct="0">
              <a:defRPr sz="1200" b="0"/>
            </a:lvl1pPr>
          </a:lstStyle>
          <a:p>
            <a:pPr>
              <a:defRPr/>
            </a:pPr>
            <a:r>
              <a:rPr lang="en-US"/>
              <a:t>Page </a:t>
            </a:r>
            <a:fld id="{23078556-1C3A-4E15-A638-4599463C7DDE}" type="slidenum">
              <a:rPr lang="en-US"/>
              <a:pPr>
                <a:defRPr/>
              </a:pPr>
              <a:t>‹#›</a:t>
            </a:fld>
            <a:endParaRPr lang="en-US"/>
          </a:p>
        </p:txBody>
      </p:sp>
      <p:sp>
        <p:nvSpPr>
          <p:cNvPr id="72710" name="Line 6"/>
          <p:cNvSpPr>
            <a:spLocks noChangeShapeType="1"/>
          </p:cNvSpPr>
          <p:nvPr/>
        </p:nvSpPr>
        <p:spPr bwMode="auto">
          <a:xfrm>
            <a:off x="708185" y="389992"/>
            <a:ext cx="5670236" cy="0"/>
          </a:xfrm>
          <a:prstGeom prst="line">
            <a:avLst/>
          </a:prstGeom>
          <a:noFill/>
          <a:ln w="12700">
            <a:solidFill>
              <a:schemeClr val="tx1"/>
            </a:solidFill>
            <a:round/>
            <a:headEnd type="none" w="sm" len="sm"/>
            <a:tailEnd type="none" w="sm" len="sm"/>
          </a:ln>
          <a:effectLst/>
          <a:extLst/>
        </p:spPr>
        <p:txBody>
          <a:bodyPr wrap="none" lIns="91407" tIns="45704" rIns="91407" bIns="45704" anchor="ctr"/>
          <a:lstStyle/>
          <a:p>
            <a:pPr algn="ctr" eaLnBrk="0" hangingPunct="0">
              <a:defRPr/>
            </a:pPr>
            <a:endParaRPr lang="en-US"/>
          </a:p>
        </p:txBody>
      </p:sp>
      <p:sp>
        <p:nvSpPr>
          <p:cNvPr id="72711" name="Rectangle 7"/>
          <p:cNvSpPr>
            <a:spLocks noChangeArrowheads="1"/>
          </p:cNvSpPr>
          <p:nvPr/>
        </p:nvSpPr>
        <p:spPr bwMode="auto">
          <a:xfrm>
            <a:off x="708190" y="9072117"/>
            <a:ext cx="742083" cy="185831"/>
          </a:xfrm>
          <a:prstGeom prst="rect">
            <a:avLst/>
          </a:prstGeom>
          <a:noFill/>
          <a:ln>
            <a:noFill/>
          </a:ln>
          <a:effectLst/>
          <a:extLst/>
        </p:spPr>
        <p:txBody>
          <a:bodyPr wrap="none" lIns="0" tIns="0" rIns="0" bIns="0">
            <a:spAutoFit/>
          </a:bodyPr>
          <a:lstStyle/>
          <a:p>
            <a:pPr defTabSz="952155" eaLnBrk="0" hangingPunct="0">
              <a:defRPr/>
            </a:pPr>
            <a:r>
              <a:rPr lang="en-US" sz="1200" b="0"/>
              <a:t>Submission</a:t>
            </a:r>
          </a:p>
        </p:txBody>
      </p:sp>
      <p:sp>
        <p:nvSpPr>
          <p:cNvPr id="72712" name="Line 8"/>
          <p:cNvSpPr>
            <a:spLocks noChangeShapeType="1"/>
          </p:cNvSpPr>
          <p:nvPr/>
        </p:nvSpPr>
        <p:spPr bwMode="auto">
          <a:xfrm>
            <a:off x="708188" y="9060926"/>
            <a:ext cx="5829738" cy="0"/>
          </a:xfrm>
          <a:prstGeom prst="line">
            <a:avLst/>
          </a:prstGeom>
          <a:noFill/>
          <a:ln w="12700">
            <a:solidFill>
              <a:schemeClr val="tx1"/>
            </a:solidFill>
            <a:round/>
            <a:headEnd type="none" w="sm" len="sm"/>
            <a:tailEnd type="none" w="sm" len="sm"/>
          </a:ln>
          <a:effectLst/>
          <a:extLst/>
        </p:spPr>
        <p:txBody>
          <a:bodyPr wrap="none" lIns="91407" tIns="45704" rIns="91407" bIns="45704" anchor="ctr"/>
          <a:lstStyle/>
          <a:p>
            <a:pPr algn="ctr" eaLnBrk="0" hangingPunct="0">
              <a:defRPr/>
            </a:pPr>
            <a:endParaRPr lang="en-US"/>
          </a:p>
        </p:txBody>
      </p:sp>
    </p:spTree>
    <p:extLst>
      <p:ext uri="{BB962C8B-B14F-4D97-AF65-F5344CB8AC3E}">
        <p14:creationId xmlns:p14="http://schemas.microsoft.com/office/powerpoint/2010/main" val="25259478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50838" y="96471"/>
            <a:ext cx="2269053" cy="216803"/>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51569" eaLnBrk="0" hangingPunct="0">
              <a:defRPr sz="1400" smtClean="0"/>
            </a:lvl1pPr>
          </a:lstStyle>
          <a:p>
            <a:pPr>
              <a:defRPr/>
            </a:pPr>
            <a:r>
              <a:rPr lang="en-US" smtClean="0"/>
              <a:t>doc.: IEEE 802.11-14/0203r3</a:t>
            </a:r>
            <a:endParaRPr lang="en-US"/>
          </a:p>
        </p:txBody>
      </p:sp>
      <p:sp>
        <p:nvSpPr>
          <p:cNvPr id="2051" name="Rectangle 3"/>
          <p:cNvSpPr>
            <a:spLocks noGrp="1" noChangeArrowheads="1"/>
          </p:cNvSpPr>
          <p:nvPr>
            <p:ph type="dt" idx="1"/>
          </p:nvPr>
        </p:nvSpPr>
        <p:spPr bwMode="auto">
          <a:xfrm>
            <a:off x="668310" y="96471"/>
            <a:ext cx="950729" cy="216803"/>
          </a:xfrm>
          <a:prstGeom prst="rect">
            <a:avLst/>
          </a:prstGeom>
          <a:noFill/>
          <a:ln>
            <a:noFill/>
          </a:ln>
          <a:effectLst/>
          <a:extLst/>
        </p:spPr>
        <p:txBody>
          <a:bodyPr vert="horz" wrap="none" lIns="0" tIns="0" rIns="0" bIns="0" numCol="1" anchor="b" anchorCtr="0" compatLnSpc="1">
            <a:prstTxWarp prst="textNoShape">
              <a:avLst/>
            </a:prstTxWarp>
            <a:spAutoFit/>
          </a:bodyPr>
          <a:lstStyle>
            <a:lvl1pPr defTabSz="951569" eaLnBrk="0" hangingPunct="0">
              <a:defRPr sz="1400" smtClean="0"/>
            </a:lvl1pPr>
          </a:lstStyle>
          <a:p>
            <a:pPr>
              <a:defRPr/>
            </a:pPr>
            <a:r>
              <a:rPr lang="en-US" smtClean="0"/>
              <a:t>March 2014</a:t>
            </a:r>
            <a:endParaRPr lang="en-US"/>
          </a:p>
        </p:txBody>
      </p:sp>
      <p:sp>
        <p:nvSpPr>
          <p:cNvPr id="14340" name="Rectangle 4"/>
          <p:cNvSpPr>
            <a:spLocks noGrp="1" noRot="1" noChangeAspect="1" noChangeArrowheads="1" noTextEdit="1"/>
          </p:cNvSpPr>
          <p:nvPr>
            <p:ph type="sldImg" idx="2"/>
          </p:nvPr>
        </p:nvSpPr>
        <p:spPr bwMode="auto">
          <a:xfrm>
            <a:off x="1209675" y="711200"/>
            <a:ext cx="4667250" cy="350043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44245" y="4452951"/>
            <a:ext cx="5198116" cy="4217990"/>
          </a:xfrm>
          <a:prstGeom prst="rect">
            <a:avLst/>
          </a:prstGeom>
          <a:noFill/>
          <a:ln>
            <a:noFill/>
          </a:ln>
          <a:effectLst/>
          <a:extLst/>
        </p:spPr>
        <p:txBody>
          <a:bodyPr vert="horz" wrap="square" lIns="95526" tIns="46955" rIns="95526" bIns="4695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313570" y="9076910"/>
            <a:ext cx="2106325" cy="185831"/>
          </a:xfrm>
          <a:prstGeom prst="rect">
            <a:avLst/>
          </a:prstGeom>
          <a:noFill/>
          <a:ln>
            <a:noFill/>
          </a:ln>
          <a:effectLst/>
          <a:extLst/>
        </p:spPr>
        <p:txBody>
          <a:bodyPr vert="horz" wrap="none" lIns="0" tIns="0" rIns="0" bIns="0" numCol="1" anchor="t" anchorCtr="0" compatLnSpc="1">
            <a:prstTxWarp prst="textNoShape">
              <a:avLst/>
            </a:prstTxWarp>
            <a:spAutoFit/>
          </a:bodyPr>
          <a:lstStyle>
            <a:lvl5pPr marL="464607" lvl="4" algn="r" defTabSz="951569" eaLnBrk="0" hangingPunct="0">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281816" y="9076910"/>
            <a:ext cx="535029" cy="185831"/>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52155" eaLnBrk="0" hangingPunct="0">
              <a:defRPr sz="1200" b="0"/>
            </a:lvl1pPr>
          </a:lstStyle>
          <a:p>
            <a:pPr>
              <a:defRPr/>
            </a:pPr>
            <a:r>
              <a:rPr lang="en-US"/>
              <a:t>Page </a:t>
            </a:r>
            <a:fld id="{ABB55A41-2363-4FF7-B4E6-5952201265BE}" type="slidenum">
              <a:rPr lang="en-US"/>
              <a:pPr>
                <a:defRPr/>
              </a:pPr>
              <a:t>‹#›</a:t>
            </a:fld>
            <a:endParaRPr lang="en-US"/>
          </a:p>
        </p:txBody>
      </p:sp>
      <p:sp>
        <p:nvSpPr>
          <p:cNvPr id="50184" name="Rectangle 8"/>
          <p:cNvSpPr>
            <a:spLocks noChangeArrowheads="1"/>
          </p:cNvSpPr>
          <p:nvPr/>
        </p:nvSpPr>
        <p:spPr bwMode="auto">
          <a:xfrm>
            <a:off x="740089" y="9076910"/>
            <a:ext cx="742083" cy="185831"/>
          </a:xfrm>
          <a:prstGeom prst="rect">
            <a:avLst/>
          </a:prstGeom>
          <a:noFill/>
          <a:ln>
            <a:noFill/>
          </a:ln>
          <a:effectLst/>
          <a:extLst/>
        </p:spPr>
        <p:txBody>
          <a:bodyPr wrap="none" lIns="0" tIns="0" rIns="0" bIns="0">
            <a:spAutoFit/>
          </a:bodyPr>
          <a:lstStyle/>
          <a:p>
            <a:pPr defTabSz="933116" eaLnBrk="0" hangingPunct="0">
              <a:defRPr/>
            </a:pPr>
            <a:r>
              <a:rPr lang="en-US" sz="1200" b="0"/>
              <a:t>Submission</a:t>
            </a:r>
          </a:p>
        </p:txBody>
      </p:sp>
      <p:sp>
        <p:nvSpPr>
          <p:cNvPr id="50185" name="Line 9"/>
          <p:cNvSpPr>
            <a:spLocks noChangeShapeType="1"/>
          </p:cNvSpPr>
          <p:nvPr/>
        </p:nvSpPr>
        <p:spPr bwMode="auto">
          <a:xfrm>
            <a:off x="740088" y="9073713"/>
            <a:ext cx="5606437" cy="0"/>
          </a:xfrm>
          <a:prstGeom prst="line">
            <a:avLst/>
          </a:prstGeom>
          <a:noFill/>
          <a:ln w="12700">
            <a:solidFill>
              <a:schemeClr val="tx1"/>
            </a:solidFill>
            <a:round/>
            <a:headEnd type="none" w="sm" len="sm"/>
            <a:tailEnd type="none" w="sm" len="sm"/>
          </a:ln>
          <a:effectLst/>
          <a:extLst/>
        </p:spPr>
        <p:txBody>
          <a:bodyPr wrap="none" lIns="91407" tIns="45704" rIns="91407" bIns="45704" anchor="ctr"/>
          <a:lstStyle/>
          <a:p>
            <a:pPr algn="ctr" eaLnBrk="0" hangingPunct="0">
              <a:defRPr/>
            </a:pPr>
            <a:endParaRPr lang="en-US"/>
          </a:p>
        </p:txBody>
      </p:sp>
      <p:sp>
        <p:nvSpPr>
          <p:cNvPr id="50186" name="Line 10"/>
          <p:cNvSpPr>
            <a:spLocks noChangeShapeType="1"/>
          </p:cNvSpPr>
          <p:nvPr/>
        </p:nvSpPr>
        <p:spPr bwMode="auto">
          <a:xfrm>
            <a:off x="661933" y="298887"/>
            <a:ext cx="5762747" cy="0"/>
          </a:xfrm>
          <a:prstGeom prst="line">
            <a:avLst/>
          </a:prstGeom>
          <a:noFill/>
          <a:ln w="12700">
            <a:solidFill>
              <a:schemeClr val="tx1"/>
            </a:solidFill>
            <a:round/>
            <a:headEnd type="none" w="sm" len="sm"/>
            <a:tailEnd type="none" w="sm" len="sm"/>
          </a:ln>
          <a:effectLst/>
          <a:extLst/>
        </p:spPr>
        <p:txBody>
          <a:bodyPr wrap="none" lIns="91407" tIns="45704" rIns="91407" bIns="45704" anchor="ctr"/>
          <a:lstStyle/>
          <a:p>
            <a:pPr algn="ctr" eaLnBrk="0" hangingPunct="0">
              <a:defRPr/>
            </a:pPr>
            <a:endParaRPr lang="en-US"/>
          </a:p>
        </p:txBody>
      </p:sp>
    </p:spTree>
    <p:extLst>
      <p:ext uri="{BB962C8B-B14F-4D97-AF65-F5344CB8AC3E}">
        <p14:creationId xmlns:p14="http://schemas.microsoft.com/office/powerpoint/2010/main" val="273375785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81">
              <a:defRPr sz="2400" b="1">
                <a:solidFill>
                  <a:schemeClr val="tx1"/>
                </a:solidFill>
                <a:latin typeface="Times New Roman" pitchFamily="18" charset="0"/>
              </a:defRPr>
            </a:lvl1pPr>
            <a:lvl2pPr marL="747214" indent="-287389" defTabSz="949981">
              <a:defRPr sz="2400" b="1">
                <a:solidFill>
                  <a:schemeClr val="tx1"/>
                </a:solidFill>
                <a:latin typeface="Times New Roman" pitchFamily="18" charset="0"/>
              </a:defRPr>
            </a:lvl2pPr>
            <a:lvl3pPr marL="1149558" indent="-229912" defTabSz="949981">
              <a:defRPr sz="2400" b="1">
                <a:solidFill>
                  <a:schemeClr val="tx1"/>
                </a:solidFill>
                <a:latin typeface="Times New Roman" pitchFamily="18" charset="0"/>
              </a:defRPr>
            </a:lvl3pPr>
            <a:lvl4pPr marL="1609382" indent="-229912" defTabSz="949981">
              <a:defRPr sz="2400" b="1">
                <a:solidFill>
                  <a:schemeClr val="tx1"/>
                </a:solidFill>
                <a:latin typeface="Times New Roman" pitchFamily="18" charset="0"/>
              </a:defRPr>
            </a:lvl4pPr>
            <a:lvl5pPr marL="2069206" indent="-229912" defTabSz="949981">
              <a:defRPr sz="2400" b="1">
                <a:solidFill>
                  <a:schemeClr val="tx1"/>
                </a:solidFill>
                <a:latin typeface="Times New Roman" pitchFamily="18" charset="0"/>
              </a:defRPr>
            </a:lvl5pPr>
            <a:lvl6pPr marL="2529028" indent="-229912" defTabSz="949981" fontAlgn="base">
              <a:spcBef>
                <a:spcPct val="0"/>
              </a:spcBef>
              <a:spcAft>
                <a:spcPct val="0"/>
              </a:spcAft>
              <a:defRPr sz="2400" b="1">
                <a:solidFill>
                  <a:schemeClr val="tx1"/>
                </a:solidFill>
                <a:latin typeface="Times New Roman" pitchFamily="18" charset="0"/>
              </a:defRPr>
            </a:lvl6pPr>
            <a:lvl7pPr marL="2988853" indent="-229912" defTabSz="949981" fontAlgn="base">
              <a:spcBef>
                <a:spcPct val="0"/>
              </a:spcBef>
              <a:spcAft>
                <a:spcPct val="0"/>
              </a:spcAft>
              <a:defRPr sz="2400" b="1">
                <a:solidFill>
                  <a:schemeClr val="tx1"/>
                </a:solidFill>
                <a:latin typeface="Times New Roman" pitchFamily="18" charset="0"/>
              </a:defRPr>
            </a:lvl7pPr>
            <a:lvl8pPr marL="3448675" indent="-229912" defTabSz="949981" fontAlgn="base">
              <a:spcBef>
                <a:spcPct val="0"/>
              </a:spcBef>
              <a:spcAft>
                <a:spcPct val="0"/>
              </a:spcAft>
              <a:defRPr sz="2400" b="1">
                <a:solidFill>
                  <a:schemeClr val="tx1"/>
                </a:solidFill>
                <a:latin typeface="Times New Roman" pitchFamily="18" charset="0"/>
              </a:defRPr>
            </a:lvl8pPr>
            <a:lvl9pPr marL="3908499" indent="-229912" defTabSz="949981" fontAlgn="base">
              <a:spcBef>
                <a:spcPct val="0"/>
              </a:spcBef>
              <a:spcAft>
                <a:spcPct val="0"/>
              </a:spcAft>
              <a:defRPr sz="2400" b="1">
                <a:solidFill>
                  <a:schemeClr val="tx1"/>
                </a:solidFill>
                <a:latin typeface="Times New Roman" pitchFamily="18" charset="0"/>
              </a:defRPr>
            </a:lvl9pPr>
          </a:lstStyle>
          <a:p>
            <a:r>
              <a:rPr lang="en-US" sz="1400"/>
              <a:t>March 2014</a:t>
            </a:r>
          </a:p>
        </p:txBody>
      </p:sp>
      <p:sp>
        <p:nvSpPr>
          <p:cNvPr id="17410" name="Rectangle 2"/>
          <p:cNvSpPr>
            <a:spLocks noGrp="1" noChangeArrowheads="1"/>
          </p:cNvSpPr>
          <p:nvPr>
            <p:ph type="hdr" sz="quarter"/>
          </p:nvPr>
        </p:nvSpPr>
        <p:spPr>
          <a:xfrm>
            <a:off x="4150838" y="96471"/>
            <a:ext cx="2269053" cy="21680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81">
              <a:defRPr sz="2400" b="1">
                <a:solidFill>
                  <a:schemeClr val="tx1"/>
                </a:solidFill>
                <a:latin typeface="Times New Roman" pitchFamily="18" charset="0"/>
              </a:defRPr>
            </a:lvl1pPr>
            <a:lvl2pPr marL="747214" indent="-287389" defTabSz="949981">
              <a:defRPr sz="2400" b="1">
                <a:solidFill>
                  <a:schemeClr val="tx1"/>
                </a:solidFill>
                <a:latin typeface="Times New Roman" pitchFamily="18" charset="0"/>
              </a:defRPr>
            </a:lvl2pPr>
            <a:lvl3pPr marL="1149558" indent="-229912" defTabSz="949981">
              <a:defRPr sz="2400" b="1">
                <a:solidFill>
                  <a:schemeClr val="tx1"/>
                </a:solidFill>
                <a:latin typeface="Times New Roman" pitchFamily="18" charset="0"/>
              </a:defRPr>
            </a:lvl3pPr>
            <a:lvl4pPr marL="1609382" indent="-229912" defTabSz="949981">
              <a:defRPr sz="2400" b="1">
                <a:solidFill>
                  <a:schemeClr val="tx1"/>
                </a:solidFill>
                <a:latin typeface="Times New Roman" pitchFamily="18" charset="0"/>
              </a:defRPr>
            </a:lvl4pPr>
            <a:lvl5pPr marL="2069206" indent="-229912" defTabSz="949981">
              <a:defRPr sz="2400" b="1">
                <a:solidFill>
                  <a:schemeClr val="tx1"/>
                </a:solidFill>
                <a:latin typeface="Times New Roman" pitchFamily="18" charset="0"/>
              </a:defRPr>
            </a:lvl5pPr>
            <a:lvl6pPr marL="2529028" indent="-229912" defTabSz="949981" fontAlgn="base">
              <a:spcBef>
                <a:spcPct val="0"/>
              </a:spcBef>
              <a:spcAft>
                <a:spcPct val="0"/>
              </a:spcAft>
              <a:defRPr sz="2400" b="1">
                <a:solidFill>
                  <a:schemeClr val="tx1"/>
                </a:solidFill>
                <a:latin typeface="Times New Roman" pitchFamily="18" charset="0"/>
              </a:defRPr>
            </a:lvl6pPr>
            <a:lvl7pPr marL="2988853" indent="-229912" defTabSz="949981" fontAlgn="base">
              <a:spcBef>
                <a:spcPct val="0"/>
              </a:spcBef>
              <a:spcAft>
                <a:spcPct val="0"/>
              </a:spcAft>
              <a:defRPr sz="2400" b="1">
                <a:solidFill>
                  <a:schemeClr val="tx1"/>
                </a:solidFill>
                <a:latin typeface="Times New Roman" pitchFamily="18" charset="0"/>
              </a:defRPr>
            </a:lvl7pPr>
            <a:lvl8pPr marL="3448675" indent="-229912" defTabSz="949981" fontAlgn="base">
              <a:spcBef>
                <a:spcPct val="0"/>
              </a:spcBef>
              <a:spcAft>
                <a:spcPct val="0"/>
              </a:spcAft>
              <a:defRPr sz="2400" b="1">
                <a:solidFill>
                  <a:schemeClr val="tx1"/>
                </a:solidFill>
                <a:latin typeface="Times New Roman" pitchFamily="18" charset="0"/>
              </a:defRPr>
            </a:lvl8pPr>
            <a:lvl9pPr marL="3908499" indent="-229912" defTabSz="949981" fontAlgn="base">
              <a:spcBef>
                <a:spcPct val="0"/>
              </a:spcBef>
              <a:spcAft>
                <a:spcPct val="0"/>
              </a:spcAft>
              <a:defRPr sz="2400" b="1">
                <a:solidFill>
                  <a:schemeClr val="tx1"/>
                </a:solidFill>
                <a:latin typeface="Times New Roman" pitchFamily="18" charset="0"/>
              </a:defRPr>
            </a:lvl9pPr>
          </a:lstStyle>
          <a:p>
            <a:r>
              <a:rPr lang="en-US" sz="1400"/>
              <a:t>doc.: IEEE 802.11-14/0203r3</a:t>
            </a:r>
            <a:endParaRPr lang="en-US" sz="1400"/>
          </a:p>
        </p:txBody>
      </p:sp>
      <p:sp>
        <p:nvSpPr>
          <p:cNvPr id="17411" name="Rectangle 3"/>
          <p:cNvSpPr txBox="1">
            <a:spLocks noGrp="1" noChangeArrowheads="1"/>
          </p:cNvSpPr>
          <p:nvPr/>
        </p:nvSpPr>
        <p:spPr bwMode="auto">
          <a:xfrm>
            <a:off x="668310" y="96471"/>
            <a:ext cx="1228745" cy="216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7412" name="Rectangle 6"/>
          <p:cNvSpPr>
            <a:spLocks noGrp="1" noChangeArrowheads="1"/>
          </p:cNvSpPr>
          <p:nvPr>
            <p:ph type="ftr" sz="quarter" idx="4"/>
          </p:nvPr>
        </p:nvSpPr>
        <p:spPr>
          <a:xfrm>
            <a:off x="4315556" y="9076910"/>
            <a:ext cx="2104337" cy="18583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69" indent="-344869" defTabSz="949981">
              <a:defRPr sz="2400" b="1">
                <a:solidFill>
                  <a:schemeClr val="tx1"/>
                </a:solidFill>
                <a:latin typeface="Times New Roman" pitchFamily="18" charset="0"/>
              </a:defRPr>
            </a:lvl1pPr>
            <a:lvl2pPr marL="747214" indent="-287389" defTabSz="949981">
              <a:defRPr sz="2400" b="1">
                <a:solidFill>
                  <a:schemeClr val="tx1"/>
                </a:solidFill>
                <a:latin typeface="Times New Roman" pitchFamily="18" charset="0"/>
              </a:defRPr>
            </a:lvl2pPr>
            <a:lvl3pPr marL="1149558" indent="-229912" defTabSz="949981">
              <a:defRPr sz="2400" b="1">
                <a:solidFill>
                  <a:schemeClr val="tx1"/>
                </a:solidFill>
                <a:latin typeface="Times New Roman" pitchFamily="18" charset="0"/>
              </a:defRPr>
            </a:lvl3pPr>
            <a:lvl4pPr marL="1609382" indent="-229912" defTabSz="949981">
              <a:defRPr sz="2400" b="1">
                <a:solidFill>
                  <a:schemeClr val="tx1"/>
                </a:solidFill>
                <a:latin typeface="Times New Roman" pitchFamily="18" charset="0"/>
              </a:defRPr>
            </a:lvl4pPr>
            <a:lvl5pPr marL="463018" defTabSz="949981">
              <a:defRPr sz="2400" b="1">
                <a:solidFill>
                  <a:schemeClr val="tx1"/>
                </a:solidFill>
                <a:latin typeface="Times New Roman" pitchFamily="18" charset="0"/>
              </a:defRPr>
            </a:lvl5pPr>
            <a:lvl6pPr marL="922839" defTabSz="949981" fontAlgn="base">
              <a:spcBef>
                <a:spcPct val="0"/>
              </a:spcBef>
              <a:spcAft>
                <a:spcPct val="0"/>
              </a:spcAft>
              <a:defRPr sz="2400" b="1">
                <a:solidFill>
                  <a:schemeClr val="tx1"/>
                </a:solidFill>
                <a:latin typeface="Times New Roman" pitchFamily="18" charset="0"/>
              </a:defRPr>
            </a:lvl6pPr>
            <a:lvl7pPr marL="1382665" defTabSz="949981" fontAlgn="base">
              <a:spcBef>
                <a:spcPct val="0"/>
              </a:spcBef>
              <a:spcAft>
                <a:spcPct val="0"/>
              </a:spcAft>
              <a:defRPr sz="2400" b="1">
                <a:solidFill>
                  <a:schemeClr val="tx1"/>
                </a:solidFill>
                <a:latin typeface="Times New Roman" pitchFamily="18" charset="0"/>
              </a:defRPr>
            </a:lvl7pPr>
            <a:lvl8pPr marL="1842486" defTabSz="949981" fontAlgn="base">
              <a:spcBef>
                <a:spcPct val="0"/>
              </a:spcBef>
              <a:spcAft>
                <a:spcPct val="0"/>
              </a:spcAft>
              <a:defRPr sz="2400" b="1">
                <a:solidFill>
                  <a:schemeClr val="tx1"/>
                </a:solidFill>
                <a:latin typeface="Times New Roman" pitchFamily="18" charset="0"/>
              </a:defRPr>
            </a:lvl8pPr>
            <a:lvl9pPr marL="2302311" defTabSz="949981"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17413" name="Rectangle 7"/>
          <p:cNvSpPr>
            <a:spLocks noGrp="1" noChangeArrowheads="1"/>
          </p:cNvSpPr>
          <p:nvPr>
            <p:ph type="sldNum" sz="quarter" idx="5"/>
          </p:nvPr>
        </p:nvSpPr>
        <p:spPr>
          <a:xfrm>
            <a:off x="3387828" y="9076910"/>
            <a:ext cx="429017" cy="18583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81">
              <a:defRPr sz="2400" b="1">
                <a:solidFill>
                  <a:schemeClr val="tx1"/>
                </a:solidFill>
                <a:latin typeface="Times New Roman" pitchFamily="18" charset="0"/>
              </a:defRPr>
            </a:lvl1pPr>
            <a:lvl2pPr marL="747214" indent="-287389" defTabSz="949981">
              <a:defRPr sz="2400" b="1">
                <a:solidFill>
                  <a:schemeClr val="tx1"/>
                </a:solidFill>
                <a:latin typeface="Times New Roman" pitchFamily="18" charset="0"/>
              </a:defRPr>
            </a:lvl2pPr>
            <a:lvl3pPr marL="1149558" indent="-229912" defTabSz="949981">
              <a:defRPr sz="2400" b="1">
                <a:solidFill>
                  <a:schemeClr val="tx1"/>
                </a:solidFill>
                <a:latin typeface="Times New Roman" pitchFamily="18" charset="0"/>
              </a:defRPr>
            </a:lvl3pPr>
            <a:lvl4pPr marL="1609382" indent="-229912" defTabSz="949981">
              <a:defRPr sz="2400" b="1">
                <a:solidFill>
                  <a:schemeClr val="tx1"/>
                </a:solidFill>
                <a:latin typeface="Times New Roman" pitchFamily="18" charset="0"/>
              </a:defRPr>
            </a:lvl4pPr>
            <a:lvl5pPr marL="2069206" indent="-229912" defTabSz="949981">
              <a:defRPr sz="2400" b="1">
                <a:solidFill>
                  <a:schemeClr val="tx1"/>
                </a:solidFill>
                <a:latin typeface="Times New Roman" pitchFamily="18" charset="0"/>
              </a:defRPr>
            </a:lvl5pPr>
            <a:lvl6pPr marL="2529028" indent="-229912" defTabSz="949981" fontAlgn="base">
              <a:spcBef>
                <a:spcPct val="0"/>
              </a:spcBef>
              <a:spcAft>
                <a:spcPct val="0"/>
              </a:spcAft>
              <a:defRPr sz="2400" b="1">
                <a:solidFill>
                  <a:schemeClr val="tx1"/>
                </a:solidFill>
                <a:latin typeface="Times New Roman" pitchFamily="18" charset="0"/>
              </a:defRPr>
            </a:lvl6pPr>
            <a:lvl7pPr marL="2988853" indent="-229912" defTabSz="949981" fontAlgn="base">
              <a:spcBef>
                <a:spcPct val="0"/>
              </a:spcBef>
              <a:spcAft>
                <a:spcPct val="0"/>
              </a:spcAft>
              <a:defRPr sz="2400" b="1">
                <a:solidFill>
                  <a:schemeClr val="tx1"/>
                </a:solidFill>
                <a:latin typeface="Times New Roman" pitchFamily="18" charset="0"/>
              </a:defRPr>
            </a:lvl7pPr>
            <a:lvl8pPr marL="3448675" indent="-229912" defTabSz="949981" fontAlgn="base">
              <a:spcBef>
                <a:spcPct val="0"/>
              </a:spcBef>
              <a:spcAft>
                <a:spcPct val="0"/>
              </a:spcAft>
              <a:defRPr sz="2400" b="1">
                <a:solidFill>
                  <a:schemeClr val="tx1"/>
                </a:solidFill>
                <a:latin typeface="Times New Roman" pitchFamily="18" charset="0"/>
              </a:defRPr>
            </a:lvl8pPr>
            <a:lvl9pPr marL="3908499" indent="-229912" defTabSz="949981" fontAlgn="base">
              <a:spcBef>
                <a:spcPct val="0"/>
              </a:spcBef>
              <a:spcAft>
                <a:spcPct val="0"/>
              </a:spcAft>
              <a:defRPr sz="2400" b="1">
                <a:solidFill>
                  <a:schemeClr val="tx1"/>
                </a:solidFill>
                <a:latin typeface="Times New Roman" pitchFamily="18" charset="0"/>
              </a:defRPr>
            </a:lvl9pPr>
          </a:lstStyle>
          <a:p>
            <a:r>
              <a:rPr lang="en-US" sz="1200" b="0"/>
              <a:t>Page </a:t>
            </a:r>
            <a:fld id="{E45BD789-D7E7-49CC-8921-D1DE3E24E29A}" type="slidenum">
              <a:rPr lang="en-US" sz="1200" b="0"/>
              <a:pPr/>
              <a:t>1</a:t>
            </a:fld>
            <a:endParaRPr lang="en-US" sz="1200" b="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81">
              <a:defRPr sz="2400" b="1">
                <a:solidFill>
                  <a:schemeClr val="tx1"/>
                </a:solidFill>
                <a:latin typeface="Times New Roman" pitchFamily="18" charset="0"/>
              </a:defRPr>
            </a:lvl1pPr>
            <a:lvl2pPr marL="747214" indent="-287389" defTabSz="949981">
              <a:defRPr sz="2400" b="1">
                <a:solidFill>
                  <a:schemeClr val="tx1"/>
                </a:solidFill>
                <a:latin typeface="Times New Roman" pitchFamily="18" charset="0"/>
              </a:defRPr>
            </a:lvl2pPr>
            <a:lvl3pPr marL="1149558" indent="-229912" defTabSz="949981">
              <a:defRPr sz="2400" b="1">
                <a:solidFill>
                  <a:schemeClr val="tx1"/>
                </a:solidFill>
                <a:latin typeface="Times New Roman" pitchFamily="18" charset="0"/>
              </a:defRPr>
            </a:lvl3pPr>
            <a:lvl4pPr marL="1609382" indent="-229912" defTabSz="949981">
              <a:defRPr sz="2400" b="1">
                <a:solidFill>
                  <a:schemeClr val="tx1"/>
                </a:solidFill>
                <a:latin typeface="Times New Roman" pitchFamily="18" charset="0"/>
              </a:defRPr>
            </a:lvl4pPr>
            <a:lvl5pPr marL="2069206" indent="-229912" defTabSz="949981">
              <a:defRPr sz="2400" b="1">
                <a:solidFill>
                  <a:schemeClr val="tx1"/>
                </a:solidFill>
                <a:latin typeface="Times New Roman" pitchFamily="18" charset="0"/>
              </a:defRPr>
            </a:lvl5pPr>
            <a:lvl6pPr marL="2529028" indent="-229912" defTabSz="949981" fontAlgn="base">
              <a:spcBef>
                <a:spcPct val="0"/>
              </a:spcBef>
              <a:spcAft>
                <a:spcPct val="0"/>
              </a:spcAft>
              <a:defRPr sz="2400" b="1">
                <a:solidFill>
                  <a:schemeClr val="tx1"/>
                </a:solidFill>
                <a:latin typeface="Times New Roman" pitchFamily="18" charset="0"/>
              </a:defRPr>
            </a:lvl6pPr>
            <a:lvl7pPr marL="2988853" indent="-229912" defTabSz="949981" fontAlgn="base">
              <a:spcBef>
                <a:spcPct val="0"/>
              </a:spcBef>
              <a:spcAft>
                <a:spcPct val="0"/>
              </a:spcAft>
              <a:defRPr sz="2400" b="1">
                <a:solidFill>
                  <a:schemeClr val="tx1"/>
                </a:solidFill>
                <a:latin typeface="Times New Roman" pitchFamily="18" charset="0"/>
              </a:defRPr>
            </a:lvl7pPr>
            <a:lvl8pPr marL="3448675" indent="-229912" defTabSz="949981" fontAlgn="base">
              <a:spcBef>
                <a:spcPct val="0"/>
              </a:spcBef>
              <a:spcAft>
                <a:spcPct val="0"/>
              </a:spcAft>
              <a:defRPr sz="2400" b="1">
                <a:solidFill>
                  <a:schemeClr val="tx1"/>
                </a:solidFill>
                <a:latin typeface="Times New Roman" pitchFamily="18" charset="0"/>
              </a:defRPr>
            </a:lvl8pPr>
            <a:lvl9pPr marL="3908499" indent="-229912" defTabSz="949981" fontAlgn="base">
              <a:spcBef>
                <a:spcPct val="0"/>
              </a:spcBef>
              <a:spcAft>
                <a:spcPct val="0"/>
              </a:spcAft>
              <a:defRPr sz="2400" b="1">
                <a:solidFill>
                  <a:schemeClr val="tx1"/>
                </a:solidFill>
                <a:latin typeface="Times New Roman" pitchFamily="18" charset="0"/>
              </a:defRPr>
            </a:lvl9pPr>
          </a:lstStyle>
          <a:p>
            <a:r>
              <a:rPr lang="en-US" sz="1400"/>
              <a:t>March 2014</a:t>
            </a:r>
          </a:p>
        </p:txBody>
      </p:sp>
      <p:sp>
        <p:nvSpPr>
          <p:cNvPr id="52226" name="Rectangle 2"/>
          <p:cNvSpPr>
            <a:spLocks noGrp="1" noChangeArrowheads="1"/>
          </p:cNvSpPr>
          <p:nvPr>
            <p:ph type="hdr" sz="quarter"/>
          </p:nvPr>
        </p:nvSpPr>
        <p:spPr>
          <a:xfrm>
            <a:off x="4150838" y="96471"/>
            <a:ext cx="2269053" cy="21680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81">
              <a:defRPr sz="2400" b="1">
                <a:solidFill>
                  <a:schemeClr val="tx1"/>
                </a:solidFill>
                <a:latin typeface="Times New Roman" pitchFamily="18" charset="0"/>
              </a:defRPr>
            </a:lvl1pPr>
            <a:lvl2pPr marL="747214" indent="-287389" defTabSz="949981">
              <a:defRPr sz="2400" b="1">
                <a:solidFill>
                  <a:schemeClr val="tx1"/>
                </a:solidFill>
                <a:latin typeface="Times New Roman" pitchFamily="18" charset="0"/>
              </a:defRPr>
            </a:lvl2pPr>
            <a:lvl3pPr marL="1149558" indent="-229912" defTabSz="949981">
              <a:defRPr sz="2400" b="1">
                <a:solidFill>
                  <a:schemeClr val="tx1"/>
                </a:solidFill>
                <a:latin typeface="Times New Roman" pitchFamily="18" charset="0"/>
              </a:defRPr>
            </a:lvl3pPr>
            <a:lvl4pPr marL="1609382" indent="-229912" defTabSz="949981">
              <a:defRPr sz="2400" b="1">
                <a:solidFill>
                  <a:schemeClr val="tx1"/>
                </a:solidFill>
                <a:latin typeface="Times New Roman" pitchFamily="18" charset="0"/>
              </a:defRPr>
            </a:lvl4pPr>
            <a:lvl5pPr marL="2069206" indent="-229912" defTabSz="949981">
              <a:defRPr sz="2400" b="1">
                <a:solidFill>
                  <a:schemeClr val="tx1"/>
                </a:solidFill>
                <a:latin typeface="Times New Roman" pitchFamily="18" charset="0"/>
              </a:defRPr>
            </a:lvl5pPr>
            <a:lvl6pPr marL="2529028" indent="-229912" defTabSz="949981" fontAlgn="base">
              <a:spcBef>
                <a:spcPct val="0"/>
              </a:spcBef>
              <a:spcAft>
                <a:spcPct val="0"/>
              </a:spcAft>
              <a:defRPr sz="2400" b="1">
                <a:solidFill>
                  <a:schemeClr val="tx1"/>
                </a:solidFill>
                <a:latin typeface="Times New Roman" pitchFamily="18" charset="0"/>
              </a:defRPr>
            </a:lvl6pPr>
            <a:lvl7pPr marL="2988853" indent="-229912" defTabSz="949981" fontAlgn="base">
              <a:spcBef>
                <a:spcPct val="0"/>
              </a:spcBef>
              <a:spcAft>
                <a:spcPct val="0"/>
              </a:spcAft>
              <a:defRPr sz="2400" b="1">
                <a:solidFill>
                  <a:schemeClr val="tx1"/>
                </a:solidFill>
                <a:latin typeface="Times New Roman" pitchFamily="18" charset="0"/>
              </a:defRPr>
            </a:lvl7pPr>
            <a:lvl8pPr marL="3448675" indent="-229912" defTabSz="949981" fontAlgn="base">
              <a:spcBef>
                <a:spcPct val="0"/>
              </a:spcBef>
              <a:spcAft>
                <a:spcPct val="0"/>
              </a:spcAft>
              <a:defRPr sz="2400" b="1">
                <a:solidFill>
                  <a:schemeClr val="tx1"/>
                </a:solidFill>
                <a:latin typeface="Times New Roman" pitchFamily="18" charset="0"/>
              </a:defRPr>
            </a:lvl8pPr>
            <a:lvl9pPr marL="3908499" indent="-229912" defTabSz="949981" fontAlgn="base">
              <a:spcBef>
                <a:spcPct val="0"/>
              </a:spcBef>
              <a:spcAft>
                <a:spcPct val="0"/>
              </a:spcAft>
              <a:defRPr sz="2400" b="1">
                <a:solidFill>
                  <a:schemeClr val="tx1"/>
                </a:solidFill>
                <a:latin typeface="Times New Roman" pitchFamily="18" charset="0"/>
              </a:defRPr>
            </a:lvl9pPr>
          </a:lstStyle>
          <a:p>
            <a:r>
              <a:rPr lang="en-US" sz="1400"/>
              <a:t>doc.: IEEE 802.11-14/0203r3</a:t>
            </a:r>
            <a:endParaRPr lang="en-US" sz="1400"/>
          </a:p>
        </p:txBody>
      </p:sp>
      <p:sp>
        <p:nvSpPr>
          <p:cNvPr id="52227" name="Rectangle 3"/>
          <p:cNvSpPr txBox="1">
            <a:spLocks noGrp="1" noChangeArrowheads="1"/>
          </p:cNvSpPr>
          <p:nvPr/>
        </p:nvSpPr>
        <p:spPr bwMode="auto">
          <a:xfrm>
            <a:off x="668310" y="96471"/>
            <a:ext cx="1228745" cy="216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52228" name="Rectangle 6"/>
          <p:cNvSpPr>
            <a:spLocks noGrp="1" noChangeArrowheads="1"/>
          </p:cNvSpPr>
          <p:nvPr>
            <p:ph type="ftr" sz="quarter" idx="4"/>
          </p:nvPr>
        </p:nvSpPr>
        <p:spPr>
          <a:xfrm>
            <a:off x="4315556" y="9076910"/>
            <a:ext cx="2104337" cy="18583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69" indent="-344869" defTabSz="949981">
              <a:defRPr sz="2400" b="1">
                <a:solidFill>
                  <a:schemeClr val="tx1"/>
                </a:solidFill>
                <a:latin typeface="Times New Roman" pitchFamily="18" charset="0"/>
              </a:defRPr>
            </a:lvl1pPr>
            <a:lvl2pPr marL="747214" indent="-287389" defTabSz="949981">
              <a:defRPr sz="2400" b="1">
                <a:solidFill>
                  <a:schemeClr val="tx1"/>
                </a:solidFill>
                <a:latin typeface="Times New Roman" pitchFamily="18" charset="0"/>
              </a:defRPr>
            </a:lvl2pPr>
            <a:lvl3pPr marL="1149558" indent="-229912" defTabSz="949981">
              <a:defRPr sz="2400" b="1">
                <a:solidFill>
                  <a:schemeClr val="tx1"/>
                </a:solidFill>
                <a:latin typeface="Times New Roman" pitchFamily="18" charset="0"/>
              </a:defRPr>
            </a:lvl3pPr>
            <a:lvl4pPr marL="1609382" indent="-229912" defTabSz="949981">
              <a:defRPr sz="2400" b="1">
                <a:solidFill>
                  <a:schemeClr val="tx1"/>
                </a:solidFill>
                <a:latin typeface="Times New Roman" pitchFamily="18" charset="0"/>
              </a:defRPr>
            </a:lvl4pPr>
            <a:lvl5pPr marL="463018" defTabSz="949981">
              <a:defRPr sz="2400" b="1">
                <a:solidFill>
                  <a:schemeClr val="tx1"/>
                </a:solidFill>
                <a:latin typeface="Times New Roman" pitchFamily="18" charset="0"/>
              </a:defRPr>
            </a:lvl5pPr>
            <a:lvl6pPr marL="922839" defTabSz="949981" fontAlgn="base">
              <a:spcBef>
                <a:spcPct val="0"/>
              </a:spcBef>
              <a:spcAft>
                <a:spcPct val="0"/>
              </a:spcAft>
              <a:defRPr sz="2400" b="1">
                <a:solidFill>
                  <a:schemeClr val="tx1"/>
                </a:solidFill>
                <a:latin typeface="Times New Roman" pitchFamily="18" charset="0"/>
              </a:defRPr>
            </a:lvl6pPr>
            <a:lvl7pPr marL="1382665" defTabSz="949981" fontAlgn="base">
              <a:spcBef>
                <a:spcPct val="0"/>
              </a:spcBef>
              <a:spcAft>
                <a:spcPct val="0"/>
              </a:spcAft>
              <a:defRPr sz="2400" b="1">
                <a:solidFill>
                  <a:schemeClr val="tx1"/>
                </a:solidFill>
                <a:latin typeface="Times New Roman" pitchFamily="18" charset="0"/>
              </a:defRPr>
            </a:lvl7pPr>
            <a:lvl8pPr marL="1842486" defTabSz="949981" fontAlgn="base">
              <a:spcBef>
                <a:spcPct val="0"/>
              </a:spcBef>
              <a:spcAft>
                <a:spcPct val="0"/>
              </a:spcAft>
              <a:defRPr sz="2400" b="1">
                <a:solidFill>
                  <a:schemeClr val="tx1"/>
                </a:solidFill>
                <a:latin typeface="Times New Roman" pitchFamily="18" charset="0"/>
              </a:defRPr>
            </a:lvl8pPr>
            <a:lvl9pPr marL="2302311" defTabSz="949981"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52229" name="Rectangle 7"/>
          <p:cNvSpPr>
            <a:spLocks noGrp="1" noChangeArrowheads="1"/>
          </p:cNvSpPr>
          <p:nvPr>
            <p:ph type="sldNum" sz="quarter" idx="5"/>
          </p:nvPr>
        </p:nvSpPr>
        <p:spPr>
          <a:xfrm>
            <a:off x="3308322" y="9076910"/>
            <a:ext cx="508526" cy="18583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81">
              <a:defRPr sz="2400" b="1">
                <a:solidFill>
                  <a:schemeClr val="tx1"/>
                </a:solidFill>
                <a:latin typeface="Times New Roman" pitchFamily="18" charset="0"/>
              </a:defRPr>
            </a:lvl1pPr>
            <a:lvl2pPr marL="747214" indent="-287389" defTabSz="949981">
              <a:defRPr sz="2400" b="1">
                <a:solidFill>
                  <a:schemeClr val="tx1"/>
                </a:solidFill>
                <a:latin typeface="Times New Roman" pitchFamily="18" charset="0"/>
              </a:defRPr>
            </a:lvl2pPr>
            <a:lvl3pPr marL="1149558" indent="-229912" defTabSz="949981">
              <a:defRPr sz="2400" b="1">
                <a:solidFill>
                  <a:schemeClr val="tx1"/>
                </a:solidFill>
                <a:latin typeface="Times New Roman" pitchFamily="18" charset="0"/>
              </a:defRPr>
            </a:lvl3pPr>
            <a:lvl4pPr marL="1609382" indent="-229912" defTabSz="949981">
              <a:defRPr sz="2400" b="1">
                <a:solidFill>
                  <a:schemeClr val="tx1"/>
                </a:solidFill>
                <a:latin typeface="Times New Roman" pitchFamily="18" charset="0"/>
              </a:defRPr>
            </a:lvl4pPr>
            <a:lvl5pPr marL="2069206" indent="-229912" defTabSz="949981">
              <a:defRPr sz="2400" b="1">
                <a:solidFill>
                  <a:schemeClr val="tx1"/>
                </a:solidFill>
                <a:latin typeface="Times New Roman" pitchFamily="18" charset="0"/>
              </a:defRPr>
            </a:lvl5pPr>
            <a:lvl6pPr marL="2529028" indent="-229912" defTabSz="949981" fontAlgn="base">
              <a:spcBef>
                <a:spcPct val="0"/>
              </a:spcBef>
              <a:spcAft>
                <a:spcPct val="0"/>
              </a:spcAft>
              <a:defRPr sz="2400" b="1">
                <a:solidFill>
                  <a:schemeClr val="tx1"/>
                </a:solidFill>
                <a:latin typeface="Times New Roman" pitchFamily="18" charset="0"/>
              </a:defRPr>
            </a:lvl6pPr>
            <a:lvl7pPr marL="2988853" indent="-229912" defTabSz="949981" fontAlgn="base">
              <a:spcBef>
                <a:spcPct val="0"/>
              </a:spcBef>
              <a:spcAft>
                <a:spcPct val="0"/>
              </a:spcAft>
              <a:defRPr sz="2400" b="1">
                <a:solidFill>
                  <a:schemeClr val="tx1"/>
                </a:solidFill>
                <a:latin typeface="Times New Roman" pitchFamily="18" charset="0"/>
              </a:defRPr>
            </a:lvl7pPr>
            <a:lvl8pPr marL="3448675" indent="-229912" defTabSz="949981" fontAlgn="base">
              <a:spcBef>
                <a:spcPct val="0"/>
              </a:spcBef>
              <a:spcAft>
                <a:spcPct val="0"/>
              </a:spcAft>
              <a:defRPr sz="2400" b="1">
                <a:solidFill>
                  <a:schemeClr val="tx1"/>
                </a:solidFill>
                <a:latin typeface="Times New Roman" pitchFamily="18" charset="0"/>
              </a:defRPr>
            </a:lvl8pPr>
            <a:lvl9pPr marL="3908499" indent="-229912" defTabSz="949981" fontAlgn="base">
              <a:spcBef>
                <a:spcPct val="0"/>
              </a:spcBef>
              <a:spcAft>
                <a:spcPct val="0"/>
              </a:spcAft>
              <a:defRPr sz="2400" b="1">
                <a:solidFill>
                  <a:schemeClr val="tx1"/>
                </a:solidFill>
                <a:latin typeface="Times New Roman" pitchFamily="18" charset="0"/>
              </a:defRPr>
            </a:lvl9pPr>
          </a:lstStyle>
          <a:p>
            <a:r>
              <a:rPr lang="en-US" sz="1200" b="0"/>
              <a:t>Page </a:t>
            </a:r>
            <a:fld id="{77EC9F2F-741B-4DEE-8797-BA00E4F3D4F3}" type="slidenum">
              <a:rPr lang="en-US" sz="1200" b="0"/>
              <a:pPr/>
              <a:t>32</a:t>
            </a:fld>
            <a:endParaRPr lang="en-US" sz="1200" b="0"/>
          </a:p>
        </p:txBody>
      </p:sp>
      <p:sp>
        <p:nvSpPr>
          <p:cNvPr id="52230" name="Rectangle 2"/>
          <p:cNvSpPr>
            <a:spLocks noGrp="1" noRot="1" noChangeAspect="1" noChangeArrowheads="1" noTextEdit="1"/>
          </p:cNvSpPr>
          <p:nvPr>
            <p:ph type="sldImg"/>
          </p:nvPr>
        </p:nvSpPr>
        <p:spPr>
          <a:ln/>
        </p:spPr>
      </p:sp>
      <p:sp>
        <p:nvSpPr>
          <p:cNvPr id="5223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802.11-14/0203r3</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08319" y="9076910"/>
            <a:ext cx="508526" cy="185831"/>
          </a:xfrm>
        </p:spPr>
        <p:txBody>
          <a:bodyPr/>
          <a:lstStyle/>
          <a:p>
            <a:pPr>
              <a:defRPr/>
            </a:pPr>
            <a:r>
              <a:rPr lang="en-US" smtClean="0"/>
              <a:t>Page </a:t>
            </a:r>
            <a:fld id="{ABB55A41-2363-4FF7-B4E6-5952201265BE}" type="slidenum">
              <a:rPr lang="en-US" smtClean="0"/>
              <a:pPr>
                <a:defRPr/>
              </a:pPr>
              <a:t>34</a:t>
            </a:fld>
            <a:endParaRPr lang="en-US"/>
          </a:p>
        </p:txBody>
      </p:sp>
    </p:spTree>
    <p:extLst>
      <p:ext uri="{BB962C8B-B14F-4D97-AF65-F5344CB8AC3E}">
        <p14:creationId xmlns:p14="http://schemas.microsoft.com/office/powerpoint/2010/main" val="5465308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81">
              <a:defRPr sz="2400" b="1">
                <a:solidFill>
                  <a:schemeClr val="tx1"/>
                </a:solidFill>
                <a:latin typeface="Times New Roman" pitchFamily="18" charset="0"/>
              </a:defRPr>
            </a:lvl1pPr>
            <a:lvl2pPr marL="747214" indent="-287389" defTabSz="949981">
              <a:defRPr sz="2400" b="1">
                <a:solidFill>
                  <a:schemeClr val="tx1"/>
                </a:solidFill>
                <a:latin typeface="Times New Roman" pitchFamily="18" charset="0"/>
              </a:defRPr>
            </a:lvl2pPr>
            <a:lvl3pPr marL="1149558" indent="-229912" defTabSz="949981">
              <a:defRPr sz="2400" b="1">
                <a:solidFill>
                  <a:schemeClr val="tx1"/>
                </a:solidFill>
                <a:latin typeface="Times New Roman" pitchFamily="18" charset="0"/>
              </a:defRPr>
            </a:lvl3pPr>
            <a:lvl4pPr marL="1609382" indent="-229912" defTabSz="949981">
              <a:defRPr sz="2400" b="1">
                <a:solidFill>
                  <a:schemeClr val="tx1"/>
                </a:solidFill>
                <a:latin typeface="Times New Roman" pitchFamily="18" charset="0"/>
              </a:defRPr>
            </a:lvl4pPr>
            <a:lvl5pPr marL="2069206" indent="-229912" defTabSz="949981">
              <a:defRPr sz="2400" b="1">
                <a:solidFill>
                  <a:schemeClr val="tx1"/>
                </a:solidFill>
                <a:latin typeface="Times New Roman" pitchFamily="18" charset="0"/>
              </a:defRPr>
            </a:lvl5pPr>
            <a:lvl6pPr marL="2529028" indent="-229912" defTabSz="949981" fontAlgn="base">
              <a:spcBef>
                <a:spcPct val="0"/>
              </a:spcBef>
              <a:spcAft>
                <a:spcPct val="0"/>
              </a:spcAft>
              <a:defRPr sz="2400" b="1">
                <a:solidFill>
                  <a:schemeClr val="tx1"/>
                </a:solidFill>
                <a:latin typeface="Times New Roman" pitchFamily="18" charset="0"/>
              </a:defRPr>
            </a:lvl6pPr>
            <a:lvl7pPr marL="2988853" indent="-229912" defTabSz="949981" fontAlgn="base">
              <a:spcBef>
                <a:spcPct val="0"/>
              </a:spcBef>
              <a:spcAft>
                <a:spcPct val="0"/>
              </a:spcAft>
              <a:defRPr sz="2400" b="1">
                <a:solidFill>
                  <a:schemeClr val="tx1"/>
                </a:solidFill>
                <a:latin typeface="Times New Roman" pitchFamily="18" charset="0"/>
              </a:defRPr>
            </a:lvl7pPr>
            <a:lvl8pPr marL="3448675" indent="-229912" defTabSz="949981" fontAlgn="base">
              <a:spcBef>
                <a:spcPct val="0"/>
              </a:spcBef>
              <a:spcAft>
                <a:spcPct val="0"/>
              </a:spcAft>
              <a:defRPr sz="2400" b="1">
                <a:solidFill>
                  <a:schemeClr val="tx1"/>
                </a:solidFill>
                <a:latin typeface="Times New Roman" pitchFamily="18" charset="0"/>
              </a:defRPr>
            </a:lvl8pPr>
            <a:lvl9pPr marL="3908499" indent="-229912" defTabSz="949981" fontAlgn="base">
              <a:spcBef>
                <a:spcPct val="0"/>
              </a:spcBef>
              <a:spcAft>
                <a:spcPct val="0"/>
              </a:spcAft>
              <a:defRPr sz="2400" b="1">
                <a:solidFill>
                  <a:schemeClr val="tx1"/>
                </a:solidFill>
                <a:latin typeface="Times New Roman" pitchFamily="18" charset="0"/>
              </a:defRPr>
            </a:lvl9pPr>
          </a:lstStyle>
          <a:p>
            <a:r>
              <a:rPr lang="en-US" sz="1400"/>
              <a:t>March 2014</a:t>
            </a:r>
          </a:p>
        </p:txBody>
      </p:sp>
      <p:sp>
        <p:nvSpPr>
          <p:cNvPr id="64514" name="Slide Image Placeholder 1"/>
          <p:cNvSpPr>
            <a:spLocks noGrp="1" noRot="1" noChangeAspect="1"/>
          </p:cNvSpPr>
          <p:nvPr>
            <p:ph type="sldImg"/>
          </p:nvPr>
        </p:nvSpPr>
        <p:spPr>
          <a:ln/>
        </p:spPr>
      </p:sp>
      <p:sp>
        <p:nvSpPr>
          <p:cNvPr id="6451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64516" name="Header Placeholder 3"/>
          <p:cNvSpPr>
            <a:spLocks noGrp="1"/>
          </p:cNvSpPr>
          <p:nvPr>
            <p:ph type="hdr" sz="quarter"/>
          </p:nvPr>
        </p:nvSpPr>
        <p:spPr>
          <a:xfrm>
            <a:off x="4150838" y="96471"/>
            <a:ext cx="2269053" cy="21680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81">
              <a:defRPr sz="2400" b="1">
                <a:solidFill>
                  <a:schemeClr val="tx1"/>
                </a:solidFill>
                <a:latin typeface="Times New Roman" pitchFamily="18" charset="0"/>
              </a:defRPr>
            </a:lvl1pPr>
            <a:lvl2pPr marL="747214" indent="-287389" defTabSz="949981">
              <a:defRPr sz="2400" b="1">
                <a:solidFill>
                  <a:schemeClr val="tx1"/>
                </a:solidFill>
                <a:latin typeface="Times New Roman" pitchFamily="18" charset="0"/>
              </a:defRPr>
            </a:lvl2pPr>
            <a:lvl3pPr marL="1149558" indent="-229912" defTabSz="949981">
              <a:defRPr sz="2400" b="1">
                <a:solidFill>
                  <a:schemeClr val="tx1"/>
                </a:solidFill>
                <a:latin typeface="Times New Roman" pitchFamily="18" charset="0"/>
              </a:defRPr>
            </a:lvl3pPr>
            <a:lvl4pPr marL="1609382" indent="-229912" defTabSz="949981">
              <a:defRPr sz="2400" b="1">
                <a:solidFill>
                  <a:schemeClr val="tx1"/>
                </a:solidFill>
                <a:latin typeface="Times New Roman" pitchFamily="18" charset="0"/>
              </a:defRPr>
            </a:lvl4pPr>
            <a:lvl5pPr marL="2069206" indent="-229912" defTabSz="949981">
              <a:defRPr sz="2400" b="1">
                <a:solidFill>
                  <a:schemeClr val="tx1"/>
                </a:solidFill>
                <a:latin typeface="Times New Roman" pitchFamily="18" charset="0"/>
              </a:defRPr>
            </a:lvl5pPr>
            <a:lvl6pPr marL="2529028" indent="-229912" defTabSz="949981" fontAlgn="base">
              <a:spcBef>
                <a:spcPct val="0"/>
              </a:spcBef>
              <a:spcAft>
                <a:spcPct val="0"/>
              </a:spcAft>
              <a:defRPr sz="2400" b="1">
                <a:solidFill>
                  <a:schemeClr val="tx1"/>
                </a:solidFill>
                <a:latin typeface="Times New Roman" pitchFamily="18" charset="0"/>
              </a:defRPr>
            </a:lvl6pPr>
            <a:lvl7pPr marL="2988853" indent="-229912" defTabSz="949981" fontAlgn="base">
              <a:spcBef>
                <a:spcPct val="0"/>
              </a:spcBef>
              <a:spcAft>
                <a:spcPct val="0"/>
              </a:spcAft>
              <a:defRPr sz="2400" b="1">
                <a:solidFill>
                  <a:schemeClr val="tx1"/>
                </a:solidFill>
                <a:latin typeface="Times New Roman" pitchFamily="18" charset="0"/>
              </a:defRPr>
            </a:lvl7pPr>
            <a:lvl8pPr marL="3448675" indent="-229912" defTabSz="949981" fontAlgn="base">
              <a:spcBef>
                <a:spcPct val="0"/>
              </a:spcBef>
              <a:spcAft>
                <a:spcPct val="0"/>
              </a:spcAft>
              <a:defRPr sz="2400" b="1">
                <a:solidFill>
                  <a:schemeClr val="tx1"/>
                </a:solidFill>
                <a:latin typeface="Times New Roman" pitchFamily="18" charset="0"/>
              </a:defRPr>
            </a:lvl8pPr>
            <a:lvl9pPr marL="3908499" indent="-229912" defTabSz="949981" fontAlgn="base">
              <a:spcBef>
                <a:spcPct val="0"/>
              </a:spcBef>
              <a:spcAft>
                <a:spcPct val="0"/>
              </a:spcAft>
              <a:defRPr sz="2400" b="1">
                <a:solidFill>
                  <a:schemeClr val="tx1"/>
                </a:solidFill>
                <a:latin typeface="Times New Roman" pitchFamily="18" charset="0"/>
              </a:defRPr>
            </a:lvl9pPr>
          </a:lstStyle>
          <a:p>
            <a:r>
              <a:rPr lang="en-US" sz="1400"/>
              <a:t>doc.: IEEE 802.11-14/0203r3</a:t>
            </a:r>
            <a:endParaRPr lang="en-US" sz="1400"/>
          </a:p>
        </p:txBody>
      </p:sp>
      <p:sp>
        <p:nvSpPr>
          <p:cNvPr id="64517" name="Date Placeholder 4"/>
          <p:cNvSpPr txBox="1">
            <a:spLocks noGrp="1"/>
          </p:cNvSpPr>
          <p:nvPr/>
        </p:nvSpPr>
        <p:spPr bwMode="auto">
          <a:xfrm>
            <a:off x="668310" y="96471"/>
            <a:ext cx="1228745" cy="216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64518" name="Footer Placeholder 5"/>
          <p:cNvSpPr>
            <a:spLocks noGrp="1"/>
          </p:cNvSpPr>
          <p:nvPr>
            <p:ph type="ftr" sz="quarter" idx="4"/>
          </p:nvPr>
        </p:nvSpPr>
        <p:spPr>
          <a:xfrm>
            <a:off x="4315556" y="9076910"/>
            <a:ext cx="2104337" cy="18583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69" indent="-344869" defTabSz="949981">
              <a:defRPr sz="2400" b="1">
                <a:solidFill>
                  <a:schemeClr val="tx1"/>
                </a:solidFill>
                <a:latin typeface="Times New Roman" pitchFamily="18" charset="0"/>
              </a:defRPr>
            </a:lvl1pPr>
            <a:lvl2pPr marL="747214" indent="-287389" defTabSz="949981">
              <a:defRPr sz="2400" b="1">
                <a:solidFill>
                  <a:schemeClr val="tx1"/>
                </a:solidFill>
                <a:latin typeface="Times New Roman" pitchFamily="18" charset="0"/>
              </a:defRPr>
            </a:lvl2pPr>
            <a:lvl3pPr marL="1149558" indent="-229912" defTabSz="949981">
              <a:defRPr sz="2400" b="1">
                <a:solidFill>
                  <a:schemeClr val="tx1"/>
                </a:solidFill>
                <a:latin typeface="Times New Roman" pitchFamily="18" charset="0"/>
              </a:defRPr>
            </a:lvl3pPr>
            <a:lvl4pPr marL="1609382" indent="-229912" defTabSz="949981">
              <a:defRPr sz="2400" b="1">
                <a:solidFill>
                  <a:schemeClr val="tx1"/>
                </a:solidFill>
                <a:latin typeface="Times New Roman" pitchFamily="18" charset="0"/>
              </a:defRPr>
            </a:lvl4pPr>
            <a:lvl5pPr marL="463018" defTabSz="949981">
              <a:defRPr sz="2400" b="1">
                <a:solidFill>
                  <a:schemeClr val="tx1"/>
                </a:solidFill>
                <a:latin typeface="Times New Roman" pitchFamily="18" charset="0"/>
              </a:defRPr>
            </a:lvl5pPr>
            <a:lvl6pPr marL="922839" defTabSz="949981" fontAlgn="base">
              <a:spcBef>
                <a:spcPct val="0"/>
              </a:spcBef>
              <a:spcAft>
                <a:spcPct val="0"/>
              </a:spcAft>
              <a:defRPr sz="2400" b="1">
                <a:solidFill>
                  <a:schemeClr val="tx1"/>
                </a:solidFill>
                <a:latin typeface="Times New Roman" pitchFamily="18" charset="0"/>
              </a:defRPr>
            </a:lvl6pPr>
            <a:lvl7pPr marL="1382665" defTabSz="949981" fontAlgn="base">
              <a:spcBef>
                <a:spcPct val="0"/>
              </a:spcBef>
              <a:spcAft>
                <a:spcPct val="0"/>
              </a:spcAft>
              <a:defRPr sz="2400" b="1">
                <a:solidFill>
                  <a:schemeClr val="tx1"/>
                </a:solidFill>
                <a:latin typeface="Times New Roman" pitchFamily="18" charset="0"/>
              </a:defRPr>
            </a:lvl7pPr>
            <a:lvl8pPr marL="1842486" defTabSz="949981" fontAlgn="base">
              <a:spcBef>
                <a:spcPct val="0"/>
              </a:spcBef>
              <a:spcAft>
                <a:spcPct val="0"/>
              </a:spcAft>
              <a:defRPr sz="2400" b="1">
                <a:solidFill>
                  <a:schemeClr val="tx1"/>
                </a:solidFill>
                <a:latin typeface="Times New Roman" pitchFamily="18" charset="0"/>
              </a:defRPr>
            </a:lvl8pPr>
            <a:lvl9pPr marL="2302311" defTabSz="949981"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64519" name="Slide Number Placeholder 6"/>
          <p:cNvSpPr>
            <a:spLocks noGrp="1"/>
          </p:cNvSpPr>
          <p:nvPr>
            <p:ph type="sldNum" sz="quarter" idx="5"/>
          </p:nvPr>
        </p:nvSpPr>
        <p:spPr>
          <a:xfrm>
            <a:off x="3308322" y="9076910"/>
            <a:ext cx="508526" cy="18583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81">
              <a:defRPr sz="2400" b="1">
                <a:solidFill>
                  <a:schemeClr val="tx1"/>
                </a:solidFill>
                <a:latin typeface="Times New Roman" pitchFamily="18" charset="0"/>
              </a:defRPr>
            </a:lvl1pPr>
            <a:lvl2pPr marL="747214" indent="-287389" defTabSz="949981">
              <a:defRPr sz="2400" b="1">
                <a:solidFill>
                  <a:schemeClr val="tx1"/>
                </a:solidFill>
                <a:latin typeface="Times New Roman" pitchFamily="18" charset="0"/>
              </a:defRPr>
            </a:lvl2pPr>
            <a:lvl3pPr marL="1149558" indent="-229912" defTabSz="949981">
              <a:defRPr sz="2400" b="1">
                <a:solidFill>
                  <a:schemeClr val="tx1"/>
                </a:solidFill>
                <a:latin typeface="Times New Roman" pitchFamily="18" charset="0"/>
              </a:defRPr>
            </a:lvl3pPr>
            <a:lvl4pPr marL="1609382" indent="-229912" defTabSz="949981">
              <a:defRPr sz="2400" b="1">
                <a:solidFill>
                  <a:schemeClr val="tx1"/>
                </a:solidFill>
                <a:latin typeface="Times New Roman" pitchFamily="18" charset="0"/>
              </a:defRPr>
            </a:lvl4pPr>
            <a:lvl5pPr marL="2069206" indent="-229912" defTabSz="949981">
              <a:defRPr sz="2400" b="1">
                <a:solidFill>
                  <a:schemeClr val="tx1"/>
                </a:solidFill>
                <a:latin typeface="Times New Roman" pitchFamily="18" charset="0"/>
              </a:defRPr>
            </a:lvl5pPr>
            <a:lvl6pPr marL="2529028" indent="-229912" defTabSz="949981" fontAlgn="base">
              <a:spcBef>
                <a:spcPct val="0"/>
              </a:spcBef>
              <a:spcAft>
                <a:spcPct val="0"/>
              </a:spcAft>
              <a:defRPr sz="2400" b="1">
                <a:solidFill>
                  <a:schemeClr val="tx1"/>
                </a:solidFill>
                <a:latin typeface="Times New Roman" pitchFamily="18" charset="0"/>
              </a:defRPr>
            </a:lvl6pPr>
            <a:lvl7pPr marL="2988853" indent="-229912" defTabSz="949981" fontAlgn="base">
              <a:spcBef>
                <a:spcPct val="0"/>
              </a:spcBef>
              <a:spcAft>
                <a:spcPct val="0"/>
              </a:spcAft>
              <a:defRPr sz="2400" b="1">
                <a:solidFill>
                  <a:schemeClr val="tx1"/>
                </a:solidFill>
                <a:latin typeface="Times New Roman" pitchFamily="18" charset="0"/>
              </a:defRPr>
            </a:lvl7pPr>
            <a:lvl8pPr marL="3448675" indent="-229912" defTabSz="949981" fontAlgn="base">
              <a:spcBef>
                <a:spcPct val="0"/>
              </a:spcBef>
              <a:spcAft>
                <a:spcPct val="0"/>
              </a:spcAft>
              <a:defRPr sz="2400" b="1">
                <a:solidFill>
                  <a:schemeClr val="tx1"/>
                </a:solidFill>
                <a:latin typeface="Times New Roman" pitchFamily="18" charset="0"/>
              </a:defRPr>
            </a:lvl8pPr>
            <a:lvl9pPr marL="3908499" indent="-229912" defTabSz="949981" fontAlgn="base">
              <a:spcBef>
                <a:spcPct val="0"/>
              </a:spcBef>
              <a:spcAft>
                <a:spcPct val="0"/>
              </a:spcAft>
              <a:defRPr sz="2400" b="1">
                <a:solidFill>
                  <a:schemeClr val="tx1"/>
                </a:solidFill>
                <a:latin typeface="Times New Roman" pitchFamily="18" charset="0"/>
              </a:defRPr>
            </a:lvl9pPr>
          </a:lstStyle>
          <a:p>
            <a:r>
              <a:rPr lang="en-US" sz="1200" b="0"/>
              <a:t>Page </a:t>
            </a:r>
            <a:fld id="{4E44476F-A137-4586-B866-C75BB669FE3D}" type="slidenum">
              <a:rPr lang="en-US" sz="1200" b="0"/>
              <a:pPr/>
              <a:t>47</a:t>
            </a:fld>
            <a:endParaRPr lang="en-US" sz="1200" b="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802.11-14/0203r3</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08319" y="9076909"/>
            <a:ext cx="508526" cy="185831"/>
          </a:xfrm>
        </p:spPr>
        <p:txBody>
          <a:bodyPr/>
          <a:lstStyle/>
          <a:p>
            <a:pPr>
              <a:defRPr/>
            </a:pPr>
            <a:r>
              <a:rPr lang="en-US" smtClean="0"/>
              <a:t>Page </a:t>
            </a:r>
            <a:fld id="{ABB55A41-2363-4FF7-B4E6-5952201265BE}" type="slidenum">
              <a:rPr lang="en-US" smtClean="0"/>
              <a:pPr>
                <a:defRPr/>
              </a:pPr>
              <a:t>48</a:t>
            </a:fld>
            <a:endParaRPr lang="en-US"/>
          </a:p>
        </p:txBody>
      </p:sp>
    </p:spTree>
    <p:extLst>
      <p:ext uri="{BB962C8B-B14F-4D97-AF65-F5344CB8AC3E}">
        <p14:creationId xmlns:p14="http://schemas.microsoft.com/office/powerpoint/2010/main" val="15444080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802.11-14/0203r3</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08319" y="9076910"/>
            <a:ext cx="508526" cy="185831"/>
          </a:xfrm>
        </p:spPr>
        <p:txBody>
          <a:bodyPr/>
          <a:lstStyle/>
          <a:p>
            <a:pPr>
              <a:defRPr/>
            </a:pPr>
            <a:r>
              <a:rPr lang="en-US" smtClean="0"/>
              <a:t>Page </a:t>
            </a:r>
            <a:fld id="{ABB55A41-2363-4FF7-B4E6-5952201265BE}" type="slidenum">
              <a:rPr lang="en-US" smtClean="0"/>
              <a:pPr>
                <a:defRPr/>
              </a:pPr>
              <a:t>49</a:t>
            </a:fld>
            <a:endParaRPr lang="en-US"/>
          </a:p>
        </p:txBody>
      </p:sp>
    </p:spTree>
    <p:extLst>
      <p:ext uri="{BB962C8B-B14F-4D97-AF65-F5344CB8AC3E}">
        <p14:creationId xmlns:p14="http://schemas.microsoft.com/office/powerpoint/2010/main" val="22650734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802.11-14/0203r3</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08319" y="9076910"/>
            <a:ext cx="508526" cy="185831"/>
          </a:xfrm>
        </p:spPr>
        <p:txBody>
          <a:bodyPr/>
          <a:lstStyle/>
          <a:p>
            <a:pPr>
              <a:defRPr/>
            </a:pPr>
            <a:r>
              <a:rPr lang="en-US" smtClean="0"/>
              <a:t>Page </a:t>
            </a:r>
            <a:fld id="{ABB55A41-2363-4FF7-B4E6-5952201265BE}" type="slidenum">
              <a:rPr lang="en-US" smtClean="0"/>
              <a:pPr>
                <a:defRPr/>
              </a:pPr>
              <a:t>51</a:t>
            </a:fld>
            <a:endParaRPr lang="en-US"/>
          </a:p>
        </p:txBody>
      </p:sp>
    </p:spTree>
    <p:extLst>
      <p:ext uri="{BB962C8B-B14F-4D97-AF65-F5344CB8AC3E}">
        <p14:creationId xmlns:p14="http://schemas.microsoft.com/office/powerpoint/2010/main" val="29629343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5193">
              <a:defRPr sz="2800">
                <a:solidFill>
                  <a:schemeClr val="tx1"/>
                </a:solidFill>
                <a:latin typeface="Times New Roman" pitchFamily="18" charset="0"/>
              </a:defRPr>
            </a:lvl1pPr>
            <a:lvl2pPr marL="747214" indent="-287389" defTabSz="945193">
              <a:defRPr sz="2800">
                <a:solidFill>
                  <a:schemeClr val="tx1"/>
                </a:solidFill>
                <a:latin typeface="Times New Roman" pitchFamily="18" charset="0"/>
              </a:defRPr>
            </a:lvl2pPr>
            <a:lvl3pPr marL="1149558" indent="-229912" defTabSz="945193">
              <a:defRPr sz="2800">
                <a:solidFill>
                  <a:schemeClr val="tx1"/>
                </a:solidFill>
                <a:latin typeface="Times New Roman" pitchFamily="18" charset="0"/>
              </a:defRPr>
            </a:lvl3pPr>
            <a:lvl4pPr marL="1609382" indent="-229912" defTabSz="945193">
              <a:defRPr sz="2800">
                <a:solidFill>
                  <a:schemeClr val="tx1"/>
                </a:solidFill>
                <a:latin typeface="Times New Roman" pitchFamily="18" charset="0"/>
              </a:defRPr>
            </a:lvl4pPr>
            <a:lvl5pPr marL="2069206" indent="-229912" defTabSz="945193">
              <a:defRPr sz="2800">
                <a:solidFill>
                  <a:schemeClr val="tx1"/>
                </a:solidFill>
                <a:latin typeface="Times New Roman" pitchFamily="18" charset="0"/>
              </a:defRPr>
            </a:lvl5pPr>
            <a:lvl6pPr marL="2529028" indent="-229912" defTabSz="945193" fontAlgn="base">
              <a:spcBef>
                <a:spcPct val="0"/>
              </a:spcBef>
              <a:spcAft>
                <a:spcPct val="0"/>
              </a:spcAft>
              <a:defRPr sz="2800">
                <a:solidFill>
                  <a:schemeClr val="tx1"/>
                </a:solidFill>
                <a:latin typeface="Times New Roman" pitchFamily="18" charset="0"/>
              </a:defRPr>
            </a:lvl6pPr>
            <a:lvl7pPr marL="2988853" indent="-229912" defTabSz="945193" fontAlgn="base">
              <a:spcBef>
                <a:spcPct val="0"/>
              </a:spcBef>
              <a:spcAft>
                <a:spcPct val="0"/>
              </a:spcAft>
              <a:defRPr sz="2800">
                <a:solidFill>
                  <a:schemeClr val="tx1"/>
                </a:solidFill>
                <a:latin typeface="Times New Roman" pitchFamily="18" charset="0"/>
              </a:defRPr>
            </a:lvl7pPr>
            <a:lvl8pPr marL="3448675" indent="-229912" defTabSz="945193" fontAlgn="base">
              <a:spcBef>
                <a:spcPct val="0"/>
              </a:spcBef>
              <a:spcAft>
                <a:spcPct val="0"/>
              </a:spcAft>
              <a:defRPr sz="2800">
                <a:solidFill>
                  <a:schemeClr val="tx1"/>
                </a:solidFill>
                <a:latin typeface="Times New Roman" pitchFamily="18" charset="0"/>
              </a:defRPr>
            </a:lvl8pPr>
            <a:lvl9pPr marL="3908499" indent="-229912" defTabSz="945193" fontAlgn="base">
              <a:spcBef>
                <a:spcPct val="0"/>
              </a:spcBef>
              <a:spcAft>
                <a:spcPct val="0"/>
              </a:spcAft>
              <a:defRPr sz="2800">
                <a:solidFill>
                  <a:schemeClr val="tx1"/>
                </a:solidFill>
                <a:latin typeface="Times New Roman" pitchFamily="18" charset="0"/>
              </a:defRPr>
            </a:lvl9pPr>
          </a:lstStyle>
          <a:p>
            <a:r>
              <a:rPr lang="en-US" sz="1400"/>
              <a:t>doc.: IEEE 802.11-14/0203r3</a:t>
            </a:r>
            <a:endParaRPr lang="en-US" sz="1400"/>
          </a:p>
        </p:txBody>
      </p:sp>
      <p:sp>
        <p:nvSpPr>
          <p:cNvPr id="25602"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5193">
              <a:defRPr sz="2800">
                <a:solidFill>
                  <a:schemeClr val="tx1"/>
                </a:solidFill>
                <a:latin typeface="Times New Roman" pitchFamily="18" charset="0"/>
              </a:defRPr>
            </a:lvl1pPr>
            <a:lvl2pPr marL="747214" indent="-287389" defTabSz="945193">
              <a:defRPr sz="2800">
                <a:solidFill>
                  <a:schemeClr val="tx1"/>
                </a:solidFill>
                <a:latin typeface="Times New Roman" pitchFamily="18" charset="0"/>
              </a:defRPr>
            </a:lvl2pPr>
            <a:lvl3pPr marL="1149558" indent="-229912" defTabSz="945193">
              <a:defRPr sz="2800">
                <a:solidFill>
                  <a:schemeClr val="tx1"/>
                </a:solidFill>
                <a:latin typeface="Times New Roman" pitchFamily="18" charset="0"/>
              </a:defRPr>
            </a:lvl3pPr>
            <a:lvl4pPr marL="1609382" indent="-229912" defTabSz="945193">
              <a:defRPr sz="2800">
                <a:solidFill>
                  <a:schemeClr val="tx1"/>
                </a:solidFill>
                <a:latin typeface="Times New Roman" pitchFamily="18" charset="0"/>
              </a:defRPr>
            </a:lvl4pPr>
            <a:lvl5pPr marL="2069206" indent="-229912" defTabSz="945193">
              <a:defRPr sz="2800">
                <a:solidFill>
                  <a:schemeClr val="tx1"/>
                </a:solidFill>
                <a:latin typeface="Times New Roman" pitchFamily="18" charset="0"/>
              </a:defRPr>
            </a:lvl5pPr>
            <a:lvl6pPr marL="2529028" indent="-229912" defTabSz="945193" fontAlgn="base">
              <a:spcBef>
                <a:spcPct val="0"/>
              </a:spcBef>
              <a:spcAft>
                <a:spcPct val="0"/>
              </a:spcAft>
              <a:defRPr sz="2800">
                <a:solidFill>
                  <a:schemeClr val="tx1"/>
                </a:solidFill>
                <a:latin typeface="Times New Roman" pitchFamily="18" charset="0"/>
              </a:defRPr>
            </a:lvl6pPr>
            <a:lvl7pPr marL="2988853" indent="-229912" defTabSz="945193" fontAlgn="base">
              <a:spcBef>
                <a:spcPct val="0"/>
              </a:spcBef>
              <a:spcAft>
                <a:spcPct val="0"/>
              </a:spcAft>
              <a:defRPr sz="2800">
                <a:solidFill>
                  <a:schemeClr val="tx1"/>
                </a:solidFill>
                <a:latin typeface="Times New Roman" pitchFamily="18" charset="0"/>
              </a:defRPr>
            </a:lvl7pPr>
            <a:lvl8pPr marL="3448675" indent="-229912" defTabSz="945193" fontAlgn="base">
              <a:spcBef>
                <a:spcPct val="0"/>
              </a:spcBef>
              <a:spcAft>
                <a:spcPct val="0"/>
              </a:spcAft>
              <a:defRPr sz="2800">
                <a:solidFill>
                  <a:schemeClr val="tx1"/>
                </a:solidFill>
                <a:latin typeface="Times New Roman" pitchFamily="18" charset="0"/>
              </a:defRPr>
            </a:lvl8pPr>
            <a:lvl9pPr marL="3908499" indent="-229912" defTabSz="945193" fontAlgn="base">
              <a:spcBef>
                <a:spcPct val="0"/>
              </a:spcBef>
              <a:spcAft>
                <a:spcPct val="0"/>
              </a:spcAft>
              <a:defRPr sz="2800">
                <a:solidFill>
                  <a:schemeClr val="tx1"/>
                </a:solidFill>
                <a:latin typeface="Times New Roman" pitchFamily="18" charset="0"/>
              </a:defRPr>
            </a:lvl9pPr>
          </a:lstStyle>
          <a:p>
            <a:r>
              <a:rPr lang="en-US" sz="1400"/>
              <a:t>March 2014</a:t>
            </a:r>
          </a:p>
        </p:txBody>
      </p:sp>
      <p:sp>
        <p:nvSpPr>
          <p:cNvPr id="25603"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69" indent="-344869" defTabSz="945193">
              <a:defRPr sz="2800">
                <a:solidFill>
                  <a:schemeClr val="tx1"/>
                </a:solidFill>
                <a:latin typeface="Times New Roman" pitchFamily="18" charset="0"/>
              </a:defRPr>
            </a:lvl1pPr>
            <a:lvl2pPr marL="747214" indent="-287389" defTabSz="945193">
              <a:defRPr sz="2800">
                <a:solidFill>
                  <a:schemeClr val="tx1"/>
                </a:solidFill>
                <a:latin typeface="Times New Roman" pitchFamily="18" charset="0"/>
              </a:defRPr>
            </a:lvl2pPr>
            <a:lvl3pPr marL="1149558" indent="-229912" defTabSz="945193">
              <a:defRPr sz="2800">
                <a:solidFill>
                  <a:schemeClr val="tx1"/>
                </a:solidFill>
                <a:latin typeface="Times New Roman" pitchFamily="18" charset="0"/>
              </a:defRPr>
            </a:lvl3pPr>
            <a:lvl4pPr marL="1609382" indent="-229912" defTabSz="945193">
              <a:defRPr sz="2800">
                <a:solidFill>
                  <a:schemeClr val="tx1"/>
                </a:solidFill>
                <a:latin typeface="Times New Roman" pitchFamily="18" charset="0"/>
              </a:defRPr>
            </a:lvl4pPr>
            <a:lvl5pPr marL="459822" defTabSz="945193">
              <a:defRPr sz="2800">
                <a:solidFill>
                  <a:schemeClr val="tx1"/>
                </a:solidFill>
                <a:latin typeface="Times New Roman" pitchFamily="18" charset="0"/>
              </a:defRPr>
            </a:lvl5pPr>
            <a:lvl6pPr marL="919647" defTabSz="945193" fontAlgn="base">
              <a:spcBef>
                <a:spcPct val="0"/>
              </a:spcBef>
              <a:spcAft>
                <a:spcPct val="0"/>
              </a:spcAft>
              <a:defRPr sz="2800">
                <a:solidFill>
                  <a:schemeClr val="tx1"/>
                </a:solidFill>
                <a:latin typeface="Times New Roman" pitchFamily="18" charset="0"/>
              </a:defRPr>
            </a:lvl6pPr>
            <a:lvl7pPr marL="1379470" defTabSz="945193" fontAlgn="base">
              <a:spcBef>
                <a:spcPct val="0"/>
              </a:spcBef>
              <a:spcAft>
                <a:spcPct val="0"/>
              </a:spcAft>
              <a:defRPr sz="2800">
                <a:solidFill>
                  <a:schemeClr val="tx1"/>
                </a:solidFill>
                <a:latin typeface="Times New Roman" pitchFamily="18" charset="0"/>
              </a:defRPr>
            </a:lvl7pPr>
            <a:lvl8pPr marL="1839294" defTabSz="945193" fontAlgn="base">
              <a:spcBef>
                <a:spcPct val="0"/>
              </a:spcBef>
              <a:spcAft>
                <a:spcPct val="0"/>
              </a:spcAft>
              <a:defRPr sz="2800">
                <a:solidFill>
                  <a:schemeClr val="tx1"/>
                </a:solidFill>
                <a:latin typeface="Times New Roman" pitchFamily="18" charset="0"/>
              </a:defRPr>
            </a:lvl8pPr>
            <a:lvl9pPr marL="2299117" defTabSz="945193" fontAlgn="base">
              <a:spcBef>
                <a:spcPct val="0"/>
              </a:spcBef>
              <a:spcAft>
                <a:spcPct val="0"/>
              </a:spcAft>
              <a:defRPr sz="2800">
                <a:solidFill>
                  <a:schemeClr val="tx1"/>
                </a:solidFill>
                <a:latin typeface="Times New Roman" pitchFamily="18" charset="0"/>
              </a:defRPr>
            </a:lvl9pPr>
          </a:lstStyle>
          <a:p>
            <a:pPr lvl="4"/>
            <a:r>
              <a:rPr lang="en-US" sz="1200"/>
              <a:t>Bruce Kraemer (Marvell)</a:t>
            </a:r>
          </a:p>
        </p:txBody>
      </p:sp>
      <p:sp>
        <p:nvSpPr>
          <p:cNvPr id="25604" name="Rectangle 7"/>
          <p:cNvSpPr>
            <a:spLocks noGrp="1" noChangeArrowheads="1"/>
          </p:cNvSpPr>
          <p:nvPr>
            <p:ph type="sldNum" sz="quarter" idx="5"/>
          </p:nvPr>
        </p:nvSpPr>
        <p:spPr>
          <a:xfrm>
            <a:off x="3309915" y="9078512"/>
            <a:ext cx="508526" cy="18583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5193">
              <a:defRPr sz="2800">
                <a:solidFill>
                  <a:schemeClr val="tx1"/>
                </a:solidFill>
                <a:latin typeface="Times New Roman" pitchFamily="18" charset="0"/>
              </a:defRPr>
            </a:lvl1pPr>
            <a:lvl2pPr marL="747214" indent="-287389" defTabSz="945193">
              <a:defRPr sz="2800">
                <a:solidFill>
                  <a:schemeClr val="tx1"/>
                </a:solidFill>
                <a:latin typeface="Times New Roman" pitchFamily="18" charset="0"/>
              </a:defRPr>
            </a:lvl2pPr>
            <a:lvl3pPr marL="1149558" indent="-229912" defTabSz="945193">
              <a:defRPr sz="2800">
                <a:solidFill>
                  <a:schemeClr val="tx1"/>
                </a:solidFill>
                <a:latin typeface="Times New Roman" pitchFamily="18" charset="0"/>
              </a:defRPr>
            </a:lvl3pPr>
            <a:lvl4pPr marL="1609382" indent="-229912" defTabSz="945193">
              <a:defRPr sz="2800">
                <a:solidFill>
                  <a:schemeClr val="tx1"/>
                </a:solidFill>
                <a:latin typeface="Times New Roman" pitchFamily="18" charset="0"/>
              </a:defRPr>
            </a:lvl4pPr>
            <a:lvl5pPr marL="2069206" indent="-229912" defTabSz="945193">
              <a:defRPr sz="2800">
                <a:solidFill>
                  <a:schemeClr val="tx1"/>
                </a:solidFill>
                <a:latin typeface="Times New Roman" pitchFamily="18" charset="0"/>
              </a:defRPr>
            </a:lvl5pPr>
            <a:lvl6pPr marL="2529028" indent="-229912" defTabSz="945193" fontAlgn="base">
              <a:spcBef>
                <a:spcPct val="0"/>
              </a:spcBef>
              <a:spcAft>
                <a:spcPct val="0"/>
              </a:spcAft>
              <a:defRPr sz="2800">
                <a:solidFill>
                  <a:schemeClr val="tx1"/>
                </a:solidFill>
                <a:latin typeface="Times New Roman" pitchFamily="18" charset="0"/>
              </a:defRPr>
            </a:lvl6pPr>
            <a:lvl7pPr marL="2988853" indent="-229912" defTabSz="945193" fontAlgn="base">
              <a:spcBef>
                <a:spcPct val="0"/>
              </a:spcBef>
              <a:spcAft>
                <a:spcPct val="0"/>
              </a:spcAft>
              <a:defRPr sz="2800">
                <a:solidFill>
                  <a:schemeClr val="tx1"/>
                </a:solidFill>
                <a:latin typeface="Times New Roman" pitchFamily="18" charset="0"/>
              </a:defRPr>
            </a:lvl7pPr>
            <a:lvl8pPr marL="3448675" indent="-229912" defTabSz="945193" fontAlgn="base">
              <a:spcBef>
                <a:spcPct val="0"/>
              </a:spcBef>
              <a:spcAft>
                <a:spcPct val="0"/>
              </a:spcAft>
              <a:defRPr sz="2800">
                <a:solidFill>
                  <a:schemeClr val="tx1"/>
                </a:solidFill>
                <a:latin typeface="Times New Roman" pitchFamily="18" charset="0"/>
              </a:defRPr>
            </a:lvl8pPr>
            <a:lvl9pPr marL="3908499" indent="-229912" defTabSz="945193" fontAlgn="base">
              <a:spcBef>
                <a:spcPct val="0"/>
              </a:spcBef>
              <a:spcAft>
                <a:spcPct val="0"/>
              </a:spcAft>
              <a:defRPr sz="2800">
                <a:solidFill>
                  <a:schemeClr val="tx1"/>
                </a:solidFill>
                <a:latin typeface="Times New Roman" pitchFamily="18" charset="0"/>
              </a:defRPr>
            </a:lvl9pPr>
          </a:lstStyle>
          <a:p>
            <a:r>
              <a:rPr lang="en-US" sz="1200"/>
              <a:t>Page </a:t>
            </a:r>
            <a:fld id="{715DBE2F-93A1-4727-BDCC-A8F0FCA4B459}" type="slidenum">
              <a:rPr lang="en-US" sz="1200"/>
              <a:pPr/>
              <a:t>52</a:t>
            </a:fld>
            <a:endParaRPr lang="en-US" sz="1200"/>
          </a:p>
        </p:txBody>
      </p:sp>
      <p:sp>
        <p:nvSpPr>
          <p:cNvPr id="25605" name="Rectangle 2"/>
          <p:cNvSpPr>
            <a:spLocks noGrp="1" noRot="1" noChangeAspect="1" noChangeArrowheads="1" noTextEdit="1"/>
          </p:cNvSpPr>
          <p:nvPr>
            <p:ph type="sldImg"/>
          </p:nvPr>
        </p:nvSpPr>
        <p:spPr>
          <a:ln/>
        </p:spPr>
      </p:sp>
      <p:sp>
        <p:nvSpPr>
          <p:cNvPr id="2560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5193">
              <a:defRPr sz="2800">
                <a:solidFill>
                  <a:schemeClr val="tx1"/>
                </a:solidFill>
                <a:latin typeface="Times New Roman" pitchFamily="18" charset="0"/>
              </a:defRPr>
            </a:lvl1pPr>
            <a:lvl2pPr marL="747214" indent="-287389" defTabSz="945193">
              <a:defRPr sz="2800">
                <a:solidFill>
                  <a:schemeClr val="tx1"/>
                </a:solidFill>
                <a:latin typeface="Times New Roman" pitchFamily="18" charset="0"/>
              </a:defRPr>
            </a:lvl2pPr>
            <a:lvl3pPr marL="1149558" indent="-229912" defTabSz="945193">
              <a:defRPr sz="2800">
                <a:solidFill>
                  <a:schemeClr val="tx1"/>
                </a:solidFill>
                <a:latin typeface="Times New Roman" pitchFamily="18" charset="0"/>
              </a:defRPr>
            </a:lvl3pPr>
            <a:lvl4pPr marL="1609382" indent="-229912" defTabSz="945193">
              <a:defRPr sz="2800">
                <a:solidFill>
                  <a:schemeClr val="tx1"/>
                </a:solidFill>
                <a:latin typeface="Times New Roman" pitchFamily="18" charset="0"/>
              </a:defRPr>
            </a:lvl4pPr>
            <a:lvl5pPr marL="2069206" indent="-229912" defTabSz="945193">
              <a:defRPr sz="2800">
                <a:solidFill>
                  <a:schemeClr val="tx1"/>
                </a:solidFill>
                <a:latin typeface="Times New Roman" pitchFamily="18" charset="0"/>
              </a:defRPr>
            </a:lvl5pPr>
            <a:lvl6pPr marL="2529028" indent="-229912" defTabSz="945193" fontAlgn="base">
              <a:spcBef>
                <a:spcPct val="0"/>
              </a:spcBef>
              <a:spcAft>
                <a:spcPct val="0"/>
              </a:spcAft>
              <a:defRPr sz="2800">
                <a:solidFill>
                  <a:schemeClr val="tx1"/>
                </a:solidFill>
                <a:latin typeface="Times New Roman" pitchFamily="18" charset="0"/>
              </a:defRPr>
            </a:lvl6pPr>
            <a:lvl7pPr marL="2988853" indent="-229912" defTabSz="945193" fontAlgn="base">
              <a:spcBef>
                <a:spcPct val="0"/>
              </a:spcBef>
              <a:spcAft>
                <a:spcPct val="0"/>
              </a:spcAft>
              <a:defRPr sz="2800">
                <a:solidFill>
                  <a:schemeClr val="tx1"/>
                </a:solidFill>
                <a:latin typeface="Times New Roman" pitchFamily="18" charset="0"/>
              </a:defRPr>
            </a:lvl7pPr>
            <a:lvl8pPr marL="3448675" indent="-229912" defTabSz="945193" fontAlgn="base">
              <a:spcBef>
                <a:spcPct val="0"/>
              </a:spcBef>
              <a:spcAft>
                <a:spcPct val="0"/>
              </a:spcAft>
              <a:defRPr sz="2800">
                <a:solidFill>
                  <a:schemeClr val="tx1"/>
                </a:solidFill>
                <a:latin typeface="Times New Roman" pitchFamily="18" charset="0"/>
              </a:defRPr>
            </a:lvl8pPr>
            <a:lvl9pPr marL="3908499" indent="-229912" defTabSz="945193" fontAlgn="base">
              <a:spcBef>
                <a:spcPct val="0"/>
              </a:spcBef>
              <a:spcAft>
                <a:spcPct val="0"/>
              </a:spcAft>
              <a:defRPr sz="2800">
                <a:solidFill>
                  <a:schemeClr val="tx1"/>
                </a:solidFill>
                <a:latin typeface="Times New Roman" pitchFamily="18" charset="0"/>
              </a:defRPr>
            </a:lvl9pPr>
          </a:lstStyle>
          <a:p>
            <a:r>
              <a:rPr lang="en-US" sz="1400"/>
              <a:t>doc.: IEEE 802.11-14/0203r3</a:t>
            </a:r>
            <a:endParaRPr lang="en-US" sz="1400"/>
          </a:p>
        </p:txBody>
      </p:sp>
      <p:sp>
        <p:nvSpPr>
          <p:cNvPr id="25602"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5193">
              <a:defRPr sz="2800">
                <a:solidFill>
                  <a:schemeClr val="tx1"/>
                </a:solidFill>
                <a:latin typeface="Times New Roman" pitchFamily="18" charset="0"/>
              </a:defRPr>
            </a:lvl1pPr>
            <a:lvl2pPr marL="747214" indent="-287389" defTabSz="945193">
              <a:defRPr sz="2800">
                <a:solidFill>
                  <a:schemeClr val="tx1"/>
                </a:solidFill>
                <a:latin typeface="Times New Roman" pitchFamily="18" charset="0"/>
              </a:defRPr>
            </a:lvl2pPr>
            <a:lvl3pPr marL="1149558" indent="-229912" defTabSz="945193">
              <a:defRPr sz="2800">
                <a:solidFill>
                  <a:schemeClr val="tx1"/>
                </a:solidFill>
                <a:latin typeface="Times New Roman" pitchFamily="18" charset="0"/>
              </a:defRPr>
            </a:lvl3pPr>
            <a:lvl4pPr marL="1609382" indent="-229912" defTabSz="945193">
              <a:defRPr sz="2800">
                <a:solidFill>
                  <a:schemeClr val="tx1"/>
                </a:solidFill>
                <a:latin typeface="Times New Roman" pitchFamily="18" charset="0"/>
              </a:defRPr>
            </a:lvl4pPr>
            <a:lvl5pPr marL="2069206" indent="-229912" defTabSz="945193">
              <a:defRPr sz="2800">
                <a:solidFill>
                  <a:schemeClr val="tx1"/>
                </a:solidFill>
                <a:latin typeface="Times New Roman" pitchFamily="18" charset="0"/>
              </a:defRPr>
            </a:lvl5pPr>
            <a:lvl6pPr marL="2529028" indent="-229912" defTabSz="945193" fontAlgn="base">
              <a:spcBef>
                <a:spcPct val="0"/>
              </a:spcBef>
              <a:spcAft>
                <a:spcPct val="0"/>
              </a:spcAft>
              <a:defRPr sz="2800">
                <a:solidFill>
                  <a:schemeClr val="tx1"/>
                </a:solidFill>
                <a:latin typeface="Times New Roman" pitchFamily="18" charset="0"/>
              </a:defRPr>
            </a:lvl6pPr>
            <a:lvl7pPr marL="2988853" indent="-229912" defTabSz="945193" fontAlgn="base">
              <a:spcBef>
                <a:spcPct val="0"/>
              </a:spcBef>
              <a:spcAft>
                <a:spcPct val="0"/>
              </a:spcAft>
              <a:defRPr sz="2800">
                <a:solidFill>
                  <a:schemeClr val="tx1"/>
                </a:solidFill>
                <a:latin typeface="Times New Roman" pitchFamily="18" charset="0"/>
              </a:defRPr>
            </a:lvl7pPr>
            <a:lvl8pPr marL="3448675" indent="-229912" defTabSz="945193" fontAlgn="base">
              <a:spcBef>
                <a:spcPct val="0"/>
              </a:spcBef>
              <a:spcAft>
                <a:spcPct val="0"/>
              </a:spcAft>
              <a:defRPr sz="2800">
                <a:solidFill>
                  <a:schemeClr val="tx1"/>
                </a:solidFill>
                <a:latin typeface="Times New Roman" pitchFamily="18" charset="0"/>
              </a:defRPr>
            </a:lvl8pPr>
            <a:lvl9pPr marL="3908499" indent="-229912" defTabSz="945193" fontAlgn="base">
              <a:spcBef>
                <a:spcPct val="0"/>
              </a:spcBef>
              <a:spcAft>
                <a:spcPct val="0"/>
              </a:spcAft>
              <a:defRPr sz="2800">
                <a:solidFill>
                  <a:schemeClr val="tx1"/>
                </a:solidFill>
                <a:latin typeface="Times New Roman" pitchFamily="18" charset="0"/>
              </a:defRPr>
            </a:lvl9pPr>
          </a:lstStyle>
          <a:p>
            <a:r>
              <a:rPr lang="en-US" sz="1400"/>
              <a:t>March 2014</a:t>
            </a:r>
          </a:p>
        </p:txBody>
      </p:sp>
      <p:sp>
        <p:nvSpPr>
          <p:cNvPr id="25603"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69" indent="-344869" defTabSz="945193">
              <a:defRPr sz="2800">
                <a:solidFill>
                  <a:schemeClr val="tx1"/>
                </a:solidFill>
                <a:latin typeface="Times New Roman" pitchFamily="18" charset="0"/>
              </a:defRPr>
            </a:lvl1pPr>
            <a:lvl2pPr marL="747214" indent="-287389" defTabSz="945193">
              <a:defRPr sz="2800">
                <a:solidFill>
                  <a:schemeClr val="tx1"/>
                </a:solidFill>
                <a:latin typeface="Times New Roman" pitchFamily="18" charset="0"/>
              </a:defRPr>
            </a:lvl2pPr>
            <a:lvl3pPr marL="1149558" indent="-229912" defTabSz="945193">
              <a:defRPr sz="2800">
                <a:solidFill>
                  <a:schemeClr val="tx1"/>
                </a:solidFill>
                <a:latin typeface="Times New Roman" pitchFamily="18" charset="0"/>
              </a:defRPr>
            </a:lvl3pPr>
            <a:lvl4pPr marL="1609382" indent="-229912" defTabSz="945193">
              <a:defRPr sz="2800">
                <a:solidFill>
                  <a:schemeClr val="tx1"/>
                </a:solidFill>
                <a:latin typeface="Times New Roman" pitchFamily="18" charset="0"/>
              </a:defRPr>
            </a:lvl4pPr>
            <a:lvl5pPr marL="459822" defTabSz="945193">
              <a:defRPr sz="2800">
                <a:solidFill>
                  <a:schemeClr val="tx1"/>
                </a:solidFill>
                <a:latin typeface="Times New Roman" pitchFamily="18" charset="0"/>
              </a:defRPr>
            </a:lvl5pPr>
            <a:lvl6pPr marL="919647" defTabSz="945193" fontAlgn="base">
              <a:spcBef>
                <a:spcPct val="0"/>
              </a:spcBef>
              <a:spcAft>
                <a:spcPct val="0"/>
              </a:spcAft>
              <a:defRPr sz="2800">
                <a:solidFill>
                  <a:schemeClr val="tx1"/>
                </a:solidFill>
                <a:latin typeface="Times New Roman" pitchFamily="18" charset="0"/>
              </a:defRPr>
            </a:lvl6pPr>
            <a:lvl7pPr marL="1379470" defTabSz="945193" fontAlgn="base">
              <a:spcBef>
                <a:spcPct val="0"/>
              </a:spcBef>
              <a:spcAft>
                <a:spcPct val="0"/>
              </a:spcAft>
              <a:defRPr sz="2800">
                <a:solidFill>
                  <a:schemeClr val="tx1"/>
                </a:solidFill>
                <a:latin typeface="Times New Roman" pitchFamily="18" charset="0"/>
              </a:defRPr>
            </a:lvl7pPr>
            <a:lvl8pPr marL="1839294" defTabSz="945193" fontAlgn="base">
              <a:spcBef>
                <a:spcPct val="0"/>
              </a:spcBef>
              <a:spcAft>
                <a:spcPct val="0"/>
              </a:spcAft>
              <a:defRPr sz="2800">
                <a:solidFill>
                  <a:schemeClr val="tx1"/>
                </a:solidFill>
                <a:latin typeface="Times New Roman" pitchFamily="18" charset="0"/>
              </a:defRPr>
            </a:lvl8pPr>
            <a:lvl9pPr marL="2299117" defTabSz="945193" fontAlgn="base">
              <a:spcBef>
                <a:spcPct val="0"/>
              </a:spcBef>
              <a:spcAft>
                <a:spcPct val="0"/>
              </a:spcAft>
              <a:defRPr sz="2800">
                <a:solidFill>
                  <a:schemeClr val="tx1"/>
                </a:solidFill>
                <a:latin typeface="Times New Roman" pitchFamily="18" charset="0"/>
              </a:defRPr>
            </a:lvl9pPr>
          </a:lstStyle>
          <a:p>
            <a:pPr lvl="4"/>
            <a:r>
              <a:rPr lang="en-US" sz="1200"/>
              <a:t>Bruce Kraemer (Marvell)</a:t>
            </a:r>
          </a:p>
        </p:txBody>
      </p:sp>
      <p:sp>
        <p:nvSpPr>
          <p:cNvPr id="25604" name="Rectangle 7"/>
          <p:cNvSpPr>
            <a:spLocks noGrp="1" noChangeArrowheads="1"/>
          </p:cNvSpPr>
          <p:nvPr>
            <p:ph type="sldNum" sz="quarter" idx="5"/>
          </p:nvPr>
        </p:nvSpPr>
        <p:spPr>
          <a:xfrm>
            <a:off x="3309915" y="9078512"/>
            <a:ext cx="508526" cy="18583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5193">
              <a:defRPr sz="2800">
                <a:solidFill>
                  <a:schemeClr val="tx1"/>
                </a:solidFill>
                <a:latin typeface="Times New Roman" pitchFamily="18" charset="0"/>
              </a:defRPr>
            </a:lvl1pPr>
            <a:lvl2pPr marL="747214" indent="-287389" defTabSz="945193">
              <a:defRPr sz="2800">
                <a:solidFill>
                  <a:schemeClr val="tx1"/>
                </a:solidFill>
                <a:latin typeface="Times New Roman" pitchFamily="18" charset="0"/>
              </a:defRPr>
            </a:lvl2pPr>
            <a:lvl3pPr marL="1149558" indent="-229912" defTabSz="945193">
              <a:defRPr sz="2800">
                <a:solidFill>
                  <a:schemeClr val="tx1"/>
                </a:solidFill>
                <a:latin typeface="Times New Roman" pitchFamily="18" charset="0"/>
              </a:defRPr>
            </a:lvl3pPr>
            <a:lvl4pPr marL="1609382" indent="-229912" defTabSz="945193">
              <a:defRPr sz="2800">
                <a:solidFill>
                  <a:schemeClr val="tx1"/>
                </a:solidFill>
                <a:latin typeface="Times New Roman" pitchFamily="18" charset="0"/>
              </a:defRPr>
            </a:lvl4pPr>
            <a:lvl5pPr marL="2069206" indent="-229912" defTabSz="945193">
              <a:defRPr sz="2800">
                <a:solidFill>
                  <a:schemeClr val="tx1"/>
                </a:solidFill>
                <a:latin typeface="Times New Roman" pitchFamily="18" charset="0"/>
              </a:defRPr>
            </a:lvl5pPr>
            <a:lvl6pPr marL="2529028" indent="-229912" defTabSz="945193" fontAlgn="base">
              <a:spcBef>
                <a:spcPct val="0"/>
              </a:spcBef>
              <a:spcAft>
                <a:spcPct val="0"/>
              </a:spcAft>
              <a:defRPr sz="2800">
                <a:solidFill>
                  <a:schemeClr val="tx1"/>
                </a:solidFill>
                <a:latin typeface="Times New Roman" pitchFamily="18" charset="0"/>
              </a:defRPr>
            </a:lvl6pPr>
            <a:lvl7pPr marL="2988853" indent="-229912" defTabSz="945193" fontAlgn="base">
              <a:spcBef>
                <a:spcPct val="0"/>
              </a:spcBef>
              <a:spcAft>
                <a:spcPct val="0"/>
              </a:spcAft>
              <a:defRPr sz="2800">
                <a:solidFill>
                  <a:schemeClr val="tx1"/>
                </a:solidFill>
                <a:latin typeface="Times New Roman" pitchFamily="18" charset="0"/>
              </a:defRPr>
            </a:lvl7pPr>
            <a:lvl8pPr marL="3448675" indent="-229912" defTabSz="945193" fontAlgn="base">
              <a:spcBef>
                <a:spcPct val="0"/>
              </a:spcBef>
              <a:spcAft>
                <a:spcPct val="0"/>
              </a:spcAft>
              <a:defRPr sz="2800">
                <a:solidFill>
                  <a:schemeClr val="tx1"/>
                </a:solidFill>
                <a:latin typeface="Times New Roman" pitchFamily="18" charset="0"/>
              </a:defRPr>
            </a:lvl8pPr>
            <a:lvl9pPr marL="3908499" indent="-229912" defTabSz="945193" fontAlgn="base">
              <a:spcBef>
                <a:spcPct val="0"/>
              </a:spcBef>
              <a:spcAft>
                <a:spcPct val="0"/>
              </a:spcAft>
              <a:defRPr sz="2800">
                <a:solidFill>
                  <a:schemeClr val="tx1"/>
                </a:solidFill>
                <a:latin typeface="Times New Roman" pitchFamily="18" charset="0"/>
              </a:defRPr>
            </a:lvl9pPr>
          </a:lstStyle>
          <a:p>
            <a:r>
              <a:rPr lang="en-US" sz="1200"/>
              <a:t>Page </a:t>
            </a:r>
            <a:fld id="{715DBE2F-93A1-4727-BDCC-A8F0FCA4B459}" type="slidenum">
              <a:rPr lang="en-US" sz="1200"/>
              <a:pPr/>
              <a:t>53</a:t>
            </a:fld>
            <a:endParaRPr lang="en-US" sz="1200"/>
          </a:p>
        </p:txBody>
      </p:sp>
      <p:sp>
        <p:nvSpPr>
          <p:cNvPr id="25605" name="Rectangle 2"/>
          <p:cNvSpPr>
            <a:spLocks noGrp="1" noRot="1" noChangeAspect="1" noChangeArrowheads="1" noTextEdit="1"/>
          </p:cNvSpPr>
          <p:nvPr>
            <p:ph type="sldImg"/>
          </p:nvPr>
        </p:nvSpPr>
        <p:spPr>
          <a:ln/>
        </p:spPr>
      </p:sp>
      <p:sp>
        <p:nvSpPr>
          <p:cNvPr id="2560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81">
              <a:defRPr sz="2400" b="1">
                <a:solidFill>
                  <a:schemeClr val="tx1"/>
                </a:solidFill>
                <a:latin typeface="Times New Roman" pitchFamily="18" charset="0"/>
              </a:defRPr>
            </a:lvl1pPr>
            <a:lvl2pPr marL="747214" indent="-287389" defTabSz="949981">
              <a:defRPr sz="2400" b="1">
                <a:solidFill>
                  <a:schemeClr val="tx1"/>
                </a:solidFill>
                <a:latin typeface="Times New Roman" pitchFamily="18" charset="0"/>
              </a:defRPr>
            </a:lvl2pPr>
            <a:lvl3pPr marL="1149558" indent="-229912" defTabSz="949981">
              <a:defRPr sz="2400" b="1">
                <a:solidFill>
                  <a:schemeClr val="tx1"/>
                </a:solidFill>
                <a:latin typeface="Times New Roman" pitchFamily="18" charset="0"/>
              </a:defRPr>
            </a:lvl3pPr>
            <a:lvl4pPr marL="1609382" indent="-229912" defTabSz="949981">
              <a:defRPr sz="2400" b="1">
                <a:solidFill>
                  <a:schemeClr val="tx1"/>
                </a:solidFill>
                <a:latin typeface="Times New Roman" pitchFamily="18" charset="0"/>
              </a:defRPr>
            </a:lvl4pPr>
            <a:lvl5pPr marL="2069206" indent="-229912" defTabSz="949981">
              <a:defRPr sz="2400" b="1">
                <a:solidFill>
                  <a:schemeClr val="tx1"/>
                </a:solidFill>
                <a:latin typeface="Times New Roman" pitchFamily="18" charset="0"/>
              </a:defRPr>
            </a:lvl5pPr>
            <a:lvl6pPr marL="2529028" indent="-229912" defTabSz="949981" fontAlgn="base">
              <a:spcBef>
                <a:spcPct val="0"/>
              </a:spcBef>
              <a:spcAft>
                <a:spcPct val="0"/>
              </a:spcAft>
              <a:defRPr sz="2400" b="1">
                <a:solidFill>
                  <a:schemeClr val="tx1"/>
                </a:solidFill>
                <a:latin typeface="Times New Roman" pitchFamily="18" charset="0"/>
              </a:defRPr>
            </a:lvl6pPr>
            <a:lvl7pPr marL="2988853" indent="-229912" defTabSz="949981" fontAlgn="base">
              <a:spcBef>
                <a:spcPct val="0"/>
              </a:spcBef>
              <a:spcAft>
                <a:spcPct val="0"/>
              </a:spcAft>
              <a:defRPr sz="2400" b="1">
                <a:solidFill>
                  <a:schemeClr val="tx1"/>
                </a:solidFill>
                <a:latin typeface="Times New Roman" pitchFamily="18" charset="0"/>
              </a:defRPr>
            </a:lvl7pPr>
            <a:lvl8pPr marL="3448675" indent="-229912" defTabSz="949981" fontAlgn="base">
              <a:spcBef>
                <a:spcPct val="0"/>
              </a:spcBef>
              <a:spcAft>
                <a:spcPct val="0"/>
              </a:spcAft>
              <a:defRPr sz="2400" b="1">
                <a:solidFill>
                  <a:schemeClr val="tx1"/>
                </a:solidFill>
                <a:latin typeface="Times New Roman" pitchFamily="18" charset="0"/>
              </a:defRPr>
            </a:lvl8pPr>
            <a:lvl9pPr marL="3908499" indent="-229912" defTabSz="949981" fontAlgn="base">
              <a:spcBef>
                <a:spcPct val="0"/>
              </a:spcBef>
              <a:spcAft>
                <a:spcPct val="0"/>
              </a:spcAft>
              <a:defRPr sz="2400" b="1">
                <a:solidFill>
                  <a:schemeClr val="tx1"/>
                </a:solidFill>
                <a:latin typeface="Times New Roman" pitchFamily="18" charset="0"/>
              </a:defRPr>
            </a:lvl9pPr>
          </a:lstStyle>
          <a:p>
            <a:r>
              <a:rPr lang="en-US" sz="1400"/>
              <a:t>March 2014</a:t>
            </a:r>
          </a:p>
        </p:txBody>
      </p:sp>
      <p:sp>
        <p:nvSpPr>
          <p:cNvPr id="70658" name="Rectangle 2"/>
          <p:cNvSpPr>
            <a:spLocks noGrp="1" noChangeArrowheads="1"/>
          </p:cNvSpPr>
          <p:nvPr>
            <p:ph type="hdr" sz="quarter"/>
          </p:nvPr>
        </p:nvSpPr>
        <p:spPr>
          <a:xfrm>
            <a:off x="4150838" y="96471"/>
            <a:ext cx="2269053" cy="21680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81">
              <a:defRPr sz="2400" b="1">
                <a:solidFill>
                  <a:schemeClr val="tx1"/>
                </a:solidFill>
                <a:latin typeface="Times New Roman" pitchFamily="18" charset="0"/>
              </a:defRPr>
            </a:lvl1pPr>
            <a:lvl2pPr marL="747214" indent="-287389" defTabSz="949981">
              <a:defRPr sz="2400" b="1">
                <a:solidFill>
                  <a:schemeClr val="tx1"/>
                </a:solidFill>
                <a:latin typeface="Times New Roman" pitchFamily="18" charset="0"/>
              </a:defRPr>
            </a:lvl2pPr>
            <a:lvl3pPr marL="1149558" indent="-229912" defTabSz="949981">
              <a:defRPr sz="2400" b="1">
                <a:solidFill>
                  <a:schemeClr val="tx1"/>
                </a:solidFill>
                <a:latin typeface="Times New Roman" pitchFamily="18" charset="0"/>
              </a:defRPr>
            </a:lvl3pPr>
            <a:lvl4pPr marL="1609382" indent="-229912" defTabSz="949981">
              <a:defRPr sz="2400" b="1">
                <a:solidFill>
                  <a:schemeClr val="tx1"/>
                </a:solidFill>
                <a:latin typeface="Times New Roman" pitchFamily="18" charset="0"/>
              </a:defRPr>
            </a:lvl4pPr>
            <a:lvl5pPr marL="2069206" indent="-229912" defTabSz="949981">
              <a:defRPr sz="2400" b="1">
                <a:solidFill>
                  <a:schemeClr val="tx1"/>
                </a:solidFill>
                <a:latin typeface="Times New Roman" pitchFamily="18" charset="0"/>
              </a:defRPr>
            </a:lvl5pPr>
            <a:lvl6pPr marL="2529028" indent="-229912" defTabSz="949981" fontAlgn="base">
              <a:spcBef>
                <a:spcPct val="0"/>
              </a:spcBef>
              <a:spcAft>
                <a:spcPct val="0"/>
              </a:spcAft>
              <a:defRPr sz="2400" b="1">
                <a:solidFill>
                  <a:schemeClr val="tx1"/>
                </a:solidFill>
                <a:latin typeface="Times New Roman" pitchFamily="18" charset="0"/>
              </a:defRPr>
            </a:lvl6pPr>
            <a:lvl7pPr marL="2988853" indent="-229912" defTabSz="949981" fontAlgn="base">
              <a:spcBef>
                <a:spcPct val="0"/>
              </a:spcBef>
              <a:spcAft>
                <a:spcPct val="0"/>
              </a:spcAft>
              <a:defRPr sz="2400" b="1">
                <a:solidFill>
                  <a:schemeClr val="tx1"/>
                </a:solidFill>
                <a:latin typeface="Times New Roman" pitchFamily="18" charset="0"/>
              </a:defRPr>
            </a:lvl7pPr>
            <a:lvl8pPr marL="3448675" indent="-229912" defTabSz="949981" fontAlgn="base">
              <a:spcBef>
                <a:spcPct val="0"/>
              </a:spcBef>
              <a:spcAft>
                <a:spcPct val="0"/>
              </a:spcAft>
              <a:defRPr sz="2400" b="1">
                <a:solidFill>
                  <a:schemeClr val="tx1"/>
                </a:solidFill>
                <a:latin typeface="Times New Roman" pitchFamily="18" charset="0"/>
              </a:defRPr>
            </a:lvl8pPr>
            <a:lvl9pPr marL="3908499" indent="-229912" defTabSz="949981" fontAlgn="base">
              <a:spcBef>
                <a:spcPct val="0"/>
              </a:spcBef>
              <a:spcAft>
                <a:spcPct val="0"/>
              </a:spcAft>
              <a:defRPr sz="2400" b="1">
                <a:solidFill>
                  <a:schemeClr val="tx1"/>
                </a:solidFill>
                <a:latin typeface="Times New Roman" pitchFamily="18" charset="0"/>
              </a:defRPr>
            </a:lvl9pPr>
          </a:lstStyle>
          <a:p>
            <a:r>
              <a:rPr lang="en-US" sz="1400"/>
              <a:t>doc.: IEEE 802.11-14/0203r3</a:t>
            </a:r>
            <a:endParaRPr lang="en-US" sz="1400"/>
          </a:p>
        </p:txBody>
      </p:sp>
      <p:sp>
        <p:nvSpPr>
          <p:cNvPr id="70659" name="Rectangle 3"/>
          <p:cNvSpPr txBox="1">
            <a:spLocks noGrp="1" noChangeArrowheads="1"/>
          </p:cNvSpPr>
          <p:nvPr/>
        </p:nvSpPr>
        <p:spPr bwMode="auto">
          <a:xfrm>
            <a:off x="668310" y="96471"/>
            <a:ext cx="1228745" cy="216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0660" name="Rectangle 6"/>
          <p:cNvSpPr>
            <a:spLocks noGrp="1" noChangeArrowheads="1"/>
          </p:cNvSpPr>
          <p:nvPr>
            <p:ph type="ftr" sz="quarter" idx="4"/>
          </p:nvPr>
        </p:nvSpPr>
        <p:spPr>
          <a:xfrm>
            <a:off x="4315556" y="9076910"/>
            <a:ext cx="2104337" cy="18583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69" indent="-344869" defTabSz="949981">
              <a:defRPr sz="2400" b="1">
                <a:solidFill>
                  <a:schemeClr val="tx1"/>
                </a:solidFill>
                <a:latin typeface="Times New Roman" pitchFamily="18" charset="0"/>
              </a:defRPr>
            </a:lvl1pPr>
            <a:lvl2pPr marL="747214" indent="-287389" defTabSz="949981">
              <a:defRPr sz="2400" b="1">
                <a:solidFill>
                  <a:schemeClr val="tx1"/>
                </a:solidFill>
                <a:latin typeface="Times New Roman" pitchFamily="18" charset="0"/>
              </a:defRPr>
            </a:lvl2pPr>
            <a:lvl3pPr marL="1149558" indent="-229912" defTabSz="949981">
              <a:defRPr sz="2400" b="1">
                <a:solidFill>
                  <a:schemeClr val="tx1"/>
                </a:solidFill>
                <a:latin typeface="Times New Roman" pitchFamily="18" charset="0"/>
              </a:defRPr>
            </a:lvl3pPr>
            <a:lvl4pPr marL="1609382" indent="-229912" defTabSz="949981">
              <a:defRPr sz="2400" b="1">
                <a:solidFill>
                  <a:schemeClr val="tx1"/>
                </a:solidFill>
                <a:latin typeface="Times New Roman" pitchFamily="18" charset="0"/>
              </a:defRPr>
            </a:lvl4pPr>
            <a:lvl5pPr marL="463018" defTabSz="949981">
              <a:defRPr sz="2400" b="1">
                <a:solidFill>
                  <a:schemeClr val="tx1"/>
                </a:solidFill>
                <a:latin typeface="Times New Roman" pitchFamily="18" charset="0"/>
              </a:defRPr>
            </a:lvl5pPr>
            <a:lvl6pPr marL="922839" defTabSz="949981" fontAlgn="base">
              <a:spcBef>
                <a:spcPct val="0"/>
              </a:spcBef>
              <a:spcAft>
                <a:spcPct val="0"/>
              </a:spcAft>
              <a:defRPr sz="2400" b="1">
                <a:solidFill>
                  <a:schemeClr val="tx1"/>
                </a:solidFill>
                <a:latin typeface="Times New Roman" pitchFamily="18" charset="0"/>
              </a:defRPr>
            </a:lvl6pPr>
            <a:lvl7pPr marL="1382665" defTabSz="949981" fontAlgn="base">
              <a:spcBef>
                <a:spcPct val="0"/>
              </a:spcBef>
              <a:spcAft>
                <a:spcPct val="0"/>
              </a:spcAft>
              <a:defRPr sz="2400" b="1">
                <a:solidFill>
                  <a:schemeClr val="tx1"/>
                </a:solidFill>
                <a:latin typeface="Times New Roman" pitchFamily="18" charset="0"/>
              </a:defRPr>
            </a:lvl7pPr>
            <a:lvl8pPr marL="1842486" defTabSz="949981" fontAlgn="base">
              <a:spcBef>
                <a:spcPct val="0"/>
              </a:spcBef>
              <a:spcAft>
                <a:spcPct val="0"/>
              </a:spcAft>
              <a:defRPr sz="2400" b="1">
                <a:solidFill>
                  <a:schemeClr val="tx1"/>
                </a:solidFill>
                <a:latin typeface="Times New Roman" pitchFamily="18" charset="0"/>
              </a:defRPr>
            </a:lvl8pPr>
            <a:lvl9pPr marL="2302311" defTabSz="949981"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70661" name="Rectangle 7"/>
          <p:cNvSpPr>
            <a:spLocks noGrp="1" noChangeArrowheads="1"/>
          </p:cNvSpPr>
          <p:nvPr>
            <p:ph type="sldNum" sz="quarter" idx="5"/>
          </p:nvPr>
        </p:nvSpPr>
        <p:spPr>
          <a:xfrm>
            <a:off x="3308322" y="9076910"/>
            <a:ext cx="508526" cy="18583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81">
              <a:defRPr sz="2400" b="1">
                <a:solidFill>
                  <a:schemeClr val="tx1"/>
                </a:solidFill>
                <a:latin typeface="Times New Roman" pitchFamily="18" charset="0"/>
              </a:defRPr>
            </a:lvl1pPr>
            <a:lvl2pPr marL="747214" indent="-287389" defTabSz="949981">
              <a:defRPr sz="2400" b="1">
                <a:solidFill>
                  <a:schemeClr val="tx1"/>
                </a:solidFill>
                <a:latin typeface="Times New Roman" pitchFamily="18" charset="0"/>
              </a:defRPr>
            </a:lvl2pPr>
            <a:lvl3pPr marL="1149558" indent="-229912" defTabSz="949981">
              <a:defRPr sz="2400" b="1">
                <a:solidFill>
                  <a:schemeClr val="tx1"/>
                </a:solidFill>
                <a:latin typeface="Times New Roman" pitchFamily="18" charset="0"/>
              </a:defRPr>
            </a:lvl3pPr>
            <a:lvl4pPr marL="1609382" indent="-229912" defTabSz="949981">
              <a:defRPr sz="2400" b="1">
                <a:solidFill>
                  <a:schemeClr val="tx1"/>
                </a:solidFill>
                <a:latin typeface="Times New Roman" pitchFamily="18" charset="0"/>
              </a:defRPr>
            </a:lvl4pPr>
            <a:lvl5pPr marL="2069206" indent="-229912" defTabSz="949981">
              <a:defRPr sz="2400" b="1">
                <a:solidFill>
                  <a:schemeClr val="tx1"/>
                </a:solidFill>
                <a:latin typeface="Times New Roman" pitchFamily="18" charset="0"/>
              </a:defRPr>
            </a:lvl5pPr>
            <a:lvl6pPr marL="2529028" indent="-229912" defTabSz="949981" fontAlgn="base">
              <a:spcBef>
                <a:spcPct val="0"/>
              </a:spcBef>
              <a:spcAft>
                <a:spcPct val="0"/>
              </a:spcAft>
              <a:defRPr sz="2400" b="1">
                <a:solidFill>
                  <a:schemeClr val="tx1"/>
                </a:solidFill>
                <a:latin typeface="Times New Roman" pitchFamily="18" charset="0"/>
              </a:defRPr>
            </a:lvl6pPr>
            <a:lvl7pPr marL="2988853" indent="-229912" defTabSz="949981" fontAlgn="base">
              <a:spcBef>
                <a:spcPct val="0"/>
              </a:spcBef>
              <a:spcAft>
                <a:spcPct val="0"/>
              </a:spcAft>
              <a:defRPr sz="2400" b="1">
                <a:solidFill>
                  <a:schemeClr val="tx1"/>
                </a:solidFill>
                <a:latin typeface="Times New Roman" pitchFamily="18" charset="0"/>
              </a:defRPr>
            </a:lvl7pPr>
            <a:lvl8pPr marL="3448675" indent="-229912" defTabSz="949981" fontAlgn="base">
              <a:spcBef>
                <a:spcPct val="0"/>
              </a:spcBef>
              <a:spcAft>
                <a:spcPct val="0"/>
              </a:spcAft>
              <a:defRPr sz="2400" b="1">
                <a:solidFill>
                  <a:schemeClr val="tx1"/>
                </a:solidFill>
                <a:latin typeface="Times New Roman" pitchFamily="18" charset="0"/>
              </a:defRPr>
            </a:lvl8pPr>
            <a:lvl9pPr marL="3908499" indent="-229912" defTabSz="949981" fontAlgn="base">
              <a:spcBef>
                <a:spcPct val="0"/>
              </a:spcBef>
              <a:spcAft>
                <a:spcPct val="0"/>
              </a:spcAft>
              <a:defRPr sz="2400" b="1">
                <a:solidFill>
                  <a:schemeClr val="tx1"/>
                </a:solidFill>
                <a:latin typeface="Times New Roman" pitchFamily="18" charset="0"/>
              </a:defRPr>
            </a:lvl9pPr>
          </a:lstStyle>
          <a:p>
            <a:r>
              <a:rPr lang="en-US" sz="1200" b="0"/>
              <a:t>Page </a:t>
            </a:r>
            <a:fld id="{F42C4005-3F5F-4665-98E2-E69A7869924E}" type="slidenum">
              <a:rPr lang="en-US" sz="1200" b="0"/>
              <a:pPr/>
              <a:t>56</a:t>
            </a:fld>
            <a:endParaRPr lang="en-US" sz="1200" b="0"/>
          </a:p>
        </p:txBody>
      </p:sp>
      <p:sp>
        <p:nvSpPr>
          <p:cNvPr id="70662" name="Rectangle 2"/>
          <p:cNvSpPr>
            <a:spLocks noGrp="1" noRot="1" noChangeAspect="1" noChangeArrowheads="1" noTextEdit="1"/>
          </p:cNvSpPr>
          <p:nvPr>
            <p:ph type="sldImg"/>
          </p:nvPr>
        </p:nvSpPr>
        <p:spPr>
          <a:ln/>
        </p:spPr>
      </p:sp>
      <p:sp>
        <p:nvSpPr>
          <p:cNvPr id="706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81">
              <a:defRPr sz="2400" b="1">
                <a:solidFill>
                  <a:schemeClr val="tx1"/>
                </a:solidFill>
                <a:latin typeface="Times New Roman" pitchFamily="18" charset="0"/>
              </a:defRPr>
            </a:lvl1pPr>
            <a:lvl2pPr marL="747214" indent="-287389" defTabSz="949981">
              <a:defRPr sz="2400" b="1">
                <a:solidFill>
                  <a:schemeClr val="tx1"/>
                </a:solidFill>
                <a:latin typeface="Times New Roman" pitchFamily="18" charset="0"/>
              </a:defRPr>
            </a:lvl2pPr>
            <a:lvl3pPr marL="1149558" indent="-229912" defTabSz="949981">
              <a:defRPr sz="2400" b="1">
                <a:solidFill>
                  <a:schemeClr val="tx1"/>
                </a:solidFill>
                <a:latin typeface="Times New Roman" pitchFamily="18" charset="0"/>
              </a:defRPr>
            </a:lvl3pPr>
            <a:lvl4pPr marL="1609382" indent="-229912" defTabSz="949981">
              <a:defRPr sz="2400" b="1">
                <a:solidFill>
                  <a:schemeClr val="tx1"/>
                </a:solidFill>
                <a:latin typeface="Times New Roman" pitchFamily="18" charset="0"/>
              </a:defRPr>
            </a:lvl4pPr>
            <a:lvl5pPr marL="2069206" indent="-229912" defTabSz="949981">
              <a:defRPr sz="2400" b="1">
                <a:solidFill>
                  <a:schemeClr val="tx1"/>
                </a:solidFill>
                <a:latin typeface="Times New Roman" pitchFamily="18" charset="0"/>
              </a:defRPr>
            </a:lvl5pPr>
            <a:lvl6pPr marL="2529028" indent="-229912" defTabSz="949981" fontAlgn="base">
              <a:spcBef>
                <a:spcPct val="0"/>
              </a:spcBef>
              <a:spcAft>
                <a:spcPct val="0"/>
              </a:spcAft>
              <a:defRPr sz="2400" b="1">
                <a:solidFill>
                  <a:schemeClr val="tx1"/>
                </a:solidFill>
                <a:latin typeface="Times New Roman" pitchFamily="18" charset="0"/>
              </a:defRPr>
            </a:lvl6pPr>
            <a:lvl7pPr marL="2988853" indent="-229912" defTabSz="949981" fontAlgn="base">
              <a:spcBef>
                <a:spcPct val="0"/>
              </a:spcBef>
              <a:spcAft>
                <a:spcPct val="0"/>
              </a:spcAft>
              <a:defRPr sz="2400" b="1">
                <a:solidFill>
                  <a:schemeClr val="tx1"/>
                </a:solidFill>
                <a:latin typeface="Times New Roman" pitchFamily="18" charset="0"/>
              </a:defRPr>
            </a:lvl7pPr>
            <a:lvl8pPr marL="3448675" indent="-229912" defTabSz="949981" fontAlgn="base">
              <a:spcBef>
                <a:spcPct val="0"/>
              </a:spcBef>
              <a:spcAft>
                <a:spcPct val="0"/>
              </a:spcAft>
              <a:defRPr sz="2400" b="1">
                <a:solidFill>
                  <a:schemeClr val="tx1"/>
                </a:solidFill>
                <a:latin typeface="Times New Roman" pitchFamily="18" charset="0"/>
              </a:defRPr>
            </a:lvl8pPr>
            <a:lvl9pPr marL="3908499" indent="-229912" defTabSz="949981" fontAlgn="base">
              <a:spcBef>
                <a:spcPct val="0"/>
              </a:spcBef>
              <a:spcAft>
                <a:spcPct val="0"/>
              </a:spcAft>
              <a:defRPr sz="2400" b="1">
                <a:solidFill>
                  <a:schemeClr val="tx1"/>
                </a:solidFill>
                <a:latin typeface="Times New Roman" pitchFamily="18" charset="0"/>
              </a:defRPr>
            </a:lvl9pPr>
          </a:lstStyle>
          <a:p>
            <a:r>
              <a:rPr lang="en-US" sz="1400"/>
              <a:t>March 2014</a:t>
            </a:r>
          </a:p>
        </p:txBody>
      </p:sp>
      <p:sp>
        <p:nvSpPr>
          <p:cNvPr id="72706" name="Slide Image Placeholder 1"/>
          <p:cNvSpPr>
            <a:spLocks noGrp="1" noRot="1" noChangeAspect="1" noTextEdit="1"/>
          </p:cNvSpPr>
          <p:nvPr>
            <p:ph type="sldImg"/>
          </p:nvPr>
        </p:nvSpPr>
        <p:spPr>
          <a:xfrm>
            <a:off x="1209675" y="711200"/>
            <a:ext cx="4667250" cy="3500438"/>
          </a:xfrm>
          <a:ln/>
        </p:spPr>
      </p:sp>
      <p:sp>
        <p:nvSpPr>
          <p:cNvPr id="7270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2708" name="Header Placeholder 3"/>
          <p:cNvSpPr>
            <a:spLocks noGrp="1"/>
          </p:cNvSpPr>
          <p:nvPr>
            <p:ph type="hdr" sz="quarter"/>
          </p:nvPr>
        </p:nvSpPr>
        <p:spPr>
          <a:xfrm>
            <a:off x="4150838" y="96471"/>
            <a:ext cx="2269053" cy="21680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81">
              <a:defRPr sz="2400" b="1">
                <a:solidFill>
                  <a:schemeClr val="tx1"/>
                </a:solidFill>
                <a:latin typeface="Times New Roman" pitchFamily="18" charset="0"/>
              </a:defRPr>
            </a:lvl1pPr>
            <a:lvl2pPr marL="747214" indent="-287389" defTabSz="949981">
              <a:defRPr sz="2400" b="1">
                <a:solidFill>
                  <a:schemeClr val="tx1"/>
                </a:solidFill>
                <a:latin typeface="Times New Roman" pitchFamily="18" charset="0"/>
              </a:defRPr>
            </a:lvl2pPr>
            <a:lvl3pPr marL="1149558" indent="-229912" defTabSz="949981">
              <a:defRPr sz="2400" b="1">
                <a:solidFill>
                  <a:schemeClr val="tx1"/>
                </a:solidFill>
                <a:latin typeface="Times New Roman" pitchFamily="18" charset="0"/>
              </a:defRPr>
            </a:lvl3pPr>
            <a:lvl4pPr marL="1609382" indent="-229912" defTabSz="949981">
              <a:defRPr sz="2400" b="1">
                <a:solidFill>
                  <a:schemeClr val="tx1"/>
                </a:solidFill>
                <a:latin typeface="Times New Roman" pitchFamily="18" charset="0"/>
              </a:defRPr>
            </a:lvl4pPr>
            <a:lvl5pPr marL="2069206" indent="-229912" defTabSz="949981">
              <a:defRPr sz="2400" b="1">
                <a:solidFill>
                  <a:schemeClr val="tx1"/>
                </a:solidFill>
                <a:latin typeface="Times New Roman" pitchFamily="18" charset="0"/>
              </a:defRPr>
            </a:lvl5pPr>
            <a:lvl6pPr marL="2529028" indent="-229912" defTabSz="949981" fontAlgn="base">
              <a:spcBef>
                <a:spcPct val="0"/>
              </a:spcBef>
              <a:spcAft>
                <a:spcPct val="0"/>
              </a:spcAft>
              <a:defRPr sz="2400" b="1">
                <a:solidFill>
                  <a:schemeClr val="tx1"/>
                </a:solidFill>
                <a:latin typeface="Times New Roman" pitchFamily="18" charset="0"/>
              </a:defRPr>
            </a:lvl6pPr>
            <a:lvl7pPr marL="2988853" indent="-229912" defTabSz="949981" fontAlgn="base">
              <a:spcBef>
                <a:spcPct val="0"/>
              </a:spcBef>
              <a:spcAft>
                <a:spcPct val="0"/>
              </a:spcAft>
              <a:defRPr sz="2400" b="1">
                <a:solidFill>
                  <a:schemeClr val="tx1"/>
                </a:solidFill>
                <a:latin typeface="Times New Roman" pitchFamily="18" charset="0"/>
              </a:defRPr>
            </a:lvl7pPr>
            <a:lvl8pPr marL="3448675" indent="-229912" defTabSz="949981" fontAlgn="base">
              <a:spcBef>
                <a:spcPct val="0"/>
              </a:spcBef>
              <a:spcAft>
                <a:spcPct val="0"/>
              </a:spcAft>
              <a:defRPr sz="2400" b="1">
                <a:solidFill>
                  <a:schemeClr val="tx1"/>
                </a:solidFill>
                <a:latin typeface="Times New Roman" pitchFamily="18" charset="0"/>
              </a:defRPr>
            </a:lvl8pPr>
            <a:lvl9pPr marL="3908499" indent="-229912" defTabSz="949981" fontAlgn="base">
              <a:spcBef>
                <a:spcPct val="0"/>
              </a:spcBef>
              <a:spcAft>
                <a:spcPct val="0"/>
              </a:spcAft>
              <a:defRPr sz="2400" b="1">
                <a:solidFill>
                  <a:schemeClr val="tx1"/>
                </a:solidFill>
                <a:latin typeface="Times New Roman" pitchFamily="18" charset="0"/>
              </a:defRPr>
            </a:lvl9pPr>
          </a:lstStyle>
          <a:p>
            <a:r>
              <a:rPr lang="en-US" sz="1400"/>
              <a:t>doc.: IEEE 802.11-14/0203r3</a:t>
            </a:r>
            <a:endParaRPr lang="en-US" sz="1400"/>
          </a:p>
        </p:txBody>
      </p:sp>
      <p:sp>
        <p:nvSpPr>
          <p:cNvPr id="72709" name="Date Placeholder 4"/>
          <p:cNvSpPr txBox="1">
            <a:spLocks noGrp="1"/>
          </p:cNvSpPr>
          <p:nvPr/>
        </p:nvSpPr>
        <p:spPr bwMode="auto">
          <a:xfrm>
            <a:off x="668310" y="96471"/>
            <a:ext cx="1228745" cy="216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2710" name="Footer Placeholder 5"/>
          <p:cNvSpPr>
            <a:spLocks noGrp="1"/>
          </p:cNvSpPr>
          <p:nvPr>
            <p:ph type="ftr" sz="quarter" idx="4"/>
          </p:nvPr>
        </p:nvSpPr>
        <p:spPr>
          <a:xfrm>
            <a:off x="4554084" y="9076910"/>
            <a:ext cx="1865810" cy="18583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69" indent="-344869" defTabSz="949981">
              <a:defRPr sz="2400" b="1">
                <a:solidFill>
                  <a:schemeClr val="tx1"/>
                </a:solidFill>
                <a:latin typeface="Times New Roman" pitchFamily="18" charset="0"/>
              </a:defRPr>
            </a:lvl1pPr>
            <a:lvl2pPr marL="747214" indent="-287389" defTabSz="949981">
              <a:defRPr sz="2400" b="1">
                <a:solidFill>
                  <a:schemeClr val="tx1"/>
                </a:solidFill>
                <a:latin typeface="Times New Roman" pitchFamily="18" charset="0"/>
              </a:defRPr>
            </a:lvl2pPr>
            <a:lvl3pPr marL="1149558" indent="-229912" defTabSz="949981">
              <a:defRPr sz="2400" b="1">
                <a:solidFill>
                  <a:schemeClr val="tx1"/>
                </a:solidFill>
                <a:latin typeface="Times New Roman" pitchFamily="18" charset="0"/>
              </a:defRPr>
            </a:lvl3pPr>
            <a:lvl4pPr marL="1609382" indent="-229912" defTabSz="949981">
              <a:defRPr sz="2400" b="1">
                <a:solidFill>
                  <a:schemeClr val="tx1"/>
                </a:solidFill>
                <a:latin typeface="Times New Roman" pitchFamily="18" charset="0"/>
              </a:defRPr>
            </a:lvl4pPr>
            <a:lvl5pPr marL="463018" defTabSz="949981">
              <a:defRPr sz="2400" b="1">
                <a:solidFill>
                  <a:schemeClr val="tx1"/>
                </a:solidFill>
                <a:latin typeface="Times New Roman" pitchFamily="18" charset="0"/>
              </a:defRPr>
            </a:lvl5pPr>
            <a:lvl6pPr marL="922839" defTabSz="949981" fontAlgn="base">
              <a:spcBef>
                <a:spcPct val="0"/>
              </a:spcBef>
              <a:spcAft>
                <a:spcPct val="0"/>
              </a:spcAft>
              <a:defRPr sz="2400" b="1">
                <a:solidFill>
                  <a:schemeClr val="tx1"/>
                </a:solidFill>
                <a:latin typeface="Times New Roman" pitchFamily="18" charset="0"/>
              </a:defRPr>
            </a:lvl6pPr>
            <a:lvl7pPr marL="1382665" defTabSz="949981" fontAlgn="base">
              <a:spcBef>
                <a:spcPct val="0"/>
              </a:spcBef>
              <a:spcAft>
                <a:spcPct val="0"/>
              </a:spcAft>
              <a:defRPr sz="2400" b="1">
                <a:solidFill>
                  <a:schemeClr val="tx1"/>
                </a:solidFill>
                <a:latin typeface="Times New Roman" pitchFamily="18" charset="0"/>
              </a:defRPr>
            </a:lvl7pPr>
            <a:lvl8pPr marL="1842486" defTabSz="949981" fontAlgn="base">
              <a:spcBef>
                <a:spcPct val="0"/>
              </a:spcBef>
              <a:spcAft>
                <a:spcPct val="0"/>
              </a:spcAft>
              <a:defRPr sz="2400" b="1">
                <a:solidFill>
                  <a:schemeClr val="tx1"/>
                </a:solidFill>
                <a:latin typeface="Times New Roman" pitchFamily="18" charset="0"/>
              </a:defRPr>
            </a:lvl8pPr>
            <a:lvl9pPr marL="2302311" defTabSz="949981" fontAlgn="base">
              <a:spcBef>
                <a:spcPct val="0"/>
              </a:spcBef>
              <a:spcAft>
                <a:spcPct val="0"/>
              </a:spcAft>
              <a:defRPr sz="2400" b="1">
                <a:solidFill>
                  <a:schemeClr val="tx1"/>
                </a:solidFill>
                <a:latin typeface="Times New Roman" pitchFamily="18" charset="0"/>
              </a:defRPr>
            </a:lvl9pPr>
          </a:lstStyle>
          <a:p>
            <a:pPr lvl="4"/>
            <a:r>
              <a:rPr lang="en-US" sz="1200" b="0"/>
              <a:t>Andrew Myles, Cisco</a:t>
            </a:r>
          </a:p>
        </p:txBody>
      </p:sp>
      <p:sp>
        <p:nvSpPr>
          <p:cNvPr id="72711" name="Slide Number Placeholder 6"/>
          <p:cNvSpPr>
            <a:spLocks noGrp="1"/>
          </p:cNvSpPr>
          <p:nvPr>
            <p:ph type="sldNum" sz="quarter" idx="5"/>
          </p:nvPr>
        </p:nvSpPr>
        <p:spPr>
          <a:xfrm>
            <a:off x="3308322" y="9076910"/>
            <a:ext cx="508526" cy="18583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81">
              <a:defRPr sz="2400" b="1">
                <a:solidFill>
                  <a:schemeClr val="tx1"/>
                </a:solidFill>
                <a:latin typeface="Times New Roman" pitchFamily="18" charset="0"/>
              </a:defRPr>
            </a:lvl1pPr>
            <a:lvl2pPr marL="747214" indent="-287389" defTabSz="949981">
              <a:defRPr sz="2400" b="1">
                <a:solidFill>
                  <a:schemeClr val="tx1"/>
                </a:solidFill>
                <a:latin typeface="Times New Roman" pitchFamily="18" charset="0"/>
              </a:defRPr>
            </a:lvl2pPr>
            <a:lvl3pPr marL="1149558" indent="-229912" defTabSz="949981">
              <a:defRPr sz="2400" b="1">
                <a:solidFill>
                  <a:schemeClr val="tx1"/>
                </a:solidFill>
                <a:latin typeface="Times New Roman" pitchFamily="18" charset="0"/>
              </a:defRPr>
            </a:lvl3pPr>
            <a:lvl4pPr marL="1609382" indent="-229912" defTabSz="949981">
              <a:defRPr sz="2400" b="1">
                <a:solidFill>
                  <a:schemeClr val="tx1"/>
                </a:solidFill>
                <a:latin typeface="Times New Roman" pitchFamily="18" charset="0"/>
              </a:defRPr>
            </a:lvl4pPr>
            <a:lvl5pPr marL="2069206" indent="-229912" defTabSz="949981">
              <a:defRPr sz="2400" b="1">
                <a:solidFill>
                  <a:schemeClr val="tx1"/>
                </a:solidFill>
                <a:latin typeface="Times New Roman" pitchFamily="18" charset="0"/>
              </a:defRPr>
            </a:lvl5pPr>
            <a:lvl6pPr marL="2529028" indent="-229912" defTabSz="949981" fontAlgn="base">
              <a:spcBef>
                <a:spcPct val="0"/>
              </a:spcBef>
              <a:spcAft>
                <a:spcPct val="0"/>
              </a:spcAft>
              <a:defRPr sz="2400" b="1">
                <a:solidFill>
                  <a:schemeClr val="tx1"/>
                </a:solidFill>
                <a:latin typeface="Times New Roman" pitchFamily="18" charset="0"/>
              </a:defRPr>
            </a:lvl6pPr>
            <a:lvl7pPr marL="2988853" indent="-229912" defTabSz="949981" fontAlgn="base">
              <a:spcBef>
                <a:spcPct val="0"/>
              </a:spcBef>
              <a:spcAft>
                <a:spcPct val="0"/>
              </a:spcAft>
              <a:defRPr sz="2400" b="1">
                <a:solidFill>
                  <a:schemeClr val="tx1"/>
                </a:solidFill>
                <a:latin typeface="Times New Roman" pitchFamily="18" charset="0"/>
              </a:defRPr>
            </a:lvl7pPr>
            <a:lvl8pPr marL="3448675" indent="-229912" defTabSz="949981" fontAlgn="base">
              <a:spcBef>
                <a:spcPct val="0"/>
              </a:spcBef>
              <a:spcAft>
                <a:spcPct val="0"/>
              </a:spcAft>
              <a:defRPr sz="2400" b="1">
                <a:solidFill>
                  <a:schemeClr val="tx1"/>
                </a:solidFill>
                <a:latin typeface="Times New Roman" pitchFamily="18" charset="0"/>
              </a:defRPr>
            </a:lvl8pPr>
            <a:lvl9pPr marL="3908499" indent="-229912" defTabSz="949981" fontAlgn="base">
              <a:spcBef>
                <a:spcPct val="0"/>
              </a:spcBef>
              <a:spcAft>
                <a:spcPct val="0"/>
              </a:spcAft>
              <a:defRPr sz="2400" b="1">
                <a:solidFill>
                  <a:schemeClr val="tx1"/>
                </a:solidFill>
                <a:latin typeface="Times New Roman" pitchFamily="18" charset="0"/>
              </a:defRPr>
            </a:lvl9pPr>
          </a:lstStyle>
          <a:p>
            <a:r>
              <a:rPr lang="en-US" sz="1200" b="0"/>
              <a:t>Page </a:t>
            </a:r>
            <a:fld id="{D6082DD4-69D3-49C5-BA88-19B4AF142FF5}" type="slidenum">
              <a:rPr lang="en-US" sz="1200" b="0"/>
              <a:pPr/>
              <a:t>57</a:t>
            </a:fld>
            <a:endParaRPr lang="en-US" sz="1200" b="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81">
              <a:defRPr sz="2400" b="1">
                <a:solidFill>
                  <a:schemeClr val="tx1"/>
                </a:solidFill>
                <a:latin typeface="Times New Roman" pitchFamily="18" charset="0"/>
              </a:defRPr>
            </a:lvl1pPr>
            <a:lvl2pPr marL="747214" indent="-287389" defTabSz="949981">
              <a:defRPr sz="2400" b="1">
                <a:solidFill>
                  <a:schemeClr val="tx1"/>
                </a:solidFill>
                <a:latin typeface="Times New Roman" pitchFamily="18" charset="0"/>
              </a:defRPr>
            </a:lvl2pPr>
            <a:lvl3pPr marL="1149558" indent="-229912" defTabSz="949981">
              <a:defRPr sz="2400" b="1">
                <a:solidFill>
                  <a:schemeClr val="tx1"/>
                </a:solidFill>
                <a:latin typeface="Times New Roman" pitchFamily="18" charset="0"/>
              </a:defRPr>
            </a:lvl3pPr>
            <a:lvl4pPr marL="1609382" indent="-229912" defTabSz="949981">
              <a:defRPr sz="2400" b="1">
                <a:solidFill>
                  <a:schemeClr val="tx1"/>
                </a:solidFill>
                <a:latin typeface="Times New Roman" pitchFamily="18" charset="0"/>
              </a:defRPr>
            </a:lvl4pPr>
            <a:lvl5pPr marL="2069206" indent="-229912" defTabSz="949981">
              <a:defRPr sz="2400" b="1">
                <a:solidFill>
                  <a:schemeClr val="tx1"/>
                </a:solidFill>
                <a:latin typeface="Times New Roman" pitchFamily="18" charset="0"/>
              </a:defRPr>
            </a:lvl5pPr>
            <a:lvl6pPr marL="2529028" indent="-229912" defTabSz="949981" fontAlgn="base">
              <a:spcBef>
                <a:spcPct val="0"/>
              </a:spcBef>
              <a:spcAft>
                <a:spcPct val="0"/>
              </a:spcAft>
              <a:defRPr sz="2400" b="1">
                <a:solidFill>
                  <a:schemeClr val="tx1"/>
                </a:solidFill>
                <a:latin typeface="Times New Roman" pitchFamily="18" charset="0"/>
              </a:defRPr>
            </a:lvl6pPr>
            <a:lvl7pPr marL="2988853" indent="-229912" defTabSz="949981" fontAlgn="base">
              <a:spcBef>
                <a:spcPct val="0"/>
              </a:spcBef>
              <a:spcAft>
                <a:spcPct val="0"/>
              </a:spcAft>
              <a:defRPr sz="2400" b="1">
                <a:solidFill>
                  <a:schemeClr val="tx1"/>
                </a:solidFill>
                <a:latin typeface="Times New Roman" pitchFamily="18" charset="0"/>
              </a:defRPr>
            </a:lvl7pPr>
            <a:lvl8pPr marL="3448675" indent="-229912" defTabSz="949981" fontAlgn="base">
              <a:spcBef>
                <a:spcPct val="0"/>
              </a:spcBef>
              <a:spcAft>
                <a:spcPct val="0"/>
              </a:spcAft>
              <a:defRPr sz="2400" b="1">
                <a:solidFill>
                  <a:schemeClr val="tx1"/>
                </a:solidFill>
                <a:latin typeface="Times New Roman" pitchFamily="18" charset="0"/>
              </a:defRPr>
            </a:lvl8pPr>
            <a:lvl9pPr marL="3908499" indent="-229912" defTabSz="949981" fontAlgn="base">
              <a:spcBef>
                <a:spcPct val="0"/>
              </a:spcBef>
              <a:spcAft>
                <a:spcPct val="0"/>
              </a:spcAft>
              <a:defRPr sz="2400" b="1">
                <a:solidFill>
                  <a:schemeClr val="tx1"/>
                </a:solidFill>
                <a:latin typeface="Times New Roman" pitchFamily="18" charset="0"/>
              </a:defRPr>
            </a:lvl9pPr>
          </a:lstStyle>
          <a:p>
            <a:r>
              <a:rPr lang="en-US" sz="1400"/>
              <a:t>March 2014</a:t>
            </a:r>
          </a:p>
        </p:txBody>
      </p:sp>
      <p:sp>
        <p:nvSpPr>
          <p:cNvPr id="19458" name="Rectangle 2"/>
          <p:cNvSpPr>
            <a:spLocks noGrp="1" noChangeArrowheads="1"/>
          </p:cNvSpPr>
          <p:nvPr>
            <p:ph type="hdr" sz="quarter"/>
          </p:nvPr>
        </p:nvSpPr>
        <p:spPr>
          <a:xfrm>
            <a:off x="4150838" y="96471"/>
            <a:ext cx="2269053" cy="21680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81">
              <a:defRPr sz="2400" b="1">
                <a:solidFill>
                  <a:schemeClr val="tx1"/>
                </a:solidFill>
                <a:latin typeface="Times New Roman" pitchFamily="18" charset="0"/>
              </a:defRPr>
            </a:lvl1pPr>
            <a:lvl2pPr marL="747214" indent="-287389" defTabSz="949981">
              <a:defRPr sz="2400" b="1">
                <a:solidFill>
                  <a:schemeClr val="tx1"/>
                </a:solidFill>
                <a:latin typeface="Times New Roman" pitchFamily="18" charset="0"/>
              </a:defRPr>
            </a:lvl2pPr>
            <a:lvl3pPr marL="1149558" indent="-229912" defTabSz="949981">
              <a:defRPr sz="2400" b="1">
                <a:solidFill>
                  <a:schemeClr val="tx1"/>
                </a:solidFill>
                <a:latin typeface="Times New Roman" pitchFamily="18" charset="0"/>
              </a:defRPr>
            </a:lvl3pPr>
            <a:lvl4pPr marL="1609382" indent="-229912" defTabSz="949981">
              <a:defRPr sz="2400" b="1">
                <a:solidFill>
                  <a:schemeClr val="tx1"/>
                </a:solidFill>
                <a:latin typeface="Times New Roman" pitchFamily="18" charset="0"/>
              </a:defRPr>
            </a:lvl4pPr>
            <a:lvl5pPr marL="2069206" indent="-229912" defTabSz="949981">
              <a:defRPr sz="2400" b="1">
                <a:solidFill>
                  <a:schemeClr val="tx1"/>
                </a:solidFill>
                <a:latin typeface="Times New Roman" pitchFamily="18" charset="0"/>
              </a:defRPr>
            </a:lvl5pPr>
            <a:lvl6pPr marL="2529028" indent="-229912" defTabSz="949981" fontAlgn="base">
              <a:spcBef>
                <a:spcPct val="0"/>
              </a:spcBef>
              <a:spcAft>
                <a:spcPct val="0"/>
              </a:spcAft>
              <a:defRPr sz="2400" b="1">
                <a:solidFill>
                  <a:schemeClr val="tx1"/>
                </a:solidFill>
                <a:latin typeface="Times New Roman" pitchFamily="18" charset="0"/>
              </a:defRPr>
            </a:lvl6pPr>
            <a:lvl7pPr marL="2988853" indent="-229912" defTabSz="949981" fontAlgn="base">
              <a:spcBef>
                <a:spcPct val="0"/>
              </a:spcBef>
              <a:spcAft>
                <a:spcPct val="0"/>
              </a:spcAft>
              <a:defRPr sz="2400" b="1">
                <a:solidFill>
                  <a:schemeClr val="tx1"/>
                </a:solidFill>
                <a:latin typeface="Times New Roman" pitchFamily="18" charset="0"/>
              </a:defRPr>
            </a:lvl7pPr>
            <a:lvl8pPr marL="3448675" indent="-229912" defTabSz="949981" fontAlgn="base">
              <a:spcBef>
                <a:spcPct val="0"/>
              </a:spcBef>
              <a:spcAft>
                <a:spcPct val="0"/>
              </a:spcAft>
              <a:defRPr sz="2400" b="1">
                <a:solidFill>
                  <a:schemeClr val="tx1"/>
                </a:solidFill>
                <a:latin typeface="Times New Roman" pitchFamily="18" charset="0"/>
              </a:defRPr>
            </a:lvl8pPr>
            <a:lvl9pPr marL="3908499" indent="-229912" defTabSz="949981" fontAlgn="base">
              <a:spcBef>
                <a:spcPct val="0"/>
              </a:spcBef>
              <a:spcAft>
                <a:spcPct val="0"/>
              </a:spcAft>
              <a:defRPr sz="2400" b="1">
                <a:solidFill>
                  <a:schemeClr val="tx1"/>
                </a:solidFill>
                <a:latin typeface="Times New Roman" pitchFamily="18" charset="0"/>
              </a:defRPr>
            </a:lvl9pPr>
          </a:lstStyle>
          <a:p>
            <a:r>
              <a:rPr lang="en-US" sz="1400"/>
              <a:t>doc.: IEEE 802.11-14/0203r3</a:t>
            </a:r>
            <a:endParaRPr lang="en-US" sz="1400"/>
          </a:p>
        </p:txBody>
      </p:sp>
      <p:sp>
        <p:nvSpPr>
          <p:cNvPr id="19459" name="Rectangle 3"/>
          <p:cNvSpPr txBox="1">
            <a:spLocks noGrp="1" noChangeArrowheads="1"/>
          </p:cNvSpPr>
          <p:nvPr/>
        </p:nvSpPr>
        <p:spPr bwMode="auto">
          <a:xfrm>
            <a:off x="668310" y="96471"/>
            <a:ext cx="1228745" cy="216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9460" name="Rectangle 6"/>
          <p:cNvSpPr>
            <a:spLocks noGrp="1" noChangeArrowheads="1"/>
          </p:cNvSpPr>
          <p:nvPr>
            <p:ph type="ftr" sz="quarter" idx="4"/>
          </p:nvPr>
        </p:nvSpPr>
        <p:spPr>
          <a:xfrm>
            <a:off x="4315556" y="9076910"/>
            <a:ext cx="2104337" cy="18583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69" indent="-344869" defTabSz="949981">
              <a:defRPr sz="2400" b="1">
                <a:solidFill>
                  <a:schemeClr val="tx1"/>
                </a:solidFill>
                <a:latin typeface="Times New Roman" pitchFamily="18" charset="0"/>
              </a:defRPr>
            </a:lvl1pPr>
            <a:lvl2pPr marL="747214" indent="-287389" defTabSz="949981">
              <a:defRPr sz="2400" b="1">
                <a:solidFill>
                  <a:schemeClr val="tx1"/>
                </a:solidFill>
                <a:latin typeface="Times New Roman" pitchFamily="18" charset="0"/>
              </a:defRPr>
            </a:lvl2pPr>
            <a:lvl3pPr marL="1149558" indent="-229912" defTabSz="949981">
              <a:defRPr sz="2400" b="1">
                <a:solidFill>
                  <a:schemeClr val="tx1"/>
                </a:solidFill>
                <a:latin typeface="Times New Roman" pitchFamily="18" charset="0"/>
              </a:defRPr>
            </a:lvl3pPr>
            <a:lvl4pPr marL="1609382" indent="-229912" defTabSz="949981">
              <a:defRPr sz="2400" b="1">
                <a:solidFill>
                  <a:schemeClr val="tx1"/>
                </a:solidFill>
                <a:latin typeface="Times New Roman" pitchFamily="18" charset="0"/>
              </a:defRPr>
            </a:lvl4pPr>
            <a:lvl5pPr marL="463018" defTabSz="949981">
              <a:defRPr sz="2400" b="1">
                <a:solidFill>
                  <a:schemeClr val="tx1"/>
                </a:solidFill>
                <a:latin typeface="Times New Roman" pitchFamily="18" charset="0"/>
              </a:defRPr>
            </a:lvl5pPr>
            <a:lvl6pPr marL="922839" defTabSz="949981" fontAlgn="base">
              <a:spcBef>
                <a:spcPct val="0"/>
              </a:spcBef>
              <a:spcAft>
                <a:spcPct val="0"/>
              </a:spcAft>
              <a:defRPr sz="2400" b="1">
                <a:solidFill>
                  <a:schemeClr val="tx1"/>
                </a:solidFill>
                <a:latin typeface="Times New Roman" pitchFamily="18" charset="0"/>
              </a:defRPr>
            </a:lvl6pPr>
            <a:lvl7pPr marL="1382665" defTabSz="949981" fontAlgn="base">
              <a:spcBef>
                <a:spcPct val="0"/>
              </a:spcBef>
              <a:spcAft>
                <a:spcPct val="0"/>
              </a:spcAft>
              <a:defRPr sz="2400" b="1">
                <a:solidFill>
                  <a:schemeClr val="tx1"/>
                </a:solidFill>
                <a:latin typeface="Times New Roman" pitchFamily="18" charset="0"/>
              </a:defRPr>
            </a:lvl7pPr>
            <a:lvl8pPr marL="1842486" defTabSz="949981" fontAlgn="base">
              <a:spcBef>
                <a:spcPct val="0"/>
              </a:spcBef>
              <a:spcAft>
                <a:spcPct val="0"/>
              </a:spcAft>
              <a:defRPr sz="2400" b="1">
                <a:solidFill>
                  <a:schemeClr val="tx1"/>
                </a:solidFill>
                <a:latin typeface="Times New Roman" pitchFamily="18" charset="0"/>
              </a:defRPr>
            </a:lvl8pPr>
            <a:lvl9pPr marL="2302311" defTabSz="949981"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19461" name="Rectangle 7"/>
          <p:cNvSpPr>
            <a:spLocks noGrp="1" noChangeArrowheads="1"/>
          </p:cNvSpPr>
          <p:nvPr>
            <p:ph type="sldNum" sz="quarter" idx="5"/>
          </p:nvPr>
        </p:nvSpPr>
        <p:spPr>
          <a:xfrm>
            <a:off x="3387828" y="9076910"/>
            <a:ext cx="429017" cy="18583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81">
              <a:defRPr sz="2400" b="1">
                <a:solidFill>
                  <a:schemeClr val="tx1"/>
                </a:solidFill>
                <a:latin typeface="Times New Roman" pitchFamily="18" charset="0"/>
              </a:defRPr>
            </a:lvl1pPr>
            <a:lvl2pPr marL="747214" indent="-287389" defTabSz="949981">
              <a:defRPr sz="2400" b="1">
                <a:solidFill>
                  <a:schemeClr val="tx1"/>
                </a:solidFill>
                <a:latin typeface="Times New Roman" pitchFamily="18" charset="0"/>
              </a:defRPr>
            </a:lvl2pPr>
            <a:lvl3pPr marL="1149558" indent="-229912" defTabSz="949981">
              <a:defRPr sz="2400" b="1">
                <a:solidFill>
                  <a:schemeClr val="tx1"/>
                </a:solidFill>
                <a:latin typeface="Times New Roman" pitchFamily="18" charset="0"/>
              </a:defRPr>
            </a:lvl3pPr>
            <a:lvl4pPr marL="1609382" indent="-229912" defTabSz="949981">
              <a:defRPr sz="2400" b="1">
                <a:solidFill>
                  <a:schemeClr val="tx1"/>
                </a:solidFill>
                <a:latin typeface="Times New Roman" pitchFamily="18" charset="0"/>
              </a:defRPr>
            </a:lvl4pPr>
            <a:lvl5pPr marL="2069206" indent="-229912" defTabSz="949981">
              <a:defRPr sz="2400" b="1">
                <a:solidFill>
                  <a:schemeClr val="tx1"/>
                </a:solidFill>
                <a:latin typeface="Times New Roman" pitchFamily="18" charset="0"/>
              </a:defRPr>
            </a:lvl5pPr>
            <a:lvl6pPr marL="2529028" indent="-229912" defTabSz="949981" fontAlgn="base">
              <a:spcBef>
                <a:spcPct val="0"/>
              </a:spcBef>
              <a:spcAft>
                <a:spcPct val="0"/>
              </a:spcAft>
              <a:defRPr sz="2400" b="1">
                <a:solidFill>
                  <a:schemeClr val="tx1"/>
                </a:solidFill>
                <a:latin typeface="Times New Roman" pitchFamily="18" charset="0"/>
              </a:defRPr>
            </a:lvl6pPr>
            <a:lvl7pPr marL="2988853" indent="-229912" defTabSz="949981" fontAlgn="base">
              <a:spcBef>
                <a:spcPct val="0"/>
              </a:spcBef>
              <a:spcAft>
                <a:spcPct val="0"/>
              </a:spcAft>
              <a:defRPr sz="2400" b="1">
                <a:solidFill>
                  <a:schemeClr val="tx1"/>
                </a:solidFill>
                <a:latin typeface="Times New Roman" pitchFamily="18" charset="0"/>
              </a:defRPr>
            </a:lvl7pPr>
            <a:lvl8pPr marL="3448675" indent="-229912" defTabSz="949981" fontAlgn="base">
              <a:spcBef>
                <a:spcPct val="0"/>
              </a:spcBef>
              <a:spcAft>
                <a:spcPct val="0"/>
              </a:spcAft>
              <a:defRPr sz="2400" b="1">
                <a:solidFill>
                  <a:schemeClr val="tx1"/>
                </a:solidFill>
                <a:latin typeface="Times New Roman" pitchFamily="18" charset="0"/>
              </a:defRPr>
            </a:lvl8pPr>
            <a:lvl9pPr marL="3908499" indent="-229912" defTabSz="949981" fontAlgn="base">
              <a:spcBef>
                <a:spcPct val="0"/>
              </a:spcBef>
              <a:spcAft>
                <a:spcPct val="0"/>
              </a:spcAft>
              <a:defRPr sz="2400" b="1">
                <a:solidFill>
                  <a:schemeClr val="tx1"/>
                </a:solidFill>
                <a:latin typeface="Times New Roman" pitchFamily="18" charset="0"/>
              </a:defRPr>
            </a:lvl9pPr>
          </a:lstStyle>
          <a:p>
            <a:r>
              <a:rPr lang="en-US" sz="1200" b="0"/>
              <a:t>Page </a:t>
            </a:r>
            <a:fld id="{52BEB48A-F2B2-4DC9-B48F-7362793BC5C1}" type="slidenum">
              <a:rPr lang="en-US" sz="1200" b="0"/>
              <a:pPr/>
              <a:t>2</a:t>
            </a:fld>
            <a:endParaRPr lang="en-US" sz="1200" b="0"/>
          </a:p>
        </p:txBody>
      </p:sp>
      <p:sp>
        <p:nvSpPr>
          <p:cNvPr id="19462" name="Rectangle 2"/>
          <p:cNvSpPr>
            <a:spLocks noGrp="1" noRot="1" noChangeAspect="1" noChangeArrowheads="1" noTextEdit="1"/>
          </p:cNvSpPr>
          <p:nvPr>
            <p:ph type="sldImg"/>
          </p:nvPr>
        </p:nvSpPr>
        <p:spPr>
          <a:ln/>
        </p:spPr>
      </p:sp>
      <p:sp>
        <p:nvSpPr>
          <p:cNvPr id="194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81">
              <a:defRPr sz="2400" b="1">
                <a:solidFill>
                  <a:schemeClr val="tx1"/>
                </a:solidFill>
                <a:latin typeface="Times New Roman" pitchFamily="18" charset="0"/>
              </a:defRPr>
            </a:lvl1pPr>
            <a:lvl2pPr marL="747214" indent="-287389" defTabSz="949981">
              <a:defRPr sz="2400" b="1">
                <a:solidFill>
                  <a:schemeClr val="tx1"/>
                </a:solidFill>
                <a:latin typeface="Times New Roman" pitchFamily="18" charset="0"/>
              </a:defRPr>
            </a:lvl2pPr>
            <a:lvl3pPr marL="1149558" indent="-229912" defTabSz="949981">
              <a:defRPr sz="2400" b="1">
                <a:solidFill>
                  <a:schemeClr val="tx1"/>
                </a:solidFill>
                <a:latin typeface="Times New Roman" pitchFamily="18" charset="0"/>
              </a:defRPr>
            </a:lvl3pPr>
            <a:lvl4pPr marL="1609382" indent="-229912" defTabSz="949981">
              <a:defRPr sz="2400" b="1">
                <a:solidFill>
                  <a:schemeClr val="tx1"/>
                </a:solidFill>
                <a:latin typeface="Times New Roman" pitchFamily="18" charset="0"/>
              </a:defRPr>
            </a:lvl4pPr>
            <a:lvl5pPr marL="2069206" indent="-229912" defTabSz="949981">
              <a:defRPr sz="2400" b="1">
                <a:solidFill>
                  <a:schemeClr val="tx1"/>
                </a:solidFill>
                <a:latin typeface="Times New Roman" pitchFamily="18" charset="0"/>
              </a:defRPr>
            </a:lvl5pPr>
            <a:lvl6pPr marL="2529028" indent="-229912" defTabSz="949981" fontAlgn="base">
              <a:spcBef>
                <a:spcPct val="0"/>
              </a:spcBef>
              <a:spcAft>
                <a:spcPct val="0"/>
              </a:spcAft>
              <a:defRPr sz="2400" b="1">
                <a:solidFill>
                  <a:schemeClr val="tx1"/>
                </a:solidFill>
                <a:latin typeface="Times New Roman" pitchFamily="18" charset="0"/>
              </a:defRPr>
            </a:lvl6pPr>
            <a:lvl7pPr marL="2988853" indent="-229912" defTabSz="949981" fontAlgn="base">
              <a:spcBef>
                <a:spcPct val="0"/>
              </a:spcBef>
              <a:spcAft>
                <a:spcPct val="0"/>
              </a:spcAft>
              <a:defRPr sz="2400" b="1">
                <a:solidFill>
                  <a:schemeClr val="tx1"/>
                </a:solidFill>
                <a:latin typeface="Times New Roman" pitchFamily="18" charset="0"/>
              </a:defRPr>
            </a:lvl7pPr>
            <a:lvl8pPr marL="3448675" indent="-229912" defTabSz="949981" fontAlgn="base">
              <a:spcBef>
                <a:spcPct val="0"/>
              </a:spcBef>
              <a:spcAft>
                <a:spcPct val="0"/>
              </a:spcAft>
              <a:defRPr sz="2400" b="1">
                <a:solidFill>
                  <a:schemeClr val="tx1"/>
                </a:solidFill>
                <a:latin typeface="Times New Roman" pitchFamily="18" charset="0"/>
              </a:defRPr>
            </a:lvl8pPr>
            <a:lvl9pPr marL="3908499" indent="-229912" defTabSz="949981" fontAlgn="base">
              <a:spcBef>
                <a:spcPct val="0"/>
              </a:spcBef>
              <a:spcAft>
                <a:spcPct val="0"/>
              </a:spcAft>
              <a:defRPr sz="2400" b="1">
                <a:solidFill>
                  <a:schemeClr val="tx1"/>
                </a:solidFill>
                <a:latin typeface="Times New Roman" pitchFamily="18" charset="0"/>
              </a:defRPr>
            </a:lvl9pPr>
          </a:lstStyle>
          <a:p>
            <a:r>
              <a:rPr lang="en-US" sz="1400"/>
              <a:t>March 2014</a:t>
            </a:r>
          </a:p>
        </p:txBody>
      </p:sp>
      <p:sp>
        <p:nvSpPr>
          <p:cNvPr id="83970" name="Rectangle 2"/>
          <p:cNvSpPr>
            <a:spLocks noGrp="1" noChangeArrowheads="1"/>
          </p:cNvSpPr>
          <p:nvPr>
            <p:ph type="hdr" sz="quarter"/>
          </p:nvPr>
        </p:nvSpPr>
        <p:spPr>
          <a:xfrm>
            <a:off x="4150838" y="96471"/>
            <a:ext cx="2269053" cy="21680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81">
              <a:defRPr sz="2400" b="1">
                <a:solidFill>
                  <a:schemeClr val="tx1"/>
                </a:solidFill>
                <a:latin typeface="Times New Roman" pitchFamily="18" charset="0"/>
              </a:defRPr>
            </a:lvl1pPr>
            <a:lvl2pPr marL="747214" indent="-287389" defTabSz="949981">
              <a:defRPr sz="2400" b="1">
                <a:solidFill>
                  <a:schemeClr val="tx1"/>
                </a:solidFill>
                <a:latin typeface="Times New Roman" pitchFamily="18" charset="0"/>
              </a:defRPr>
            </a:lvl2pPr>
            <a:lvl3pPr marL="1149558" indent="-229912" defTabSz="949981">
              <a:defRPr sz="2400" b="1">
                <a:solidFill>
                  <a:schemeClr val="tx1"/>
                </a:solidFill>
                <a:latin typeface="Times New Roman" pitchFamily="18" charset="0"/>
              </a:defRPr>
            </a:lvl3pPr>
            <a:lvl4pPr marL="1609382" indent="-229912" defTabSz="949981">
              <a:defRPr sz="2400" b="1">
                <a:solidFill>
                  <a:schemeClr val="tx1"/>
                </a:solidFill>
                <a:latin typeface="Times New Roman" pitchFamily="18" charset="0"/>
              </a:defRPr>
            </a:lvl4pPr>
            <a:lvl5pPr marL="2069206" indent="-229912" defTabSz="949981">
              <a:defRPr sz="2400" b="1">
                <a:solidFill>
                  <a:schemeClr val="tx1"/>
                </a:solidFill>
                <a:latin typeface="Times New Roman" pitchFamily="18" charset="0"/>
              </a:defRPr>
            </a:lvl5pPr>
            <a:lvl6pPr marL="2529028" indent="-229912" defTabSz="949981" fontAlgn="base">
              <a:spcBef>
                <a:spcPct val="0"/>
              </a:spcBef>
              <a:spcAft>
                <a:spcPct val="0"/>
              </a:spcAft>
              <a:defRPr sz="2400" b="1">
                <a:solidFill>
                  <a:schemeClr val="tx1"/>
                </a:solidFill>
                <a:latin typeface="Times New Roman" pitchFamily="18" charset="0"/>
              </a:defRPr>
            </a:lvl6pPr>
            <a:lvl7pPr marL="2988853" indent="-229912" defTabSz="949981" fontAlgn="base">
              <a:spcBef>
                <a:spcPct val="0"/>
              </a:spcBef>
              <a:spcAft>
                <a:spcPct val="0"/>
              </a:spcAft>
              <a:defRPr sz="2400" b="1">
                <a:solidFill>
                  <a:schemeClr val="tx1"/>
                </a:solidFill>
                <a:latin typeface="Times New Roman" pitchFamily="18" charset="0"/>
              </a:defRPr>
            </a:lvl7pPr>
            <a:lvl8pPr marL="3448675" indent="-229912" defTabSz="949981" fontAlgn="base">
              <a:spcBef>
                <a:spcPct val="0"/>
              </a:spcBef>
              <a:spcAft>
                <a:spcPct val="0"/>
              </a:spcAft>
              <a:defRPr sz="2400" b="1">
                <a:solidFill>
                  <a:schemeClr val="tx1"/>
                </a:solidFill>
                <a:latin typeface="Times New Roman" pitchFamily="18" charset="0"/>
              </a:defRPr>
            </a:lvl8pPr>
            <a:lvl9pPr marL="3908499" indent="-229912" defTabSz="949981" fontAlgn="base">
              <a:spcBef>
                <a:spcPct val="0"/>
              </a:spcBef>
              <a:spcAft>
                <a:spcPct val="0"/>
              </a:spcAft>
              <a:defRPr sz="2400" b="1">
                <a:solidFill>
                  <a:schemeClr val="tx1"/>
                </a:solidFill>
                <a:latin typeface="Times New Roman" pitchFamily="18" charset="0"/>
              </a:defRPr>
            </a:lvl9pPr>
          </a:lstStyle>
          <a:p>
            <a:r>
              <a:rPr lang="en-US" sz="1400"/>
              <a:t>doc.: IEEE 802.11-14/0203r3</a:t>
            </a:r>
            <a:endParaRPr lang="en-US" sz="1400"/>
          </a:p>
        </p:txBody>
      </p:sp>
      <p:sp>
        <p:nvSpPr>
          <p:cNvPr id="83971" name="Rectangle 3"/>
          <p:cNvSpPr txBox="1">
            <a:spLocks noGrp="1" noChangeArrowheads="1"/>
          </p:cNvSpPr>
          <p:nvPr/>
        </p:nvSpPr>
        <p:spPr bwMode="auto">
          <a:xfrm>
            <a:off x="668310" y="96471"/>
            <a:ext cx="1228745" cy="216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83972" name="Rectangle 6"/>
          <p:cNvSpPr>
            <a:spLocks noGrp="1" noChangeArrowheads="1"/>
          </p:cNvSpPr>
          <p:nvPr>
            <p:ph type="ftr" sz="quarter" idx="4"/>
          </p:nvPr>
        </p:nvSpPr>
        <p:spPr>
          <a:xfrm>
            <a:off x="4315556" y="9076910"/>
            <a:ext cx="2104337" cy="18583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69" indent="-344869" defTabSz="949981">
              <a:defRPr sz="2400" b="1">
                <a:solidFill>
                  <a:schemeClr val="tx1"/>
                </a:solidFill>
                <a:latin typeface="Times New Roman" pitchFamily="18" charset="0"/>
              </a:defRPr>
            </a:lvl1pPr>
            <a:lvl2pPr marL="747214" indent="-287389" defTabSz="949981">
              <a:defRPr sz="2400" b="1">
                <a:solidFill>
                  <a:schemeClr val="tx1"/>
                </a:solidFill>
                <a:latin typeface="Times New Roman" pitchFamily="18" charset="0"/>
              </a:defRPr>
            </a:lvl2pPr>
            <a:lvl3pPr marL="1149558" indent="-229912" defTabSz="949981">
              <a:defRPr sz="2400" b="1">
                <a:solidFill>
                  <a:schemeClr val="tx1"/>
                </a:solidFill>
                <a:latin typeface="Times New Roman" pitchFamily="18" charset="0"/>
              </a:defRPr>
            </a:lvl3pPr>
            <a:lvl4pPr marL="1609382" indent="-229912" defTabSz="949981">
              <a:defRPr sz="2400" b="1">
                <a:solidFill>
                  <a:schemeClr val="tx1"/>
                </a:solidFill>
                <a:latin typeface="Times New Roman" pitchFamily="18" charset="0"/>
              </a:defRPr>
            </a:lvl4pPr>
            <a:lvl5pPr marL="463018" defTabSz="949981">
              <a:defRPr sz="2400" b="1">
                <a:solidFill>
                  <a:schemeClr val="tx1"/>
                </a:solidFill>
                <a:latin typeface="Times New Roman" pitchFamily="18" charset="0"/>
              </a:defRPr>
            </a:lvl5pPr>
            <a:lvl6pPr marL="922839" defTabSz="949981" fontAlgn="base">
              <a:spcBef>
                <a:spcPct val="0"/>
              </a:spcBef>
              <a:spcAft>
                <a:spcPct val="0"/>
              </a:spcAft>
              <a:defRPr sz="2400" b="1">
                <a:solidFill>
                  <a:schemeClr val="tx1"/>
                </a:solidFill>
                <a:latin typeface="Times New Roman" pitchFamily="18" charset="0"/>
              </a:defRPr>
            </a:lvl6pPr>
            <a:lvl7pPr marL="1382665" defTabSz="949981" fontAlgn="base">
              <a:spcBef>
                <a:spcPct val="0"/>
              </a:spcBef>
              <a:spcAft>
                <a:spcPct val="0"/>
              </a:spcAft>
              <a:defRPr sz="2400" b="1">
                <a:solidFill>
                  <a:schemeClr val="tx1"/>
                </a:solidFill>
                <a:latin typeface="Times New Roman" pitchFamily="18" charset="0"/>
              </a:defRPr>
            </a:lvl7pPr>
            <a:lvl8pPr marL="1842486" defTabSz="949981" fontAlgn="base">
              <a:spcBef>
                <a:spcPct val="0"/>
              </a:spcBef>
              <a:spcAft>
                <a:spcPct val="0"/>
              </a:spcAft>
              <a:defRPr sz="2400" b="1">
                <a:solidFill>
                  <a:schemeClr val="tx1"/>
                </a:solidFill>
                <a:latin typeface="Times New Roman" pitchFamily="18" charset="0"/>
              </a:defRPr>
            </a:lvl8pPr>
            <a:lvl9pPr marL="2302311" defTabSz="949981"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83973" name="Rectangle 7"/>
          <p:cNvSpPr>
            <a:spLocks noGrp="1" noChangeArrowheads="1"/>
          </p:cNvSpPr>
          <p:nvPr>
            <p:ph type="sldNum" sz="quarter" idx="5"/>
          </p:nvPr>
        </p:nvSpPr>
        <p:spPr>
          <a:xfrm>
            <a:off x="3308322" y="9076910"/>
            <a:ext cx="508526" cy="18583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81">
              <a:defRPr sz="2400" b="1">
                <a:solidFill>
                  <a:schemeClr val="tx1"/>
                </a:solidFill>
                <a:latin typeface="Times New Roman" pitchFamily="18" charset="0"/>
              </a:defRPr>
            </a:lvl1pPr>
            <a:lvl2pPr marL="747214" indent="-287389" defTabSz="949981">
              <a:defRPr sz="2400" b="1">
                <a:solidFill>
                  <a:schemeClr val="tx1"/>
                </a:solidFill>
                <a:latin typeface="Times New Roman" pitchFamily="18" charset="0"/>
              </a:defRPr>
            </a:lvl2pPr>
            <a:lvl3pPr marL="1149558" indent="-229912" defTabSz="949981">
              <a:defRPr sz="2400" b="1">
                <a:solidFill>
                  <a:schemeClr val="tx1"/>
                </a:solidFill>
                <a:latin typeface="Times New Roman" pitchFamily="18" charset="0"/>
              </a:defRPr>
            </a:lvl3pPr>
            <a:lvl4pPr marL="1609382" indent="-229912" defTabSz="949981">
              <a:defRPr sz="2400" b="1">
                <a:solidFill>
                  <a:schemeClr val="tx1"/>
                </a:solidFill>
                <a:latin typeface="Times New Roman" pitchFamily="18" charset="0"/>
              </a:defRPr>
            </a:lvl4pPr>
            <a:lvl5pPr marL="2069206" indent="-229912" defTabSz="949981">
              <a:defRPr sz="2400" b="1">
                <a:solidFill>
                  <a:schemeClr val="tx1"/>
                </a:solidFill>
                <a:latin typeface="Times New Roman" pitchFamily="18" charset="0"/>
              </a:defRPr>
            </a:lvl5pPr>
            <a:lvl6pPr marL="2529028" indent="-229912" defTabSz="949981" fontAlgn="base">
              <a:spcBef>
                <a:spcPct val="0"/>
              </a:spcBef>
              <a:spcAft>
                <a:spcPct val="0"/>
              </a:spcAft>
              <a:defRPr sz="2400" b="1">
                <a:solidFill>
                  <a:schemeClr val="tx1"/>
                </a:solidFill>
                <a:latin typeface="Times New Roman" pitchFamily="18" charset="0"/>
              </a:defRPr>
            </a:lvl6pPr>
            <a:lvl7pPr marL="2988853" indent="-229912" defTabSz="949981" fontAlgn="base">
              <a:spcBef>
                <a:spcPct val="0"/>
              </a:spcBef>
              <a:spcAft>
                <a:spcPct val="0"/>
              </a:spcAft>
              <a:defRPr sz="2400" b="1">
                <a:solidFill>
                  <a:schemeClr val="tx1"/>
                </a:solidFill>
                <a:latin typeface="Times New Roman" pitchFamily="18" charset="0"/>
              </a:defRPr>
            </a:lvl7pPr>
            <a:lvl8pPr marL="3448675" indent="-229912" defTabSz="949981" fontAlgn="base">
              <a:spcBef>
                <a:spcPct val="0"/>
              </a:spcBef>
              <a:spcAft>
                <a:spcPct val="0"/>
              </a:spcAft>
              <a:defRPr sz="2400" b="1">
                <a:solidFill>
                  <a:schemeClr val="tx1"/>
                </a:solidFill>
                <a:latin typeface="Times New Roman" pitchFamily="18" charset="0"/>
              </a:defRPr>
            </a:lvl8pPr>
            <a:lvl9pPr marL="3908499" indent="-229912" defTabSz="949981" fontAlgn="base">
              <a:spcBef>
                <a:spcPct val="0"/>
              </a:spcBef>
              <a:spcAft>
                <a:spcPct val="0"/>
              </a:spcAft>
              <a:defRPr sz="2400" b="1">
                <a:solidFill>
                  <a:schemeClr val="tx1"/>
                </a:solidFill>
                <a:latin typeface="Times New Roman" pitchFamily="18" charset="0"/>
              </a:defRPr>
            </a:lvl9pPr>
          </a:lstStyle>
          <a:p>
            <a:r>
              <a:rPr lang="en-US" sz="1200" b="0"/>
              <a:t>Page </a:t>
            </a:r>
            <a:fld id="{96E07C6B-0B5C-4F8B-AF92-7FF4F800ABD9}" type="slidenum">
              <a:rPr lang="en-US" sz="1200" b="0"/>
              <a:pPr/>
              <a:t>59</a:t>
            </a:fld>
            <a:endParaRPr lang="en-US" sz="1200" b="0"/>
          </a:p>
        </p:txBody>
      </p:sp>
      <p:sp>
        <p:nvSpPr>
          <p:cNvPr id="83974" name="Rectangle 2"/>
          <p:cNvSpPr>
            <a:spLocks noGrp="1" noRot="1" noChangeAspect="1" noChangeArrowheads="1" noTextEdit="1"/>
          </p:cNvSpPr>
          <p:nvPr>
            <p:ph type="sldImg"/>
          </p:nvPr>
        </p:nvSpPr>
        <p:spPr>
          <a:ln/>
        </p:spPr>
      </p:sp>
      <p:sp>
        <p:nvSpPr>
          <p:cNvPr id="839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802.11-14/0203r3</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08319" y="9076910"/>
            <a:ext cx="508526" cy="185831"/>
          </a:xfrm>
        </p:spPr>
        <p:txBody>
          <a:bodyPr/>
          <a:lstStyle/>
          <a:p>
            <a:pPr>
              <a:defRPr/>
            </a:pPr>
            <a:r>
              <a:rPr lang="en-US" smtClean="0"/>
              <a:t>Page </a:t>
            </a:r>
            <a:fld id="{ABB55A41-2363-4FF7-B4E6-5952201265BE}" type="slidenum">
              <a:rPr lang="en-US" smtClean="0"/>
              <a:pPr>
                <a:defRPr/>
              </a:pPr>
              <a:t>60</a:t>
            </a:fld>
            <a:endParaRPr lang="en-US"/>
          </a:p>
        </p:txBody>
      </p:sp>
    </p:spTree>
    <p:extLst>
      <p:ext uri="{BB962C8B-B14F-4D97-AF65-F5344CB8AC3E}">
        <p14:creationId xmlns:p14="http://schemas.microsoft.com/office/powerpoint/2010/main" val="37825211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802.11-14/0203r3</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08319" y="9076909"/>
            <a:ext cx="508526" cy="185831"/>
          </a:xfrm>
        </p:spPr>
        <p:txBody>
          <a:bodyPr/>
          <a:lstStyle/>
          <a:p>
            <a:pPr>
              <a:defRPr/>
            </a:pPr>
            <a:r>
              <a:rPr lang="en-US" smtClean="0"/>
              <a:t>Page </a:t>
            </a:r>
            <a:fld id="{ABB55A41-2363-4FF7-B4E6-5952201265BE}" type="slidenum">
              <a:rPr lang="en-US" smtClean="0"/>
              <a:pPr>
                <a:defRPr/>
              </a:pPr>
              <a:t>61</a:t>
            </a:fld>
            <a:endParaRPr lang="en-US"/>
          </a:p>
        </p:txBody>
      </p:sp>
    </p:spTree>
    <p:extLst>
      <p:ext uri="{BB962C8B-B14F-4D97-AF65-F5344CB8AC3E}">
        <p14:creationId xmlns:p14="http://schemas.microsoft.com/office/powerpoint/2010/main" val="20585554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802.11-14/0203r3</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08320" y="9076910"/>
            <a:ext cx="508526" cy="185831"/>
          </a:xfrm>
        </p:spPr>
        <p:txBody>
          <a:bodyPr/>
          <a:lstStyle/>
          <a:p>
            <a:pPr>
              <a:defRPr/>
            </a:pPr>
            <a:r>
              <a:rPr lang="en-US" smtClean="0"/>
              <a:t>Page </a:t>
            </a:r>
            <a:fld id="{ABB55A41-2363-4FF7-B4E6-5952201265BE}" type="slidenum">
              <a:rPr lang="en-US" smtClean="0"/>
              <a:pPr>
                <a:defRPr/>
              </a:pPr>
              <a:t>62</a:t>
            </a:fld>
            <a:endParaRPr lang="en-US"/>
          </a:p>
        </p:txBody>
      </p:sp>
    </p:spTree>
    <p:extLst>
      <p:ext uri="{BB962C8B-B14F-4D97-AF65-F5344CB8AC3E}">
        <p14:creationId xmlns:p14="http://schemas.microsoft.com/office/powerpoint/2010/main" val="7053989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type="dt" sz="quarter" idx="1"/>
          </p:nvPr>
        </p:nvSpPr>
        <p:spPr>
          <a:xfrm>
            <a:off x="668310" y="96471"/>
            <a:ext cx="950729" cy="216803"/>
          </a:xfrm>
          <a:noFill/>
          <a:ln>
            <a:miter lim="800000"/>
            <a:headEnd/>
            <a:tailEnd/>
          </a:ln>
        </p:spPr>
        <p:txBody>
          <a:bodyPr/>
          <a:lstStyle/>
          <a:p>
            <a:r>
              <a:rPr lang="en-US" smtClean="0"/>
              <a:t>March 2014</a:t>
            </a:r>
          </a:p>
        </p:txBody>
      </p:sp>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endParaRPr lang="en-US" smtClean="0"/>
          </a:p>
        </p:txBody>
      </p:sp>
      <p:sp>
        <p:nvSpPr>
          <p:cNvPr id="27652" name="Header Placeholder 3"/>
          <p:cNvSpPr>
            <a:spLocks noGrp="1"/>
          </p:cNvSpPr>
          <p:nvPr>
            <p:ph type="hdr" sz="quarter"/>
          </p:nvPr>
        </p:nvSpPr>
        <p:spPr>
          <a:xfrm>
            <a:off x="4150840" y="96471"/>
            <a:ext cx="2269053" cy="216803"/>
          </a:xfrm>
          <a:noFill/>
          <a:ln>
            <a:miter lim="800000"/>
            <a:headEnd/>
            <a:tailEnd/>
          </a:ln>
        </p:spPr>
        <p:txBody>
          <a:bodyPr/>
          <a:lstStyle/>
          <a:p>
            <a:r>
              <a:rPr lang="en-US" smtClean="0"/>
              <a:t>doc.: IEEE 802.11-14/0203r3</a:t>
            </a:r>
            <a:endParaRPr lang="en-US" smtClean="0"/>
          </a:p>
        </p:txBody>
      </p:sp>
      <p:sp>
        <p:nvSpPr>
          <p:cNvPr id="27653" name="Date Placeholder 4"/>
          <p:cNvSpPr txBox="1">
            <a:spLocks noGrp="1"/>
          </p:cNvSpPr>
          <p:nvPr/>
        </p:nvSpPr>
        <p:spPr bwMode="auto">
          <a:xfrm>
            <a:off x="668310" y="96471"/>
            <a:ext cx="1228745" cy="216803"/>
          </a:xfrm>
          <a:prstGeom prst="rect">
            <a:avLst/>
          </a:prstGeom>
          <a:noFill/>
          <a:ln w="9525">
            <a:noFill/>
            <a:miter lim="800000"/>
            <a:headEnd/>
            <a:tailEnd/>
          </a:ln>
        </p:spPr>
        <p:txBody>
          <a:bodyPr wrap="none" lIns="0" tIns="0" rIns="0" bIns="0" anchor="b">
            <a:spAutoFit/>
          </a:bodyPr>
          <a:lstStyle/>
          <a:p>
            <a:pPr defTabSz="951580" eaLnBrk="0" hangingPunct="0"/>
            <a:r>
              <a:rPr lang="en-US" sz="1400"/>
              <a:t>November 2011</a:t>
            </a:r>
          </a:p>
        </p:txBody>
      </p:sp>
      <p:sp>
        <p:nvSpPr>
          <p:cNvPr id="27654" name="Footer Placeholder 5"/>
          <p:cNvSpPr>
            <a:spLocks noGrp="1"/>
          </p:cNvSpPr>
          <p:nvPr>
            <p:ph type="ftr" sz="quarter" idx="4"/>
          </p:nvPr>
        </p:nvSpPr>
        <p:spPr>
          <a:xfrm>
            <a:off x="4313570" y="9076910"/>
            <a:ext cx="2106325" cy="185831"/>
          </a:xfrm>
          <a:noFill/>
          <a:ln>
            <a:miter lim="800000"/>
            <a:headEnd/>
            <a:tailEnd/>
          </a:ln>
        </p:spPr>
        <p:txBody>
          <a:bodyPr/>
          <a:lstStyle/>
          <a:p>
            <a:pPr lvl="4"/>
            <a:r>
              <a:rPr lang="en-US" smtClean="0"/>
              <a:t>Bruce Kraemer (Marvell)</a:t>
            </a:r>
          </a:p>
        </p:txBody>
      </p:sp>
      <p:sp>
        <p:nvSpPr>
          <p:cNvPr id="27655" name="Slide Number Placeholder 6"/>
          <p:cNvSpPr>
            <a:spLocks noGrp="1"/>
          </p:cNvSpPr>
          <p:nvPr>
            <p:ph type="sldNum" sz="quarter" idx="5"/>
          </p:nvPr>
        </p:nvSpPr>
        <p:spPr>
          <a:xfrm>
            <a:off x="3387831" y="9076910"/>
            <a:ext cx="429017" cy="185831"/>
          </a:xfrm>
          <a:noFill/>
          <a:ln>
            <a:miter lim="800000"/>
            <a:headEnd/>
            <a:tailEnd/>
          </a:ln>
        </p:spPr>
        <p:txBody>
          <a:bodyPr/>
          <a:lstStyle/>
          <a:p>
            <a:pPr defTabSz="951580"/>
            <a:r>
              <a:rPr lang="en-US" smtClean="0"/>
              <a:t>Page </a:t>
            </a:r>
            <a:fld id="{C203DFCC-51D3-4708-9D5D-0538E7E52D07}" type="slidenum">
              <a:rPr lang="en-US" smtClean="0"/>
              <a:pPr defTabSz="951580"/>
              <a:t>9</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type="dt" sz="quarter" idx="1"/>
          </p:nvPr>
        </p:nvSpPr>
        <p:spPr>
          <a:xfrm>
            <a:off x="668310" y="96471"/>
            <a:ext cx="950729" cy="216803"/>
          </a:xfrm>
          <a:noFill/>
          <a:ln>
            <a:miter lim="800000"/>
            <a:headEnd/>
            <a:tailEnd/>
          </a:ln>
        </p:spPr>
        <p:txBody>
          <a:bodyPr/>
          <a:lstStyle/>
          <a:p>
            <a:r>
              <a:rPr lang="en-US" smtClean="0"/>
              <a:t>March 2014</a:t>
            </a:r>
          </a:p>
        </p:txBody>
      </p:sp>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endParaRPr lang="en-US" smtClean="0"/>
          </a:p>
        </p:txBody>
      </p:sp>
      <p:sp>
        <p:nvSpPr>
          <p:cNvPr id="27652" name="Header Placeholder 3"/>
          <p:cNvSpPr>
            <a:spLocks noGrp="1"/>
          </p:cNvSpPr>
          <p:nvPr>
            <p:ph type="hdr" sz="quarter"/>
          </p:nvPr>
        </p:nvSpPr>
        <p:spPr>
          <a:xfrm>
            <a:off x="4150840" y="96471"/>
            <a:ext cx="2269053" cy="216803"/>
          </a:xfrm>
          <a:noFill/>
          <a:ln>
            <a:miter lim="800000"/>
            <a:headEnd/>
            <a:tailEnd/>
          </a:ln>
        </p:spPr>
        <p:txBody>
          <a:bodyPr/>
          <a:lstStyle/>
          <a:p>
            <a:r>
              <a:rPr lang="en-US" smtClean="0"/>
              <a:t>doc.: IEEE 802.11-14/0203r3</a:t>
            </a:r>
            <a:endParaRPr lang="en-US" smtClean="0"/>
          </a:p>
        </p:txBody>
      </p:sp>
      <p:sp>
        <p:nvSpPr>
          <p:cNvPr id="27653" name="Date Placeholder 4"/>
          <p:cNvSpPr txBox="1">
            <a:spLocks noGrp="1"/>
          </p:cNvSpPr>
          <p:nvPr/>
        </p:nvSpPr>
        <p:spPr bwMode="auto">
          <a:xfrm>
            <a:off x="668310" y="96471"/>
            <a:ext cx="1228745" cy="216803"/>
          </a:xfrm>
          <a:prstGeom prst="rect">
            <a:avLst/>
          </a:prstGeom>
          <a:noFill/>
          <a:ln w="9525">
            <a:noFill/>
            <a:miter lim="800000"/>
            <a:headEnd/>
            <a:tailEnd/>
          </a:ln>
        </p:spPr>
        <p:txBody>
          <a:bodyPr wrap="none" lIns="0" tIns="0" rIns="0" bIns="0" anchor="b">
            <a:spAutoFit/>
          </a:bodyPr>
          <a:lstStyle/>
          <a:p>
            <a:pPr defTabSz="951580" eaLnBrk="0" hangingPunct="0"/>
            <a:r>
              <a:rPr lang="en-US" sz="1400"/>
              <a:t>November 2011</a:t>
            </a:r>
          </a:p>
        </p:txBody>
      </p:sp>
      <p:sp>
        <p:nvSpPr>
          <p:cNvPr id="27654" name="Footer Placeholder 5"/>
          <p:cNvSpPr>
            <a:spLocks noGrp="1"/>
          </p:cNvSpPr>
          <p:nvPr>
            <p:ph type="ftr" sz="quarter" idx="4"/>
          </p:nvPr>
        </p:nvSpPr>
        <p:spPr>
          <a:xfrm>
            <a:off x="4313570" y="9076910"/>
            <a:ext cx="2106325" cy="185831"/>
          </a:xfrm>
          <a:noFill/>
          <a:ln>
            <a:miter lim="800000"/>
            <a:headEnd/>
            <a:tailEnd/>
          </a:ln>
        </p:spPr>
        <p:txBody>
          <a:bodyPr/>
          <a:lstStyle/>
          <a:p>
            <a:pPr lvl="4"/>
            <a:r>
              <a:rPr lang="en-US" smtClean="0"/>
              <a:t>Bruce Kraemer (Marvell)</a:t>
            </a:r>
          </a:p>
        </p:txBody>
      </p:sp>
      <p:sp>
        <p:nvSpPr>
          <p:cNvPr id="27655" name="Slide Number Placeholder 6"/>
          <p:cNvSpPr>
            <a:spLocks noGrp="1"/>
          </p:cNvSpPr>
          <p:nvPr>
            <p:ph type="sldNum" sz="quarter" idx="5"/>
          </p:nvPr>
        </p:nvSpPr>
        <p:spPr>
          <a:xfrm>
            <a:off x="3308321" y="9076908"/>
            <a:ext cx="508526" cy="185831"/>
          </a:xfrm>
          <a:noFill/>
          <a:ln>
            <a:miter lim="800000"/>
            <a:headEnd/>
            <a:tailEnd/>
          </a:ln>
        </p:spPr>
        <p:txBody>
          <a:bodyPr/>
          <a:lstStyle/>
          <a:p>
            <a:pPr defTabSz="951580"/>
            <a:r>
              <a:rPr lang="en-US" smtClean="0"/>
              <a:t>Page </a:t>
            </a:r>
            <a:fld id="{C203DFCC-51D3-4708-9D5D-0538E7E52D07}" type="slidenum">
              <a:rPr lang="en-US" smtClean="0"/>
              <a:pPr defTabSz="951580"/>
              <a:t>10</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802.11-14/0203r3</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14218" y="9076910"/>
            <a:ext cx="502629" cy="185831"/>
          </a:xfrm>
        </p:spPr>
        <p:txBody>
          <a:bodyPr/>
          <a:lstStyle/>
          <a:p>
            <a:pPr>
              <a:defRPr/>
            </a:pPr>
            <a:r>
              <a:rPr lang="en-US" smtClean="0"/>
              <a:t>Page </a:t>
            </a:r>
            <a:fld id="{ABB55A41-2363-4FF7-B4E6-5952201265BE}" type="slidenum">
              <a:rPr lang="en-US" smtClean="0"/>
              <a:pPr>
                <a:defRPr/>
              </a:pPr>
              <a:t>11</a:t>
            </a:fld>
            <a:endParaRPr lang="en-US"/>
          </a:p>
        </p:txBody>
      </p:sp>
    </p:spTree>
    <p:extLst>
      <p:ext uri="{BB962C8B-B14F-4D97-AF65-F5344CB8AC3E}">
        <p14:creationId xmlns:p14="http://schemas.microsoft.com/office/powerpoint/2010/main" val="39433982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802.11-14/0203r3</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08319" y="9076909"/>
            <a:ext cx="508526" cy="185831"/>
          </a:xfrm>
        </p:spPr>
        <p:txBody>
          <a:bodyPr/>
          <a:lstStyle/>
          <a:p>
            <a:pPr>
              <a:defRPr/>
            </a:pPr>
            <a:r>
              <a:rPr lang="en-US" smtClean="0"/>
              <a:t>Page </a:t>
            </a:r>
            <a:fld id="{ABB55A41-2363-4FF7-B4E6-5952201265BE}" type="slidenum">
              <a:rPr lang="en-US" smtClean="0"/>
              <a:pPr>
                <a:defRPr/>
              </a:pPr>
              <a:t>13</a:t>
            </a:fld>
            <a:endParaRPr lang="en-US"/>
          </a:p>
        </p:txBody>
      </p:sp>
    </p:spTree>
    <p:extLst>
      <p:ext uri="{BB962C8B-B14F-4D97-AF65-F5344CB8AC3E}">
        <p14:creationId xmlns:p14="http://schemas.microsoft.com/office/powerpoint/2010/main" val="2058555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674">
              <a:defRPr sz="2400" b="1">
                <a:solidFill>
                  <a:schemeClr val="tx1"/>
                </a:solidFill>
                <a:latin typeface="Times New Roman" pitchFamily="18" charset="0"/>
              </a:defRPr>
            </a:lvl1pPr>
            <a:lvl2pPr marL="756778" indent="-291070" defTabSz="955674">
              <a:defRPr sz="2400" b="1">
                <a:solidFill>
                  <a:schemeClr val="tx1"/>
                </a:solidFill>
                <a:latin typeface="Times New Roman" pitchFamily="18" charset="0"/>
              </a:defRPr>
            </a:lvl2pPr>
            <a:lvl3pPr marL="1164273" indent="-232855" defTabSz="955674">
              <a:defRPr sz="2400" b="1">
                <a:solidFill>
                  <a:schemeClr val="tx1"/>
                </a:solidFill>
                <a:latin typeface="Times New Roman" pitchFamily="18" charset="0"/>
              </a:defRPr>
            </a:lvl3pPr>
            <a:lvl4pPr marL="1629983" indent="-232855" defTabSz="955674">
              <a:defRPr sz="2400" b="1">
                <a:solidFill>
                  <a:schemeClr val="tx1"/>
                </a:solidFill>
                <a:latin typeface="Times New Roman" pitchFamily="18" charset="0"/>
              </a:defRPr>
            </a:lvl4pPr>
            <a:lvl5pPr marL="2095691" indent="-232855" defTabSz="955674">
              <a:defRPr sz="2400" b="1">
                <a:solidFill>
                  <a:schemeClr val="tx1"/>
                </a:solidFill>
                <a:latin typeface="Times New Roman" pitchFamily="18" charset="0"/>
              </a:defRPr>
            </a:lvl5pPr>
            <a:lvl6pPr marL="2561400" indent="-232855" defTabSz="955674" eaLnBrk="0" fontAlgn="base" hangingPunct="0">
              <a:spcBef>
                <a:spcPct val="0"/>
              </a:spcBef>
              <a:spcAft>
                <a:spcPct val="0"/>
              </a:spcAft>
              <a:defRPr sz="2400" b="1">
                <a:solidFill>
                  <a:schemeClr val="tx1"/>
                </a:solidFill>
                <a:latin typeface="Times New Roman" pitchFamily="18" charset="0"/>
              </a:defRPr>
            </a:lvl6pPr>
            <a:lvl7pPr marL="3027109" indent="-232855" defTabSz="955674" eaLnBrk="0" fontAlgn="base" hangingPunct="0">
              <a:spcBef>
                <a:spcPct val="0"/>
              </a:spcBef>
              <a:spcAft>
                <a:spcPct val="0"/>
              </a:spcAft>
              <a:defRPr sz="2400" b="1">
                <a:solidFill>
                  <a:schemeClr val="tx1"/>
                </a:solidFill>
                <a:latin typeface="Times New Roman" pitchFamily="18" charset="0"/>
              </a:defRPr>
            </a:lvl7pPr>
            <a:lvl8pPr marL="3492819" indent="-232855" defTabSz="955674" eaLnBrk="0" fontAlgn="base" hangingPunct="0">
              <a:spcBef>
                <a:spcPct val="0"/>
              </a:spcBef>
              <a:spcAft>
                <a:spcPct val="0"/>
              </a:spcAft>
              <a:defRPr sz="2400" b="1">
                <a:solidFill>
                  <a:schemeClr val="tx1"/>
                </a:solidFill>
                <a:latin typeface="Times New Roman" pitchFamily="18" charset="0"/>
              </a:defRPr>
            </a:lvl8pPr>
            <a:lvl9pPr marL="3958527" indent="-232855" defTabSz="955674" eaLnBrk="0" fontAlgn="base" hangingPunct="0">
              <a:spcBef>
                <a:spcPct val="0"/>
              </a:spcBef>
              <a:spcAft>
                <a:spcPct val="0"/>
              </a:spcAft>
              <a:defRPr sz="2400" b="1">
                <a:solidFill>
                  <a:schemeClr val="tx1"/>
                </a:solidFill>
                <a:latin typeface="Times New Roman" pitchFamily="18" charset="0"/>
              </a:defRPr>
            </a:lvl9pPr>
          </a:lstStyle>
          <a:p>
            <a:r>
              <a:rPr lang="en-US" sz="1400"/>
              <a:t>doc.: IEEE 802.11-14/0203r3</a:t>
            </a:r>
            <a:endParaRPr lang="en-US" sz="1400"/>
          </a:p>
        </p:txBody>
      </p:sp>
      <p:sp>
        <p:nvSpPr>
          <p:cNvPr id="26627" name="Rectangle 3"/>
          <p:cNvSpPr>
            <a:spLocks noGrp="1" noChangeArrowheads="1"/>
          </p:cNvSpPr>
          <p:nvPr>
            <p:ph type="dt" sz="quarter" idx="1"/>
          </p:nvPr>
        </p:nvSpPr>
        <p:spPr>
          <a:xfrm>
            <a:off x="668313" y="94873"/>
            <a:ext cx="950729" cy="21680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674">
              <a:defRPr sz="2400" b="1">
                <a:solidFill>
                  <a:schemeClr val="tx1"/>
                </a:solidFill>
                <a:latin typeface="Times New Roman" pitchFamily="18" charset="0"/>
              </a:defRPr>
            </a:lvl1pPr>
            <a:lvl2pPr marL="756778" indent="-291070" defTabSz="955674">
              <a:defRPr sz="2400" b="1">
                <a:solidFill>
                  <a:schemeClr val="tx1"/>
                </a:solidFill>
                <a:latin typeface="Times New Roman" pitchFamily="18" charset="0"/>
              </a:defRPr>
            </a:lvl2pPr>
            <a:lvl3pPr marL="1164273" indent="-232855" defTabSz="955674">
              <a:defRPr sz="2400" b="1">
                <a:solidFill>
                  <a:schemeClr val="tx1"/>
                </a:solidFill>
                <a:latin typeface="Times New Roman" pitchFamily="18" charset="0"/>
              </a:defRPr>
            </a:lvl3pPr>
            <a:lvl4pPr marL="1629983" indent="-232855" defTabSz="955674">
              <a:defRPr sz="2400" b="1">
                <a:solidFill>
                  <a:schemeClr val="tx1"/>
                </a:solidFill>
                <a:latin typeface="Times New Roman" pitchFamily="18" charset="0"/>
              </a:defRPr>
            </a:lvl4pPr>
            <a:lvl5pPr marL="2095691" indent="-232855" defTabSz="955674">
              <a:defRPr sz="2400" b="1">
                <a:solidFill>
                  <a:schemeClr val="tx1"/>
                </a:solidFill>
                <a:latin typeface="Times New Roman" pitchFamily="18" charset="0"/>
              </a:defRPr>
            </a:lvl5pPr>
            <a:lvl6pPr marL="2561400" indent="-232855" defTabSz="955674" eaLnBrk="0" fontAlgn="base" hangingPunct="0">
              <a:spcBef>
                <a:spcPct val="0"/>
              </a:spcBef>
              <a:spcAft>
                <a:spcPct val="0"/>
              </a:spcAft>
              <a:defRPr sz="2400" b="1">
                <a:solidFill>
                  <a:schemeClr val="tx1"/>
                </a:solidFill>
                <a:latin typeface="Times New Roman" pitchFamily="18" charset="0"/>
              </a:defRPr>
            </a:lvl6pPr>
            <a:lvl7pPr marL="3027109" indent="-232855" defTabSz="955674" eaLnBrk="0" fontAlgn="base" hangingPunct="0">
              <a:spcBef>
                <a:spcPct val="0"/>
              </a:spcBef>
              <a:spcAft>
                <a:spcPct val="0"/>
              </a:spcAft>
              <a:defRPr sz="2400" b="1">
                <a:solidFill>
                  <a:schemeClr val="tx1"/>
                </a:solidFill>
                <a:latin typeface="Times New Roman" pitchFamily="18" charset="0"/>
              </a:defRPr>
            </a:lvl7pPr>
            <a:lvl8pPr marL="3492819" indent="-232855" defTabSz="955674" eaLnBrk="0" fontAlgn="base" hangingPunct="0">
              <a:spcBef>
                <a:spcPct val="0"/>
              </a:spcBef>
              <a:spcAft>
                <a:spcPct val="0"/>
              </a:spcAft>
              <a:defRPr sz="2400" b="1">
                <a:solidFill>
                  <a:schemeClr val="tx1"/>
                </a:solidFill>
                <a:latin typeface="Times New Roman" pitchFamily="18" charset="0"/>
              </a:defRPr>
            </a:lvl8pPr>
            <a:lvl9pPr marL="3958527" indent="-232855" defTabSz="955674" eaLnBrk="0" fontAlgn="base" hangingPunct="0">
              <a:spcBef>
                <a:spcPct val="0"/>
              </a:spcBef>
              <a:spcAft>
                <a:spcPct val="0"/>
              </a:spcAft>
              <a:defRPr sz="2400" b="1">
                <a:solidFill>
                  <a:schemeClr val="tx1"/>
                </a:solidFill>
                <a:latin typeface="Times New Roman" pitchFamily="18" charset="0"/>
              </a:defRPr>
            </a:lvl9pPr>
          </a:lstStyle>
          <a:p>
            <a:r>
              <a:rPr lang="en-US" sz="1400"/>
              <a:t>March 2014</a:t>
            </a:r>
          </a:p>
        </p:txBody>
      </p:sp>
      <p:sp>
        <p:nvSpPr>
          <p:cNvPr id="26628" name="Rectangle 6"/>
          <p:cNvSpPr>
            <a:spLocks noGrp="1" noChangeArrowheads="1"/>
          </p:cNvSpPr>
          <p:nvPr>
            <p:ph type="ftr" sz="quarter" idx="4"/>
          </p:nvPr>
        </p:nvSpPr>
        <p:spPr>
          <a:xfrm>
            <a:off x="3701345" y="9078512"/>
            <a:ext cx="2718543" cy="18583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81" indent="-349281" defTabSz="955674">
              <a:defRPr sz="2400" b="1">
                <a:solidFill>
                  <a:schemeClr val="tx1"/>
                </a:solidFill>
                <a:latin typeface="Times New Roman" pitchFamily="18" charset="0"/>
              </a:defRPr>
            </a:lvl1pPr>
            <a:lvl2pPr marL="756778" indent="-291070" defTabSz="955674">
              <a:defRPr sz="2400" b="1">
                <a:solidFill>
                  <a:schemeClr val="tx1"/>
                </a:solidFill>
                <a:latin typeface="Times New Roman" pitchFamily="18" charset="0"/>
              </a:defRPr>
            </a:lvl2pPr>
            <a:lvl3pPr marL="1164273" indent="-232855" defTabSz="955674">
              <a:defRPr sz="2400" b="1">
                <a:solidFill>
                  <a:schemeClr val="tx1"/>
                </a:solidFill>
                <a:latin typeface="Times New Roman" pitchFamily="18" charset="0"/>
              </a:defRPr>
            </a:lvl3pPr>
            <a:lvl4pPr marL="1629983" indent="-232855" defTabSz="955674">
              <a:defRPr sz="2400" b="1">
                <a:solidFill>
                  <a:schemeClr val="tx1"/>
                </a:solidFill>
                <a:latin typeface="Times New Roman" pitchFamily="18" charset="0"/>
              </a:defRPr>
            </a:lvl4pPr>
            <a:lvl5pPr marL="467327" defTabSz="955674">
              <a:defRPr sz="2400" b="1">
                <a:solidFill>
                  <a:schemeClr val="tx1"/>
                </a:solidFill>
                <a:latin typeface="Times New Roman" pitchFamily="18" charset="0"/>
              </a:defRPr>
            </a:lvl5pPr>
            <a:lvl6pPr marL="933037" defTabSz="955674" eaLnBrk="0" fontAlgn="base" hangingPunct="0">
              <a:spcBef>
                <a:spcPct val="0"/>
              </a:spcBef>
              <a:spcAft>
                <a:spcPct val="0"/>
              </a:spcAft>
              <a:defRPr sz="2400" b="1">
                <a:solidFill>
                  <a:schemeClr val="tx1"/>
                </a:solidFill>
                <a:latin typeface="Times New Roman" pitchFamily="18" charset="0"/>
              </a:defRPr>
            </a:lvl6pPr>
            <a:lvl7pPr marL="1398745" defTabSz="955674" eaLnBrk="0" fontAlgn="base" hangingPunct="0">
              <a:spcBef>
                <a:spcPct val="0"/>
              </a:spcBef>
              <a:spcAft>
                <a:spcPct val="0"/>
              </a:spcAft>
              <a:defRPr sz="2400" b="1">
                <a:solidFill>
                  <a:schemeClr val="tx1"/>
                </a:solidFill>
                <a:latin typeface="Times New Roman" pitchFamily="18" charset="0"/>
              </a:defRPr>
            </a:lvl7pPr>
            <a:lvl8pPr marL="1864454" defTabSz="955674" eaLnBrk="0" fontAlgn="base" hangingPunct="0">
              <a:spcBef>
                <a:spcPct val="0"/>
              </a:spcBef>
              <a:spcAft>
                <a:spcPct val="0"/>
              </a:spcAft>
              <a:defRPr sz="2400" b="1">
                <a:solidFill>
                  <a:schemeClr val="tx1"/>
                </a:solidFill>
                <a:latin typeface="Times New Roman" pitchFamily="18" charset="0"/>
              </a:defRPr>
            </a:lvl8pPr>
            <a:lvl9pPr marL="2330164" defTabSz="955674" eaLnBrk="0" fontAlgn="base" hangingPunct="0">
              <a:spcBef>
                <a:spcPct val="0"/>
              </a:spcBef>
              <a:spcAft>
                <a:spcPct val="0"/>
              </a:spcAft>
              <a:defRPr sz="2400" b="1">
                <a:solidFill>
                  <a:schemeClr val="tx1"/>
                </a:solidFill>
                <a:latin typeface="Times New Roman" pitchFamily="18" charset="0"/>
              </a:defRPr>
            </a:lvl9pPr>
          </a:lstStyle>
          <a:p>
            <a:pPr lvl="4"/>
            <a:r>
              <a:rPr lang="en-US" sz="1200" b="0"/>
              <a:t>Adrian Stephens, Intel Corporation</a:t>
            </a:r>
          </a:p>
        </p:txBody>
      </p:sp>
      <p:sp>
        <p:nvSpPr>
          <p:cNvPr id="26629" name="Rectangle 7"/>
          <p:cNvSpPr>
            <a:spLocks noGrp="1" noChangeArrowheads="1"/>
          </p:cNvSpPr>
          <p:nvPr>
            <p:ph type="sldNum" sz="quarter" idx="5"/>
          </p:nvPr>
        </p:nvSpPr>
        <p:spPr>
          <a:xfrm>
            <a:off x="3309913" y="9078512"/>
            <a:ext cx="508526" cy="18583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674">
              <a:defRPr sz="2400" b="1">
                <a:solidFill>
                  <a:schemeClr val="tx1"/>
                </a:solidFill>
                <a:latin typeface="Times New Roman" pitchFamily="18" charset="0"/>
              </a:defRPr>
            </a:lvl1pPr>
            <a:lvl2pPr marL="756778" indent="-291070" defTabSz="955674">
              <a:defRPr sz="2400" b="1">
                <a:solidFill>
                  <a:schemeClr val="tx1"/>
                </a:solidFill>
                <a:latin typeface="Times New Roman" pitchFamily="18" charset="0"/>
              </a:defRPr>
            </a:lvl2pPr>
            <a:lvl3pPr marL="1164273" indent="-232855" defTabSz="955674">
              <a:defRPr sz="2400" b="1">
                <a:solidFill>
                  <a:schemeClr val="tx1"/>
                </a:solidFill>
                <a:latin typeface="Times New Roman" pitchFamily="18" charset="0"/>
              </a:defRPr>
            </a:lvl3pPr>
            <a:lvl4pPr marL="1629983" indent="-232855" defTabSz="955674">
              <a:defRPr sz="2400" b="1">
                <a:solidFill>
                  <a:schemeClr val="tx1"/>
                </a:solidFill>
                <a:latin typeface="Times New Roman" pitchFamily="18" charset="0"/>
              </a:defRPr>
            </a:lvl4pPr>
            <a:lvl5pPr marL="2095691" indent="-232855" defTabSz="955674">
              <a:defRPr sz="2400" b="1">
                <a:solidFill>
                  <a:schemeClr val="tx1"/>
                </a:solidFill>
                <a:latin typeface="Times New Roman" pitchFamily="18" charset="0"/>
              </a:defRPr>
            </a:lvl5pPr>
            <a:lvl6pPr marL="2561400" indent="-232855" defTabSz="955674" eaLnBrk="0" fontAlgn="base" hangingPunct="0">
              <a:spcBef>
                <a:spcPct val="0"/>
              </a:spcBef>
              <a:spcAft>
                <a:spcPct val="0"/>
              </a:spcAft>
              <a:defRPr sz="2400" b="1">
                <a:solidFill>
                  <a:schemeClr val="tx1"/>
                </a:solidFill>
                <a:latin typeface="Times New Roman" pitchFamily="18" charset="0"/>
              </a:defRPr>
            </a:lvl6pPr>
            <a:lvl7pPr marL="3027109" indent="-232855" defTabSz="955674" eaLnBrk="0" fontAlgn="base" hangingPunct="0">
              <a:spcBef>
                <a:spcPct val="0"/>
              </a:spcBef>
              <a:spcAft>
                <a:spcPct val="0"/>
              </a:spcAft>
              <a:defRPr sz="2400" b="1">
                <a:solidFill>
                  <a:schemeClr val="tx1"/>
                </a:solidFill>
                <a:latin typeface="Times New Roman" pitchFamily="18" charset="0"/>
              </a:defRPr>
            </a:lvl7pPr>
            <a:lvl8pPr marL="3492819" indent="-232855" defTabSz="955674" eaLnBrk="0" fontAlgn="base" hangingPunct="0">
              <a:spcBef>
                <a:spcPct val="0"/>
              </a:spcBef>
              <a:spcAft>
                <a:spcPct val="0"/>
              </a:spcAft>
              <a:defRPr sz="2400" b="1">
                <a:solidFill>
                  <a:schemeClr val="tx1"/>
                </a:solidFill>
                <a:latin typeface="Times New Roman" pitchFamily="18" charset="0"/>
              </a:defRPr>
            </a:lvl8pPr>
            <a:lvl9pPr marL="3958527" indent="-232855" defTabSz="955674" eaLnBrk="0" fontAlgn="base" hangingPunct="0">
              <a:spcBef>
                <a:spcPct val="0"/>
              </a:spcBef>
              <a:spcAft>
                <a:spcPct val="0"/>
              </a:spcAft>
              <a:defRPr sz="2400" b="1">
                <a:solidFill>
                  <a:schemeClr val="tx1"/>
                </a:solidFill>
                <a:latin typeface="Times New Roman" pitchFamily="18" charset="0"/>
              </a:defRPr>
            </a:lvl9pPr>
          </a:lstStyle>
          <a:p>
            <a:r>
              <a:rPr lang="en-US" sz="1200" b="0"/>
              <a:t>Page </a:t>
            </a:r>
            <a:fld id="{2C91F92F-F436-4CC4-9AC9-4A1CE1BFF2FD}" type="slidenum">
              <a:rPr lang="en-US" sz="1200" b="0"/>
              <a:pPr/>
              <a:t>15</a:t>
            </a:fld>
            <a:endParaRPr lang="en-US" sz="1200" b="0"/>
          </a:p>
        </p:txBody>
      </p:sp>
      <p:sp>
        <p:nvSpPr>
          <p:cNvPr id="26630" name="Rectangle 2"/>
          <p:cNvSpPr>
            <a:spLocks noGrp="1" noRot="1" noChangeAspect="1" noChangeArrowheads="1" noTextEdit="1"/>
          </p:cNvSpPr>
          <p:nvPr>
            <p:ph type="sldImg"/>
          </p:nvPr>
        </p:nvSpPr>
        <p:spPr>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802.11-14/0203r3</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08320" y="9076910"/>
            <a:ext cx="508526" cy="185831"/>
          </a:xfrm>
        </p:spPr>
        <p:txBody>
          <a:bodyPr/>
          <a:lstStyle/>
          <a:p>
            <a:pPr>
              <a:defRPr/>
            </a:pPr>
            <a:r>
              <a:rPr lang="en-US" smtClean="0"/>
              <a:t>Page </a:t>
            </a:r>
            <a:fld id="{ABB55A41-2363-4FF7-B4E6-5952201265BE}" type="slidenum">
              <a:rPr lang="en-US" smtClean="0"/>
              <a:pPr>
                <a:defRPr/>
              </a:pPr>
              <a:t>19</a:t>
            </a:fld>
            <a:endParaRPr lang="en-US"/>
          </a:p>
        </p:txBody>
      </p:sp>
    </p:spTree>
    <p:extLst>
      <p:ext uri="{BB962C8B-B14F-4D97-AF65-F5344CB8AC3E}">
        <p14:creationId xmlns:p14="http://schemas.microsoft.com/office/powerpoint/2010/main" val="13956553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802.11-14/0203r3</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08319" y="9076910"/>
            <a:ext cx="508526" cy="185831"/>
          </a:xfrm>
        </p:spPr>
        <p:txBody>
          <a:bodyPr/>
          <a:lstStyle/>
          <a:p>
            <a:pPr>
              <a:defRPr/>
            </a:pPr>
            <a:r>
              <a:rPr lang="en-US" smtClean="0"/>
              <a:t>Page </a:t>
            </a:r>
            <a:fld id="{ABB55A41-2363-4FF7-B4E6-5952201265BE}" type="slidenum">
              <a:rPr lang="en-US" smtClean="0"/>
              <a:pPr>
                <a:defRPr/>
              </a:pPr>
              <a:t>22</a:t>
            </a:fld>
            <a:endParaRPr lang="en-US"/>
          </a:p>
        </p:txBody>
      </p:sp>
    </p:spTree>
    <p:extLst>
      <p:ext uri="{BB962C8B-B14F-4D97-AF65-F5344CB8AC3E}">
        <p14:creationId xmlns:p14="http://schemas.microsoft.com/office/powerpoint/2010/main" val="5465308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15A0CEB-573A-4C5B-B96E-9F988F65BE9A}" type="slidenum">
              <a:rPr lang="en-US"/>
              <a:pPr>
                <a:defRPr/>
              </a:pPr>
              <a:t>‹#›</a:t>
            </a:fld>
            <a:endParaRPr lang="en-US"/>
          </a:p>
        </p:txBody>
      </p:sp>
    </p:spTree>
    <p:extLst>
      <p:ext uri="{BB962C8B-B14F-4D97-AF65-F5344CB8AC3E}">
        <p14:creationId xmlns:p14="http://schemas.microsoft.com/office/powerpoint/2010/main" val="1702243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C4A103C-95A1-4F98-86E3-4AC6B2ED6C1A}" type="slidenum">
              <a:rPr lang="en-US"/>
              <a:pPr>
                <a:defRPr/>
              </a:pPr>
              <a:t>‹#›</a:t>
            </a:fld>
            <a:endParaRPr lang="en-US"/>
          </a:p>
        </p:txBody>
      </p:sp>
    </p:spTree>
    <p:extLst>
      <p:ext uri="{BB962C8B-B14F-4D97-AF65-F5344CB8AC3E}">
        <p14:creationId xmlns:p14="http://schemas.microsoft.com/office/powerpoint/2010/main" val="467929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4EE9B48-E8B0-4388-B2E0-961FE42F0604}" type="slidenum">
              <a:rPr lang="en-US"/>
              <a:pPr>
                <a:defRPr/>
              </a:pPr>
              <a:t>‹#›</a:t>
            </a:fld>
            <a:endParaRPr lang="en-US"/>
          </a:p>
        </p:txBody>
      </p:sp>
    </p:spTree>
    <p:extLst>
      <p:ext uri="{BB962C8B-B14F-4D97-AF65-F5344CB8AC3E}">
        <p14:creationId xmlns:p14="http://schemas.microsoft.com/office/powerpoint/2010/main" val="3091592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9885DD7-3821-4FFE-BF8D-81AF824CE29A}" type="slidenum">
              <a:rPr lang="en-US"/>
              <a:pPr>
                <a:defRPr/>
              </a:pPr>
              <a:t>‹#›</a:t>
            </a:fld>
            <a:endParaRPr lang="en-US"/>
          </a:p>
        </p:txBody>
      </p:sp>
    </p:spTree>
    <p:extLst>
      <p:ext uri="{BB962C8B-B14F-4D97-AF65-F5344CB8AC3E}">
        <p14:creationId xmlns:p14="http://schemas.microsoft.com/office/powerpoint/2010/main" val="3836355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smtClean="0"/>
              <a:t>March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xfrm>
            <a:off x="4252631" y="6475413"/>
            <a:ext cx="714940" cy="246221"/>
          </a:xfrm>
          <a:ln/>
        </p:spPr>
        <p:txBody>
          <a:bodyPr/>
          <a:lstStyle>
            <a:lvl1pPr>
              <a:defRPr sz="1600"/>
            </a:lvl1pPr>
          </a:lstStyle>
          <a:p>
            <a:pPr>
              <a:defRPr/>
            </a:pPr>
            <a:r>
              <a:rPr lang="en-US" smtClean="0"/>
              <a:t>Slide </a:t>
            </a:r>
            <a:fld id="{2EAEAD36-1DF0-4BD8-97EF-26BDB0C08C35}" type="slidenum">
              <a:rPr lang="en-US" smtClean="0"/>
              <a:pPr>
                <a:defRPr/>
              </a:pPr>
              <a:t>‹#›</a:t>
            </a:fld>
            <a:endParaRPr lang="en-US" dirty="0"/>
          </a:p>
        </p:txBody>
      </p:sp>
    </p:spTree>
    <p:extLst>
      <p:ext uri="{BB962C8B-B14F-4D97-AF65-F5344CB8AC3E}">
        <p14:creationId xmlns:p14="http://schemas.microsoft.com/office/powerpoint/2010/main" val="333829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C16E056-741C-471B-B835-4AEE309D7989}" type="slidenum">
              <a:rPr lang="en-US"/>
              <a:pPr>
                <a:defRPr/>
              </a:pPr>
              <a:t>‹#›</a:t>
            </a:fld>
            <a:endParaRPr lang="en-US"/>
          </a:p>
        </p:txBody>
      </p:sp>
    </p:spTree>
    <p:extLst>
      <p:ext uri="{BB962C8B-B14F-4D97-AF65-F5344CB8AC3E}">
        <p14:creationId xmlns:p14="http://schemas.microsoft.com/office/powerpoint/2010/main" val="2390780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694D38-305E-44E0-93FC-17A03AB5D0B8}" type="slidenum">
              <a:rPr lang="en-US"/>
              <a:pPr>
                <a:defRPr/>
              </a:pPr>
              <a:t>‹#›</a:t>
            </a:fld>
            <a:endParaRPr lang="en-US"/>
          </a:p>
        </p:txBody>
      </p:sp>
    </p:spTree>
    <p:extLst>
      <p:ext uri="{BB962C8B-B14F-4D97-AF65-F5344CB8AC3E}">
        <p14:creationId xmlns:p14="http://schemas.microsoft.com/office/powerpoint/2010/main" val="3056972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F6F17C2-4CCD-4DA3-9E5C-4DA81EE099C7}" type="slidenum">
              <a:rPr lang="en-US"/>
              <a:pPr>
                <a:defRPr/>
              </a:pPr>
              <a:t>‹#›</a:t>
            </a:fld>
            <a:endParaRPr lang="en-US"/>
          </a:p>
        </p:txBody>
      </p:sp>
    </p:spTree>
    <p:extLst>
      <p:ext uri="{BB962C8B-B14F-4D97-AF65-F5344CB8AC3E}">
        <p14:creationId xmlns:p14="http://schemas.microsoft.com/office/powerpoint/2010/main" val="1181041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889F155-C5C9-454B-A5D2-E54828640D7B}" type="slidenum">
              <a:rPr lang="en-US"/>
              <a:pPr>
                <a:defRPr/>
              </a:pPr>
              <a:t>‹#›</a:t>
            </a:fld>
            <a:endParaRPr lang="en-US"/>
          </a:p>
        </p:txBody>
      </p:sp>
    </p:spTree>
    <p:extLst>
      <p:ext uri="{BB962C8B-B14F-4D97-AF65-F5344CB8AC3E}">
        <p14:creationId xmlns:p14="http://schemas.microsoft.com/office/powerpoint/2010/main" val="190321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6A797FB-F421-47F0-8EC2-CE2059B94952}" type="slidenum">
              <a:rPr lang="en-US"/>
              <a:pPr>
                <a:defRPr/>
              </a:pPr>
              <a:t>‹#›</a:t>
            </a:fld>
            <a:endParaRPr lang="en-US"/>
          </a:p>
        </p:txBody>
      </p:sp>
    </p:spTree>
    <p:extLst>
      <p:ext uri="{BB962C8B-B14F-4D97-AF65-F5344CB8AC3E}">
        <p14:creationId xmlns:p14="http://schemas.microsoft.com/office/powerpoint/2010/main" val="2192849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B3D312F-790B-4327-8E5D-C520810C8FDE}" type="slidenum">
              <a:rPr lang="en-US"/>
              <a:pPr>
                <a:defRPr/>
              </a:pPr>
              <a:t>‹#›</a:t>
            </a:fld>
            <a:endParaRPr lang="en-US"/>
          </a:p>
        </p:txBody>
      </p:sp>
    </p:spTree>
    <p:extLst>
      <p:ext uri="{BB962C8B-B14F-4D97-AF65-F5344CB8AC3E}">
        <p14:creationId xmlns:p14="http://schemas.microsoft.com/office/powerpoint/2010/main" val="3941465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F3ACE81-C911-4801-93D7-DFC0697A5B4E}" type="slidenum">
              <a:rPr lang="en-US"/>
              <a:pPr>
                <a:defRPr/>
              </a:pPr>
              <a:t>‹#›</a:t>
            </a:fld>
            <a:endParaRPr lang="en-US"/>
          </a:p>
        </p:txBody>
      </p:sp>
    </p:spTree>
    <p:extLst>
      <p:ext uri="{BB962C8B-B14F-4D97-AF65-F5344CB8AC3E}">
        <p14:creationId xmlns:p14="http://schemas.microsoft.com/office/powerpoint/2010/main" val="4110716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a:noFill/>
          </a:ln>
          <a:effectLst/>
          <a:extLst/>
        </p:spPr>
        <p:txBody>
          <a:bodyPr vert="horz" wrap="none" lIns="0" tIns="0" rIns="0" bIns="0" numCol="1" anchor="b" anchorCtr="0" compatLnSpc="1">
            <a:prstTxWarp prst="textNoShape">
              <a:avLst/>
            </a:prstTxWarp>
            <a:spAutoFit/>
          </a:bodyPr>
          <a:lstStyle>
            <a:lvl1pPr eaLnBrk="0" hangingPunct="0">
              <a:defRPr sz="1800" smtClean="0"/>
            </a:lvl1pPr>
          </a:lstStyle>
          <a:p>
            <a:pPr>
              <a:defRPr/>
            </a:pPr>
            <a:r>
              <a:rPr lang="en-US" smtClean="0"/>
              <a:t>March 2014</a:t>
            </a:r>
            <a:endParaRPr lang="en-US" dirty="0"/>
          </a:p>
        </p:txBody>
      </p:sp>
      <p:sp>
        <p:nvSpPr>
          <p:cNvPr id="1029" name="Rectangle 5"/>
          <p:cNvSpPr>
            <a:spLocks noGrp="1" noChangeArrowheads="1"/>
          </p:cNvSpPr>
          <p:nvPr>
            <p:ph type="ftr" sz="quarter" idx="3"/>
          </p:nvPr>
        </p:nvSpPr>
        <p:spPr bwMode="auto">
          <a:xfrm>
            <a:off x="6578600" y="6475413"/>
            <a:ext cx="19653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eaLnBrk="0" hangingPunct="0">
              <a:defRPr sz="1200" b="0"/>
            </a:lvl1pPr>
          </a:lstStyle>
          <a:p>
            <a:pPr>
              <a:defRPr/>
            </a:pPr>
            <a:r>
              <a:rPr lang="en-US"/>
              <a:t>Bruce Kraemer, Marvell</a:t>
            </a:r>
          </a:p>
        </p:txBody>
      </p:sp>
      <p:sp>
        <p:nvSpPr>
          <p:cNvPr id="1030" name="Rectangle 6"/>
          <p:cNvSpPr>
            <a:spLocks noGrp="1" noChangeArrowheads="1"/>
          </p:cNvSpPr>
          <p:nvPr>
            <p:ph type="sldNum" sz="quarter" idx="4"/>
          </p:nvPr>
        </p:nvSpPr>
        <p:spPr bwMode="auto">
          <a:xfrm>
            <a:off x="4252631" y="6475413"/>
            <a:ext cx="714940" cy="246221"/>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eaLnBrk="0" hangingPunct="0">
              <a:defRPr sz="1600" b="0"/>
            </a:lvl1pPr>
          </a:lstStyle>
          <a:p>
            <a:pPr>
              <a:defRPr/>
            </a:pPr>
            <a:r>
              <a:rPr lang="en-US" smtClean="0"/>
              <a:t>Slide </a:t>
            </a:r>
            <a:fld id="{ACB99B2B-AF85-4893-959A-4850BB080594}" type="slidenum">
              <a:rPr lang="en-US" smtClean="0"/>
              <a:pPr>
                <a:defRPr/>
              </a:pPr>
              <a:t>‹#›</a:t>
            </a:fld>
            <a:endParaRPr lang="en-US" dirty="0"/>
          </a:p>
        </p:txBody>
      </p:sp>
      <p:sp>
        <p:nvSpPr>
          <p:cNvPr id="1031" name="Rectangle 7"/>
          <p:cNvSpPr>
            <a:spLocks noChangeArrowheads="1"/>
          </p:cNvSpPr>
          <p:nvPr/>
        </p:nvSpPr>
        <p:spPr bwMode="auto">
          <a:xfrm>
            <a:off x="5064060" y="311964"/>
            <a:ext cx="3283015" cy="276999"/>
          </a:xfrm>
          <a:prstGeom prst="rect">
            <a:avLst/>
          </a:prstGeom>
          <a:noFill/>
          <a:ln>
            <a:noFill/>
          </a:ln>
          <a:effectLst/>
          <a:extLst/>
        </p:spPr>
        <p:txBody>
          <a:bodyPr wrap="none" lIns="0" tIns="0" rIns="0" bIns="0" anchor="b">
            <a:spAutoFit/>
          </a:bodyPr>
          <a:lstStyle/>
          <a:p>
            <a:pPr marL="457200" lvl="4" algn="r" eaLnBrk="0" hangingPunct="0">
              <a:defRPr/>
            </a:pPr>
            <a:r>
              <a:rPr lang="en-US" sz="1800" dirty="0"/>
              <a:t>doc.: IEEE </a:t>
            </a:r>
            <a:r>
              <a:rPr lang="en-US" sz="1800" dirty="0" smtClean="0"/>
              <a:t>802.11-14/0203r3</a:t>
            </a:r>
            <a:endParaRPr lang="en-US" sz="1800"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p:spPr>
        <p:txBody>
          <a:bodyPr wrap="none" lIns="0" tIns="0" rIns="0" bIns="0">
            <a:spAutoFit/>
          </a:bodyPr>
          <a:lstStyle/>
          <a:p>
            <a:pPr eaLnBrk="0" hangingPunct="0">
              <a:defRPr/>
            </a:pPr>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802world.org/attendee"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hyperlink" Target="https://docs.google.com/spreadsheet/ccc?key=0Arb3_3dB_pMCdGdTU29pWXd6b0o4M3U4YXpSbFhXLWc#gid=3"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ieee802.org/Tutorials.shtml"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www.techstreet.com/ieeegate.html" TargetMode="External"/><Relationship Id="rId2" Type="http://schemas.openxmlformats.org/officeDocument/2006/relationships/notesSlide" Target="../notesSlides/notesSlide18.xml"/><Relationship Id="rId1" Type="http://schemas.openxmlformats.org/officeDocument/2006/relationships/slideLayout" Target="../slideLayouts/slideLayout12.xml"/><Relationship Id="rId4" Type="http://schemas.openxmlformats.org/officeDocument/2006/relationships/hyperlink" Target="http://standards.ieee.org/about/get/802/802.11.html" TargetMode="Externa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ieee802.org/Tutorials.shtml"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www.newcenturyhotel.com.cn/"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mentor.ieee.org/802.15/dcn/13/15-13-0523-05-0thz-100g-working-draft-par.pdf" TargetMode="External"/><Relationship Id="rId13" Type="http://schemas.openxmlformats.org/officeDocument/2006/relationships/hyperlink" Target="https://mentor.ieee.org/802.22/dcn/13/22-13-0156-04-0000-802-22-revision-par-new-csd-5c.docx" TargetMode="External"/><Relationship Id="rId3" Type="http://schemas.openxmlformats.org/officeDocument/2006/relationships/hyperlink" Target="http://www.ieee802.org/3/bp/5Criteria.pdf" TargetMode="External"/><Relationship Id="rId7" Type="http://schemas.openxmlformats.org/officeDocument/2006/relationships/hyperlink" Target="https://mentor.ieee.org/802.11/dcn/14/11-14-0169-00-0hew-ieee-802-11-hew-sg-proposed-csd.docx" TargetMode="External"/><Relationship Id="rId12" Type="http://schemas.openxmlformats.org/officeDocument/2006/relationships/hyperlink" Target="https://mentor.ieee.org/802.22/dcn/13/22-13-0138-06-0000-802-22-revision-par.docx" TargetMode="External"/><Relationship Id="rId2" Type="http://schemas.openxmlformats.org/officeDocument/2006/relationships/hyperlink" Target="http://www.ieee802.org/3/bp/P802_3bp_PAR_modification_0114.pdf" TargetMode="External"/><Relationship Id="rId1" Type="http://schemas.openxmlformats.org/officeDocument/2006/relationships/slideLayout" Target="../slideLayouts/slideLayout2.xml"/><Relationship Id="rId6" Type="http://schemas.openxmlformats.org/officeDocument/2006/relationships/hyperlink" Target="https://mentor.ieee.org/802.11/dcn/14/11-14-0165-00-0hew-802-11-hew-sg-proposed-par.docx" TargetMode="External"/><Relationship Id="rId11" Type="http://schemas.openxmlformats.org/officeDocument/2006/relationships/hyperlink" Target="https://mentor.ieee.org/802.15/dcn/14/15-14-0076-02-004r-sg4r-draft-csd.docx" TargetMode="External"/><Relationship Id="rId5" Type="http://schemas.openxmlformats.org/officeDocument/2006/relationships/hyperlink" Target="http://www.ieee802.org/3/400GSG/project_docs/CSD_400_14_0121.pdf" TargetMode="External"/><Relationship Id="rId10" Type="http://schemas.openxmlformats.org/officeDocument/2006/relationships/hyperlink" Target="https://mentor.ieee.org/802.15/dcn/14/15-14-0075-03-004r-sg4r-draft-par.pdf" TargetMode="External"/><Relationship Id="rId4" Type="http://schemas.openxmlformats.org/officeDocument/2006/relationships/hyperlink" Target="http://www.ieee802.org/3/400GSG/project_docs/PAR_400_14_0121.pdf" TargetMode="External"/><Relationship Id="rId9" Type="http://schemas.openxmlformats.org/officeDocument/2006/relationships/hyperlink" Target="http://www.ieee802.org/PARs/2014_03/15-13-0522-03-0thz-100g-working-draft-5c.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638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904E5C1E-A54F-41BC-BA0B-32D74731848C}" type="slidenum">
              <a:rPr lang="en-US" sz="1200" b="0" smtClean="0"/>
              <a:pPr/>
              <a:t>1</a:t>
            </a:fld>
            <a:endParaRPr lang="en-US" sz="1200" b="0" smtClean="0"/>
          </a:p>
        </p:txBody>
      </p:sp>
      <p:sp>
        <p:nvSpPr>
          <p:cNvPr id="16387" name="Text Box 326"/>
          <p:cNvSpPr txBox="1">
            <a:spLocks noChangeArrowheads="1"/>
          </p:cNvSpPr>
          <p:nvPr/>
        </p:nvSpPr>
        <p:spPr bwMode="auto">
          <a:xfrm>
            <a:off x="5311775" y="2330450"/>
            <a:ext cx="1176338" cy="5222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400" b="0"/>
              <a:t>+1 (321)</a:t>
            </a:r>
            <a:br>
              <a:rPr lang="en-US" sz="1400" b="0"/>
            </a:br>
            <a:r>
              <a:rPr lang="en-US" sz="1400" b="0"/>
              <a:t>751-3958</a:t>
            </a:r>
          </a:p>
        </p:txBody>
      </p:sp>
      <p:sp>
        <p:nvSpPr>
          <p:cNvPr id="16388" name="Text Box 320"/>
          <p:cNvSpPr txBox="1">
            <a:spLocks noChangeArrowheads="1"/>
          </p:cNvSpPr>
          <p:nvPr/>
        </p:nvSpPr>
        <p:spPr bwMode="auto">
          <a:xfrm>
            <a:off x="3489325" y="2311400"/>
            <a:ext cx="18796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400" b="0"/>
              <a:t>5488 Marvell Lane,</a:t>
            </a:r>
          </a:p>
          <a:p>
            <a:pPr eaLnBrk="0" hangingPunct="0"/>
            <a:r>
              <a:rPr lang="en-US" sz="1400" b="0"/>
              <a:t>Santa Clara, CA, 95054</a:t>
            </a:r>
          </a:p>
        </p:txBody>
      </p:sp>
      <p:sp>
        <p:nvSpPr>
          <p:cNvPr id="16389" name="Rectangle 5"/>
          <p:cNvSpPr>
            <a:spLocks noChangeArrowheads="1"/>
          </p:cNvSpPr>
          <p:nvPr/>
        </p:nvSpPr>
        <p:spPr bwMode="auto">
          <a:xfrm>
            <a:off x="688975" y="2068513"/>
            <a:ext cx="6032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Name</a:t>
            </a:r>
            <a:endParaRPr lang="en-US" b="0"/>
          </a:p>
        </p:txBody>
      </p:sp>
      <p:sp>
        <p:nvSpPr>
          <p:cNvPr id="16390" name="Rectangle 6"/>
          <p:cNvSpPr>
            <a:spLocks noChangeArrowheads="1"/>
          </p:cNvSpPr>
          <p:nvPr/>
        </p:nvSpPr>
        <p:spPr bwMode="auto">
          <a:xfrm>
            <a:off x="1300163"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1" name="Rectangle 7"/>
          <p:cNvSpPr>
            <a:spLocks noChangeArrowheads="1"/>
          </p:cNvSpPr>
          <p:nvPr/>
        </p:nvSpPr>
        <p:spPr bwMode="auto">
          <a:xfrm>
            <a:off x="2201863" y="2068513"/>
            <a:ext cx="1008062"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Company</a:t>
            </a:r>
            <a:endParaRPr lang="en-US" b="0"/>
          </a:p>
        </p:txBody>
      </p:sp>
      <p:sp>
        <p:nvSpPr>
          <p:cNvPr id="16392" name="Rectangle 8"/>
          <p:cNvSpPr>
            <a:spLocks noChangeArrowheads="1"/>
          </p:cNvSpPr>
          <p:nvPr/>
        </p:nvSpPr>
        <p:spPr bwMode="auto">
          <a:xfrm>
            <a:off x="3219450"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3" name="Rectangle 9"/>
          <p:cNvSpPr>
            <a:spLocks noChangeArrowheads="1"/>
          </p:cNvSpPr>
          <p:nvPr/>
        </p:nvSpPr>
        <p:spPr bwMode="auto">
          <a:xfrm>
            <a:off x="3625850" y="2068513"/>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Address</a:t>
            </a:r>
            <a:endParaRPr lang="en-US" b="0"/>
          </a:p>
        </p:txBody>
      </p:sp>
      <p:sp>
        <p:nvSpPr>
          <p:cNvPr id="16394" name="Rectangle 10"/>
          <p:cNvSpPr>
            <a:spLocks noChangeArrowheads="1"/>
          </p:cNvSpPr>
          <p:nvPr/>
        </p:nvSpPr>
        <p:spPr bwMode="auto">
          <a:xfrm>
            <a:off x="4479925"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5" name="Rectangle 11"/>
          <p:cNvSpPr>
            <a:spLocks noChangeArrowheads="1"/>
          </p:cNvSpPr>
          <p:nvPr/>
        </p:nvSpPr>
        <p:spPr bwMode="auto">
          <a:xfrm>
            <a:off x="5380038" y="2068513"/>
            <a:ext cx="6445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Phone</a:t>
            </a:r>
            <a:endParaRPr lang="en-US" b="0"/>
          </a:p>
        </p:txBody>
      </p:sp>
      <p:sp>
        <p:nvSpPr>
          <p:cNvPr id="16396" name="Rectangle 12"/>
          <p:cNvSpPr>
            <a:spLocks noChangeArrowheads="1"/>
          </p:cNvSpPr>
          <p:nvPr/>
        </p:nvSpPr>
        <p:spPr bwMode="auto">
          <a:xfrm>
            <a:off x="6030913"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7" name="Rectangle 13"/>
          <p:cNvSpPr>
            <a:spLocks noChangeArrowheads="1"/>
          </p:cNvSpPr>
          <p:nvPr/>
        </p:nvSpPr>
        <p:spPr bwMode="auto">
          <a:xfrm>
            <a:off x="6640513" y="2068513"/>
            <a:ext cx="56197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email</a:t>
            </a:r>
            <a:endParaRPr lang="en-US" b="0"/>
          </a:p>
        </p:txBody>
      </p:sp>
      <p:sp>
        <p:nvSpPr>
          <p:cNvPr id="16398" name="Rectangle 14"/>
          <p:cNvSpPr>
            <a:spLocks noChangeArrowheads="1"/>
          </p:cNvSpPr>
          <p:nvPr/>
        </p:nvSpPr>
        <p:spPr bwMode="auto">
          <a:xfrm>
            <a:off x="7208838"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9" name="Rectangle 15"/>
          <p:cNvSpPr>
            <a:spLocks noChangeArrowheads="1"/>
          </p:cNvSpPr>
          <p:nvPr/>
        </p:nvSpPr>
        <p:spPr bwMode="auto">
          <a:xfrm>
            <a:off x="620713"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0" name="Line 16"/>
          <p:cNvSpPr>
            <a:spLocks noChangeShapeType="1"/>
          </p:cNvSpPr>
          <p:nvPr/>
        </p:nvSpPr>
        <p:spPr bwMode="auto">
          <a:xfrm>
            <a:off x="620713"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1" name="Line 17"/>
          <p:cNvSpPr>
            <a:spLocks noChangeShapeType="1"/>
          </p:cNvSpPr>
          <p:nvPr/>
        </p:nvSpPr>
        <p:spPr bwMode="auto">
          <a:xfrm>
            <a:off x="620713"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2" name="Rectangle 18"/>
          <p:cNvSpPr>
            <a:spLocks noChangeArrowheads="1"/>
          </p:cNvSpPr>
          <p:nvPr/>
        </p:nvSpPr>
        <p:spPr bwMode="auto">
          <a:xfrm>
            <a:off x="620713"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3" name="Line 19"/>
          <p:cNvSpPr>
            <a:spLocks noChangeShapeType="1"/>
          </p:cNvSpPr>
          <p:nvPr/>
        </p:nvSpPr>
        <p:spPr bwMode="auto">
          <a:xfrm>
            <a:off x="620713"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4" name="Line 20"/>
          <p:cNvSpPr>
            <a:spLocks noChangeShapeType="1"/>
          </p:cNvSpPr>
          <p:nvPr/>
        </p:nvSpPr>
        <p:spPr bwMode="auto">
          <a:xfrm>
            <a:off x="620713"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5" name="Rectangle 21"/>
          <p:cNvSpPr>
            <a:spLocks noChangeArrowheads="1"/>
          </p:cNvSpPr>
          <p:nvPr/>
        </p:nvSpPr>
        <p:spPr bwMode="auto">
          <a:xfrm>
            <a:off x="627063" y="2057400"/>
            <a:ext cx="15065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6" name="Line 22"/>
          <p:cNvSpPr>
            <a:spLocks noChangeShapeType="1"/>
          </p:cNvSpPr>
          <p:nvPr/>
        </p:nvSpPr>
        <p:spPr bwMode="auto">
          <a:xfrm>
            <a:off x="627063" y="2057400"/>
            <a:ext cx="15065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7" name="Rectangle 23"/>
          <p:cNvSpPr>
            <a:spLocks noChangeArrowheads="1"/>
          </p:cNvSpPr>
          <p:nvPr/>
        </p:nvSpPr>
        <p:spPr bwMode="auto">
          <a:xfrm>
            <a:off x="2133600"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8" name="Line 24"/>
          <p:cNvSpPr>
            <a:spLocks noChangeShapeType="1"/>
          </p:cNvSpPr>
          <p:nvPr/>
        </p:nvSpPr>
        <p:spPr bwMode="auto">
          <a:xfrm>
            <a:off x="2133600"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9" name="Line 25"/>
          <p:cNvSpPr>
            <a:spLocks noChangeShapeType="1"/>
          </p:cNvSpPr>
          <p:nvPr/>
        </p:nvSpPr>
        <p:spPr bwMode="auto">
          <a:xfrm>
            <a:off x="2133600"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0" name="Rectangle 26"/>
          <p:cNvSpPr>
            <a:spLocks noChangeArrowheads="1"/>
          </p:cNvSpPr>
          <p:nvPr/>
        </p:nvSpPr>
        <p:spPr bwMode="auto">
          <a:xfrm>
            <a:off x="2139950" y="2057400"/>
            <a:ext cx="141763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1" name="Line 27"/>
          <p:cNvSpPr>
            <a:spLocks noChangeShapeType="1"/>
          </p:cNvSpPr>
          <p:nvPr/>
        </p:nvSpPr>
        <p:spPr bwMode="auto">
          <a:xfrm>
            <a:off x="2139950" y="2057400"/>
            <a:ext cx="141763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2" name="Rectangle 28"/>
          <p:cNvSpPr>
            <a:spLocks noChangeArrowheads="1"/>
          </p:cNvSpPr>
          <p:nvPr/>
        </p:nvSpPr>
        <p:spPr bwMode="auto">
          <a:xfrm>
            <a:off x="35575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3" name="Line 29"/>
          <p:cNvSpPr>
            <a:spLocks noChangeShapeType="1"/>
          </p:cNvSpPr>
          <p:nvPr/>
        </p:nvSpPr>
        <p:spPr bwMode="auto">
          <a:xfrm>
            <a:off x="35575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4" name="Line 30"/>
          <p:cNvSpPr>
            <a:spLocks noChangeShapeType="1"/>
          </p:cNvSpPr>
          <p:nvPr/>
        </p:nvSpPr>
        <p:spPr bwMode="auto">
          <a:xfrm>
            <a:off x="35575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5" name="Rectangle 31"/>
          <p:cNvSpPr>
            <a:spLocks noChangeArrowheads="1"/>
          </p:cNvSpPr>
          <p:nvPr/>
        </p:nvSpPr>
        <p:spPr bwMode="auto">
          <a:xfrm>
            <a:off x="3563938" y="2057400"/>
            <a:ext cx="17478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6" name="Line 32"/>
          <p:cNvSpPr>
            <a:spLocks noChangeShapeType="1"/>
          </p:cNvSpPr>
          <p:nvPr/>
        </p:nvSpPr>
        <p:spPr bwMode="auto">
          <a:xfrm>
            <a:off x="3563938" y="2057400"/>
            <a:ext cx="17478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7" name="Rectangle 33"/>
          <p:cNvSpPr>
            <a:spLocks noChangeArrowheads="1"/>
          </p:cNvSpPr>
          <p:nvPr/>
        </p:nvSpPr>
        <p:spPr bwMode="auto">
          <a:xfrm>
            <a:off x="5311775" y="2057400"/>
            <a:ext cx="4763"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8" name="Line 34"/>
          <p:cNvSpPr>
            <a:spLocks noChangeShapeType="1"/>
          </p:cNvSpPr>
          <p:nvPr/>
        </p:nvSpPr>
        <p:spPr bwMode="auto">
          <a:xfrm>
            <a:off x="5311775" y="2057400"/>
            <a:ext cx="476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9" name="Line 35"/>
          <p:cNvSpPr>
            <a:spLocks noChangeShapeType="1"/>
          </p:cNvSpPr>
          <p:nvPr/>
        </p:nvSpPr>
        <p:spPr bwMode="auto">
          <a:xfrm>
            <a:off x="5311775"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0" name="Rectangle 36"/>
          <p:cNvSpPr>
            <a:spLocks noChangeArrowheads="1"/>
          </p:cNvSpPr>
          <p:nvPr/>
        </p:nvSpPr>
        <p:spPr bwMode="auto">
          <a:xfrm>
            <a:off x="5316538" y="2057400"/>
            <a:ext cx="1255712"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1" name="Line 37"/>
          <p:cNvSpPr>
            <a:spLocks noChangeShapeType="1"/>
          </p:cNvSpPr>
          <p:nvPr/>
        </p:nvSpPr>
        <p:spPr bwMode="auto">
          <a:xfrm>
            <a:off x="5316538" y="2057400"/>
            <a:ext cx="125571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2" name="Rectangle 38"/>
          <p:cNvSpPr>
            <a:spLocks noChangeArrowheads="1"/>
          </p:cNvSpPr>
          <p:nvPr/>
        </p:nvSpPr>
        <p:spPr bwMode="auto">
          <a:xfrm>
            <a:off x="6572250"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3" name="Line 39"/>
          <p:cNvSpPr>
            <a:spLocks noChangeShapeType="1"/>
          </p:cNvSpPr>
          <p:nvPr/>
        </p:nvSpPr>
        <p:spPr bwMode="auto">
          <a:xfrm>
            <a:off x="6572250"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4" name="Line 40"/>
          <p:cNvSpPr>
            <a:spLocks noChangeShapeType="1"/>
          </p:cNvSpPr>
          <p:nvPr/>
        </p:nvSpPr>
        <p:spPr bwMode="auto">
          <a:xfrm>
            <a:off x="6572250"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5" name="Rectangle 41"/>
          <p:cNvSpPr>
            <a:spLocks noChangeArrowheads="1"/>
          </p:cNvSpPr>
          <p:nvPr/>
        </p:nvSpPr>
        <p:spPr bwMode="auto">
          <a:xfrm>
            <a:off x="6578600" y="2057400"/>
            <a:ext cx="169068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6" name="Line 42"/>
          <p:cNvSpPr>
            <a:spLocks noChangeShapeType="1"/>
          </p:cNvSpPr>
          <p:nvPr/>
        </p:nvSpPr>
        <p:spPr bwMode="auto">
          <a:xfrm>
            <a:off x="6578600" y="2057400"/>
            <a:ext cx="169068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7" name="Rectangle 43"/>
          <p:cNvSpPr>
            <a:spLocks noChangeArrowheads="1"/>
          </p:cNvSpPr>
          <p:nvPr/>
        </p:nvSpPr>
        <p:spPr bwMode="auto">
          <a:xfrm>
            <a:off x="82692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8" name="Line 44"/>
          <p:cNvSpPr>
            <a:spLocks noChangeShapeType="1"/>
          </p:cNvSpPr>
          <p:nvPr/>
        </p:nvSpPr>
        <p:spPr bwMode="auto">
          <a:xfrm>
            <a:off x="82692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9" name="Line 45"/>
          <p:cNvSpPr>
            <a:spLocks noChangeShapeType="1"/>
          </p:cNvSpPr>
          <p:nvPr/>
        </p:nvSpPr>
        <p:spPr bwMode="auto">
          <a:xfrm>
            <a:off x="82692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0" name="Rectangle 46"/>
          <p:cNvSpPr>
            <a:spLocks noChangeArrowheads="1"/>
          </p:cNvSpPr>
          <p:nvPr/>
        </p:nvSpPr>
        <p:spPr bwMode="auto">
          <a:xfrm>
            <a:off x="82692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1" name="Line 47"/>
          <p:cNvSpPr>
            <a:spLocks noChangeShapeType="1"/>
          </p:cNvSpPr>
          <p:nvPr/>
        </p:nvSpPr>
        <p:spPr bwMode="auto">
          <a:xfrm>
            <a:off x="82692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2" name="Line 48"/>
          <p:cNvSpPr>
            <a:spLocks noChangeShapeType="1"/>
          </p:cNvSpPr>
          <p:nvPr/>
        </p:nvSpPr>
        <p:spPr bwMode="auto">
          <a:xfrm>
            <a:off x="82692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3" name="Rectangle 49"/>
          <p:cNvSpPr>
            <a:spLocks noChangeArrowheads="1"/>
          </p:cNvSpPr>
          <p:nvPr/>
        </p:nvSpPr>
        <p:spPr bwMode="auto">
          <a:xfrm>
            <a:off x="620713"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4" name="Line 50"/>
          <p:cNvSpPr>
            <a:spLocks noChangeShapeType="1"/>
          </p:cNvSpPr>
          <p:nvPr/>
        </p:nvSpPr>
        <p:spPr bwMode="auto">
          <a:xfrm>
            <a:off x="620713"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5" name="Rectangle 51"/>
          <p:cNvSpPr>
            <a:spLocks noChangeArrowheads="1"/>
          </p:cNvSpPr>
          <p:nvPr/>
        </p:nvSpPr>
        <p:spPr bwMode="auto">
          <a:xfrm>
            <a:off x="2133600"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6" name="Line 52"/>
          <p:cNvSpPr>
            <a:spLocks noChangeShapeType="1"/>
          </p:cNvSpPr>
          <p:nvPr/>
        </p:nvSpPr>
        <p:spPr bwMode="auto">
          <a:xfrm>
            <a:off x="2133600"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7" name="Rectangle 53"/>
          <p:cNvSpPr>
            <a:spLocks noChangeArrowheads="1"/>
          </p:cNvSpPr>
          <p:nvPr/>
        </p:nvSpPr>
        <p:spPr bwMode="auto">
          <a:xfrm>
            <a:off x="3557588"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8" name="Line 54"/>
          <p:cNvSpPr>
            <a:spLocks noChangeShapeType="1"/>
          </p:cNvSpPr>
          <p:nvPr/>
        </p:nvSpPr>
        <p:spPr bwMode="auto">
          <a:xfrm>
            <a:off x="3557588"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9" name="Rectangle 55"/>
          <p:cNvSpPr>
            <a:spLocks noChangeArrowheads="1"/>
          </p:cNvSpPr>
          <p:nvPr/>
        </p:nvSpPr>
        <p:spPr bwMode="auto">
          <a:xfrm>
            <a:off x="5311775" y="2063750"/>
            <a:ext cx="4763"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0" name="Line 56"/>
          <p:cNvSpPr>
            <a:spLocks noChangeShapeType="1"/>
          </p:cNvSpPr>
          <p:nvPr/>
        </p:nvSpPr>
        <p:spPr bwMode="auto">
          <a:xfrm>
            <a:off x="5311775"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1" name="Rectangle 57"/>
          <p:cNvSpPr>
            <a:spLocks noChangeArrowheads="1"/>
          </p:cNvSpPr>
          <p:nvPr/>
        </p:nvSpPr>
        <p:spPr bwMode="auto">
          <a:xfrm>
            <a:off x="6572250"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2" name="Line 58"/>
          <p:cNvSpPr>
            <a:spLocks noChangeShapeType="1"/>
          </p:cNvSpPr>
          <p:nvPr/>
        </p:nvSpPr>
        <p:spPr bwMode="auto">
          <a:xfrm>
            <a:off x="6572250"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3" name="Rectangle 59"/>
          <p:cNvSpPr>
            <a:spLocks noChangeArrowheads="1"/>
          </p:cNvSpPr>
          <p:nvPr/>
        </p:nvSpPr>
        <p:spPr bwMode="auto">
          <a:xfrm>
            <a:off x="8269288"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4" name="Line 60"/>
          <p:cNvSpPr>
            <a:spLocks noChangeShapeType="1"/>
          </p:cNvSpPr>
          <p:nvPr/>
        </p:nvSpPr>
        <p:spPr bwMode="auto">
          <a:xfrm>
            <a:off x="8269288"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5" name="Rectangle 61"/>
          <p:cNvSpPr>
            <a:spLocks noChangeArrowheads="1"/>
          </p:cNvSpPr>
          <p:nvPr/>
        </p:nvSpPr>
        <p:spPr bwMode="auto">
          <a:xfrm>
            <a:off x="688975" y="2400300"/>
            <a:ext cx="11668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Bruce Kraemer</a:t>
            </a:r>
            <a:endParaRPr lang="en-US" b="0"/>
          </a:p>
        </p:txBody>
      </p:sp>
      <p:sp>
        <p:nvSpPr>
          <p:cNvPr id="16446" name="Rectangle 62"/>
          <p:cNvSpPr>
            <a:spLocks noChangeArrowheads="1"/>
          </p:cNvSpPr>
          <p:nvPr/>
        </p:nvSpPr>
        <p:spPr bwMode="auto">
          <a:xfrm>
            <a:off x="1882775" y="2400300"/>
            <a:ext cx="476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 </a:t>
            </a:r>
            <a:endParaRPr lang="en-US" b="0"/>
          </a:p>
        </p:txBody>
      </p:sp>
      <p:sp>
        <p:nvSpPr>
          <p:cNvPr id="16447" name="Rectangle 63"/>
          <p:cNvSpPr>
            <a:spLocks noChangeArrowheads="1"/>
          </p:cNvSpPr>
          <p:nvPr/>
        </p:nvSpPr>
        <p:spPr bwMode="auto">
          <a:xfrm>
            <a:off x="2201863" y="2400300"/>
            <a:ext cx="6016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Marvell</a:t>
            </a:r>
            <a:endParaRPr lang="en-US" b="0"/>
          </a:p>
        </p:txBody>
      </p:sp>
      <p:sp>
        <p:nvSpPr>
          <p:cNvPr id="16448" name="Rectangle 64"/>
          <p:cNvSpPr>
            <a:spLocks noChangeArrowheads="1"/>
          </p:cNvSpPr>
          <p:nvPr/>
        </p:nvSpPr>
        <p:spPr bwMode="auto">
          <a:xfrm>
            <a:off x="2817813" y="2400300"/>
            <a:ext cx="476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 </a:t>
            </a:r>
            <a:endParaRPr lang="en-US" b="0"/>
          </a:p>
        </p:txBody>
      </p:sp>
      <p:sp>
        <p:nvSpPr>
          <p:cNvPr id="16449" name="Rectangle 65"/>
          <p:cNvSpPr>
            <a:spLocks noChangeArrowheads="1"/>
          </p:cNvSpPr>
          <p:nvPr/>
        </p:nvSpPr>
        <p:spPr bwMode="auto">
          <a:xfrm>
            <a:off x="3625850" y="2398713"/>
            <a:ext cx="444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400" b="0">
                <a:solidFill>
                  <a:srgbClr val="000000"/>
                </a:solidFill>
              </a:rPr>
              <a:t> </a:t>
            </a:r>
            <a:endParaRPr lang="en-US" b="0"/>
          </a:p>
        </p:txBody>
      </p:sp>
      <p:sp>
        <p:nvSpPr>
          <p:cNvPr id="16450" name="Rectangle 75"/>
          <p:cNvSpPr>
            <a:spLocks noChangeArrowheads="1"/>
          </p:cNvSpPr>
          <p:nvPr/>
        </p:nvSpPr>
        <p:spPr bwMode="auto">
          <a:xfrm>
            <a:off x="6640513" y="2398713"/>
            <a:ext cx="71755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bkraemer@</a:t>
            </a:r>
            <a:endParaRPr lang="en-US" b="0"/>
          </a:p>
        </p:txBody>
      </p:sp>
      <p:sp>
        <p:nvSpPr>
          <p:cNvPr id="16451" name="Rectangle 76"/>
          <p:cNvSpPr>
            <a:spLocks noChangeArrowheads="1"/>
          </p:cNvSpPr>
          <p:nvPr/>
        </p:nvSpPr>
        <p:spPr bwMode="auto">
          <a:xfrm>
            <a:off x="7326313" y="2398713"/>
            <a:ext cx="4683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marvell</a:t>
            </a:r>
            <a:endParaRPr lang="en-US" b="0"/>
          </a:p>
        </p:txBody>
      </p:sp>
      <p:sp>
        <p:nvSpPr>
          <p:cNvPr id="16452" name="Rectangle 77"/>
          <p:cNvSpPr>
            <a:spLocks noChangeArrowheads="1"/>
          </p:cNvSpPr>
          <p:nvPr/>
        </p:nvSpPr>
        <p:spPr bwMode="auto">
          <a:xfrm>
            <a:off x="7772400" y="2398713"/>
            <a:ext cx="301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.com</a:t>
            </a:r>
            <a:endParaRPr lang="en-US" b="0"/>
          </a:p>
        </p:txBody>
      </p:sp>
      <p:sp>
        <p:nvSpPr>
          <p:cNvPr id="16453" name="Rectangle 78"/>
          <p:cNvSpPr>
            <a:spLocks noChangeArrowheads="1"/>
          </p:cNvSpPr>
          <p:nvPr/>
        </p:nvSpPr>
        <p:spPr bwMode="auto">
          <a:xfrm>
            <a:off x="8061325" y="2398713"/>
            <a:ext cx="381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 </a:t>
            </a:r>
            <a:endParaRPr lang="en-US" b="0"/>
          </a:p>
        </p:txBody>
      </p:sp>
      <p:sp>
        <p:nvSpPr>
          <p:cNvPr id="16454" name="Rectangle 79"/>
          <p:cNvSpPr>
            <a:spLocks noChangeArrowheads="1"/>
          </p:cNvSpPr>
          <p:nvPr/>
        </p:nvSpPr>
        <p:spPr bwMode="auto">
          <a:xfrm>
            <a:off x="620713"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55" name="Line 80"/>
          <p:cNvSpPr>
            <a:spLocks noChangeShapeType="1"/>
          </p:cNvSpPr>
          <p:nvPr/>
        </p:nvSpPr>
        <p:spPr bwMode="auto">
          <a:xfrm>
            <a:off x="620713"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6" name="Line 81"/>
          <p:cNvSpPr>
            <a:spLocks noChangeShapeType="1"/>
          </p:cNvSpPr>
          <p:nvPr/>
        </p:nvSpPr>
        <p:spPr bwMode="auto">
          <a:xfrm>
            <a:off x="620713"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7" name="Rectangle 82"/>
          <p:cNvSpPr>
            <a:spLocks noChangeArrowheads="1"/>
          </p:cNvSpPr>
          <p:nvPr/>
        </p:nvSpPr>
        <p:spPr bwMode="auto">
          <a:xfrm>
            <a:off x="627063" y="2390775"/>
            <a:ext cx="15065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58" name="Line 83"/>
          <p:cNvSpPr>
            <a:spLocks noChangeShapeType="1"/>
          </p:cNvSpPr>
          <p:nvPr/>
        </p:nvSpPr>
        <p:spPr bwMode="auto">
          <a:xfrm>
            <a:off x="627063" y="2390775"/>
            <a:ext cx="15065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9" name="Rectangle 84"/>
          <p:cNvSpPr>
            <a:spLocks noChangeArrowheads="1"/>
          </p:cNvSpPr>
          <p:nvPr/>
        </p:nvSpPr>
        <p:spPr bwMode="auto">
          <a:xfrm>
            <a:off x="2133600"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0" name="Line 85"/>
          <p:cNvSpPr>
            <a:spLocks noChangeShapeType="1"/>
          </p:cNvSpPr>
          <p:nvPr/>
        </p:nvSpPr>
        <p:spPr bwMode="auto">
          <a:xfrm>
            <a:off x="2133600"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1" name="Line 86"/>
          <p:cNvSpPr>
            <a:spLocks noChangeShapeType="1"/>
          </p:cNvSpPr>
          <p:nvPr/>
        </p:nvSpPr>
        <p:spPr bwMode="auto">
          <a:xfrm>
            <a:off x="2133600"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2" name="Rectangle 87"/>
          <p:cNvSpPr>
            <a:spLocks noChangeArrowheads="1"/>
          </p:cNvSpPr>
          <p:nvPr/>
        </p:nvSpPr>
        <p:spPr bwMode="auto">
          <a:xfrm>
            <a:off x="2139950" y="2390775"/>
            <a:ext cx="141763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3" name="Line 88"/>
          <p:cNvSpPr>
            <a:spLocks noChangeShapeType="1"/>
          </p:cNvSpPr>
          <p:nvPr/>
        </p:nvSpPr>
        <p:spPr bwMode="auto">
          <a:xfrm>
            <a:off x="2139950" y="2390775"/>
            <a:ext cx="141763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4" name="Rectangle 89"/>
          <p:cNvSpPr>
            <a:spLocks noChangeArrowheads="1"/>
          </p:cNvSpPr>
          <p:nvPr/>
        </p:nvSpPr>
        <p:spPr bwMode="auto">
          <a:xfrm>
            <a:off x="3557588"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5" name="Line 90"/>
          <p:cNvSpPr>
            <a:spLocks noChangeShapeType="1"/>
          </p:cNvSpPr>
          <p:nvPr/>
        </p:nvSpPr>
        <p:spPr bwMode="auto">
          <a:xfrm>
            <a:off x="3557588"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6" name="Line 91"/>
          <p:cNvSpPr>
            <a:spLocks noChangeShapeType="1"/>
          </p:cNvSpPr>
          <p:nvPr/>
        </p:nvSpPr>
        <p:spPr bwMode="auto">
          <a:xfrm>
            <a:off x="3557588"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7" name="Rectangle 92"/>
          <p:cNvSpPr>
            <a:spLocks noChangeArrowheads="1"/>
          </p:cNvSpPr>
          <p:nvPr/>
        </p:nvSpPr>
        <p:spPr bwMode="auto">
          <a:xfrm>
            <a:off x="3563938" y="2390775"/>
            <a:ext cx="17478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8" name="Line 93"/>
          <p:cNvSpPr>
            <a:spLocks noChangeShapeType="1"/>
          </p:cNvSpPr>
          <p:nvPr/>
        </p:nvSpPr>
        <p:spPr bwMode="auto">
          <a:xfrm>
            <a:off x="3563938" y="2390775"/>
            <a:ext cx="17478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9" name="Rectangle 94"/>
          <p:cNvSpPr>
            <a:spLocks noChangeArrowheads="1"/>
          </p:cNvSpPr>
          <p:nvPr/>
        </p:nvSpPr>
        <p:spPr bwMode="auto">
          <a:xfrm>
            <a:off x="5311775" y="2390775"/>
            <a:ext cx="4763"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0" name="Line 95"/>
          <p:cNvSpPr>
            <a:spLocks noChangeShapeType="1"/>
          </p:cNvSpPr>
          <p:nvPr/>
        </p:nvSpPr>
        <p:spPr bwMode="auto">
          <a:xfrm>
            <a:off x="5311775" y="2390775"/>
            <a:ext cx="476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1" name="Line 96"/>
          <p:cNvSpPr>
            <a:spLocks noChangeShapeType="1"/>
          </p:cNvSpPr>
          <p:nvPr/>
        </p:nvSpPr>
        <p:spPr bwMode="auto">
          <a:xfrm>
            <a:off x="5311775"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2" name="Rectangle 97"/>
          <p:cNvSpPr>
            <a:spLocks noChangeArrowheads="1"/>
          </p:cNvSpPr>
          <p:nvPr/>
        </p:nvSpPr>
        <p:spPr bwMode="auto">
          <a:xfrm>
            <a:off x="5316538" y="2390775"/>
            <a:ext cx="1255712"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3" name="Line 98"/>
          <p:cNvSpPr>
            <a:spLocks noChangeShapeType="1"/>
          </p:cNvSpPr>
          <p:nvPr/>
        </p:nvSpPr>
        <p:spPr bwMode="auto">
          <a:xfrm>
            <a:off x="5316538" y="2390775"/>
            <a:ext cx="125571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4" name="Rectangle 99"/>
          <p:cNvSpPr>
            <a:spLocks noChangeArrowheads="1"/>
          </p:cNvSpPr>
          <p:nvPr/>
        </p:nvSpPr>
        <p:spPr bwMode="auto">
          <a:xfrm>
            <a:off x="6572250"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5" name="Line 100"/>
          <p:cNvSpPr>
            <a:spLocks noChangeShapeType="1"/>
          </p:cNvSpPr>
          <p:nvPr/>
        </p:nvSpPr>
        <p:spPr bwMode="auto">
          <a:xfrm>
            <a:off x="6572250"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6" name="Line 101"/>
          <p:cNvSpPr>
            <a:spLocks noChangeShapeType="1"/>
          </p:cNvSpPr>
          <p:nvPr/>
        </p:nvSpPr>
        <p:spPr bwMode="auto">
          <a:xfrm>
            <a:off x="6572250"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7" name="Rectangle 102"/>
          <p:cNvSpPr>
            <a:spLocks noChangeArrowheads="1"/>
          </p:cNvSpPr>
          <p:nvPr/>
        </p:nvSpPr>
        <p:spPr bwMode="auto">
          <a:xfrm>
            <a:off x="6578600" y="2390775"/>
            <a:ext cx="169068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8" name="Line 103"/>
          <p:cNvSpPr>
            <a:spLocks noChangeShapeType="1"/>
          </p:cNvSpPr>
          <p:nvPr/>
        </p:nvSpPr>
        <p:spPr bwMode="auto">
          <a:xfrm>
            <a:off x="6578600" y="2390775"/>
            <a:ext cx="169068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9" name="Rectangle 104"/>
          <p:cNvSpPr>
            <a:spLocks noChangeArrowheads="1"/>
          </p:cNvSpPr>
          <p:nvPr/>
        </p:nvSpPr>
        <p:spPr bwMode="auto">
          <a:xfrm>
            <a:off x="8269288"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0" name="Line 105"/>
          <p:cNvSpPr>
            <a:spLocks noChangeShapeType="1"/>
          </p:cNvSpPr>
          <p:nvPr/>
        </p:nvSpPr>
        <p:spPr bwMode="auto">
          <a:xfrm>
            <a:off x="8269288"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1" name="Line 106"/>
          <p:cNvSpPr>
            <a:spLocks noChangeShapeType="1"/>
          </p:cNvSpPr>
          <p:nvPr/>
        </p:nvSpPr>
        <p:spPr bwMode="auto">
          <a:xfrm>
            <a:off x="8269288"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2" name="Rectangle 107"/>
          <p:cNvSpPr>
            <a:spLocks noChangeArrowheads="1"/>
          </p:cNvSpPr>
          <p:nvPr/>
        </p:nvSpPr>
        <p:spPr bwMode="auto">
          <a:xfrm>
            <a:off x="620713"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3" name="Line 108"/>
          <p:cNvSpPr>
            <a:spLocks noChangeShapeType="1"/>
          </p:cNvSpPr>
          <p:nvPr/>
        </p:nvSpPr>
        <p:spPr bwMode="auto">
          <a:xfrm>
            <a:off x="620713"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4" name="Rectangle 109"/>
          <p:cNvSpPr>
            <a:spLocks noChangeArrowheads="1"/>
          </p:cNvSpPr>
          <p:nvPr/>
        </p:nvSpPr>
        <p:spPr bwMode="auto">
          <a:xfrm>
            <a:off x="2133600"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5" name="Line 110"/>
          <p:cNvSpPr>
            <a:spLocks noChangeShapeType="1"/>
          </p:cNvSpPr>
          <p:nvPr/>
        </p:nvSpPr>
        <p:spPr bwMode="auto">
          <a:xfrm>
            <a:off x="2133600"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6" name="Rectangle 111"/>
          <p:cNvSpPr>
            <a:spLocks noChangeArrowheads="1"/>
          </p:cNvSpPr>
          <p:nvPr/>
        </p:nvSpPr>
        <p:spPr bwMode="auto">
          <a:xfrm>
            <a:off x="3557588"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7" name="Line 112"/>
          <p:cNvSpPr>
            <a:spLocks noChangeShapeType="1"/>
          </p:cNvSpPr>
          <p:nvPr/>
        </p:nvSpPr>
        <p:spPr bwMode="auto">
          <a:xfrm>
            <a:off x="3557588"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8" name="Rectangle 113"/>
          <p:cNvSpPr>
            <a:spLocks noChangeArrowheads="1"/>
          </p:cNvSpPr>
          <p:nvPr/>
        </p:nvSpPr>
        <p:spPr bwMode="auto">
          <a:xfrm>
            <a:off x="5311775" y="2397125"/>
            <a:ext cx="4763"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9" name="Line 114"/>
          <p:cNvSpPr>
            <a:spLocks noChangeShapeType="1"/>
          </p:cNvSpPr>
          <p:nvPr/>
        </p:nvSpPr>
        <p:spPr bwMode="auto">
          <a:xfrm>
            <a:off x="5311775"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0" name="Rectangle 115"/>
          <p:cNvSpPr>
            <a:spLocks noChangeArrowheads="1"/>
          </p:cNvSpPr>
          <p:nvPr/>
        </p:nvSpPr>
        <p:spPr bwMode="auto">
          <a:xfrm>
            <a:off x="6572250"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91" name="Line 116"/>
          <p:cNvSpPr>
            <a:spLocks noChangeShapeType="1"/>
          </p:cNvSpPr>
          <p:nvPr/>
        </p:nvSpPr>
        <p:spPr bwMode="auto">
          <a:xfrm>
            <a:off x="6572250"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2" name="Rectangle 117"/>
          <p:cNvSpPr>
            <a:spLocks noChangeArrowheads="1"/>
          </p:cNvSpPr>
          <p:nvPr/>
        </p:nvSpPr>
        <p:spPr bwMode="auto">
          <a:xfrm>
            <a:off x="8269288"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93" name="Line 118"/>
          <p:cNvSpPr>
            <a:spLocks noChangeShapeType="1"/>
          </p:cNvSpPr>
          <p:nvPr/>
        </p:nvSpPr>
        <p:spPr bwMode="auto">
          <a:xfrm>
            <a:off x="8269288"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4" name="Rectangle 321"/>
          <p:cNvSpPr>
            <a:spLocks noGrp="1" noChangeArrowheads="1"/>
          </p:cNvSpPr>
          <p:nvPr>
            <p:ph type="title"/>
          </p:nvPr>
        </p:nvSpPr>
        <p:spPr>
          <a:xfrm>
            <a:off x="152400" y="685800"/>
            <a:ext cx="8763000" cy="685800"/>
          </a:xfrm>
        </p:spPr>
        <p:txBody>
          <a:bodyPr/>
          <a:lstStyle/>
          <a:p>
            <a:r>
              <a:rPr lang="en-US" sz="2400" dirty="0" smtClean="0"/>
              <a:t>802.11 Supplementary Plenary Information - March 2014</a:t>
            </a:r>
          </a:p>
        </p:txBody>
      </p:sp>
      <p:sp>
        <p:nvSpPr>
          <p:cNvPr id="16495" name="Rectangle 322"/>
          <p:cNvSpPr>
            <a:spLocks noGrp="1" noChangeArrowheads="1"/>
          </p:cNvSpPr>
          <p:nvPr>
            <p:ph type="body" idx="1"/>
          </p:nvPr>
        </p:nvSpPr>
        <p:spPr>
          <a:xfrm>
            <a:off x="685800" y="1524000"/>
            <a:ext cx="7772400" cy="381000"/>
          </a:xfrm>
        </p:spPr>
        <p:txBody>
          <a:bodyPr/>
          <a:lstStyle/>
          <a:p>
            <a:pPr algn="ctr">
              <a:buFontTx/>
              <a:buNone/>
            </a:pPr>
            <a:r>
              <a:rPr lang="en-US" dirty="0" smtClean="0"/>
              <a:t>Date:</a:t>
            </a:r>
            <a:r>
              <a:rPr lang="en-US" b="0" dirty="0" smtClean="0"/>
              <a:t> 2014-</a:t>
            </a:r>
            <a:r>
              <a:rPr lang="en-US" dirty="0" smtClean="0"/>
              <a:t> March </a:t>
            </a:r>
            <a:r>
              <a:rPr lang="en-US" b="0" dirty="0" smtClean="0"/>
              <a:t>-20</a:t>
            </a:r>
            <a:endParaRPr lang="en-US" dirty="0" smtClean="0"/>
          </a:p>
        </p:txBody>
      </p:sp>
      <p:sp>
        <p:nvSpPr>
          <p:cNvPr id="16496" name="Rectangle 323"/>
          <p:cNvSpPr>
            <a:spLocks noChangeArrowheads="1"/>
          </p:cNvSpPr>
          <p:nvPr/>
        </p:nvSpPr>
        <p:spPr bwMode="auto">
          <a:xfrm>
            <a:off x="533400" y="16764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a:t>Authors:</a:t>
            </a:r>
            <a:endParaRPr lang="en-US" sz="2000" b="0"/>
          </a:p>
        </p:txBody>
      </p:sp>
      <p:sp>
        <p:nvSpPr>
          <p:cNvPr id="16497" name="Text Box 330"/>
          <p:cNvSpPr txBox="1">
            <a:spLocks noChangeArrowheads="1"/>
          </p:cNvSpPr>
          <p:nvPr/>
        </p:nvSpPr>
        <p:spPr bwMode="auto">
          <a:xfrm>
            <a:off x="279401" y="3394075"/>
            <a:ext cx="8551422"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600" dirty="0"/>
              <a:t>Abstract: Additional Information on topics for </a:t>
            </a:r>
            <a:r>
              <a:rPr lang="en-US" sz="1600" dirty="0" smtClean="0"/>
              <a:t>802.11 Plenary meeting </a:t>
            </a:r>
            <a:r>
              <a:rPr lang="en-US" sz="1600" dirty="0"/>
              <a:t>– </a:t>
            </a:r>
            <a:r>
              <a:rPr lang="en-US" sz="1600" dirty="0" smtClean="0"/>
              <a:t>March  2014 </a:t>
            </a:r>
          </a:p>
          <a:p>
            <a:pPr eaLnBrk="0" hangingPunct="0"/>
            <a:r>
              <a:rPr lang="en-US" sz="1600" dirty="0" smtClean="0"/>
              <a:t>being held in Beijing, Beijing, China </a:t>
            </a:r>
            <a:endParaRPr lang="en-US" sz="1600" dirty="0"/>
          </a:p>
        </p:txBody>
      </p:sp>
      <p:sp>
        <p:nvSpPr>
          <p:cNvPr id="16498" name="Date Placeholder 1"/>
          <p:cNvSpPr>
            <a:spLocks noGrp="1"/>
          </p:cNvSpPr>
          <p:nvPr>
            <p:ph type="dt" sz="quarter" idx="10"/>
          </p:nvPr>
        </p:nvSpPr>
        <p:spPr>
          <a:xfrm>
            <a:off x="688975" y="319088"/>
            <a:ext cx="1528763"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cxnSp>
        <p:nvCxnSpPr>
          <p:cNvPr id="16499" name="Straight Connector 3"/>
          <p:cNvCxnSpPr>
            <a:cxnSpLocks noChangeShapeType="1"/>
            <a:stCxn id="16482" idx="2"/>
            <a:endCxn id="16493" idx="1"/>
          </p:cNvCxnSpPr>
          <p:nvPr/>
        </p:nvCxnSpPr>
        <p:spPr bwMode="auto">
          <a:xfrm>
            <a:off x="623888" y="2789238"/>
            <a:ext cx="7646987"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2014</a:t>
            </a:r>
          </a:p>
        </p:txBody>
      </p:sp>
      <p:sp>
        <p:nvSpPr>
          <p:cNvPr id="2662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6627"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684410DD-9BEB-4C65-B950-8CE586BD3234}" type="slidenum">
              <a:rPr lang="en-US" smtClean="0"/>
              <a:pPr/>
              <a:t>10</a:t>
            </a:fld>
            <a:endParaRPr lang="en-US" smtClean="0"/>
          </a:p>
        </p:txBody>
      </p:sp>
      <p:sp>
        <p:nvSpPr>
          <p:cNvPr id="26628" name="Rectangle 2"/>
          <p:cNvSpPr>
            <a:spLocks noGrp="1" noChangeArrowheads="1"/>
          </p:cNvSpPr>
          <p:nvPr>
            <p:ph type="title"/>
          </p:nvPr>
        </p:nvSpPr>
        <p:spPr>
          <a:xfrm>
            <a:off x="3844924" y="641577"/>
            <a:ext cx="5299075" cy="501196"/>
          </a:xfrm>
        </p:spPr>
        <p:txBody>
          <a:bodyPr/>
          <a:lstStyle/>
          <a:p>
            <a:r>
              <a:rPr lang="en-US" dirty="0" smtClean="0"/>
              <a:t>Group Room assignments</a:t>
            </a:r>
          </a:p>
        </p:txBody>
      </p:sp>
      <p:graphicFrame>
        <p:nvGraphicFramePr>
          <p:cNvPr id="2242636" name="Group 76"/>
          <p:cNvGraphicFramePr>
            <a:graphicFrameLocks noGrp="1"/>
          </p:cNvGraphicFramePr>
          <p:nvPr>
            <p:ph idx="1"/>
            <p:extLst>
              <p:ext uri="{D42A27DB-BD31-4B8C-83A1-F6EECF244321}">
                <p14:modId xmlns:p14="http://schemas.microsoft.com/office/powerpoint/2010/main" val="3245051755"/>
              </p:ext>
            </p:extLst>
          </p:nvPr>
        </p:nvGraphicFramePr>
        <p:xfrm>
          <a:off x="161018" y="1211726"/>
          <a:ext cx="8418741" cy="5410200"/>
        </p:xfrm>
        <a:graphic>
          <a:graphicData uri="http://schemas.openxmlformats.org/drawingml/2006/table">
            <a:tbl>
              <a:tblPr/>
              <a:tblGrid>
                <a:gridCol w="2848882"/>
                <a:gridCol w="1752600"/>
                <a:gridCol w="3817259"/>
              </a:tblGrid>
              <a:tr h="22795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WG</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Level</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Room</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654">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802.11  Monday Plenary</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dirty="0" smtClean="0"/>
                        <a:t>Level 1</a:t>
                      </a:r>
                      <a:endParaRPr lang="en-US"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dirty="0" smtClean="0"/>
                        <a:t>Conference Hall B</a:t>
                      </a:r>
                      <a:endParaRPr lang="en-US"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654">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802.11  Wednesday Plenary</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dirty="0" smtClean="0"/>
                        <a:t>Level 1</a:t>
                      </a:r>
                      <a:endParaRPr lang="en-US"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Conference Hall B</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654">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802.11  Friday Plenary</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Level 1</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dirty="0" smtClean="0"/>
                        <a:t>Grand D</a:t>
                      </a:r>
                      <a:endParaRPr lang="en-US"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MC</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AC</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AF</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Editors</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AH</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AI</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AJ</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AK</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AQ</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REG</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WNG</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JTC1</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HEW</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ARC</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665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sp>
        <p:nvSpPr>
          <p:cNvPr id="2" name="Rectangle 1"/>
          <p:cNvSpPr/>
          <p:nvPr/>
        </p:nvSpPr>
        <p:spPr>
          <a:xfrm>
            <a:off x="1119650" y="4100810"/>
            <a:ext cx="7095211" cy="1446550"/>
          </a:xfrm>
          <a:prstGeom prst="rect">
            <a:avLst/>
          </a:prstGeom>
          <a:solidFill>
            <a:schemeClr val="bg1"/>
          </a:solidFill>
          <a:ln>
            <a:solidFill>
              <a:srgbClr val="00B0F0"/>
            </a:solidFill>
          </a:ln>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44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hlinkClick r:id="rId3"/>
              </a:rPr>
              <a:t>http://802world.org/attendee</a:t>
            </a:r>
            <a:endParaRPr lang="en-US" sz="44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pPr algn="ctr"/>
            <a:r>
              <a:rPr lang="en-US" sz="4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or IMAT</a:t>
            </a:r>
            <a:endParaRPr lang="en-US" sz="4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extLst>
      <p:ext uri="{BB962C8B-B14F-4D97-AF65-F5344CB8AC3E}">
        <p14:creationId xmlns:p14="http://schemas.microsoft.com/office/powerpoint/2010/main" val="39050857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678007" y="894484"/>
            <a:ext cx="7772400" cy="474663"/>
          </a:xfrm>
        </p:spPr>
        <p:txBody>
          <a:bodyPr/>
          <a:lstStyle/>
          <a:p>
            <a:r>
              <a:rPr lang="en-US" dirty="0" smtClean="0"/>
              <a:t>WG Agendas</a:t>
            </a:r>
          </a:p>
        </p:txBody>
      </p:sp>
      <p:sp>
        <p:nvSpPr>
          <p:cNvPr id="2969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2970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970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9AA8243-718F-4881-A355-D1C68AAC6828}" type="slidenum">
              <a:rPr lang="en-US" sz="1200" b="0" smtClean="0"/>
              <a:pPr/>
              <a:t>11</a:t>
            </a:fld>
            <a:endParaRPr lang="en-US" sz="1200" b="0" smtClean="0"/>
          </a:p>
        </p:txBody>
      </p:sp>
      <p:sp>
        <p:nvSpPr>
          <p:cNvPr id="29702"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3086137310"/>
              </p:ext>
            </p:extLst>
          </p:nvPr>
        </p:nvGraphicFramePr>
        <p:xfrm>
          <a:off x="847725" y="1397000"/>
          <a:ext cx="7315200" cy="4689475"/>
        </p:xfrm>
        <a:graphic>
          <a:graphicData uri="http://schemas.openxmlformats.org/drawingml/2006/table">
            <a:tbl>
              <a:tblPr firstRow="1" bandRow="1">
                <a:tableStyleId>{5C22544A-7EE6-4342-B048-85BDC9FD1C3A}</a:tableStyleId>
              </a:tblPr>
              <a:tblGrid>
                <a:gridCol w="1609725"/>
                <a:gridCol w="2905125"/>
                <a:gridCol w="2800350"/>
              </a:tblGrid>
              <a:tr h="712202">
                <a:tc>
                  <a:txBody>
                    <a:bodyPr/>
                    <a:lstStyle/>
                    <a:p>
                      <a:pPr algn="ctr"/>
                      <a:r>
                        <a:rPr lang="en-US" sz="2400" dirty="0" smtClean="0">
                          <a:solidFill>
                            <a:schemeClr val="tx1"/>
                          </a:solidFill>
                        </a:rPr>
                        <a:t>Working Group</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r>
                        <a:rPr lang="en-US" sz="2400" dirty="0" smtClean="0">
                          <a:solidFill>
                            <a:schemeClr val="tx1"/>
                          </a:solidFill>
                        </a:rPr>
                        <a:t>Agenda</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r>
                        <a:rPr lang="en-US" sz="2400" dirty="0" smtClean="0">
                          <a:solidFill>
                            <a:schemeClr val="tx1"/>
                          </a:solidFill>
                        </a:rPr>
                        <a:t>Opening Report</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r>
              <a:tr h="412625">
                <a:tc>
                  <a:txBody>
                    <a:bodyPr/>
                    <a:lstStyle/>
                    <a:p>
                      <a:pPr algn="ctr"/>
                      <a:r>
                        <a:rPr lang="en-US" sz="2400" dirty="0" smtClean="0">
                          <a:solidFill>
                            <a:schemeClr val="tx1"/>
                          </a:solidFill>
                        </a:rPr>
                        <a:t>15</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r>
                        <a:rPr lang="en-US" sz="2400" dirty="0" smtClean="0">
                          <a:solidFill>
                            <a:schemeClr val="tx1"/>
                          </a:solidFill>
                        </a:rPr>
                        <a:t>15-15-0092r2</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endParaRPr lang="en-US" sz="240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r>
              <a:tr h="666115">
                <a:tc>
                  <a:txBody>
                    <a:bodyPr/>
                    <a:lstStyle/>
                    <a:p>
                      <a:pPr algn="ctr"/>
                      <a:r>
                        <a:rPr lang="en-US" sz="2400" dirty="0" smtClean="0">
                          <a:solidFill>
                            <a:schemeClr val="tx1"/>
                          </a:solidFill>
                        </a:rPr>
                        <a:t>16</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r>
                        <a:rPr lang="en-US" sz="1200" dirty="0" smtClean="0">
                          <a:solidFill>
                            <a:schemeClr val="tx1"/>
                          </a:solidFill>
                          <a:hlinkClick r:id="rId3"/>
                        </a:rPr>
                        <a:t>https://docs.google.com/spreadsheet/ccc?key=0Arb3_3dB_pMCdGdTU29pWXd6b0o4M3U4YXpSbFhXLWc#gid=3</a:t>
                      </a:r>
                      <a:endParaRPr lang="en-US" sz="1200" dirty="0" smtClean="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endParaRPr lang="en-US" sz="240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r>
              <a:tr h="412625">
                <a:tc>
                  <a:txBody>
                    <a:bodyPr/>
                    <a:lstStyle/>
                    <a:p>
                      <a:pPr algn="ctr"/>
                      <a:r>
                        <a:rPr lang="en-US" sz="2400" dirty="0" smtClean="0">
                          <a:solidFill>
                            <a:schemeClr val="tx1"/>
                          </a:solidFill>
                        </a:rPr>
                        <a:t>18</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r>
                        <a:rPr lang="en-US" sz="2400" dirty="0" smtClean="0">
                          <a:solidFill>
                            <a:schemeClr val="tx1"/>
                          </a:solidFill>
                        </a:rPr>
                        <a:t>18-14-0010r0</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r>
              <a:tr h="412625">
                <a:tc>
                  <a:txBody>
                    <a:bodyPr/>
                    <a:lstStyle/>
                    <a:p>
                      <a:pPr algn="ctr"/>
                      <a:r>
                        <a:rPr lang="en-US" sz="2400" dirty="0" smtClean="0">
                          <a:solidFill>
                            <a:schemeClr val="tx1"/>
                          </a:solidFill>
                        </a:rPr>
                        <a:t>19</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r>
                        <a:rPr lang="en-US" sz="2400" dirty="0" smtClean="0">
                          <a:solidFill>
                            <a:schemeClr val="tx1"/>
                          </a:solidFill>
                        </a:rPr>
                        <a:t>19-14-0022r1</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solidFill>
                            <a:schemeClr val="tx1"/>
                          </a:solidFill>
                        </a:rPr>
                        <a:t>19-14-0025r0</a:t>
                      </a: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r>
              <a:tr h="412625">
                <a:tc>
                  <a:txBody>
                    <a:bodyPr/>
                    <a:lstStyle/>
                    <a:p>
                      <a:pPr algn="ctr"/>
                      <a:r>
                        <a:rPr lang="en-US" sz="2400" dirty="0" smtClean="0">
                          <a:solidFill>
                            <a:schemeClr val="tx1"/>
                          </a:solidFill>
                        </a:rPr>
                        <a:t>21</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r>
                        <a:rPr lang="en-US" sz="2400" dirty="0" smtClean="0">
                          <a:solidFill>
                            <a:schemeClr val="tx1"/>
                          </a:solidFill>
                        </a:rPr>
                        <a:t>21-14-0031r0</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r>
              <a:tr h="412625">
                <a:tc>
                  <a:txBody>
                    <a:bodyPr/>
                    <a:lstStyle/>
                    <a:p>
                      <a:pPr algn="ctr"/>
                      <a:r>
                        <a:rPr lang="en-US" sz="2400" dirty="0" smtClean="0">
                          <a:solidFill>
                            <a:schemeClr val="tx1"/>
                          </a:solidFill>
                        </a:rPr>
                        <a:t>22</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r>
                        <a:rPr lang="en-US" sz="2400" dirty="0" smtClean="0">
                          <a:solidFill>
                            <a:schemeClr val="tx1"/>
                          </a:solidFill>
                        </a:rPr>
                        <a:t>22-14-0039r0</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r>
              <a:tr h="412625">
                <a:tc>
                  <a:txBody>
                    <a:bodyPr/>
                    <a:lstStyle/>
                    <a:p>
                      <a:pPr algn="ctr"/>
                      <a:r>
                        <a:rPr lang="en-US" sz="2400" dirty="0" smtClean="0">
                          <a:solidFill>
                            <a:schemeClr val="tx1"/>
                          </a:solidFill>
                        </a:rPr>
                        <a:t>24</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r>
                        <a:rPr lang="en-US" sz="2400" dirty="0" smtClean="0">
                          <a:solidFill>
                            <a:schemeClr val="tx1"/>
                          </a:solidFill>
                        </a:rPr>
                        <a:t>24-14-0014r3</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r>
              <a:tr h="412625">
                <a:tc>
                  <a:txBody>
                    <a:bodyPr/>
                    <a:lstStyle/>
                    <a:p>
                      <a:pPr algn="ctr"/>
                      <a:r>
                        <a:rPr lang="en-US" sz="2400" dirty="0" err="1" smtClean="0">
                          <a:solidFill>
                            <a:schemeClr val="tx1"/>
                          </a:solidFill>
                        </a:rPr>
                        <a:t>OmniRAN</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solidFill>
                            <a:schemeClr val="tx1"/>
                          </a:solidFill>
                        </a:rPr>
                        <a:t>Omniran-14-0020r0</a:t>
                      </a: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829" y="888549"/>
            <a:ext cx="7772400" cy="562429"/>
          </a:xfrm>
        </p:spPr>
        <p:txBody>
          <a:bodyPr/>
          <a:lstStyle/>
          <a:p>
            <a:r>
              <a:rPr lang="en-US" dirty="0" smtClean="0"/>
              <a:t>802.18 topics – Timeslots to be assigned</a:t>
            </a:r>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12</a:t>
            </a:fld>
            <a:endParaRPr lang="en-US"/>
          </a:p>
        </p:txBody>
      </p:sp>
      <p:sp>
        <p:nvSpPr>
          <p:cNvPr id="8"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sp>
        <p:nvSpPr>
          <p:cNvPr id="3" name="Content Placeholder 2"/>
          <p:cNvSpPr>
            <a:spLocks noGrp="1"/>
          </p:cNvSpPr>
          <p:nvPr>
            <p:ph idx="1"/>
          </p:nvPr>
        </p:nvSpPr>
        <p:spPr/>
        <p:txBody>
          <a:bodyPr/>
          <a:lstStyle/>
          <a:p>
            <a:r>
              <a:rPr lang="en-US" dirty="0" smtClean="0"/>
              <a:t>3GPP Liaison request</a:t>
            </a:r>
          </a:p>
          <a:p>
            <a:r>
              <a:rPr lang="en-US" dirty="0" smtClean="0"/>
              <a:t>European TV bands</a:t>
            </a:r>
          </a:p>
          <a:p>
            <a:r>
              <a:rPr lang="en-US" dirty="0" smtClean="0"/>
              <a:t>5GHz</a:t>
            </a:r>
          </a:p>
          <a:p>
            <a:r>
              <a:rPr lang="en-US" dirty="0" smtClean="0"/>
              <a:t>LTE-U</a:t>
            </a:r>
          </a:p>
          <a:p>
            <a:r>
              <a:rPr lang="en-US" dirty="0" smtClean="0"/>
              <a:t>2.3 GHz</a:t>
            </a:r>
            <a:endParaRPr lang="en-US" dirty="0"/>
          </a:p>
        </p:txBody>
      </p:sp>
    </p:spTree>
    <p:extLst>
      <p:ext uri="{BB962C8B-B14F-4D97-AF65-F5344CB8AC3E}">
        <p14:creationId xmlns:p14="http://schemas.microsoft.com/office/powerpoint/2010/main" val="31757740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3379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379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6F68842F-C4BA-4049-A837-FFD95B43C95D}" type="slidenum">
              <a:rPr lang="en-US" sz="1200" b="0" smtClean="0"/>
              <a:pPr/>
              <a:t>13</a:t>
            </a:fld>
            <a:endParaRPr lang="en-US" sz="1200" b="0" smtClean="0"/>
          </a:p>
        </p:txBody>
      </p:sp>
      <p:sp>
        <p:nvSpPr>
          <p:cNvPr id="33796" name="Rectangle 2"/>
          <p:cNvSpPr>
            <a:spLocks noGrp="1" noChangeArrowheads="1"/>
          </p:cNvSpPr>
          <p:nvPr>
            <p:ph type="title"/>
          </p:nvPr>
        </p:nvSpPr>
        <p:spPr>
          <a:xfrm>
            <a:off x="493485" y="875167"/>
            <a:ext cx="8042564" cy="576262"/>
          </a:xfrm>
        </p:spPr>
        <p:txBody>
          <a:bodyPr/>
          <a:lstStyle/>
          <a:p>
            <a:r>
              <a:rPr lang="en-US" sz="2800" dirty="0" smtClean="0"/>
              <a:t>May </a:t>
            </a:r>
            <a:r>
              <a:rPr lang="en-US" sz="2800" dirty="0"/>
              <a:t>11-16, </a:t>
            </a:r>
            <a:r>
              <a:rPr lang="en-US" sz="2800" dirty="0" smtClean="0"/>
              <a:t>2014 Waikoloa, Hawaii, US</a:t>
            </a:r>
          </a:p>
        </p:txBody>
      </p:sp>
      <p:sp>
        <p:nvSpPr>
          <p:cNvPr id="33797" name="Text Box 4"/>
          <p:cNvSpPr txBox="1">
            <a:spLocks noChangeArrowheads="1"/>
          </p:cNvSpPr>
          <p:nvPr/>
        </p:nvSpPr>
        <p:spPr bwMode="auto">
          <a:xfrm>
            <a:off x="89417" y="541338"/>
            <a:ext cx="3734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4.1.7</a:t>
            </a:r>
            <a:endParaRPr lang="en-US" dirty="0">
              <a:solidFill>
                <a:schemeClr val="tx2"/>
              </a:solidFill>
            </a:endParaRPr>
          </a:p>
        </p:txBody>
      </p:sp>
      <p:sp>
        <p:nvSpPr>
          <p:cNvPr id="9" name="TextBox 8"/>
          <p:cNvSpPr txBox="1"/>
          <p:nvPr/>
        </p:nvSpPr>
        <p:spPr>
          <a:xfrm>
            <a:off x="493485" y="5632938"/>
            <a:ext cx="7471597" cy="461665"/>
          </a:xfrm>
          <a:prstGeom prst="rect">
            <a:avLst/>
          </a:prstGeom>
          <a:noFill/>
        </p:spPr>
        <p:txBody>
          <a:bodyPr wrap="none" rtlCol="0">
            <a:spAutoFit/>
          </a:bodyPr>
          <a:lstStyle/>
          <a:p>
            <a:r>
              <a:rPr lang="en-US" dirty="0">
                <a:hlinkClick r:id="rId3"/>
              </a:rPr>
              <a:t>http://</a:t>
            </a:r>
            <a:r>
              <a:rPr lang="en-US" dirty="0" smtClean="0">
                <a:hlinkClick r:id="rId3"/>
              </a:rPr>
              <a:t>www.ieee802.org/11/Meetings/Meeting_Plan.html</a:t>
            </a:r>
            <a:endParaRPr lang="en-US" dirty="0" smtClean="0"/>
          </a:p>
        </p:txBody>
      </p:sp>
      <p:sp>
        <p:nvSpPr>
          <p:cNvPr id="2" name="TextBox 1"/>
          <p:cNvSpPr txBox="1"/>
          <p:nvPr/>
        </p:nvSpPr>
        <p:spPr>
          <a:xfrm>
            <a:off x="493485" y="1451428"/>
            <a:ext cx="8244115" cy="461665"/>
          </a:xfrm>
          <a:prstGeom prst="rect">
            <a:avLst/>
          </a:prstGeom>
          <a:noFill/>
        </p:spPr>
        <p:txBody>
          <a:bodyPr wrap="square" rtlCol="0">
            <a:spAutoFit/>
          </a:bodyPr>
          <a:lstStyle/>
          <a:p>
            <a:r>
              <a:rPr lang="en-US" dirty="0" smtClean="0"/>
              <a:t>IEEE 802 Wireless Interim Session</a:t>
            </a:r>
            <a:endParaRPr lang="en-US" sz="1600" dirty="0"/>
          </a:p>
        </p:txBody>
      </p:sp>
      <p:sp>
        <p:nvSpPr>
          <p:cNvPr id="11" name="Text Box 5"/>
          <p:cNvSpPr txBox="1">
            <a:spLocks noChangeArrowheads="1"/>
          </p:cNvSpPr>
          <p:nvPr/>
        </p:nvSpPr>
        <p:spPr bwMode="auto">
          <a:xfrm>
            <a:off x="89417" y="2266545"/>
            <a:ext cx="8890000" cy="3170099"/>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marL="0" indent="0" eaLnBrk="0" hangingPunct="0"/>
            <a:r>
              <a:rPr lang="en-US" sz="3600" u="sng" dirty="0"/>
              <a:t>Hotel Registration</a:t>
            </a:r>
            <a:r>
              <a:rPr lang="en-US" sz="3600" dirty="0"/>
              <a:t>  </a:t>
            </a:r>
            <a:r>
              <a:rPr lang="en-US" sz="3600" dirty="0" smtClean="0"/>
              <a:t> </a:t>
            </a:r>
            <a:r>
              <a:rPr lang="en-US" sz="3200" dirty="0" smtClean="0"/>
              <a:t> </a:t>
            </a:r>
            <a:r>
              <a:rPr lang="en-US" sz="3200" dirty="0" smtClean="0">
                <a:latin typeface="Ravie" pitchFamily="82" charset="0"/>
              </a:rPr>
              <a:t>OPEN</a:t>
            </a:r>
          </a:p>
          <a:p>
            <a:pPr marL="0" indent="0" eaLnBrk="0" hangingPunct="0"/>
            <a:r>
              <a:rPr lang="en-GB" sz="3200" dirty="0" smtClean="0"/>
              <a:t>Standard: April  21 </a:t>
            </a:r>
            <a:endParaRPr lang="en-GB" sz="3200" dirty="0"/>
          </a:p>
          <a:p>
            <a:pPr marL="0" indent="0" eaLnBrk="0" hangingPunct="0"/>
            <a:endParaRPr lang="en-US" sz="3200" dirty="0">
              <a:solidFill>
                <a:srgbClr val="FF0000"/>
              </a:solidFill>
            </a:endParaRPr>
          </a:p>
          <a:p>
            <a:pPr marL="0" indent="0" eaLnBrk="0" hangingPunct="0"/>
            <a:r>
              <a:rPr lang="en-US" sz="3600" u="sng" dirty="0"/>
              <a:t>Meeting Registration</a:t>
            </a:r>
            <a:r>
              <a:rPr lang="en-US" sz="3600" dirty="0"/>
              <a:t> </a:t>
            </a:r>
            <a:r>
              <a:rPr lang="en-US" sz="3200" dirty="0" smtClean="0">
                <a:latin typeface="Ravie" pitchFamily="82" charset="0"/>
              </a:rPr>
              <a:t>OPEN</a:t>
            </a:r>
          </a:p>
          <a:p>
            <a:r>
              <a:rPr lang="en-GB" sz="3200" dirty="0" smtClean="0"/>
              <a:t>Early</a:t>
            </a:r>
            <a:r>
              <a:rPr lang="en-GB" sz="3200" dirty="0"/>
              <a:t>: Before </a:t>
            </a:r>
            <a:r>
              <a:rPr lang="en-GB" sz="3200" dirty="0" smtClean="0"/>
              <a:t>March 20</a:t>
            </a:r>
            <a:endParaRPr lang="en-GB" sz="3200" dirty="0"/>
          </a:p>
          <a:p>
            <a:pPr lvl="1" eaLnBrk="0" hangingPunct="0">
              <a:buFont typeface="Arial" panose="020B0604020202020204" pitchFamily="34" charset="0"/>
              <a:buChar char="•"/>
            </a:pPr>
            <a:endParaRPr lang="en-US" sz="3200" dirty="0"/>
          </a:p>
        </p:txBody>
      </p:sp>
    </p:spTree>
    <p:extLst>
      <p:ext uri="{BB962C8B-B14F-4D97-AF65-F5344CB8AC3E}">
        <p14:creationId xmlns:p14="http://schemas.microsoft.com/office/powerpoint/2010/main" val="37724390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00050" y="617538"/>
            <a:ext cx="7661275" cy="1066800"/>
          </a:xfrm>
        </p:spPr>
        <p:txBody>
          <a:bodyPr/>
          <a:lstStyle/>
          <a:p>
            <a:r>
              <a:rPr lang="en-GB" dirty="0" smtClean="0"/>
              <a:t>Beijing Meeting Registration  (~600)</a:t>
            </a:r>
          </a:p>
        </p:txBody>
      </p:sp>
      <p:sp>
        <p:nvSpPr>
          <p:cNvPr id="717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717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717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04A268E9-F9A8-4749-9470-6F5EF855EEEB}" type="slidenum">
              <a:rPr lang="en-US" sz="1200" b="0" smtClean="0"/>
              <a:pPr/>
              <a:t>14</a:t>
            </a:fld>
            <a:endParaRPr lang="en-US" sz="1200" b="0" smtClean="0"/>
          </a:p>
        </p:txBody>
      </p:sp>
      <p:sp>
        <p:nvSpPr>
          <p:cNvPr id="8" name="Text Box 4"/>
          <p:cNvSpPr txBox="1">
            <a:spLocks noChangeArrowheads="1"/>
          </p:cNvSpPr>
          <p:nvPr/>
        </p:nvSpPr>
        <p:spPr bwMode="auto">
          <a:xfrm>
            <a:off x="533738" y="617538"/>
            <a:ext cx="284571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rPr>
              <a:t>Monday </a:t>
            </a:r>
            <a:r>
              <a:rPr lang="en-US" sz="1800" dirty="0">
                <a:solidFill>
                  <a:schemeClr val="tx2"/>
                </a:solidFill>
              </a:rPr>
              <a:t>Agenda Item </a:t>
            </a:r>
            <a:r>
              <a:rPr lang="en-US" sz="1800" dirty="0" smtClean="0">
                <a:solidFill>
                  <a:schemeClr val="tx2"/>
                </a:solidFill>
              </a:rPr>
              <a:t>4.1.8</a:t>
            </a:r>
            <a:endParaRPr lang="en-US" sz="1800" dirty="0">
              <a:solidFill>
                <a:schemeClr val="tx2"/>
              </a:solidFill>
            </a:endParaRPr>
          </a:p>
        </p:txBody>
      </p:sp>
      <p:sp>
        <p:nvSpPr>
          <p:cNvPr id="3" name="TextBox 2"/>
          <p:cNvSpPr txBox="1"/>
          <p:nvPr/>
        </p:nvSpPr>
        <p:spPr>
          <a:xfrm>
            <a:off x="1141075" y="1393825"/>
            <a:ext cx="2414073" cy="5262979"/>
          </a:xfrm>
          <a:prstGeom prst="rect">
            <a:avLst/>
          </a:prstGeom>
          <a:noFill/>
        </p:spPr>
        <p:txBody>
          <a:bodyPr wrap="square" rtlCol="0">
            <a:spAutoFit/>
          </a:bodyPr>
          <a:lstStyle/>
          <a:p>
            <a:r>
              <a:rPr lang="en-US" sz="2700" dirty="0"/>
              <a:t>802.1 </a:t>
            </a:r>
            <a:r>
              <a:rPr lang="en-US" sz="2700" dirty="0" smtClean="0"/>
              <a:t>      </a:t>
            </a:r>
            <a:endParaRPr lang="en-US" sz="2700" dirty="0"/>
          </a:p>
          <a:p>
            <a:r>
              <a:rPr lang="en-US" sz="2700" dirty="0"/>
              <a:t>802.3 </a:t>
            </a:r>
            <a:r>
              <a:rPr lang="en-US" sz="2700" dirty="0" smtClean="0"/>
              <a:t>    </a:t>
            </a:r>
            <a:endParaRPr lang="en-US" sz="2700" dirty="0"/>
          </a:p>
          <a:p>
            <a:r>
              <a:rPr lang="en-US" sz="2700" dirty="0" smtClean="0"/>
              <a:t>802.11      250</a:t>
            </a:r>
          </a:p>
          <a:p>
            <a:r>
              <a:rPr lang="en-US" sz="2700" dirty="0" smtClean="0"/>
              <a:t>802.15   </a:t>
            </a:r>
          </a:p>
          <a:p>
            <a:r>
              <a:rPr lang="en-US" sz="2700" dirty="0" smtClean="0"/>
              <a:t>802.16       </a:t>
            </a:r>
          </a:p>
          <a:p>
            <a:r>
              <a:rPr lang="en-US" sz="2700" dirty="0" smtClean="0"/>
              <a:t>802.18      </a:t>
            </a:r>
          </a:p>
          <a:p>
            <a:r>
              <a:rPr lang="en-US" sz="2700" dirty="0" smtClean="0"/>
              <a:t>802.19      </a:t>
            </a:r>
            <a:endParaRPr lang="en-US" sz="2700" dirty="0"/>
          </a:p>
          <a:p>
            <a:r>
              <a:rPr lang="en-US" sz="2700" dirty="0" smtClean="0"/>
              <a:t>802.21      </a:t>
            </a:r>
          </a:p>
          <a:p>
            <a:r>
              <a:rPr lang="en-US" sz="2700" dirty="0" smtClean="0"/>
              <a:t>802.22      </a:t>
            </a:r>
          </a:p>
          <a:p>
            <a:r>
              <a:rPr lang="en-US" sz="2700" dirty="0" smtClean="0"/>
              <a:t>802.24     </a:t>
            </a:r>
          </a:p>
          <a:p>
            <a:r>
              <a:rPr lang="en-US" sz="2700" dirty="0" smtClean="0"/>
              <a:t>None        </a:t>
            </a:r>
          </a:p>
          <a:p>
            <a:r>
              <a:rPr lang="en-US" sz="2700" dirty="0" smtClean="0"/>
              <a:t>XX           </a:t>
            </a:r>
          </a:p>
        </p:txBody>
      </p:sp>
      <p:sp>
        <p:nvSpPr>
          <p:cNvPr id="2" name="Right Brace 1"/>
          <p:cNvSpPr/>
          <p:nvPr/>
        </p:nvSpPr>
        <p:spPr bwMode="auto">
          <a:xfrm>
            <a:off x="3228975" y="5695950"/>
            <a:ext cx="326174" cy="647700"/>
          </a:xfrm>
          <a:prstGeom prst="rightBrace">
            <a:avLst/>
          </a:prstGeom>
          <a:solidFill>
            <a:schemeClr val="bg1"/>
          </a:solidFill>
          <a:ln w="381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4" name="TextBox 3"/>
          <p:cNvSpPr txBox="1"/>
          <p:nvPr/>
        </p:nvSpPr>
        <p:spPr>
          <a:xfrm>
            <a:off x="3743325" y="5796260"/>
            <a:ext cx="3624710" cy="461665"/>
          </a:xfrm>
          <a:prstGeom prst="rect">
            <a:avLst/>
          </a:prstGeom>
          <a:noFill/>
        </p:spPr>
        <p:txBody>
          <a:bodyPr wrap="none" rtlCol="0">
            <a:spAutoFit/>
          </a:bodyPr>
          <a:lstStyle/>
          <a:p>
            <a:r>
              <a:rPr lang="en-US" dirty="0" smtClean="0"/>
              <a:t>Staff, Guests, Students, ??</a:t>
            </a:r>
            <a:endParaRPr lang="en-US" dirty="0"/>
          </a:p>
        </p:txBody>
      </p:sp>
    </p:spTree>
    <p:extLst>
      <p:ext uri="{BB962C8B-B14F-4D97-AF65-F5344CB8AC3E}">
        <p14:creationId xmlns:p14="http://schemas.microsoft.com/office/powerpoint/2010/main" val="1822595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March 2014</a:t>
            </a:r>
          </a:p>
        </p:txBody>
      </p:sp>
      <p:sp>
        <p:nvSpPr>
          <p:cNvPr id="9221" name="Rectangle 2"/>
          <p:cNvSpPr>
            <a:spLocks noGrp="1" noChangeArrowheads="1"/>
          </p:cNvSpPr>
          <p:nvPr>
            <p:ph type="title"/>
          </p:nvPr>
        </p:nvSpPr>
        <p:spPr/>
        <p:txBody>
          <a:bodyPr/>
          <a:lstStyle/>
          <a:p>
            <a:r>
              <a:rPr lang="en-GB" dirty="0" smtClean="0"/>
              <a:t>Current Membership Status - March</a:t>
            </a:r>
          </a:p>
        </p:txBody>
      </p:sp>
      <p:sp>
        <p:nvSpPr>
          <p:cNvPr id="9222" name="Text Box 3"/>
          <p:cNvSpPr txBox="1">
            <a:spLocks noChangeArrowheads="1"/>
          </p:cNvSpPr>
          <p:nvPr/>
        </p:nvSpPr>
        <p:spPr bwMode="auto">
          <a:xfrm>
            <a:off x="685800" y="6019800"/>
            <a:ext cx="7772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spcBef>
                <a:spcPct val="50000"/>
              </a:spcBef>
            </a:pPr>
            <a:r>
              <a:rPr lang="en-GB" sz="1200" b="0" dirty="0"/>
              <a:t>Data as of </a:t>
            </a:r>
            <a:r>
              <a:rPr lang="en-GB" sz="1200" b="0" dirty="0" smtClean="0"/>
              <a:t>2012-11-06</a:t>
            </a:r>
            <a:endParaRPr lang="en-GB" sz="1200" b="0" dirty="0"/>
          </a:p>
        </p:txBody>
      </p:sp>
      <p:sp>
        <p:nvSpPr>
          <p:cNvPr id="9223" name="TextBox 8"/>
          <p:cNvSpPr txBox="1">
            <a:spLocks noChangeArrowheads="1"/>
          </p:cNvSpPr>
          <p:nvPr/>
        </p:nvSpPr>
        <p:spPr bwMode="auto">
          <a:xfrm>
            <a:off x="609600" y="4495800"/>
            <a:ext cx="7772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22289440"/>
              </p:ext>
            </p:extLst>
          </p:nvPr>
        </p:nvGraphicFramePr>
        <p:xfrm>
          <a:off x="668338" y="1752600"/>
          <a:ext cx="7772400" cy="2316184"/>
        </p:xfrm>
        <a:graphic>
          <a:graphicData uri="http://schemas.openxmlformats.org/drawingml/2006/table">
            <a:tbl>
              <a:tblPr/>
              <a:tblGrid>
                <a:gridCol w="3886200"/>
                <a:gridCol w="3886200"/>
              </a:tblGrid>
              <a:tr h="579041">
                <a:tc>
                  <a:txBody>
                    <a:bodyPr/>
                    <a:lstStyle/>
                    <a:p>
                      <a:pPr algn="ctr"/>
                      <a:r>
                        <a:rPr lang="en-GB" sz="3200" dirty="0">
                          <a:solidFill>
                            <a:schemeClr val="tx1"/>
                          </a:solidFill>
                          <a:effectLst/>
                          <a:latin typeface="Calibri" pitchFamily="34" charset="0"/>
                          <a:cs typeface="Calibri" pitchFamily="34" charset="0"/>
                        </a:rPr>
                        <a:t>Status</a:t>
                      </a:r>
                      <a:endParaRPr lang="en-GB" sz="4800" dirty="0">
                        <a:solidFill>
                          <a:schemeClr val="tx1"/>
                        </a:solidFill>
                        <a:latin typeface="Calibri" pitchFamily="34" charset="0"/>
                        <a:cs typeface="Calibri" pitchFamily="34" charset="0"/>
                      </a:endParaRPr>
                    </a:p>
                  </a:txBody>
                  <a:tcPr marT="45683" marB="45683" anchor="ctr">
                    <a:lnL>
                      <a:noFill/>
                    </a:lnL>
                    <a:lnR>
                      <a:noFill/>
                    </a:lnR>
                    <a:lnB>
                      <a:noFill/>
                    </a:lnB>
                    <a:solidFill>
                      <a:srgbClr val="C0C0C0"/>
                    </a:solidFill>
                  </a:tcPr>
                </a:tc>
                <a:tc>
                  <a:txBody>
                    <a:bodyPr/>
                    <a:lstStyle/>
                    <a:p>
                      <a:pPr algn="ctr"/>
                      <a:r>
                        <a:rPr lang="en-GB" sz="3200">
                          <a:solidFill>
                            <a:schemeClr val="tx1"/>
                          </a:solidFill>
                          <a:effectLst/>
                          <a:latin typeface="Calibri" pitchFamily="34" charset="0"/>
                          <a:cs typeface="Calibri" pitchFamily="34" charset="0"/>
                        </a:rPr>
                        <a:t>Number</a:t>
                      </a:r>
                      <a:endParaRPr lang="en-GB" sz="4800">
                        <a:solidFill>
                          <a:schemeClr val="tx1"/>
                        </a:solidFill>
                        <a:latin typeface="Calibri" pitchFamily="34" charset="0"/>
                        <a:cs typeface="Calibri" pitchFamily="34" charset="0"/>
                      </a:endParaRPr>
                    </a:p>
                  </a:txBody>
                  <a:tcPr marT="45683" marB="45683" anchor="ctr">
                    <a:lnL>
                      <a:noFill/>
                    </a:lnL>
                    <a:lnR>
                      <a:noFill/>
                    </a:lnR>
                    <a:lnT>
                      <a:noFill/>
                    </a:lnT>
                    <a:lnB>
                      <a:noFill/>
                    </a:lnB>
                    <a:solidFill>
                      <a:srgbClr val="C0C0C0"/>
                    </a:solidFill>
                  </a:tcPr>
                </a:tc>
              </a:tr>
              <a:tr h="579041">
                <a:tc>
                  <a:txBody>
                    <a:bodyPr/>
                    <a:lstStyle/>
                    <a:p>
                      <a:pPr algn="ctr"/>
                      <a:r>
                        <a:rPr lang="en-GB" sz="3200" dirty="0">
                          <a:solidFill>
                            <a:schemeClr val="tx1"/>
                          </a:solidFill>
                          <a:effectLst/>
                          <a:latin typeface="Calibri" pitchFamily="34" charset="0"/>
                          <a:cs typeface="Calibri" pitchFamily="34" charset="0"/>
                        </a:rPr>
                        <a:t>Aspirant</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c>
                  <a:txBody>
                    <a:bodyPr/>
                    <a:lstStyle/>
                    <a:p>
                      <a:pPr algn="ctr"/>
                      <a:r>
                        <a:rPr lang="en-GB" sz="3200" dirty="0" smtClean="0">
                          <a:solidFill>
                            <a:schemeClr val="tx1"/>
                          </a:solidFill>
                          <a:effectLst/>
                          <a:latin typeface="Calibri" pitchFamily="34" charset="0"/>
                          <a:cs typeface="Calibri" pitchFamily="34" charset="0"/>
                        </a:rPr>
                        <a:t>122</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r>
              <a:tr h="579041">
                <a:tc>
                  <a:txBody>
                    <a:bodyPr/>
                    <a:lstStyle/>
                    <a:p>
                      <a:pPr algn="ctr"/>
                      <a:r>
                        <a:rPr lang="en-GB" sz="3200" dirty="0">
                          <a:solidFill>
                            <a:schemeClr val="tx1"/>
                          </a:solidFill>
                          <a:effectLst/>
                          <a:latin typeface="Calibri" pitchFamily="34" charset="0"/>
                          <a:cs typeface="Calibri" pitchFamily="34" charset="0"/>
                        </a:rPr>
                        <a:t>Potential Voter</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c>
                  <a:txBody>
                    <a:bodyPr/>
                    <a:lstStyle/>
                    <a:p>
                      <a:pPr algn="ctr"/>
                      <a:r>
                        <a:rPr lang="en-GB" sz="3200" dirty="0" smtClean="0">
                          <a:solidFill>
                            <a:schemeClr val="tx1"/>
                          </a:solidFill>
                          <a:effectLst/>
                          <a:latin typeface="Calibri" pitchFamily="34" charset="0"/>
                          <a:cs typeface="Calibri" pitchFamily="34" charset="0"/>
                        </a:rPr>
                        <a:t>56</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r>
              <a:tr h="579041">
                <a:tc>
                  <a:txBody>
                    <a:bodyPr/>
                    <a:lstStyle/>
                    <a:p>
                      <a:pPr algn="ctr"/>
                      <a:r>
                        <a:rPr lang="en-GB" sz="3200" dirty="0">
                          <a:solidFill>
                            <a:schemeClr val="tx1"/>
                          </a:solidFill>
                          <a:effectLst/>
                          <a:latin typeface="Calibri" pitchFamily="34" charset="0"/>
                          <a:cs typeface="Calibri" pitchFamily="34" charset="0"/>
                        </a:rPr>
                        <a:t>Voter</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c>
                  <a:txBody>
                    <a:bodyPr/>
                    <a:lstStyle/>
                    <a:p>
                      <a:pPr algn="ctr"/>
                      <a:r>
                        <a:rPr lang="en-GB" sz="3200" dirty="0" smtClean="0">
                          <a:solidFill>
                            <a:schemeClr val="tx1"/>
                          </a:solidFill>
                          <a:effectLst/>
                          <a:latin typeface="Calibri" pitchFamily="34" charset="0"/>
                          <a:cs typeface="Calibri" pitchFamily="34" charset="0"/>
                        </a:rPr>
                        <a:t>330</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r>
            </a:tbl>
          </a:graphicData>
        </a:graphic>
      </p:graphicFrame>
      <p:sp>
        <p:nvSpPr>
          <p:cNvPr id="2" name="Footer Placeholder 1"/>
          <p:cNvSpPr>
            <a:spLocks noGrp="1"/>
          </p:cNvSpPr>
          <p:nvPr>
            <p:ph type="ftr" sz="quarter" idx="11"/>
          </p:nvPr>
        </p:nvSpPr>
        <p:spPr/>
        <p:txBody>
          <a:bodyPr/>
          <a:lstStyle/>
          <a:p>
            <a:pPr>
              <a:defRPr/>
            </a:pPr>
            <a:r>
              <a:rPr lang="en-US" smtClean="0"/>
              <a:t>Bruce Kraemer, Marvell</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6D810085-7017-4368-A971-DE56F883B38A}" type="slidenum">
              <a:rPr lang="en-US" smtClean="0"/>
              <a:pPr>
                <a:defRPr/>
              </a:pPr>
              <a:t>15</a:t>
            </a:fld>
            <a:endParaRPr lang="en-US"/>
          </a:p>
        </p:txBody>
      </p:sp>
      <p:sp>
        <p:nvSpPr>
          <p:cNvPr id="9" name="Text Box 4"/>
          <p:cNvSpPr txBox="1">
            <a:spLocks noChangeArrowheads="1"/>
          </p:cNvSpPr>
          <p:nvPr/>
        </p:nvSpPr>
        <p:spPr bwMode="auto">
          <a:xfrm>
            <a:off x="89418" y="617538"/>
            <a:ext cx="3734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4.1.8</a:t>
            </a:r>
            <a:endParaRPr lang="en-US" dirty="0">
              <a:solidFill>
                <a:schemeClr val="tx2"/>
              </a:solidFill>
            </a:endParaRPr>
          </a:p>
        </p:txBody>
      </p:sp>
      <p:sp>
        <p:nvSpPr>
          <p:cNvPr id="5" name="Curved Left Arrow 4"/>
          <p:cNvSpPr/>
          <p:nvPr/>
        </p:nvSpPr>
        <p:spPr bwMode="auto">
          <a:xfrm>
            <a:off x="7086600" y="3200400"/>
            <a:ext cx="695325" cy="781050"/>
          </a:xfrm>
          <a:prstGeom prst="curvedLef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dirty="0" smtClean="0">
              <a:ln>
                <a:noFill/>
              </a:ln>
              <a:solidFill>
                <a:schemeClr val="tx1"/>
              </a:solidFill>
              <a:effectLst/>
              <a:latin typeface="Times New Roman" pitchFamily="18" charset="0"/>
            </a:endParaRPr>
          </a:p>
        </p:txBody>
      </p:sp>
      <p:sp>
        <p:nvSpPr>
          <p:cNvPr id="6" name="TextBox 5"/>
          <p:cNvSpPr txBox="1"/>
          <p:nvPr/>
        </p:nvSpPr>
        <p:spPr>
          <a:xfrm>
            <a:off x="7936498" y="3360091"/>
            <a:ext cx="338554" cy="461665"/>
          </a:xfrm>
          <a:prstGeom prst="rect">
            <a:avLst/>
          </a:prstGeom>
          <a:noFill/>
        </p:spPr>
        <p:txBody>
          <a:bodyPr wrap="none" rtlCol="0">
            <a:spAutoFit/>
          </a:bodyPr>
          <a:lstStyle/>
          <a:p>
            <a:r>
              <a:rPr lang="en-US" dirty="0" smtClean="0"/>
              <a:t>3</a:t>
            </a:r>
            <a:endParaRPr lang="en-US" dirty="0"/>
          </a:p>
        </p:txBody>
      </p:sp>
    </p:spTree>
    <p:extLst>
      <p:ext uri="{BB962C8B-B14F-4D97-AF65-F5344CB8AC3E}">
        <p14:creationId xmlns:p14="http://schemas.microsoft.com/office/powerpoint/2010/main" val="35638837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48370"/>
            <a:ext cx="7772400" cy="696191"/>
          </a:xfrm>
        </p:spPr>
        <p:txBody>
          <a:bodyPr/>
          <a:lstStyle/>
          <a:p>
            <a:r>
              <a:rPr lang="en-US" b="0" dirty="0" smtClean="0"/>
              <a:t>IEEE </a:t>
            </a:r>
            <a:r>
              <a:rPr lang="en-US" b="0" dirty="0"/>
              <a:t>Staff on site </a:t>
            </a:r>
            <a:endParaRPr lang="en-US" dirty="0"/>
          </a:p>
        </p:txBody>
      </p:sp>
      <p:sp>
        <p:nvSpPr>
          <p:cNvPr id="3" name="Content Placeholder 2"/>
          <p:cNvSpPr>
            <a:spLocks noGrp="1"/>
          </p:cNvSpPr>
          <p:nvPr>
            <p:ph idx="1"/>
          </p:nvPr>
        </p:nvSpPr>
        <p:spPr>
          <a:xfrm>
            <a:off x="166241" y="1581149"/>
            <a:ext cx="6134965" cy="2771775"/>
          </a:xfrm>
          <a:ln>
            <a:solidFill>
              <a:srgbClr val="FF9966"/>
            </a:solidFill>
          </a:ln>
        </p:spPr>
        <p:txBody>
          <a:bodyPr/>
          <a:lstStyle/>
          <a:p>
            <a:r>
              <a:rPr lang="en-US" dirty="0" smtClean="0"/>
              <a:t>Soo Kim</a:t>
            </a:r>
          </a:p>
          <a:p>
            <a:r>
              <a:rPr lang="en-US" dirty="0" smtClean="0"/>
              <a:t>Michele Turner</a:t>
            </a:r>
          </a:p>
          <a:p>
            <a:r>
              <a:rPr lang="en-US" dirty="0" smtClean="0"/>
              <a:t>Lisa Perry</a:t>
            </a:r>
          </a:p>
          <a:p>
            <a:r>
              <a:rPr lang="en-US" dirty="0" smtClean="0"/>
              <a:t>Kathryn Bennett</a:t>
            </a:r>
          </a:p>
          <a:p>
            <a:r>
              <a:rPr lang="en-US" dirty="0" smtClean="0"/>
              <a:t>Jodi </a:t>
            </a:r>
            <a:r>
              <a:rPr lang="en-US" dirty="0" err="1" smtClean="0"/>
              <a:t>Haasz</a:t>
            </a:r>
            <a:endParaRPr lang="en-US" dirty="0" smtClean="0"/>
          </a:p>
          <a:p>
            <a:r>
              <a:rPr lang="en-US" dirty="0" err="1" smtClean="0"/>
              <a:t>Meng</a:t>
            </a:r>
            <a:r>
              <a:rPr lang="en-US" dirty="0" smtClean="0"/>
              <a:t> Zhao</a:t>
            </a:r>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16</a:t>
            </a:fld>
            <a:endParaRPr lang="en-US"/>
          </a:p>
        </p:txBody>
      </p:sp>
      <p:sp>
        <p:nvSpPr>
          <p:cNvPr id="7" name="Text Box 4"/>
          <p:cNvSpPr txBox="1">
            <a:spLocks noChangeArrowheads="1"/>
          </p:cNvSpPr>
          <p:nvPr/>
        </p:nvSpPr>
        <p:spPr bwMode="auto">
          <a:xfrm>
            <a:off x="89417" y="617538"/>
            <a:ext cx="3734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4.1.9</a:t>
            </a:r>
            <a:endParaRPr lang="en-US" dirty="0">
              <a:solidFill>
                <a:schemeClr val="tx2"/>
              </a:solidFill>
            </a:endParaRPr>
          </a:p>
        </p:txBody>
      </p:sp>
      <p:sp>
        <p:nvSpPr>
          <p:cNvPr id="8" name="TextBox 7"/>
          <p:cNvSpPr txBox="1"/>
          <p:nvPr/>
        </p:nvSpPr>
        <p:spPr>
          <a:xfrm>
            <a:off x="247650" y="4712548"/>
            <a:ext cx="2633926" cy="1569660"/>
          </a:xfrm>
          <a:prstGeom prst="rect">
            <a:avLst/>
          </a:prstGeom>
          <a:noFill/>
          <a:ln>
            <a:solidFill>
              <a:schemeClr val="accent1">
                <a:lumMod val="60000"/>
                <a:lumOff val="40000"/>
              </a:schemeClr>
            </a:solidFill>
          </a:ln>
        </p:spPr>
        <p:txBody>
          <a:bodyPr wrap="none" rtlCol="0">
            <a:spAutoFit/>
          </a:bodyPr>
          <a:lstStyle/>
          <a:p>
            <a:pPr marL="342900" indent="-342900">
              <a:buFont typeface="Arial" panose="020B0604020202020204" pitchFamily="34" charset="0"/>
              <a:buChar char="•"/>
            </a:pPr>
            <a:r>
              <a:rPr lang="en-US" dirty="0"/>
              <a:t>Karen McCabe</a:t>
            </a:r>
          </a:p>
          <a:p>
            <a:pPr marL="342900" indent="-342900">
              <a:buFont typeface="Arial" panose="020B0604020202020204" pitchFamily="34" charset="0"/>
              <a:buChar char="•"/>
            </a:pPr>
            <a:r>
              <a:rPr lang="en-US" dirty="0" smtClean="0"/>
              <a:t>Adam Newman</a:t>
            </a:r>
          </a:p>
          <a:p>
            <a:pPr marL="342900" indent="-342900">
              <a:buFont typeface="Arial" panose="020B0604020202020204" pitchFamily="34" charset="0"/>
              <a:buChar char="•"/>
            </a:pPr>
            <a:r>
              <a:rPr lang="en-US" dirty="0" smtClean="0"/>
              <a:t>Walter Sun</a:t>
            </a:r>
          </a:p>
          <a:p>
            <a:pPr marL="342900" indent="-342900">
              <a:buFont typeface="Arial" panose="020B0604020202020204" pitchFamily="34" charset="0"/>
              <a:buChar char="•"/>
            </a:pPr>
            <a:r>
              <a:rPr lang="en-US" dirty="0" smtClean="0"/>
              <a:t>Walter </a:t>
            </a:r>
            <a:r>
              <a:rPr lang="en-US" dirty="0" err="1" smtClean="0"/>
              <a:t>Pienciak</a:t>
            </a:r>
            <a:endParaRPr lang="en-US" dirty="0"/>
          </a:p>
        </p:txBody>
      </p:sp>
    </p:spTree>
    <p:extLst>
      <p:ext uri="{BB962C8B-B14F-4D97-AF65-F5344CB8AC3E}">
        <p14:creationId xmlns:p14="http://schemas.microsoft.com/office/powerpoint/2010/main" val="8928183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4"/>
          <p:cNvSpPr txBox="1">
            <a:spLocks noChangeArrowheads="1"/>
          </p:cNvSpPr>
          <p:nvPr/>
        </p:nvSpPr>
        <p:spPr bwMode="auto">
          <a:xfrm>
            <a:off x="19488" y="695838"/>
            <a:ext cx="346146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4.1.10 </a:t>
            </a:r>
            <a:endParaRPr lang="en-US" sz="2000" dirty="0">
              <a:solidFill>
                <a:schemeClr val="tx2"/>
              </a:solidFill>
            </a:endParaRPr>
          </a:p>
        </p:txBody>
      </p:sp>
      <p:sp>
        <p:nvSpPr>
          <p:cNvPr id="3" name="Date Placeholder 2"/>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17</a:t>
            </a:fld>
            <a:endParaRPr lang="en-US" dirty="0"/>
          </a:p>
        </p:txBody>
      </p:sp>
      <p:sp>
        <p:nvSpPr>
          <p:cNvPr id="2" name="Title 1"/>
          <p:cNvSpPr>
            <a:spLocks noGrp="1"/>
          </p:cNvSpPr>
          <p:nvPr>
            <p:ph type="title"/>
          </p:nvPr>
        </p:nvSpPr>
        <p:spPr/>
        <p:txBody>
          <a:bodyPr/>
          <a:lstStyle/>
          <a:p>
            <a:r>
              <a:rPr lang="en-US" dirty="0"/>
              <a:t>FOOD &amp; BEVERAGE SERVICE</a:t>
            </a:r>
          </a:p>
        </p:txBody>
      </p:sp>
      <p:sp>
        <p:nvSpPr>
          <p:cNvPr id="8" name="TextBox 7"/>
          <p:cNvSpPr txBox="1"/>
          <p:nvPr/>
        </p:nvSpPr>
        <p:spPr>
          <a:xfrm>
            <a:off x="19050" y="2314575"/>
            <a:ext cx="9096375" cy="3693319"/>
          </a:xfrm>
          <a:prstGeom prst="rect">
            <a:avLst/>
          </a:prstGeom>
          <a:noFill/>
        </p:spPr>
        <p:txBody>
          <a:bodyPr wrap="square" rtlCol="0">
            <a:spAutoFit/>
          </a:bodyPr>
          <a:lstStyle/>
          <a:p>
            <a:r>
              <a:rPr lang="en-US" sz="1800" dirty="0"/>
              <a:t>FOOD &amp; BEVERAGE SERVICE</a:t>
            </a:r>
            <a:br>
              <a:rPr lang="en-US" sz="1800" dirty="0"/>
            </a:br>
            <a:r>
              <a:rPr lang="en-US" sz="1800" dirty="0"/>
              <a:t/>
            </a:r>
            <a:br>
              <a:rPr lang="en-US" sz="1800" dirty="0"/>
            </a:br>
            <a:r>
              <a:rPr lang="en-US" sz="1800" dirty="0" smtClean="0"/>
              <a:t>Breakfast </a:t>
            </a:r>
            <a:r>
              <a:rPr lang="en-US" sz="1800" dirty="0"/>
              <a:t>                </a:t>
            </a:r>
            <a:r>
              <a:rPr lang="en-US" sz="1800" dirty="0" smtClean="0"/>
              <a:t>                    At your Hotel</a:t>
            </a:r>
            <a:r>
              <a:rPr lang="en-US" sz="1800" dirty="0"/>
              <a:t>    </a:t>
            </a:r>
            <a:r>
              <a:rPr lang="en-US" sz="1800" dirty="0" smtClean="0"/>
              <a:t>   Nothing in the meeting foyer</a:t>
            </a:r>
            <a:r>
              <a:rPr lang="en-US" sz="1800" dirty="0"/>
              <a:t>   </a:t>
            </a:r>
            <a:br>
              <a:rPr lang="en-US" sz="1800" dirty="0"/>
            </a:br>
            <a:endParaRPr lang="en-US" sz="1800" dirty="0" smtClean="0"/>
          </a:p>
          <a:p>
            <a:r>
              <a:rPr lang="en-US" sz="1800" dirty="0" smtClean="0"/>
              <a:t>Morning </a:t>
            </a:r>
            <a:r>
              <a:rPr lang="en-US" sz="1800" dirty="0"/>
              <a:t>Coffee/Tea                     </a:t>
            </a:r>
            <a:r>
              <a:rPr lang="en-US" sz="1800" dirty="0" smtClean="0"/>
              <a:t>9:30 </a:t>
            </a:r>
            <a:r>
              <a:rPr lang="en-US" sz="1800" dirty="0"/>
              <a:t>AM to 10:30 AM        </a:t>
            </a:r>
            <a:br>
              <a:rPr lang="en-US" sz="1800" dirty="0"/>
            </a:br>
            <a:endParaRPr lang="en-US" sz="1800" dirty="0"/>
          </a:p>
          <a:p>
            <a:r>
              <a:rPr lang="en-US" sz="1800" dirty="0" smtClean="0"/>
              <a:t>Lunch </a:t>
            </a:r>
            <a:r>
              <a:rPr lang="en-US" sz="1800" dirty="0"/>
              <a:t>Service                  </a:t>
            </a:r>
            <a:r>
              <a:rPr lang="en-US" sz="1800" dirty="0" smtClean="0"/>
              <a:t>	        12:00 to 13:30 </a:t>
            </a:r>
            <a:r>
              <a:rPr lang="en-US" sz="1800" dirty="0"/>
              <a:t>  </a:t>
            </a:r>
            <a:r>
              <a:rPr lang="en-US" sz="1800" dirty="0" smtClean="0"/>
              <a:t>Ballroom A</a:t>
            </a:r>
            <a:r>
              <a:rPr lang="en-US" sz="1800" dirty="0"/>
              <a:t>   </a:t>
            </a:r>
            <a:br>
              <a:rPr lang="en-US" sz="1800" dirty="0"/>
            </a:br>
            <a:endParaRPr lang="en-US" sz="1800" dirty="0" smtClean="0"/>
          </a:p>
          <a:p>
            <a:r>
              <a:rPr lang="en-US" sz="1800" dirty="0" smtClean="0"/>
              <a:t>Afternoon </a:t>
            </a:r>
            <a:r>
              <a:rPr lang="en-US" sz="1800" dirty="0"/>
              <a:t>Coffee/Tea/Snacks       </a:t>
            </a:r>
            <a:r>
              <a:rPr lang="en-US" sz="1800" dirty="0" smtClean="0"/>
              <a:t>3:00 </a:t>
            </a:r>
            <a:r>
              <a:rPr lang="en-US" sz="1800" dirty="0"/>
              <a:t>PM to 4:00 </a:t>
            </a:r>
            <a:r>
              <a:rPr lang="en-US" sz="1800" dirty="0" smtClean="0"/>
              <a:t>PM</a:t>
            </a:r>
          </a:p>
          <a:p>
            <a:endParaRPr lang="en-US" sz="1800" dirty="0"/>
          </a:p>
          <a:p>
            <a:r>
              <a:rPr lang="en-US" sz="1800" dirty="0"/>
              <a:t>Note:  Breakfast is provided under your registration fee at your hotel </a:t>
            </a:r>
            <a:r>
              <a:rPr lang="en-US" sz="1800" dirty="0" smtClean="0"/>
              <a:t>restaurant. </a:t>
            </a:r>
            <a:r>
              <a:rPr lang="en-US" sz="1800" dirty="0"/>
              <a:t>There is no morning Breakfast in the meeting foyer.         Dinner is not provided. Please make your own personal arrangements.        </a:t>
            </a:r>
          </a:p>
        </p:txBody>
      </p:sp>
    </p:spTree>
    <p:extLst>
      <p:ext uri="{BB962C8B-B14F-4D97-AF65-F5344CB8AC3E}">
        <p14:creationId xmlns:p14="http://schemas.microsoft.com/office/powerpoint/2010/main" val="12623349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608" y="1460160"/>
            <a:ext cx="8867775" cy="4453074"/>
          </a:xfrm>
        </p:spPr>
        <p:txBody>
          <a:bodyPr>
            <a:normAutofit fontScale="90000"/>
          </a:bodyPr>
          <a:lstStyle/>
          <a:p>
            <a:r>
              <a:rPr lang="en-GB" b="1" dirty="0" smtClean="0"/>
              <a:t/>
            </a:r>
            <a:br>
              <a:rPr lang="en-GB" b="1" dirty="0" smtClean="0"/>
            </a:br>
            <a:r>
              <a:rPr lang="en-GB" b="1" dirty="0" smtClean="0"/>
              <a:t/>
            </a:r>
            <a:br>
              <a:rPr lang="en-GB" b="1" dirty="0" smtClean="0"/>
            </a:br>
            <a:r>
              <a:rPr lang="en-GB" b="1" dirty="0"/>
              <a:t/>
            </a:r>
            <a:br>
              <a:rPr lang="en-GB" b="1" dirty="0"/>
            </a:br>
            <a:r>
              <a:rPr lang="en-GB" sz="6000" b="1" dirty="0" smtClean="0"/>
              <a:t>Social</a:t>
            </a:r>
            <a:br>
              <a:rPr lang="en-GB" sz="6000" b="1" dirty="0" smtClean="0"/>
            </a:br>
            <a:r>
              <a:rPr lang="en-GB" sz="2700" b="1" dirty="0" smtClean="0"/>
              <a:t/>
            </a:r>
            <a:br>
              <a:rPr lang="en-GB" sz="2700" b="1" dirty="0" smtClean="0"/>
            </a:br>
            <a:r>
              <a:rPr lang="en-GB" sz="2800" dirty="0"/>
              <a:t> </a:t>
            </a:r>
            <a:r>
              <a:rPr lang="en-US" sz="4000" b="0" dirty="0" smtClean="0"/>
              <a:t>None</a:t>
            </a:r>
            <a:br>
              <a:rPr lang="en-US" sz="4000" b="0" dirty="0" smtClean="0"/>
            </a:br>
            <a:r>
              <a:rPr lang="en-GB" b="1" dirty="0" smtClean="0"/>
              <a:t/>
            </a:r>
            <a:br>
              <a:rPr lang="en-GB" b="1" dirty="0" smtClean="0"/>
            </a:br>
            <a:r>
              <a:rPr lang="en-GB" b="1" dirty="0" smtClean="0"/>
              <a:t/>
            </a:r>
            <a:br>
              <a:rPr lang="en-GB" b="1" dirty="0" smtClean="0"/>
            </a:br>
            <a:r>
              <a:rPr lang="en-GB" b="1" dirty="0"/>
              <a:t/>
            </a:r>
            <a:br>
              <a:rPr lang="en-GB" b="1" dirty="0"/>
            </a:br>
            <a:endParaRPr lang="en-AU" dirty="0"/>
          </a:p>
        </p:txBody>
      </p:sp>
      <p:sp>
        <p:nvSpPr>
          <p:cNvPr id="10" name="Text Box 4"/>
          <p:cNvSpPr txBox="1">
            <a:spLocks noChangeArrowheads="1"/>
          </p:cNvSpPr>
          <p:nvPr/>
        </p:nvSpPr>
        <p:spPr bwMode="auto">
          <a:xfrm>
            <a:off x="83608" y="695838"/>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smtClean="0">
                <a:solidFill>
                  <a:schemeClr val="tx2"/>
                </a:solidFill>
              </a:rPr>
              <a:t>Monday Agenda Item 4.1.10 </a:t>
            </a:r>
            <a:endParaRPr lang="en-US" sz="2000" dirty="0">
              <a:solidFill>
                <a:schemeClr val="tx2"/>
              </a:solidFill>
            </a:endParaRPr>
          </a:p>
        </p:txBody>
      </p:sp>
      <p:sp>
        <p:nvSpPr>
          <p:cNvPr id="3" name="Date Placeholder 2"/>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18</a:t>
            </a:fld>
            <a:endParaRPr lang="en-US" dirty="0"/>
          </a:p>
        </p:txBody>
      </p:sp>
    </p:spTree>
    <p:extLst>
      <p:ext uri="{BB962C8B-B14F-4D97-AF65-F5344CB8AC3E}">
        <p14:creationId xmlns:p14="http://schemas.microsoft.com/office/powerpoint/2010/main" val="18649886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66924" y="685800"/>
            <a:ext cx="6391275" cy="638175"/>
          </a:xfrm>
        </p:spPr>
        <p:txBody>
          <a:bodyPr/>
          <a:lstStyle/>
          <a:p>
            <a:r>
              <a:rPr lang="en-US" dirty="0" smtClean="0"/>
              <a:t>Open Positions</a:t>
            </a:r>
            <a:endParaRPr lang="en-US" dirty="0"/>
          </a:p>
        </p:txBody>
      </p:sp>
      <p:sp>
        <p:nvSpPr>
          <p:cNvPr id="3" name="Content Placeholder 2"/>
          <p:cNvSpPr>
            <a:spLocks noGrp="1"/>
          </p:cNvSpPr>
          <p:nvPr>
            <p:ph idx="1"/>
          </p:nvPr>
        </p:nvSpPr>
        <p:spPr>
          <a:xfrm>
            <a:off x="523875" y="1247775"/>
            <a:ext cx="7772400" cy="4552950"/>
          </a:xfrm>
        </p:spPr>
        <p:txBody>
          <a:bodyPr/>
          <a:lstStyle/>
          <a:p>
            <a:r>
              <a:rPr lang="en-US" sz="2800" u="sng" dirty="0" smtClean="0"/>
              <a:t>Regulatory Chair</a:t>
            </a:r>
          </a:p>
          <a:p>
            <a:r>
              <a:rPr lang="en-US" sz="2800" dirty="0" smtClean="0"/>
              <a:t>One nominee at the moment for Chair position</a:t>
            </a:r>
          </a:p>
          <a:p>
            <a:r>
              <a:rPr lang="en-US" sz="2800" dirty="0" smtClean="0"/>
              <a:t>Richard Kennedy (</a:t>
            </a:r>
            <a:r>
              <a:rPr lang="en-US" sz="2800" dirty="0" err="1" smtClean="0"/>
              <a:t>Mediatek</a:t>
            </a:r>
            <a:r>
              <a:rPr lang="en-US" sz="2800" dirty="0" smtClean="0"/>
              <a:t>)</a:t>
            </a:r>
          </a:p>
          <a:p>
            <a:endParaRPr lang="en-US" sz="2800" dirty="0"/>
          </a:p>
          <a:p>
            <a:r>
              <a:rPr lang="en-US" sz="2800" u="sng" dirty="0" smtClean="0"/>
              <a:t>AK Vice Chair</a:t>
            </a:r>
          </a:p>
          <a:p>
            <a:r>
              <a:rPr lang="en-US" sz="2800" dirty="0" smtClean="0"/>
              <a:t>Nominees?</a:t>
            </a:r>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19</a:t>
            </a:fld>
            <a:endParaRPr lang="en-US" dirty="0"/>
          </a:p>
        </p:txBody>
      </p:sp>
      <p:sp>
        <p:nvSpPr>
          <p:cNvPr id="7" name="Text Box 4"/>
          <p:cNvSpPr txBox="1">
            <a:spLocks noChangeArrowheads="1"/>
          </p:cNvSpPr>
          <p:nvPr/>
        </p:nvSpPr>
        <p:spPr bwMode="auto">
          <a:xfrm>
            <a:off x="74083" y="695838"/>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4.1.11 </a:t>
            </a:r>
            <a:endParaRPr lang="en-US" sz="2000" dirty="0">
              <a:solidFill>
                <a:schemeClr val="tx2"/>
              </a:solidFill>
            </a:endParaRPr>
          </a:p>
        </p:txBody>
      </p:sp>
    </p:spTree>
    <p:extLst>
      <p:ext uri="{BB962C8B-B14F-4D97-AF65-F5344CB8AC3E}">
        <p14:creationId xmlns:p14="http://schemas.microsoft.com/office/powerpoint/2010/main" val="2774839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18434"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8435"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ABC65D6B-EC32-4656-B38E-E7735A82E436}" type="slidenum">
              <a:rPr lang="en-US" sz="1200" b="0" smtClean="0"/>
              <a:pPr/>
              <a:t>2</a:t>
            </a:fld>
            <a:endParaRPr lang="en-US" sz="1200" b="0" smtClean="0"/>
          </a:p>
        </p:txBody>
      </p:sp>
      <p:sp>
        <p:nvSpPr>
          <p:cNvPr id="18436" name="WordArt 4"/>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Monday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IOT Nuts &amp; Bolts</a:t>
            </a:r>
            <a:endParaRPr lang="en-US" dirty="0"/>
          </a:p>
        </p:txBody>
      </p:sp>
      <p:sp>
        <p:nvSpPr>
          <p:cNvPr id="3" name="Content Placeholder 2"/>
          <p:cNvSpPr>
            <a:spLocks noGrp="1"/>
          </p:cNvSpPr>
          <p:nvPr>
            <p:ph idx="1"/>
          </p:nvPr>
        </p:nvSpPr>
        <p:spPr>
          <a:xfrm>
            <a:off x="352425" y="1724025"/>
            <a:ext cx="8524875" cy="4371975"/>
          </a:xfrm>
        </p:spPr>
        <p:txBody>
          <a:bodyPr/>
          <a:lstStyle/>
          <a:p>
            <a:r>
              <a:rPr lang="en-US" sz="2800" dirty="0" smtClean="0"/>
              <a:t>Considering adding IOT to the charter of 802.24</a:t>
            </a:r>
          </a:p>
          <a:p>
            <a:endParaRPr lang="en-US" sz="2800" dirty="0"/>
          </a:p>
          <a:p>
            <a:r>
              <a:rPr lang="en-US" sz="2800" dirty="0" smtClean="0"/>
              <a:t>6:00 to 7:30 Tuesday</a:t>
            </a:r>
          </a:p>
          <a:p>
            <a:r>
              <a:rPr lang="en-US" sz="2800" dirty="0" smtClean="0"/>
              <a:t>Grand Ballroom C,D</a:t>
            </a:r>
            <a:endParaRPr lang="en-US" sz="2800" dirty="0"/>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20</a:t>
            </a:fld>
            <a:endParaRPr lang="en-US" dirty="0"/>
          </a:p>
        </p:txBody>
      </p:sp>
      <p:sp>
        <p:nvSpPr>
          <p:cNvPr id="7" name="Text Box 4"/>
          <p:cNvSpPr txBox="1">
            <a:spLocks noChangeArrowheads="1"/>
          </p:cNvSpPr>
          <p:nvPr/>
        </p:nvSpPr>
        <p:spPr bwMode="auto">
          <a:xfrm>
            <a:off x="83608" y="648213"/>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4.1.11 </a:t>
            </a:r>
            <a:endParaRPr lang="en-US" sz="2000" dirty="0">
              <a:solidFill>
                <a:schemeClr val="tx2"/>
              </a:solidFill>
            </a:endParaRPr>
          </a:p>
        </p:txBody>
      </p:sp>
    </p:spTree>
    <p:extLst>
      <p:ext uri="{BB962C8B-B14F-4D97-AF65-F5344CB8AC3E}">
        <p14:creationId xmlns:p14="http://schemas.microsoft.com/office/powerpoint/2010/main" val="15757480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608" y="1526835"/>
            <a:ext cx="9060392" cy="4453074"/>
          </a:xfrm>
        </p:spPr>
        <p:txBody>
          <a:bodyPr>
            <a:normAutofit/>
          </a:bodyPr>
          <a:lstStyle/>
          <a:p>
            <a:pPr algn="l"/>
            <a:r>
              <a:rPr lang="en-GB" sz="6000" b="1" dirty="0" smtClean="0"/>
              <a:t>Publication &amp; Awards</a:t>
            </a:r>
            <a:br>
              <a:rPr lang="en-GB" sz="6000" b="1" dirty="0" smtClean="0"/>
            </a:br>
            <a:r>
              <a:rPr lang="en-GB" sz="2700" b="1" dirty="0" smtClean="0"/>
              <a:t/>
            </a:r>
            <a:br>
              <a:rPr lang="en-GB" sz="2700" b="1" dirty="0" smtClean="0"/>
            </a:br>
            <a:r>
              <a:rPr lang="en-GB" sz="3200" dirty="0" smtClean="0"/>
              <a:t>802.11ac   published</a:t>
            </a:r>
            <a:br>
              <a:rPr lang="en-GB" sz="3200" dirty="0" smtClean="0"/>
            </a:br>
            <a:r>
              <a:rPr lang="en-GB" dirty="0" smtClean="0"/>
              <a:t>802.11af </a:t>
            </a:r>
            <a:r>
              <a:rPr lang="en-GB" dirty="0"/>
              <a:t>published </a:t>
            </a:r>
            <a:r>
              <a:rPr lang="en-GB" dirty="0" smtClean="0"/>
              <a:t/>
            </a:r>
            <a:br>
              <a:rPr lang="en-GB" dirty="0" smtClean="0"/>
            </a:br>
            <a:r>
              <a:rPr lang="en-GB" b="1" dirty="0" smtClean="0"/>
              <a:t/>
            </a:r>
            <a:br>
              <a:rPr lang="en-GB" b="1" dirty="0" smtClean="0"/>
            </a:br>
            <a:r>
              <a:rPr lang="en-GB" b="1" dirty="0" smtClean="0"/>
              <a:t>Award  distribution for both AC and AF</a:t>
            </a:r>
            <a:br>
              <a:rPr lang="en-GB" b="1" dirty="0" smtClean="0"/>
            </a:br>
            <a:r>
              <a:rPr lang="en-GB" dirty="0"/>
              <a:t> </a:t>
            </a:r>
            <a:r>
              <a:rPr lang="en-GB" dirty="0" smtClean="0"/>
              <a:t>  </a:t>
            </a:r>
            <a:r>
              <a:rPr lang="en-GB" b="1" dirty="0" smtClean="0"/>
              <a:t>planned for May 2014  (Hawaii)</a:t>
            </a:r>
            <a:r>
              <a:rPr lang="en-GB" b="1" dirty="0"/>
              <a:t/>
            </a:r>
            <a:br>
              <a:rPr lang="en-GB" b="1" dirty="0"/>
            </a:br>
            <a:endParaRPr lang="en-AU" dirty="0"/>
          </a:p>
        </p:txBody>
      </p:sp>
      <p:sp>
        <p:nvSpPr>
          <p:cNvPr id="10" name="Text Box 4"/>
          <p:cNvSpPr txBox="1">
            <a:spLocks noChangeArrowheads="1"/>
          </p:cNvSpPr>
          <p:nvPr/>
        </p:nvSpPr>
        <p:spPr bwMode="auto">
          <a:xfrm>
            <a:off x="74083" y="695838"/>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4.1.11 </a:t>
            </a:r>
            <a:endParaRPr lang="en-US" sz="2000" dirty="0">
              <a:solidFill>
                <a:schemeClr val="tx2"/>
              </a:solidFill>
            </a:endParaRPr>
          </a:p>
        </p:txBody>
      </p:sp>
      <p:sp>
        <p:nvSpPr>
          <p:cNvPr id="3" name="Date Placeholder 2"/>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21</a:t>
            </a:fld>
            <a:endParaRPr lang="en-US" dirty="0"/>
          </a:p>
        </p:txBody>
      </p:sp>
    </p:spTree>
    <p:extLst>
      <p:ext uri="{BB962C8B-B14F-4D97-AF65-F5344CB8AC3E}">
        <p14:creationId xmlns:p14="http://schemas.microsoft.com/office/powerpoint/2010/main" val="30888591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a:xfrm>
            <a:off x="685800" y="685800"/>
            <a:ext cx="7772400" cy="852488"/>
          </a:xfrm>
        </p:spPr>
        <p:txBody>
          <a:bodyPr/>
          <a:lstStyle/>
          <a:p>
            <a:r>
              <a:rPr lang="en-US" dirty="0" smtClean="0"/>
              <a:t>Wednesday/Friday Plenary Topics</a:t>
            </a:r>
          </a:p>
        </p:txBody>
      </p:sp>
      <p:sp>
        <p:nvSpPr>
          <p:cNvPr id="47106" name="Content Placeholder 2"/>
          <p:cNvSpPr>
            <a:spLocks noGrp="1"/>
          </p:cNvSpPr>
          <p:nvPr>
            <p:ph idx="1"/>
          </p:nvPr>
        </p:nvSpPr>
        <p:spPr>
          <a:xfrm>
            <a:off x="363538" y="1390650"/>
            <a:ext cx="8634989" cy="4676775"/>
          </a:xfrm>
        </p:spPr>
        <p:txBody>
          <a:bodyPr/>
          <a:lstStyle/>
          <a:p>
            <a:pPr marL="0" indent="0">
              <a:buNone/>
            </a:pPr>
            <a:r>
              <a:rPr lang="en-US" sz="2800" dirty="0"/>
              <a:t>Rules changes for</a:t>
            </a:r>
          </a:p>
          <a:p>
            <a:pPr marL="914400" lvl="1" indent="-514350">
              <a:buFont typeface="+mj-lt"/>
              <a:buAutoNum type="arabicPeriod"/>
            </a:pPr>
            <a:r>
              <a:rPr lang="en-US" sz="2400" dirty="0"/>
              <a:t>Membership status</a:t>
            </a:r>
          </a:p>
          <a:p>
            <a:pPr marL="914400" lvl="1" indent="-514350">
              <a:buFont typeface="+mj-lt"/>
              <a:buAutoNum type="arabicPeriod"/>
            </a:pPr>
            <a:r>
              <a:rPr lang="en-US" sz="2400" dirty="0"/>
              <a:t>Accommodating submissions from past members</a:t>
            </a:r>
          </a:p>
          <a:p>
            <a:r>
              <a:rPr lang="en-US" sz="3200" dirty="0" smtClean="0"/>
              <a:t>3GPP liaison letter being drafted  </a:t>
            </a:r>
            <a:endParaRPr lang="en-US" sz="3200" dirty="0"/>
          </a:p>
        </p:txBody>
      </p:sp>
      <p:sp>
        <p:nvSpPr>
          <p:cNvPr id="4710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47108"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710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6D0D503-1675-4B23-A55D-ADAE9E03F941}" type="slidenum">
              <a:rPr lang="en-US" sz="1200" b="0" smtClean="0"/>
              <a:pPr/>
              <a:t>22</a:t>
            </a:fld>
            <a:endParaRPr lang="en-US" sz="1200" b="0" smtClean="0"/>
          </a:p>
        </p:txBody>
      </p:sp>
      <p:sp>
        <p:nvSpPr>
          <p:cNvPr id="47110" name="Text Box 7"/>
          <p:cNvSpPr txBox="1">
            <a:spLocks noChangeArrowheads="1"/>
          </p:cNvSpPr>
          <p:nvPr/>
        </p:nvSpPr>
        <p:spPr bwMode="auto">
          <a:xfrm>
            <a:off x="377603" y="617538"/>
            <a:ext cx="29611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a:solidFill>
                  <a:schemeClr val="tx2"/>
                </a:solidFill>
              </a:rPr>
              <a:t>Monday Agenda Item </a:t>
            </a:r>
            <a:r>
              <a:rPr lang="en-US" sz="1800" dirty="0" smtClean="0">
                <a:solidFill>
                  <a:schemeClr val="tx2"/>
                </a:solidFill>
              </a:rPr>
              <a:t>4.1.12</a:t>
            </a:r>
            <a:endParaRPr lang="en-US" sz="1800" dirty="0">
              <a:solidFill>
                <a:schemeClr val="tx2"/>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40962"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0963"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BD9E1DD-0C4A-4234-8DE4-72B48CA059F4}" type="slidenum">
              <a:rPr lang="en-US" sz="1200" b="0" smtClean="0"/>
              <a:pPr/>
              <a:t>23</a:t>
            </a:fld>
            <a:endParaRPr lang="en-US" sz="1200" b="0" smtClean="0"/>
          </a:p>
        </p:txBody>
      </p:sp>
      <p:sp>
        <p:nvSpPr>
          <p:cNvPr id="40964" name="Rectangle 2"/>
          <p:cNvSpPr>
            <a:spLocks noGrp="1" noChangeArrowheads="1"/>
          </p:cNvSpPr>
          <p:nvPr>
            <p:ph type="title"/>
          </p:nvPr>
        </p:nvSpPr>
        <p:spPr/>
        <p:txBody>
          <a:bodyPr/>
          <a:lstStyle/>
          <a:p>
            <a:r>
              <a:rPr lang="en-US" smtClean="0"/>
              <a:t>802.1 Architecture Document</a:t>
            </a:r>
          </a:p>
        </p:txBody>
      </p:sp>
      <p:sp>
        <p:nvSpPr>
          <p:cNvPr id="40966" name="Text Box 4"/>
          <p:cNvSpPr txBox="1">
            <a:spLocks noChangeArrowheads="1"/>
          </p:cNvSpPr>
          <p:nvPr/>
        </p:nvSpPr>
        <p:spPr bwMode="auto">
          <a:xfrm>
            <a:off x="2222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4.1.13</a:t>
            </a:r>
            <a:endParaRPr lang="en-US" dirty="0">
              <a:solidFill>
                <a:schemeClr val="tx2"/>
              </a:solidFill>
            </a:endParaRPr>
          </a:p>
        </p:txBody>
      </p:sp>
      <p:sp>
        <p:nvSpPr>
          <p:cNvPr id="2" name="TextBox 1"/>
          <p:cNvSpPr txBox="1"/>
          <p:nvPr/>
        </p:nvSpPr>
        <p:spPr>
          <a:xfrm>
            <a:off x="657225" y="5330230"/>
            <a:ext cx="7848600" cy="830997"/>
          </a:xfrm>
          <a:prstGeom prst="rect">
            <a:avLst/>
          </a:prstGeom>
          <a:noFill/>
          <a:ln>
            <a:solidFill>
              <a:schemeClr val="accent1">
                <a:lumMod val="60000"/>
                <a:lumOff val="40000"/>
              </a:schemeClr>
            </a:solidFill>
          </a:ln>
        </p:spPr>
        <p:txBody>
          <a:bodyPr wrap="square" rtlCol="0">
            <a:spAutoFit/>
          </a:bodyPr>
          <a:lstStyle/>
          <a:p>
            <a:pPr algn="ctr"/>
            <a:r>
              <a:rPr lang="en-US" dirty="0" smtClean="0"/>
              <a:t>Recirculation sponsor ballot just closed</a:t>
            </a:r>
          </a:p>
          <a:p>
            <a:pPr algn="ctr"/>
            <a:r>
              <a:rPr lang="en-US" dirty="0" smtClean="0"/>
              <a:t>ARC discussion topic Wednesday am1</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1953" y="1603976"/>
            <a:ext cx="7145721" cy="3572861"/>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39938"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9939"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7097556-3852-42C8-975C-01EE155953DF}" type="slidenum">
              <a:rPr lang="en-US" sz="1200" b="0" smtClean="0"/>
              <a:pPr/>
              <a:t>24</a:t>
            </a:fld>
            <a:endParaRPr lang="en-US" sz="1200" b="0" smtClean="0"/>
          </a:p>
        </p:txBody>
      </p:sp>
      <p:sp>
        <p:nvSpPr>
          <p:cNvPr id="39940" name="Rectangle 2"/>
          <p:cNvSpPr>
            <a:spLocks noGrp="1" noChangeArrowheads="1"/>
          </p:cNvSpPr>
          <p:nvPr>
            <p:ph type="title"/>
          </p:nvPr>
        </p:nvSpPr>
        <p:spPr>
          <a:xfrm>
            <a:off x="685800" y="685800"/>
            <a:ext cx="7772400" cy="838200"/>
          </a:xfrm>
        </p:spPr>
        <p:txBody>
          <a:bodyPr/>
          <a:lstStyle/>
          <a:p>
            <a:r>
              <a:rPr lang="en-US" dirty="0" smtClean="0"/>
              <a:t>802.11 Topics for March 2014 EC</a:t>
            </a:r>
          </a:p>
        </p:txBody>
      </p:sp>
      <p:sp>
        <p:nvSpPr>
          <p:cNvPr id="41989" name="Rectangle 3"/>
          <p:cNvSpPr>
            <a:spLocks noGrp="1" noChangeArrowheads="1"/>
          </p:cNvSpPr>
          <p:nvPr>
            <p:ph type="body" idx="1"/>
          </p:nvPr>
        </p:nvSpPr>
        <p:spPr>
          <a:xfrm>
            <a:off x="317500" y="1323834"/>
            <a:ext cx="8523288" cy="5018230"/>
          </a:xfrm>
        </p:spPr>
        <p:txBody>
          <a:bodyPr/>
          <a:lstStyle/>
          <a:p>
            <a:pPr>
              <a:spcBef>
                <a:spcPts val="0"/>
              </a:spcBef>
              <a:spcAft>
                <a:spcPts val="500"/>
              </a:spcAft>
              <a:defRPr/>
            </a:pPr>
            <a:r>
              <a:rPr lang="en-US" sz="2800" dirty="0" smtClean="0"/>
              <a:t>Begin Sponsor Ballot?     none</a:t>
            </a:r>
          </a:p>
          <a:p>
            <a:pPr>
              <a:spcBef>
                <a:spcPts val="0"/>
              </a:spcBef>
              <a:spcAft>
                <a:spcPts val="500"/>
              </a:spcAft>
              <a:defRPr/>
            </a:pPr>
            <a:r>
              <a:rPr lang="en-US" sz="2800" dirty="0" smtClean="0"/>
              <a:t>Submit to RevCom?        none</a:t>
            </a:r>
          </a:p>
          <a:p>
            <a:pPr>
              <a:spcBef>
                <a:spcPts val="0"/>
              </a:spcBef>
              <a:spcAft>
                <a:spcPts val="500"/>
              </a:spcAft>
              <a:defRPr/>
            </a:pPr>
            <a:r>
              <a:rPr lang="en-US" sz="2800" dirty="0" smtClean="0"/>
              <a:t>New project PAR to NesCom?     HEW</a:t>
            </a:r>
            <a:endParaRPr lang="en-US" sz="2800" dirty="0"/>
          </a:p>
          <a:p>
            <a:pPr>
              <a:spcBef>
                <a:spcPts val="0"/>
              </a:spcBef>
              <a:spcAft>
                <a:spcPts val="500"/>
              </a:spcAft>
              <a:defRPr/>
            </a:pPr>
            <a:r>
              <a:rPr lang="en-US" sz="2800" dirty="0" smtClean="0"/>
              <a:t>PAR Extension ?    none</a:t>
            </a:r>
            <a:endParaRPr lang="en-US" sz="2800" dirty="0"/>
          </a:p>
          <a:p>
            <a:pPr>
              <a:spcBef>
                <a:spcPts val="0"/>
              </a:spcBef>
              <a:spcAft>
                <a:spcPts val="500"/>
              </a:spcAft>
              <a:defRPr/>
            </a:pPr>
            <a:r>
              <a:rPr lang="en-US" sz="2800" dirty="0" smtClean="0"/>
              <a:t>Revision PAR? </a:t>
            </a:r>
            <a:r>
              <a:rPr lang="en-US" sz="2800" dirty="0"/>
              <a:t>none</a:t>
            </a:r>
          </a:p>
          <a:p>
            <a:pPr>
              <a:spcBef>
                <a:spcPts val="0"/>
              </a:spcBef>
              <a:spcAft>
                <a:spcPts val="500"/>
              </a:spcAft>
              <a:defRPr/>
            </a:pPr>
            <a:r>
              <a:rPr lang="en-US" sz="2800" dirty="0" smtClean="0"/>
              <a:t>Study Group start up?   Depends upon results of WNG meeting</a:t>
            </a:r>
            <a:endParaRPr lang="en-US" sz="2800" dirty="0"/>
          </a:p>
          <a:p>
            <a:pPr>
              <a:spcBef>
                <a:spcPts val="0"/>
              </a:spcBef>
              <a:spcAft>
                <a:spcPts val="500"/>
              </a:spcAft>
              <a:defRPr/>
            </a:pPr>
            <a:r>
              <a:rPr lang="en-US" sz="2800" dirty="0"/>
              <a:t>Study Group </a:t>
            </a:r>
            <a:r>
              <a:rPr lang="en-US" sz="2800" dirty="0" smtClean="0"/>
              <a:t>extension?   HEW  (11-13-1100)</a:t>
            </a:r>
            <a:endParaRPr lang="en-US" sz="2800" dirty="0"/>
          </a:p>
          <a:p>
            <a:pPr>
              <a:spcBef>
                <a:spcPts val="0"/>
              </a:spcBef>
              <a:spcAft>
                <a:spcPts val="500"/>
              </a:spcAft>
              <a:defRPr/>
            </a:pPr>
            <a:r>
              <a:rPr lang="en-US" sz="2800" dirty="0" smtClean="0"/>
              <a:t>Press Release? </a:t>
            </a:r>
          </a:p>
          <a:p>
            <a:pPr>
              <a:spcBef>
                <a:spcPts val="0"/>
              </a:spcBef>
              <a:spcAft>
                <a:spcPts val="500"/>
              </a:spcAft>
              <a:defRPr/>
            </a:pPr>
            <a:r>
              <a:rPr lang="en-US" sz="2800" dirty="0" smtClean="0"/>
              <a:t>Officer changes</a:t>
            </a:r>
            <a:endParaRPr lang="en-US" sz="2800" dirty="0"/>
          </a:p>
          <a:p>
            <a:pPr>
              <a:spcBef>
                <a:spcPts val="0"/>
              </a:spcBef>
              <a:spcAft>
                <a:spcPts val="500"/>
              </a:spcAft>
              <a:defRPr/>
            </a:pPr>
            <a:endParaRPr lang="en-US" sz="2800" dirty="0" smtClean="0"/>
          </a:p>
          <a:p>
            <a:pPr>
              <a:spcBef>
                <a:spcPts val="0"/>
              </a:spcBef>
              <a:spcAft>
                <a:spcPts val="500"/>
              </a:spcAft>
              <a:defRPr/>
            </a:pPr>
            <a:endParaRPr lang="en-US" sz="2800" dirty="0" smtClean="0"/>
          </a:p>
          <a:p>
            <a:pPr lvl="1">
              <a:spcAft>
                <a:spcPts val="500"/>
              </a:spcAft>
              <a:defRPr/>
            </a:pPr>
            <a:endParaRPr lang="en-US" sz="2400" dirty="0" smtClean="0"/>
          </a:p>
        </p:txBody>
      </p:sp>
      <p:sp>
        <p:nvSpPr>
          <p:cNvPr id="39942" name="Text Box 4"/>
          <p:cNvSpPr txBox="1">
            <a:spLocks noChangeArrowheads="1"/>
          </p:cNvSpPr>
          <p:nvPr/>
        </p:nvSpPr>
        <p:spPr bwMode="auto">
          <a:xfrm>
            <a:off x="123825" y="544513"/>
            <a:ext cx="3316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Monday Agenda Item </a:t>
            </a:r>
            <a:r>
              <a:rPr lang="en-US" sz="2000" dirty="0" smtClean="0">
                <a:solidFill>
                  <a:schemeClr val="tx2"/>
                </a:solidFill>
              </a:rPr>
              <a:t>4.1.15 </a:t>
            </a:r>
            <a:endParaRPr lang="en-US" sz="2000" dirty="0">
              <a:solidFill>
                <a:schemeClr val="tx2"/>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933450"/>
            <a:ext cx="7772400" cy="604838"/>
          </a:xfrm>
        </p:spPr>
        <p:txBody>
          <a:bodyPr/>
          <a:lstStyle/>
          <a:p>
            <a:r>
              <a:rPr lang="en-US" dirty="0" smtClean="0"/>
              <a:t>March Tutorials</a:t>
            </a: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25</a:t>
            </a:fld>
            <a:endParaRPr lang="en-US" sz="1200" b="0" smtClean="0"/>
          </a:p>
        </p:txBody>
      </p:sp>
      <p:sp>
        <p:nvSpPr>
          <p:cNvPr id="50182"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4.1.16</a:t>
            </a:r>
            <a:endParaRPr lang="en-US" dirty="0">
              <a:solidFill>
                <a:schemeClr val="tx2"/>
              </a:solidFill>
            </a:endParaRPr>
          </a:p>
        </p:txBody>
      </p:sp>
      <p:sp>
        <p:nvSpPr>
          <p:cNvPr id="7" name="TextBox 6"/>
          <p:cNvSpPr txBox="1"/>
          <p:nvPr/>
        </p:nvSpPr>
        <p:spPr>
          <a:xfrm>
            <a:off x="4298263" y="613073"/>
            <a:ext cx="4564648" cy="461665"/>
          </a:xfrm>
          <a:prstGeom prst="rect">
            <a:avLst/>
          </a:prstGeom>
          <a:noFill/>
        </p:spPr>
        <p:txBody>
          <a:bodyPr wrap="none" rtlCol="0">
            <a:spAutoFit/>
          </a:bodyPr>
          <a:lstStyle/>
          <a:p>
            <a:r>
              <a:rPr lang="en-US" dirty="0">
                <a:hlinkClick r:id="rId2"/>
              </a:rPr>
              <a:t>http://</a:t>
            </a:r>
            <a:r>
              <a:rPr lang="en-US" dirty="0" smtClean="0">
                <a:hlinkClick r:id="rId2"/>
              </a:rPr>
              <a:t>ieee802.org/Tutorials.shtml</a:t>
            </a:r>
            <a:endParaRPr lang="en-US" dirty="0" smtClean="0"/>
          </a:p>
        </p:txBody>
      </p:sp>
      <p:sp>
        <p:nvSpPr>
          <p:cNvPr id="6" name="Rectangle 1"/>
          <p:cNvSpPr>
            <a:spLocks noChangeArrowheads="1"/>
          </p:cNvSpPr>
          <p:nvPr/>
        </p:nvSpPr>
        <p:spPr bwMode="auto">
          <a:xfrm>
            <a:off x="6041572" y="-2006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pitchFamily="34" charset="0"/>
                <a:cs typeface="Arial" pitchFamily="34" charset="0"/>
              </a:rPr>
              <a:t>Monday, July 15, 2013</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4" name="Rectangle 2"/>
          <p:cNvSpPr>
            <a:spLocks noChangeArrowheads="1"/>
          </p:cNvSpPr>
          <p:nvPr/>
        </p:nvSpPr>
        <p:spPr bwMode="auto">
          <a:xfrm>
            <a:off x="183923" y="1335287"/>
            <a:ext cx="363424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Arial" pitchFamily="34" charset="0"/>
                <a:cs typeface="Arial" pitchFamily="34" charset="0"/>
              </a:rPr>
              <a:t>Monday, March 17, 2014</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3475802562"/>
              </p:ext>
            </p:extLst>
          </p:nvPr>
        </p:nvGraphicFramePr>
        <p:xfrm>
          <a:off x="183923" y="1981618"/>
          <a:ext cx="7772400" cy="2569845"/>
        </p:xfrm>
        <a:graphic>
          <a:graphicData uri="http://schemas.openxmlformats.org/drawingml/2006/table">
            <a:tbl>
              <a:tblPr/>
              <a:tblGrid>
                <a:gridCol w="4762500"/>
                <a:gridCol w="3009900"/>
              </a:tblGrid>
              <a:tr h="2569845">
                <a:tc>
                  <a:txBody>
                    <a:bodyPr/>
                    <a:lstStyle/>
                    <a:p>
                      <a:pPr>
                        <a:buFont typeface="Arial"/>
                        <a:buChar char="•"/>
                      </a:pPr>
                      <a:endParaRPr lang="en-US" sz="2000" dirty="0" smtClean="0">
                        <a:effectLst/>
                      </a:endParaRPr>
                    </a:p>
                    <a:p>
                      <a:pPr>
                        <a:buFont typeface="Arial"/>
                        <a:buChar char="•"/>
                      </a:pPr>
                      <a:r>
                        <a:rPr lang="en-US" sz="2000" dirty="0" smtClean="0">
                          <a:effectLst/>
                        </a:rPr>
                        <a:t>Tutorial </a:t>
                      </a:r>
                      <a:r>
                        <a:rPr lang="en-US" sz="2000" dirty="0">
                          <a:effectLst/>
                        </a:rPr>
                        <a:t>#1 (6:00–7:30 pm): </a:t>
                      </a:r>
                      <a:r>
                        <a:rPr lang="en-US" sz="1200" b="1" dirty="0">
                          <a:effectLst/>
                          <a:latin typeface="Arial"/>
                          <a:ea typeface="Times New Roman"/>
                          <a:cs typeface="Times New Roman"/>
                        </a:rPr>
                        <a:t>Optical Backplanes</a:t>
                      </a:r>
                      <a:r>
                        <a:rPr lang="en-US" sz="2000" dirty="0">
                          <a:effectLst/>
                        </a:rPr>
                        <a:t> </a:t>
                      </a:r>
                      <a:endParaRPr lang="en-US" sz="2000" dirty="0" smtClean="0">
                        <a:effectLst/>
                      </a:endParaRPr>
                    </a:p>
                    <a:p>
                      <a:pPr>
                        <a:buFont typeface="Arial"/>
                        <a:buChar char="•"/>
                      </a:pPr>
                      <a:r>
                        <a:rPr lang="en-US" sz="2000" dirty="0" smtClean="0">
                          <a:effectLst/>
                        </a:rPr>
                        <a:t>Hideo </a:t>
                      </a:r>
                      <a:r>
                        <a:rPr lang="en-US" sz="2000" dirty="0" err="1">
                          <a:effectLst/>
                        </a:rPr>
                        <a:t>Itoh</a:t>
                      </a:r>
                      <a:r>
                        <a:rPr lang="en-US" sz="2000" dirty="0">
                          <a:effectLst/>
                        </a:rPr>
                        <a:t>, National Institute of Advanced Industrial Science and Technology, </a:t>
                      </a:r>
                      <a:r>
                        <a:rPr lang="en-US" sz="2000" dirty="0" err="1">
                          <a:effectLst/>
                        </a:rPr>
                        <a:t>Convenor</a:t>
                      </a:r>
                      <a:r>
                        <a:rPr lang="en-US" sz="2000" dirty="0">
                          <a:effectLst/>
                        </a:rPr>
                        <a:t> of IEC TC86 JWG9 (with TC91)</a:t>
                      </a:r>
                    </a:p>
                  </a:txBody>
                  <a:tcPr anchor="ctr">
                    <a:lnL>
                      <a:noFill/>
                    </a:lnL>
                    <a:lnR>
                      <a:noFill/>
                    </a:lnR>
                    <a:lnT>
                      <a:noFill/>
                    </a:lnT>
                    <a:lnB>
                      <a:noFill/>
                    </a:lnB>
                    <a:solidFill>
                      <a:srgbClr val="FFFFFF"/>
                    </a:solidFill>
                  </a:tcPr>
                </a:tc>
                <a:tc>
                  <a:txBody>
                    <a:bodyPr/>
                    <a:lstStyle/>
                    <a:p>
                      <a:r>
                        <a:rPr lang="en-US" sz="2000" dirty="0">
                          <a:effectLst/>
                        </a:rPr>
                        <a:t>Sponsored by David Law, Chair, IEEE 802.3 WG</a:t>
                      </a:r>
                    </a:p>
                  </a:txBody>
                  <a:tcPr>
                    <a:lnL>
                      <a:noFill/>
                    </a:lnL>
                    <a:lnR>
                      <a:noFill/>
                    </a:lnR>
                    <a:lnT>
                      <a:noFill/>
                    </a:lnT>
                    <a:lnB>
                      <a:noFill/>
                    </a:lnB>
                    <a:solidFill>
                      <a:srgbClr val="FFFFFF"/>
                    </a:solidFill>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342900" y="846138"/>
            <a:ext cx="8115300" cy="692150"/>
          </a:xfrm>
        </p:spPr>
        <p:txBody>
          <a:bodyPr/>
          <a:lstStyle/>
          <a:p>
            <a:r>
              <a:rPr lang="en-US" dirty="0" smtClean="0"/>
              <a:t>Notable </a:t>
            </a:r>
            <a:r>
              <a:rPr lang="en-US" dirty="0" err="1" smtClean="0"/>
              <a:t>ExCom</a:t>
            </a:r>
            <a:r>
              <a:rPr lang="en-US" dirty="0" smtClean="0"/>
              <a:t> or SA Activities</a:t>
            </a: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26</a:t>
            </a:fld>
            <a:endParaRPr lang="en-US" sz="1200" b="0" smtClean="0"/>
          </a:p>
        </p:txBody>
      </p:sp>
      <p:sp>
        <p:nvSpPr>
          <p:cNvPr id="50182"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4.1.17</a:t>
            </a:r>
            <a:endParaRPr lang="en-US" dirty="0">
              <a:solidFill>
                <a:schemeClr val="tx2"/>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2287541281"/>
              </p:ext>
            </p:extLst>
          </p:nvPr>
        </p:nvGraphicFramePr>
        <p:xfrm>
          <a:off x="304800" y="1562100"/>
          <a:ext cx="8558111" cy="4593409"/>
        </p:xfrm>
        <a:graphic>
          <a:graphicData uri="http://schemas.openxmlformats.org/drawingml/2006/table">
            <a:tbl>
              <a:tblPr/>
              <a:tblGrid>
                <a:gridCol w="8558111"/>
              </a:tblGrid>
              <a:tr h="1270517">
                <a:tc>
                  <a:txBody>
                    <a:bodyPr/>
                    <a:lstStyle/>
                    <a:p>
                      <a:pPr>
                        <a:spcBef>
                          <a:spcPts val="0"/>
                        </a:spcBef>
                        <a:buFont typeface="Arial"/>
                        <a:buNone/>
                      </a:pPr>
                      <a:endParaRPr lang="en-US" sz="2400" baseline="0" dirty="0" smtClean="0">
                        <a:effectLst/>
                        <a:latin typeface="Berlin Sans FB Demi" pitchFamily="34" charset="0"/>
                        <a:cs typeface="Aharoni" pitchFamily="2" charset="-79"/>
                      </a:endParaRPr>
                    </a:p>
                  </a:txBody>
                  <a:tcPr anchor="ctr">
                    <a:lnL>
                      <a:noFill/>
                    </a:lnL>
                    <a:lnR>
                      <a:noFill/>
                    </a:lnR>
                    <a:lnT>
                      <a:noFill/>
                    </a:lnT>
                    <a:lnB>
                      <a:noFill/>
                    </a:lnB>
                    <a:solidFill>
                      <a:srgbClr val="FFFFFF"/>
                    </a:solidFill>
                  </a:tcPr>
                </a:tc>
              </a:tr>
              <a:tr h="3322892">
                <a:tc>
                  <a:txBody>
                    <a:bodyPr/>
                    <a:lstStyle/>
                    <a:p>
                      <a:pPr marL="0" marR="0" indent="0" algn="l" defTabSz="914400" rtl="0" eaLnBrk="1" fontAlgn="auto" latinLnBrk="0" hangingPunct="1">
                        <a:lnSpc>
                          <a:spcPct val="100000"/>
                        </a:lnSpc>
                        <a:spcBef>
                          <a:spcPts val="600"/>
                        </a:spcBef>
                        <a:spcAft>
                          <a:spcPts val="0"/>
                        </a:spcAft>
                        <a:buClrTx/>
                        <a:buSzTx/>
                        <a:buFont typeface="Arial"/>
                        <a:buNone/>
                        <a:tabLst/>
                        <a:defRPr/>
                      </a:pPr>
                      <a:endParaRPr lang="en-US" sz="2400" baseline="0" dirty="0" smtClean="0">
                        <a:effectLst/>
                        <a:latin typeface="Berlin Sans FB Demi" pitchFamily="34" charset="0"/>
                        <a:cs typeface="Aharoni" pitchFamily="2" charset="-79"/>
                      </a:endParaRPr>
                    </a:p>
                  </a:txBody>
                  <a:tcPr anchor="ctr">
                    <a:lnL>
                      <a:noFill/>
                    </a:lnL>
                    <a:lnR>
                      <a:noFill/>
                    </a:lnR>
                    <a:lnT>
                      <a:noFill/>
                    </a:lnT>
                    <a:lnB>
                      <a:noFill/>
                    </a:lnB>
                    <a:solidFill>
                      <a:srgbClr val="FFFFFF"/>
                    </a:solidFill>
                  </a:tcPr>
                </a:tc>
              </a:tr>
            </a:tbl>
          </a:graphicData>
        </a:graphic>
      </p:graphicFrame>
      <p:sp>
        <p:nvSpPr>
          <p:cNvPr id="6" name="Rectangle 1"/>
          <p:cNvSpPr>
            <a:spLocks noChangeArrowheads="1"/>
          </p:cNvSpPr>
          <p:nvPr/>
        </p:nvSpPr>
        <p:spPr bwMode="auto">
          <a:xfrm>
            <a:off x="6041572" y="-2006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pitchFamily="34" charset="0"/>
                <a:cs typeface="Arial" pitchFamily="34" charset="0"/>
              </a:rPr>
              <a:t>Monday, July 15, 2013</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38293183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71500"/>
          </a:xfrm>
        </p:spPr>
        <p:txBody>
          <a:bodyPr/>
          <a:lstStyle/>
          <a:p>
            <a:r>
              <a:rPr lang="en-US" dirty="0" smtClean="0"/>
              <a:t>EC Meetings</a:t>
            </a:r>
            <a:endParaRPr lang="en-US" dirty="0"/>
          </a:p>
        </p:txBody>
      </p:sp>
      <p:sp>
        <p:nvSpPr>
          <p:cNvPr id="3" name="Content Placeholder 2"/>
          <p:cNvSpPr>
            <a:spLocks noGrp="1"/>
          </p:cNvSpPr>
          <p:nvPr>
            <p:ph idx="1"/>
          </p:nvPr>
        </p:nvSpPr>
        <p:spPr>
          <a:xfrm>
            <a:off x="123825" y="1247775"/>
            <a:ext cx="8905875" cy="4848225"/>
          </a:xfrm>
        </p:spPr>
        <p:txBody>
          <a:bodyPr/>
          <a:lstStyle/>
          <a:p>
            <a:r>
              <a:rPr lang="en-US" sz="1600" b="0" dirty="0"/>
              <a:t>Sunday 7:00-9:30pm LMSC Rules Review (Function 3A-CW Arcade level) </a:t>
            </a:r>
          </a:p>
          <a:p>
            <a:r>
              <a:rPr lang="en-US" sz="1600" b="0" dirty="0"/>
              <a:t>Monday 1:30-3:30pm 802 Architecture (Room A-Trader Level 1 East) </a:t>
            </a:r>
          </a:p>
          <a:p>
            <a:r>
              <a:rPr lang="en-US" sz="1600" b="0" dirty="0"/>
              <a:t>Monday 6:00-7:30pm Optical Backplane Tutorial (Grand Ballroom CD, CW-Level 1) </a:t>
            </a:r>
          </a:p>
          <a:p>
            <a:r>
              <a:rPr lang="en-US" sz="1600" b="0" dirty="0"/>
              <a:t>Tuesday 8-10am open Tuesday 8-9am University Outreach Orientation (Room 2-Trader Level 1 West) </a:t>
            </a:r>
          </a:p>
          <a:p>
            <a:r>
              <a:rPr lang="en-US" sz="1600" b="0" dirty="0"/>
              <a:t>Tues 1:30pm-3:30pm JTC1/SC6 ad hoc (Function 12-CW Level 1) </a:t>
            </a:r>
          </a:p>
          <a:p>
            <a:r>
              <a:rPr lang="en-US" sz="1600" b="0" dirty="0"/>
              <a:t>Tues 5:00-6:00pm 802 Chair’s Open Office Hour (Function 3A-CW Arcade level) </a:t>
            </a:r>
          </a:p>
          <a:p>
            <a:r>
              <a:rPr lang="en-US" sz="1600" b="0" dirty="0"/>
              <a:t>Tues 6:00-7:30pm 802.24 Nuts and Bolts of Internet of Things (</a:t>
            </a:r>
            <a:r>
              <a:rPr lang="en-US" sz="1600" b="0" dirty="0" err="1"/>
              <a:t>NaB</a:t>
            </a:r>
            <a:r>
              <a:rPr lang="en-US" sz="1600" b="0" dirty="0"/>
              <a:t>-IoT) (Grand Ballroom CD, CW-L1) </a:t>
            </a:r>
          </a:p>
          <a:p>
            <a:r>
              <a:rPr lang="en-US" sz="1600" b="0" dirty="0"/>
              <a:t>Wed 8:00-10:00am Future Venue details (Function 3A-CW Arcade level) </a:t>
            </a:r>
          </a:p>
          <a:p>
            <a:r>
              <a:rPr lang="en-US" sz="1600" b="0" dirty="0"/>
              <a:t>Wed 10:30-12:30pm ITU standing committee (Room F –Trader Level 1 East) </a:t>
            </a:r>
          </a:p>
          <a:p>
            <a:r>
              <a:rPr lang="en-US" sz="1600" b="0" dirty="0"/>
              <a:t>Wed 1:30pm-3:30pm JTC1/SC6 standing committee (Function 12-CW Level 1) </a:t>
            </a:r>
          </a:p>
          <a:p>
            <a:r>
              <a:rPr lang="en-US" sz="1600" b="0" dirty="0"/>
              <a:t>Wed 1:00-5:00pm open </a:t>
            </a:r>
          </a:p>
          <a:p>
            <a:r>
              <a:rPr lang="en-US" sz="1600" b="0" dirty="0"/>
              <a:t>Thursday 8:00-10:00 Meeting planner RFP (Function 3A-CW Arcade Level) </a:t>
            </a:r>
          </a:p>
          <a:p>
            <a:r>
              <a:rPr lang="en-US" sz="1600" b="0" dirty="0"/>
              <a:t>Thursday 10:30-12:30 802 Architecture (Room A-Trader Level 1 East) </a:t>
            </a:r>
          </a:p>
          <a:p>
            <a:r>
              <a:rPr lang="en-US" sz="1600" b="0" dirty="0"/>
              <a:t>Thursday 10-noon IEEE 802 Task Force (Function 3A-CW Arcade Level) </a:t>
            </a:r>
          </a:p>
          <a:p>
            <a:r>
              <a:rPr lang="en-US" sz="1600" b="0" dirty="0"/>
              <a:t>Thursday 1:30pm-3:30pmJTC1/SC6 standing committee (Function 12-CW Level 1) </a:t>
            </a:r>
          </a:p>
          <a:p>
            <a:r>
              <a:rPr lang="en-US" sz="1600" b="0" dirty="0"/>
              <a:t>Friday 09am-noon open </a:t>
            </a:r>
            <a:endParaRPr lang="en-US" sz="1600" dirty="0"/>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27</a:t>
            </a:fld>
            <a:endParaRPr lang="en-US" dirty="0"/>
          </a:p>
        </p:txBody>
      </p:sp>
      <p:sp>
        <p:nvSpPr>
          <p:cNvPr id="7" name="Text Box 7"/>
          <p:cNvSpPr txBox="1">
            <a:spLocks noChangeArrowheads="1"/>
          </p:cNvSpPr>
          <p:nvPr/>
        </p:nvSpPr>
        <p:spPr bwMode="auto">
          <a:xfrm>
            <a:off x="109319" y="617538"/>
            <a:ext cx="32691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Monday Agenda Item </a:t>
            </a:r>
            <a:r>
              <a:rPr lang="en-US" sz="2000" dirty="0" smtClean="0">
                <a:solidFill>
                  <a:schemeClr val="tx2"/>
                </a:solidFill>
              </a:rPr>
              <a:t>4.1.17</a:t>
            </a:r>
            <a:endParaRPr lang="en-US" sz="2000" dirty="0">
              <a:solidFill>
                <a:schemeClr val="tx2"/>
              </a:solidFill>
            </a:endParaRPr>
          </a:p>
        </p:txBody>
      </p:sp>
    </p:spTree>
    <p:extLst>
      <p:ext uri="{BB962C8B-B14F-4D97-AF65-F5344CB8AC3E}">
        <p14:creationId xmlns:p14="http://schemas.microsoft.com/office/powerpoint/2010/main" val="32167527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33425"/>
          </a:xfrm>
        </p:spPr>
        <p:txBody>
          <a:bodyPr/>
          <a:lstStyle/>
          <a:p>
            <a:r>
              <a:rPr lang="en-US" dirty="0" smtClean="0"/>
              <a:t>802 Task Force</a:t>
            </a:r>
            <a:endParaRPr lang="en-US" dirty="0"/>
          </a:p>
        </p:txBody>
      </p:sp>
      <p:sp>
        <p:nvSpPr>
          <p:cNvPr id="3" name="Content Placeholder 2"/>
          <p:cNvSpPr>
            <a:spLocks noGrp="1"/>
          </p:cNvSpPr>
          <p:nvPr>
            <p:ph idx="1"/>
          </p:nvPr>
        </p:nvSpPr>
        <p:spPr>
          <a:xfrm>
            <a:off x="304800" y="1371599"/>
            <a:ext cx="7772400" cy="4733925"/>
          </a:xfrm>
        </p:spPr>
        <p:txBody>
          <a:bodyPr/>
          <a:lstStyle/>
          <a:p>
            <a:pPr marL="0" indent="0">
              <a:spcBef>
                <a:spcPts val="0"/>
              </a:spcBef>
              <a:buNone/>
            </a:pPr>
            <a:r>
              <a:rPr lang="en-US" sz="2000" b="0" dirty="0" smtClean="0"/>
              <a:t>802 </a:t>
            </a:r>
            <a:r>
              <a:rPr lang="en-US" sz="2000" b="0" dirty="0"/>
              <a:t>Task Force, Thurs 10AM-noon (room: </a:t>
            </a:r>
            <a:r>
              <a:rPr lang="en-US" sz="2000" b="0" dirty="0" err="1"/>
              <a:t>tbd</a:t>
            </a:r>
            <a:r>
              <a:rPr lang="en-US" sz="2000" b="0" dirty="0"/>
              <a:t>) </a:t>
            </a:r>
          </a:p>
          <a:p>
            <a:pPr marL="0" indent="0">
              <a:spcBef>
                <a:spcPts val="0"/>
              </a:spcBef>
              <a:buNone/>
            </a:pPr>
            <a:r>
              <a:rPr lang="en-US" sz="2000" b="0" dirty="0"/>
              <a:t>Tentative agenda </a:t>
            </a:r>
          </a:p>
          <a:p>
            <a:pPr marL="0" indent="0">
              <a:spcBef>
                <a:spcPts val="0"/>
              </a:spcBef>
              <a:buNone/>
            </a:pPr>
            <a:endParaRPr lang="en-US" sz="2000" b="0" dirty="0"/>
          </a:p>
          <a:p>
            <a:pPr marL="0" indent="0">
              <a:spcBef>
                <a:spcPts val="0"/>
              </a:spcBef>
              <a:buNone/>
            </a:pPr>
            <a:r>
              <a:rPr lang="en-US" sz="2000" b="0" dirty="0"/>
              <a:t>1.Next generation publishing program status update (</a:t>
            </a:r>
            <a:r>
              <a:rPr lang="en-US" sz="2000" b="0" dirty="0" err="1"/>
              <a:t>Penciak</a:t>
            </a:r>
            <a:r>
              <a:rPr lang="en-US" sz="2000" b="0" dirty="0"/>
              <a:t>) </a:t>
            </a:r>
          </a:p>
          <a:p>
            <a:pPr marL="0" indent="0">
              <a:spcBef>
                <a:spcPts val="0"/>
              </a:spcBef>
              <a:buNone/>
            </a:pPr>
            <a:r>
              <a:rPr lang="en-US" sz="2000" b="0" dirty="0"/>
              <a:t>2.SA tools re-architecture status update (</a:t>
            </a:r>
            <a:r>
              <a:rPr lang="en-US" sz="2000" b="0" dirty="0" err="1"/>
              <a:t>Penciak</a:t>
            </a:r>
            <a:r>
              <a:rPr lang="en-US" sz="2000" b="0" dirty="0"/>
              <a:t>) </a:t>
            </a:r>
          </a:p>
          <a:p>
            <a:pPr marL="457200" lvl="1" indent="0">
              <a:spcBef>
                <a:spcPts val="0"/>
              </a:spcBef>
              <a:buNone/>
            </a:pPr>
            <a:r>
              <a:rPr lang="en-US" sz="1600" b="0" dirty="0"/>
              <a:t>1.Mentor </a:t>
            </a:r>
          </a:p>
          <a:p>
            <a:pPr marL="457200" lvl="1" indent="0">
              <a:spcBef>
                <a:spcPts val="0"/>
              </a:spcBef>
              <a:buNone/>
            </a:pPr>
            <a:r>
              <a:rPr lang="en-US" sz="1600" b="0" dirty="0"/>
              <a:t>2.Everything else </a:t>
            </a:r>
          </a:p>
          <a:p>
            <a:pPr marL="0" indent="0">
              <a:spcBef>
                <a:spcPts val="0"/>
              </a:spcBef>
              <a:buNone/>
            </a:pPr>
            <a:r>
              <a:rPr lang="en-US" sz="2000" b="0" dirty="0"/>
              <a:t>3.International Topics (</a:t>
            </a:r>
            <a:r>
              <a:rPr lang="en-US" sz="2000" b="0" dirty="0" err="1"/>
              <a:t>Haasz</a:t>
            </a:r>
            <a:r>
              <a:rPr lang="en-US" sz="2000" b="0" dirty="0"/>
              <a:t>) </a:t>
            </a:r>
          </a:p>
          <a:p>
            <a:pPr marL="0" indent="0">
              <a:spcBef>
                <a:spcPts val="0"/>
              </a:spcBef>
              <a:buNone/>
            </a:pPr>
            <a:r>
              <a:rPr lang="en-US" sz="2000" b="0" dirty="0"/>
              <a:t>4.ITU World Summit on the Information Society (WSIS) status (Parsons) </a:t>
            </a:r>
          </a:p>
          <a:p>
            <a:pPr marL="0" indent="0">
              <a:spcBef>
                <a:spcPts val="0"/>
              </a:spcBef>
              <a:buNone/>
            </a:pPr>
            <a:r>
              <a:rPr lang="en-US" sz="2000" b="0" dirty="0"/>
              <a:t>5.Web conferencing pilot program status (Bennett) </a:t>
            </a:r>
          </a:p>
          <a:p>
            <a:pPr marL="0" indent="0">
              <a:spcBef>
                <a:spcPts val="0"/>
              </a:spcBef>
              <a:buNone/>
            </a:pPr>
            <a:r>
              <a:rPr lang="en-US" sz="2000" b="0" dirty="0"/>
              <a:t>6.Follow up on 802/SA relevant EC workshop items (e.g., 07DEC 802/SA </a:t>
            </a:r>
            <a:r>
              <a:rPr lang="en-US" sz="2000" b="0" dirty="0" err="1"/>
              <a:t>mtg</a:t>
            </a:r>
            <a:r>
              <a:rPr lang="en-US" sz="2000" b="0" dirty="0"/>
              <a:t>, 22JAN EC discussion, etc.) </a:t>
            </a:r>
          </a:p>
          <a:p>
            <a:pPr marL="0" indent="0">
              <a:spcBef>
                <a:spcPts val="0"/>
              </a:spcBef>
              <a:buNone/>
            </a:pPr>
            <a:r>
              <a:rPr lang="en-US" sz="2000" b="0" dirty="0"/>
              <a:t>7.Any Other Business? </a:t>
            </a:r>
          </a:p>
          <a:p>
            <a:pPr marL="0" indent="0">
              <a:spcBef>
                <a:spcPts val="0"/>
              </a:spcBef>
              <a:buNone/>
            </a:pPr>
            <a:r>
              <a:rPr lang="en-US" sz="2000" b="0" dirty="0"/>
              <a:t>8.Action item review – Nikolich </a:t>
            </a:r>
          </a:p>
          <a:p>
            <a:pPr marL="0" indent="0">
              <a:spcBef>
                <a:spcPts val="0"/>
              </a:spcBef>
              <a:buNone/>
            </a:pPr>
            <a:r>
              <a:rPr lang="en-US" sz="2000" b="0" dirty="0"/>
              <a:t>9.Adjourn </a:t>
            </a:r>
          </a:p>
          <a:p>
            <a:pPr marL="0" indent="0">
              <a:spcBef>
                <a:spcPts val="0"/>
              </a:spcBef>
              <a:buNone/>
            </a:pPr>
            <a:endParaRPr lang="en-US" sz="1600" dirty="0"/>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28</a:t>
            </a:fld>
            <a:endParaRPr lang="en-US" dirty="0"/>
          </a:p>
        </p:txBody>
      </p:sp>
      <p:sp>
        <p:nvSpPr>
          <p:cNvPr id="7" name="Text Box 7"/>
          <p:cNvSpPr txBox="1">
            <a:spLocks noChangeArrowheads="1"/>
          </p:cNvSpPr>
          <p:nvPr/>
        </p:nvSpPr>
        <p:spPr bwMode="auto">
          <a:xfrm>
            <a:off x="109319" y="617538"/>
            <a:ext cx="32691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Monday Agenda Item </a:t>
            </a:r>
            <a:r>
              <a:rPr lang="en-US" sz="2000" dirty="0" smtClean="0">
                <a:solidFill>
                  <a:schemeClr val="tx2"/>
                </a:solidFill>
              </a:rPr>
              <a:t>4.1.17</a:t>
            </a:r>
            <a:endParaRPr lang="en-US" sz="2000" dirty="0">
              <a:solidFill>
                <a:schemeClr val="tx2"/>
              </a:solidFill>
            </a:endParaRPr>
          </a:p>
        </p:txBody>
      </p:sp>
    </p:spTree>
    <p:extLst>
      <p:ext uri="{BB962C8B-B14F-4D97-AF65-F5344CB8AC3E}">
        <p14:creationId xmlns:p14="http://schemas.microsoft.com/office/powerpoint/2010/main" val="422547290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Officer - Election Process Update</a:t>
            </a:r>
            <a:endParaRPr lang="en-US" dirty="0"/>
          </a:p>
        </p:txBody>
      </p:sp>
      <p:sp>
        <p:nvSpPr>
          <p:cNvPr id="3" name="Content Placeholder 2"/>
          <p:cNvSpPr>
            <a:spLocks noGrp="1"/>
          </p:cNvSpPr>
          <p:nvPr>
            <p:ph idx="1"/>
          </p:nvPr>
        </p:nvSpPr>
        <p:spPr>
          <a:xfrm>
            <a:off x="238124" y="1581150"/>
            <a:ext cx="8734425" cy="4514850"/>
          </a:xfrm>
        </p:spPr>
        <p:txBody>
          <a:bodyPr/>
          <a:lstStyle/>
          <a:p>
            <a:r>
              <a:rPr lang="en-US" dirty="0" smtClean="0"/>
              <a:t>Monday </a:t>
            </a:r>
          </a:p>
          <a:p>
            <a:r>
              <a:rPr lang="en-US" dirty="0" smtClean="0"/>
              <a:t>Final call for nominations. Close of nominations.</a:t>
            </a:r>
          </a:p>
          <a:p>
            <a:r>
              <a:rPr lang="en-US" dirty="0" smtClean="0"/>
              <a:t>List of Nominees</a:t>
            </a:r>
          </a:p>
          <a:p>
            <a:r>
              <a:rPr lang="en-US" dirty="0" smtClean="0"/>
              <a:t>10 minutes allocated for a speech by each candidate</a:t>
            </a:r>
          </a:p>
          <a:p>
            <a:r>
              <a:rPr lang="en-US" dirty="0" smtClean="0"/>
              <a:t>10 minutes allocated for question and answer for all candidates</a:t>
            </a:r>
            <a:endParaRPr lang="en-US" dirty="0"/>
          </a:p>
          <a:p>
            <a:r>
              <a:rPr lang="en-US" dirty="0" smtClean="0"/>
              <a:t>Voting to occur to Wednesday</a:t>
            </a:r>
          </a:p>
          <a:p>
            <a:r>
              <a:rPr lang="en-US" dirty="0" smtClean="0"/>
              <a:t>Anonymous paper ballot – counters from EC/IEEE staff</a:t>
            </a:r>
          </a:p>
          <a:p>
            <a:r>
              <a:rPr lang="en-US" dirty="0" smtClean="0"/>
              <a:t>First candidate to exceed 50.00% of ballots wins</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29</a:t>
            </a:fld>
            <a:endParaRPr lang="en-US" dirty="0"/>
          </a:p>
        </p:txBody>
      </p:sp>
      <p:sp>
        <p:nvSpPr>
          <p:cNvPr id="7"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4.1.18</a:t>
            </a:r>
            <a:endParaRPr lang="en-US" dirty="0">
              <a:solidFill>
                <a:schemeClr val="tx2"/>
              </a:solidFill>
            </a:endParaRPr>
          </a:p>
        </p:txBody>
      </p:sp>
    </p:spTree>
    <p:extLst>
      <p:ext uri="{BB962C8B-B14F-4D97-AF65-F5344CB8AC3E}">
        <p14:creationId xmlns:p14="http://schemas.microsoft.com/office/powerpoint/2010/main" val="25365015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686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86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8E51126-88D0-40B8-8FC4-59D380D58E67}" type="slidenum">
              <a:rPr lang="en-US" sz="1200" b="0" smtClean="0"/>
              <a:pPr/>
              <a:t>3</a:t>
            </a:fld>
            <a:endParaRPr lang="en-US" sz="1200" b="0" smtClean="0"/>
          </a:p>
        </p:txBody>
      </p:sp>
      <p:sp>
        <p:nvSpPr>
          <p:cNvPr id="68612" name="Rectangle 2"/>
          <p:cNvSpPr>
            <a:spLocks noGrp="1" noChangeArrowheads="1"/>
          </p:cNvSpPr>
          <p:nvPr>
            <p:ph type="title"/>
          </p:nvPr>
        </p:nvSpPr>
        <p:spPr/>
        <p:txBody>
          <a:bodyPr/>
          <a:lstStyle/>
          <a:p>
            <a:r>
              <a:rPr lang="en-US" dirty="0" smtClean="0"/>
              <a:t>IEEE LOA Database – March 16, 2014</a:t>
            </a:r>
          </a:p>
        </p:txBody>
      </p:sp>
      <p:sp>
        <p:nvSpPr>
          <p:cNvPr id="76805" name="Rectangle 3"/>
          <p:cNvSpPr>
            <a:spLocks noGrp="1" noChangeArrowheads="1"/>
          </p:cNvSpPr>
          <p:nvPr>
            <p:ph type="body" idx="1"/>
          </p:nvPr>
        </p:nvSpPr>
        <p:spPr>
          <a:xfrm>
            <a:off x="439738" y="1981200"/>
            <a:ext cx="8439150" cy="4114800"/>
          </a:xfrm>
        </p:spPr>
        <p:txBody>
          <a:bodyPr/>
          <a:lstStyle/>
          <a:p>
            <a:pPr>
              <a:defRPr/>
            </a:pPr>
            <a:r>
              <a:rPr lang="en-US" sz="2800" dirty="0" smtClean="0">
                <a:hlinkClick r:id="rId2"/>
              </a:rPr>
              <a:t>http://standards.ieee.org/db/patents/pat802_11.html</a:t>
            </a:r>
            <a:endParaRPr lang="en-US" sz="2800" dirty="0" smtClean="0"/>
          </a:p>
          <a:p>
            <a:pPr>
              <a:defRPr/>
            </a:pPr>
            <a:endParaRPr lang="en-US" sz="2800" dirty="0" smtClean="0"/>
          </a:p>
          <a:p>
            <a:pPr>
              <a:defRPr/>
            </a:pPr>
            <a:r>
              <a:rPr lang="en-US" sz="2800" dirty="0" smtClean="0"/>
              <a:t>9 entries with 2014 submission dates</a:t>
            </a:r>
          </a:p>
          <a:p>
            <a:pPr>
              <a:defRPr/>
            </a:pPr>
            <a:endParaRPr lang="en-US" sz="2800" dirty="0"/>
          </a:p>
          <a:p>
            <a:pPr>
              <a:defRPr/>
            </a:pPr>
            <a:r>
              <a:rPr lang="en-US" sz="2800" dirty="0" smtClean="0"/>
              <a:t>Request for LOAs  - 9 sent</a:t>
            </a:r>
          </a:p>
          <a:p>
            <a:pPr marL="0" indent="0">
              <a:buNone/>
              <a:defRPr/>
            </a:pPr>
            <a:r>
              <a:rPr lang="en-US" sz="2800" dirty="0" smtClean="0"/>
              <a:t> </a:t>
            </a:r>
          </a:p>
        </p:txBody>
      </p:sp>
      <p:sp>
        <p:nvSpPr>
          <p:cNvPr id="68614" name="Text Box 5"/>
          <p:cNvSpPr txBox="1">
            <a:spLocks noChangeArrowheads="1"/>
          </p:cNvSpPr>
          <p:nvPr/>
        </p:nvSpPr>
        <p:spPr bwMode="auto">
          <a:xfrm>
            <a:off x="86665" y="601663"/>
            <a:ext cx="38113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3.2.1 </a:t>
            </a:r>
            <a:endParaRPr lang="en-US" dirty="0">
              <a:solidFill>
                <a:schemeClr val="tx2"/>
              </a:solidFill>
            </a:endParaRPr>
          </a:p>
        </p:txBody>
      </p:sp>
    </p:spTree>
    <p:extLst>
      <p:ext uri="{BB962C8B-B14F-4D97-AF65-F5344CB8AC3E}">
        <p14:creationId xmlns:p14="http://schemas.microsoft.com/office/powerpoint/2010/main" val="271230709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Scenario 1</a:t>
            </a:r>
            <a:endParaRPr lang="en-US" dirty="0"/>
          </a:p>
        </p:txBody>
      </p:sp>
      <p:sp>
        <p:nvSpPr>
          <p:cNvPr id="3" name="Content Placeholder 2"/>
          <p:cNvSpPr>
            <a:spLocks noGrp="1"/>
          </p:cNvSpPr>
          <p:nvPr>
            <p:ph idx="1"/>
          </p:nvPr>
        </p:nvSpPr>
        <p:spPr>
          <a:xfrm>
            <a:off x="333375" y="1714500"/>
            <a:ext cx="8124825" cy="4381500"/>
          </a:xfrm>
        </p:spPr>
        <p:txBody>
          <a:bodyPr/>
          <a:lstStyle/>
          <a:p>
            <a:pPr marL="0" indent="0">
              <a:buNone/>
            </a:pPr>
            <a:r>
              <a:rPr lang="en-US" dirty="0" smtClean="0"/>
              <a:t>Ballot #1:</a:t>
            </a:r>
          </a:p>
          <a:p>
            <a:r>
              <a:rPr lang="en-US" dirty="0" smtClean="0"/>
              <a:t>Three candidates X, Y, Z</a:t>
            </a:r>
          </a:p>
          <a:p>
            <a:r>
              <a:rPr lang="en-US" dirty="0" smtClean="0"/>
              <a:t>Votes cast  X =60, Y=70, Z=80 ; total = 210</a:t>
            </a:r>
          </a:p>
          <a:p>
            <a:r>
              <a:rPr lang="en-US" dirty="0" smtClean="0"/>
              <a:t>X = 28.57%, Y= 33.33%, Z = 38.10%; total=100.0%</a:t>
            </a:r>
          </a:p>
          <a:p>
            <a:r>
              <a:rPr lang="en-US" dirty="0" smtClean="0"/>
              <a:t>No winner but X is removed from contention</a:t>
            </a:r>
          </a:p>
          <a:p>
            <a:pPr marL="0" indent="0">
              <a:buNone/>
            </a:pPr>
            <a:endParaRPr lang="en-US" dirty="0" smtClean="0"/>
          </a:p>
          <a:p>
            <a:pPr marL="0" indent="0">
              <a:buNone/>
            </a:pPr>
            <a:r>
              <a:rPr lang="en-US" dirty="0" smtClean="0"/>
              <a:t>Ballot #2 Two candidates Y, Z</a:t>
            </a:r>
          </a:p>
          <a:p>
            <a:r>
              <a:rPr lang="en-US" dirty="0" smtClean="0"/>
              <a:t>Votes cast Y=100, Z=101</a:t>
            </a:r>
          </a:p>
          <a:p>
            <a:r>
              <a:rPr lang="en-US" dirty="0" smtClean="0"/>
              <a:t>Candidate Z receiving &gt;50.0% wins</a:t>
            </a:r>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30</a:t>
            </a:fld>
            <a:endParaRPr lang="en-US" dirty="0"/>
          </a:p>
        </p:txBody>
      </p:sp>
      <p:sp>
        <p:nvSpPr>
          <p:cNvPr id="7"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4.1.18</a:t>
            </a:r>
            <a:endParaRPr lang="en-US" dirty="0">
              <a:solidFill>
                <a:schemeClr val="tx2"/>
              </a:solidFill>
            </a:endParaRPr>
          </a:p>
        </p:txBody>
      </p:sp>
    </p:spTree>
    <p:extLst>
      <p:ext uri="{BB962C8B-B14F-4D97-AF65-F5344CB8AC3E}">
        <p14:creationId xmlns:p14="http://schemas.microsoft.com/office/powerpoint/2010/main" val="135622480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Scenario 2</a:t>
            </a:r>
            <a:endParaRPr lang="en-US" dirty="0"/>
          </a:p>
        </p:txBody>
      </p:sp>
      <p:sp>
        <p:nvSpPr>
          <p:cNvPr id="3" name="Content Placeholder 2"/>
          <p:cNvSpPr>
            <a:spLocks noGrp="1"/>
          </p:cNvSpPr>
          <p:nvPr>
            <p:ph idx="1"/>
          </p:nvPr>
        </p:nvSpPr>
        <p:spPr/>
        <p:txBody>
          <a:bodyPr/>
          <a:lstStyle/>
          <a:p>
            <a:r>
              <a:rPr lang="en-US" dirty="0" smtClean="0"/>
              <a:t>Ballot #1:</a:t>
            </a:r>
          </a:p>
          <a:p>
            <a:r>
              <a:rPr lang="en-US" dirty="0" smtClean="0"/>
              <a:t>Three candidates X, Y, Z</a:t>
            </a:r>
          </a:p>
          <a:p>
            <a:r>
              <a:rPr lang="en-US" dirty="0" smtClean="0"/>
              <a:t>Votes cast  X =50, Y=40, Z=120 ; total = 210</a:t>
            </a:r>
          </a:p>
          <a:p>
            <a:r>
              <a:rPr lang="en-US" dirty="0" smtClean="0"/>
              <a:t>X = 23.81%, Y= 19.05%, Z = 57.14%; total =100.00</a:t>
            </a:r>
          </a:p>
          <a:p>
            <a:endParaRPr lang="en-US" dirty="0" smtClean="0"/>
          </a:p>
          <a:p>
            <a:r>
              <a:rPr lang="en-US" dirty="0" smtClean="0"/>
              <a:t>Candidate Z receiving &gt;50.0% wins</a:t>
            </a:r>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31</a:t>
            </a:fld>
            <a:endParaRPr lang="en-US" dirty="0"/>
          </a:p>
        </p:txBody>
      </p:sp>
      <p:sp>
        <p:nvSpPr>
          <p:cNvPr id="7"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4.1.18</a:t>
            </a:r>
            <a:endParaRPr lang="en-US" dirty="0">
              <a:solidFill>
                <a:schemeClr val="tx2"/>
              </a:solidFill>
            </a:endParaRPr>
          </a:p>
        </p:txBody>
      </p:sp>
    </p:spTree>
    <p:extLst>
      <p:ext uri="{BB962C8B-B14F-4D97-AF65-F5344CB8AC3E}">
        <p14:creationId xmlns:p14="http://schemas.microsoft.com/office/powerpoint/2010/main" val="6907652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51202"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1203"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C8B683F7-22E6-4EDC-B19D-F1A3A11DDA16}" type="slidenum">
              <a:rPr lang="en-US" sz="1200" b="0" smtClean="0"/>
              <a:pPr/>
              <a:t>32</a:t>
            </a:fld>
            <a:endParaRPr lang="en-US" sz="1200" b="0" smtClean="0"/>
          </a:p>
        </p:txBody>
      </p:sp>
      <p:sp>
        <p:nvSpPr>
          <p:cNvPr id="51204" name="WordArt 2"/>
          <p:cNvSpPr>
            <a:spLocks noChangeArrowheads="1" noChangeShapeType="1" noTextEdit="1"/>
          </p:cNvSpPr>
          <p:nvPr/>
        </p:nvSpPr>
        <p:spPr bwMode="auto">
          <a:xfrm>
            <a:off x="2806700" y="2944813"/>
            <a:ext cx="3741738" cy="1474787"/>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Wednesday</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33</a:t>
            </a:fld>
            <a:endParaRPr lang="en-US"/>
          </a:p>
        </p:txBody>
      </p:sp>
      <p:sp>
        <p:nvSpPr>
          <p:cNvPr id="8" name="Text Box 4"/>
          <p:cNvSpPr txBox="1">
            <a:spLocks noChangeArrowheads="1"/>
          </p:cNvSpPr>
          <p:nvPr/>
        </p:nvSpPr>
        <p:spPr bwMode="auto">
          <a:xfrm>
            <a:off x="63442" y="535214"/>
            <a:ext cx="3038139" cy="369332"/>
          </a:xfrm>
          <a:prstGeom prst="rect">
            <a:avLst/>
          </a:prstGeom>
          <a:noFill/>
          <a:ln w="9525">
            <a:noFill/>
            <a:miter lim="800000"/>
            <a:headEnd/>
            <a:tailEnd/>
          </a:ln>
        </p:spPr>
        <p:txBody>
          <a:bodyPr wrap="none">
            <a:spAutoFit/>
          </a:bodyPr>
          <a:lstStyle/>
          <a:p>
            <a:pPr algn="ctr" eaLnBrk="0" hangingPunct="0"/>
            <a:r>
              <a:rPr lang="en-US" sz="1800" dirty="0" smtClean="0">
                <a:solidFill>
                  <a:schemeClr val="tx2"/>
                </a:solidFill>
              </a:rPr>
              <a:t>Wednesday </a:t>
            </a:r>
            <a:r>
              <a:rPr lang="en-US" sz="1800" dirty="0">
                <a:solidFill>
                  <a:schemeClr val="tx2"/>
                </a:solidFill>
              </a:rPr>
              <a:t>Agenda Item </a:t>
            </a:r>
            <a:r>
              <a:rPr lang="en-US" sz="1800" dirty="0" smtClean="0">
                <a:solidFill>
                  <a:schemeClr val="tx2"/>
                </a:solidFill>
              </a:rPr>
              <a:t>1.1 </a:t>
            </a:r>
            <a:endParaRPr lang="en-US" sz="1800" dirty="0">
              <a:solidFill>
                <a:schemeClr val="tx2"/>
              </a:solidFill>
            </a:endParaRPr>
          </a:p>
        </p:txBody>
      </p:sp>
      <p:sp>
        <p:nvSpPr>
          <p:cNvPr id="10" name="Title 9"/>
          <p:cNvSpPr>
            <a:spLocks noGrp="1"/>
          </p:cNvSpPr>
          <p:nvPr>
            <p:ph type="title"/>
          </p:nvPr>
        </p:nvSpPr>
        <p:spPr>
          <a:xfrm>
            <a:off x="685800" y="824655"/>
            <a:ext cx="7772400" cy="413595"/>
          </a:xfrm>
        </p:spPr>
        <p:txBody>
          <a:bodyPr/>
          <a:lstStyle/>
          <a:p>
            <a:r>
              <a:rPr lang="en-US" dirty="0" smtClean="0"/>
              <a:t>Wednesday Agenda Outline</a:t>
            </a:r>
            <a:endParaRPr lang="en-US" dirty="0"/>
          </a:p>
        </p:txBody>
      </p:sp>
      <p:sp>
        <p:nvSpPr>
          <p:cNvPr id="20" name="Rectangle 19"/>
          <p:cNvSpPr/>
          <p:nvPr/>
        </p:nvSpPr>
        <p:spPr bwMode="auto">
          <a:xfrm>
            <a:off x="28575" y="1266825"/>
            <a:ext cx="2924175" cy="1323976"/>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rPr>
              <a:t>Part 1</a:t>
            </a:r>
          </a:p>
          <a:p>
            <a:pPr marL="0" marR="0" indent="0" algn="ctr" defTabSz="914400" rtl="0" eaLnBrk="0" fontAlgn="base" latinLnBrk="0" hangingPunct="0">
              <a:lnSpc>
                <a:spcPct val="100000"/>
              </a:lnSpc>
              <a:spcBef>
                <a:spcPct val="0"/>
              </a:spcBef>
              <a:spcAft>
                <a:spcPct val="0"/>
              </a:spcAft>
              <a:buClrTx/>
              <a:buSzTx/>
              <a:buFontTx/>
              <a:buNone/>
              <a:tabLst/>
            </a:pPr>
            <a:r>
              <a:rPr lang="en-US" dirty="0" smtClean="0"/>
              <a:t>Announcements</a:t>
            </a:r>
          </a:p>
          <a:p>
            <a:pPr algn="ctr" eaLnBrk="0" hangingPunct="0"/>
            <a:r>
              <a:rPr lang="en-US" dirty="0" smtClean="0"/>
              <a:t>Election Process</a:t>
            </a:r>
          </a:p>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p>
          <a:p>
            <a:pPr marL="0" marR="0" indent="0" algn="ctr" defTabSz="914400" rtl="0" eaLnBrk="0" fontAlgn="base" latinLnBrk="0" hangingPunct="0">
              <a:lnSpc>
                <a:spcPct val="100000"/>
              </a:lnSpc>
              <a:spcBef>
                <a:spcPct val="0"/>
              </a:spcBef>
              <a:spcAft>
                <a:spcPct val="0"/>
              </a:spcAft>
              <a:buClrTx/>
              <a:buSzTx/>
              <a:buFontTx/>
              <a:buNone/>
              <a:tabLst/>
            </a:pPr>
            <a:endParaRPr lang="en-US" dirty="0"/>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p:txBody>
      </p:sp>
      <p:sp>
        <p:nvSpPr>
          <p:cNvPr id="21" name="Rectangle 20"/>
          <p:cNvSpPr/>
          <p:nvPr/>
        </p:nvSpPr>
        <p:spPr bwMode="auto">
          <a:xfrm>
            <a:off x="3076573" y="1266825"/>
            <a:ext cx="2924175" cy="1800225"/>
          </a:xfrm>
          <a:prstGeom prst="rect">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rPr>
              <a:t>Part 2</a:t>
            </a:r>
          </a:p>
          <a:p>
            <a:pPr algn="ctr" eaLnBrk="0" hangingPunct="0"/>
            <a:r>
              <a:rPr lang="en-US" dirty="0"/>
              <a:t>Candidate </a:t>
            </a:r>
          </a:p>
          <a:p>
            <a:pPr algn="ctr" eaLnBrk="0" hangingPunct="0"/>
            <a:r>
              <a:rPr lang="en-US" dirty="0"/>
              <a:t>Final Comments</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dirty="0" smtClean="0"/>
              <a:t>Chair Vote #1</a:t>
            </a:r>
          </a:p>
        </p:txBody>
      </p:sp>
      <p:sp>
        <p:nvSpPr>
          <p:cNvPr id="24" name="Rectangle 23"/>
          <p:cNvSpPr/>
          <p:nvPr/>
        </p:nvSpPr>
        <p:spPr bwMode="auto">
          <a:xfrm>
            <a:off x="6161866" y="2524126"/>
            <a:ext cx="2924175" cy="1278732"/>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Part 3</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Business Motions</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Liaison Reports</a:t>
            </a:r>
          </a:p>
        </p:txBody>
      </p:sp>
      <p:sp>
        <p:nvSpPr>
          <p:cNvPr id="14" name="Rectangle 13"/>
          <p:cNvSpPr/>
          <p:nvPr/>
        </p:nvSpPr>
        <p:spPr bwMode="auto">
          <a:xfrm>
            <a:off x="142874" y="2997993"/>
            <a:ext cx="2447925" cy="959644"/>
          </a:xfrm>
          <a:prstGeom prst="rect">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Offline tally</a:t>
            </a:r>
          </a:p>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By IEEE staff</a:t>
            </a:r>
          </a:p>
        </p:txBody>
      </p:sp>
      <p:sp>
        <p:nvSpPr>
          <p:cNvPr id="2" name="Left Arrow 1"/>
          <p:cNvSpPr/>
          <p:nvPr/>
        </p:nvSpPr>
        <p:spPr bwMode="auto">
          <a:xfrm>
            <a:off x="2647949" y="2943225"/>
            <a:ext cx="339332" cy="247650"/>
          </a:xfrm>
          <a:prstGeom prst="lef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3" name="Right Arrow 2"/>
          <p:cNvSpPr/>
          <p:nvPr/>
        </p:nvSpPr>
        <p:spPr bwMode="auto">
          <a:xfrm>
            <a:off x="2665214" y="3698081"/>
            <a:ext cx="339332" cy="259556"/>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7" name="Down Arrow 6"/>
          <p:cNvSpPr/>
          <p:nvPr/>
        </p:nvSpPr>
        <p:spPr bwMode="auto">
          <a:xfrm>
            <a:off x="4443412" y="4068960"/>
            <a:ext cx="257175" cy="178593"/>
          </a:xfrm>
          <a:prstGeom prst="down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18" name="Rectangle 17"/>
          <p:cNvSpPr/>
          <p:nvPr/>
        </p:nvSpPr>
        <p:spPr bwMode="auto">
          <a:xfrm>
            <a:off x="6161866" y="4512467"/>
            <a:ext cx="2924175" cy="754857"/>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Business Motions</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Liaison Reports</a:t>
            </a:r>
          </a:p>
        </p:txBody>
      </p:sp>
      <p:sp>
        <p:nvSpPr>
          <p:cNvPr id="19" name="Rectangle 18"/>
          <p:cNvSpPr/>
          <p:nvPr/>
        </p:nvSpPr>
        <p:spPr bwMode="auto">
          <a:xfrm>
            <a:off x="3076573" y="3643907"/>
            <a:ext cx="2901558" cy="383977"/>
          </a:xfrm>
          <a:prstGeom prst="rect">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Result Report #1</a:t>
            </a:r>
          </a:p>
        </p:txBody>
      </p:sp>
      <p:sp>
        <p:nvSpPr>
          <p:cNvPr id="25" name="Rectangle 24"/>
          <p:cNvSpPr/>
          <p:nvPr/>
        </p:nvSpPr>
        <p:spPr bwMode="auto">
          <a:xfrm>
            <a:off x="3087881" y="4259461"/>
            <a:ext cx="2901558" cy="450056"/>
          </a:xfrm>
          <a:prstGeom prst="rect">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Chair Vote #2 ?</a:t>
            </a:r>
          </a:p>
        </p:txBody>
      </p:sp>
      <p:sp>
        <p:nvSpPr>
          <p:cNvPr id="27" name="Rectangle 26"/>
          <p:cNvSpPr/>
          <p:nvPr/>
        </p:nvSpPr>
        <p:spPr bwMode="auto">
          <a:xfrm>
            <a:off x="3076573" y="5272682"/>
            <a:ext cx="2901558" cy="394693"/>
          </a:xfrm>
          <a:prstGeom prst="rect">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Result Report #2</a:t>
            </a:r>
          </a:p>
        </p:txBody>
      </p:sp>
      <p:sp>
        <p:nvSpPr>
          <p:cNvPr id="28" name="Rectangle 27"/>
          <p:cNvSpPr/>
          <p:nvPr/>
        </p:nvSpPr>
        <p:spPr bwMode="auto">
          <a:xfrm>
            <a:off x="219074" y="4343100"/>
            <a:ext cx="2447925" cy="963812"/>
          </a:xfrm>
          <a:prstGeom prst="rect">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Offline tally</a:t>
            </a:r>
          </a:p>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By IEEE staff</a:t>
            </a:r>
          </a:p>
        </p:txBody>
      </p:sp>
      <p:sp>
        <p:nvSpPr>
          <p:cNvPr id="29" name="Left Arrow 28"/>
          <p:cNvSpPr/>
          <p:nvPr/>
        </p:nvSpPr>
        <p:spPr bwMode="auto">
          <a:xfrm>
            <a:off x="2695574" y="4414836"/>
            <a:ext cx="339332" cy="247650"/>
          </a:xfrm>
          <a:prstGeom prst="lef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30" name="Right Arrow 29"/>
          <p:cNvSpPr/>
          <p:nvPr/>
        </p:nvSpPr>
        <p:spPr bwMode="auto">
          <a:xfrm>
            <a:off x="2730104" y="5306912"/>
            <a:ext cx="339332" cy="259556"/>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11" name="Bent-Up Arrow 10"/>
          <p:cNvSpPr/>
          <p:nvPr/>
        </p:nvSpPr>
        <p:spPr bwMode="auto">
          <a:xfrm rot="5400000">
            <a:off x="5854306" y="3093720"/>
            <a:ext cx="274320" cy="182880"/>
          </a:xfrm>
          <a:prstGeom prst="bentUp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31" name="Bent-Up Arrow 30"/>
          <p:cNvSpPr/>
          <p:nvPr/>
        </p:nvSpPr>
        <p:spPr bwMode="auto">
          <a:xfrm rot="5400000">
            <a:off x="5913561" y="4708266"/>
            <a:ext cx="180379" cy="182880"/>
          </a:xfrm>
          <a:prstGeom prst="bentUp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32" name="Bent-Up Arrow 31"/>
          <p:cNvSpPr/>
          <p:nvPr/>
        </p:nvSpPr>
        <p:spPr bwMode="auto">
          <a:xfrm rot="10800000">
            <a:off x="5801819" y="3422927"/>
            <a:ext cx="274320" cy="182880"/>
          </a:xfrm>
          <a:prstGeom prst="bentUp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33" name="Bent-Up Arrow 32"/>
          <p:cNvSpPr/>
          <p:nvPr/>
        </p:nvSpPr>
        <p:spPr bwMode="auto">
          <a:xfrm rot="10800000">
            <a:off x="5801819" y="5079085"/>
            <a:ext cx="274320" cy="182880"/>
          </a:xfrm>
          <a:prstGeom prst="bentUp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34" name="Rectangle 33"/>
          <p:cNvSpPr/>
          <p:nvPr/>
        </p:nvSpPr>
        <p:spPr bwMode="auto">
          <a:xfrm>
            <a:off x="3064093" y="5857278"/>
            <a:ext cx="2901558" cy="475060"/>
          </a:xfrm>
          <a:prstGeom prst="rect">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Vice Chair Vote</a:t>
            </a:r>
          </a:p>
        </p:txBody>
      </p:sp>
      <p:sp>
        <p:nvSpPr>
          <p:cNvPr id="35" name="Down Arrow 34"/>
          <p:cNvSpPr/>
          <p:nvPr/>
        </p:nvSpPr>
        <p:spPr bwMode="auto">
          <a:xfrm>
            <a:off x="4348161" y="5678685"/>
            <a:ext cx="257175" cy="178593"/>
          </a:xfrm>
          <a:prstGeom prst="down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36" name="Rectangle 35"/>
          <p:cNvSpPr/>
          <p:nvPr/>
        </p:nvSpPr>
        <p:spPr bwMode="auto">
          <a:xfrm>
            <a:off x="6161866" y="5566468"/>
            <a:ext cx="2924175" cy="754857"/>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Unfinished Business</a:t>
            </a:r>
          </a:p>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Recess</a:t>
            </a:r>
            <a:endParaRPr kumimoji="0" lang="en-US" sz="2400" b="1" i="0" u="none" strike="noStrike" cap="none" normalizeH="0" baseline="0" dirty="0" smtClean="0">
              <a:ln>
                <a:noFill/>
              </a:ln>
              <a:solidFill>
                <a:schemeClr val="tx1"/>
              </a:solidFill>
              <a:effectLst/>
              <a:latin typeface="Times New Roman" pitchFamily="18" charset="0"/>
            </a:endParaRPr>
          </a:p>
        </p:txBody>
      </p:sp>
      <p:sp>
        <p:nvSpPr>
          <p:cNvPr id="37" name="Right Arrow 36"/>
          <p:cNvSpPr/>
          <p:nvPr/>
        </p:nvSpPr>
        <p:spPr bwMode="auto">
          <a:xfrm>
            <a:off x="5991466" y="5933180"/>
            <a:ext cx="181950" cy="259556"/>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77941811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a:xfrm>
            <a:off x="685800" y="685800"/>
            <a:ext cx="7772400" cy="852488"/>
          </a:xfrm>
        </p:spPr>
        <p:txBody>
          <a:bodyPr/>
          <a:lstStyle/>
          <a:p>
            <a:r>
              <a:rPr lang="en-US" dirty="0" smtClean="0"/>
              <a:t>Wednesday Plenary Topics</a:t>
            </a:r>
          </a:p>
        </p:txBody>
      </p:sp>
      <p:sp>
        <p:nvSpPr>
          <p:cNvPr id="47106" name="Content Placeholder 2"/>
          <p:cNvSpPr>
            <a:spLocks noGrp="1"/>
          </p:cNvSpPr>
          <p:nvPr>
            <p:ph idx="1"/>
          </p:nvPr>
        </p:nvSpPr>
        <p:spPr>
          <a:xfrm>
            <a:off x="190500" y="1390650"/>
            <a:ext cx="8808027" cy="4676775"/>
          </a:xfrm>
        </p:spPr>
        <p:txBody>
          <a:bodyPr/>
          <a:lstStyle/>
          <a:p>
            <a:pPr marL="0" indent="0">
              <a:buNone/>
            </a:pPr>
            <a:r>
              <a:rPr lang="en-US" sz="2800" dirty="0" smtClean="0"/>
              <a:t>Rules changes for</a:t>
            </a:r>
          </a:p>
          <a:p>
            <a:pPr marL="914400" lvl="1" indent="-514350">
              <a:buFont typeface="+mj-lt"/>
              <a:buAutoNum type="arabicPeriod"/>
            </a:pPr>
            <a:r>
              <a:rPr lang="en-US" sz="2400" dirty="0" smtClean="0"/>
              <a:t>Membership status</a:t>
            </a:r>
          </a:p>
          <a:p>
            <a:pPr marL="914400" lvl="1" indent="-514350">
              <a:buFont typeface="+mj-lt"/>
              <a:buAutoNum type="arabicPeriod"/>
            </a:pPr>
            <a:r>
              <a:rPr lang="en-US" sz="2400" dirty="0" smtClean="0"/>
              <a:t>Accommodating submissions from past members</a:t>
            </a:r>
          </a:p>
          <a:p>
            <a:pPr marL="0" indent="0">
              <a:buNone/>
            </a:pPr>
            <a:r>
              <a:rPr lang="en-US" sz="2800" dirty="0"/>
              <a:t>3GPP liaison letter being </a:t>
            </a:r>
            <a:r>
              <a:rPr lang="en-US" sz="2800" dirty="0" smtClean="0"/>
              <a:t>drafted</a:t>
            </a:r>
          </a:p>
          <a:p>
            <a:pPr marL="0" indent="0">
              <a:buNone/>
            </a:pPr>
            <a:r>
              <a:rPr lang="en-US" sz="2800" dirty="0" smtClean="0"/>
              <a:t>ECC Consultation</a:t>
            </a:r>
          </a:p>
          <a:p>
            <a:pPr marL="0" indent="0">
              <a:buNone/>
            </a:pPr>
            <a:r>
              <a:rPr lang="en-US" sz="2800" dirty="0" smtClean="0"/>
              <a:t>IETF Liaison  </a:t>
            </a:r>
            <a:endParaRPr lang="en-US" sz="2800" dirty="0"/>
          </a:p>
          <a:p>
            <a:pPr marL="914400" lvl="1" indent="-514350">
              <a:buFont typeface="+mj-lt"/>
              <a:buAutoNum type="arabicPeriod"/>
            </a:pPr>
            <a:endParaRPr lang="en-US" sz="2400" dirty="0" smtClean="0"/>
          </a:p>
          <a:p>
            <a:endParaRPr lang="en-US" sz="2800" dirty="0"/>
          </a:p>
        </p:txBody>
      </p:sp>
      <p:sp>
        <p:nvSpPr>
          <p:cNvPr id="4710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47108"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710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6D0D503-1675-4B23-A55D-ADAE9E03F941}" type="slidenum">
              <a:rPr lang="en-US" sz="1200" b="0" smtClean="0"/>
              <a:pPr/>
              <a:t>34</a:t>
            </a:fld>
            <a:endParaRPr lang="en-US" sz="1200" b="0" smtClean="0"/>
          </a:p>
        </p:txBody>
      </p:sp>
      <p:sp>
        <p:nvSpPr>
          <p:cNvPr id="47110" name="Text Box 7"/>
          <p:cNvSpPr txBox="1">
            <a:spLocks noChangeArrowheads="1"/>
          </p:cNvSpPr>
          <p:nvPr/>
        </p:nvSpPr>
        <p:spPr bwMode="auto">
          <a:xfrm>
            <a:off x="82561" y="617538"/>
            <a:ext cx="53038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rPr>
              <a:t>Wednesday </a:t>
            </a:r>
            <a:r>
              <a:rPr lang="en-US" sz="1800" dirty="0">
                <a:solidFill>
                  <a:schemeClr val="tx2"/>
                </a:solidFill>
              </a:rPr>
              <a:t>Agenda </a:t>
            </a:r>
            <a:r>
              <a:rPr lang="en-US" sz="1800" dirty="0" smtClean="0">
                <a:solidFill>
                  <a:schemeClr val="tx2"/>
                </a:solidFill>
              </a:rPr>
              <a:t>Item 2.3  New Items - Group 5</a:t>
            </a:r>
            <a:endParaRPr lang="en-US" sz="1800" dirty="0">
              <a:solidFill>
                <a:schemeClr val="tx2"/>
              </a:solidFill>
            </a:endParaRPr>
          </a:p>
        </p:txBody>
      </p:sp>
    </p:spTree>
    <p:extLst>
      <p:ext uri="{BB962C8B-B14F-4D97-AF65-F5344CB8AC3E}">
        <p14:creationId xmlns:p14="http://schemas.microsoft.com/office/powerpoint/2010/main" val="45538815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4"/>
          <p:cNvSpPr txBox="1">
            <a:spLocks noChangeArrowheads="1"/>
          </p:cNvSpPr>
          <p:nvPr/>
        </p:nvSpPr>
        <p:spPr bwMode="auto">
          <a:xfrm>
            <a:off x="19488" y="695838"/>
            <a:ext cx="346146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Wednesday Agenda Item 2.7 </a:t>
            </a:r>
          </a:p>
        </p:txBody>
      </p:sp>
      <p:sp>
        <p:nvSpPr>
          <p:cNvPr id="3" name="Date Placeholder 2"/>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35</a:t>
            </a:fld>
            <a:endParaRPr lang="en-US" dirty="0"/>
          </a:p>
        </p:txBody>
      </p:sp>
      <p:sp>
        <p:nvSpPr>
          <p:cNvPr id="2" name="Title 1"/>
          <p:cNvSpPr>
            <a:spLocks noGrp="1"/>
          </p:cNvSpPr>
          <p:nvPr>
            <p:ph type="title"/>
          </p:nvPr>
        </p:nvSpPr>
        <p:spPr/>
        <p:txBody>
          <a:bodyPr/>
          <a:lstStyle/>
          <a:p>
            <a:r>
              <a:rPr lang="en-US" dirty="0"/>
              <a:t>FOOD &amp; BEVERAGE SERVICE</a:t>
            </a:r>
          </a:p>
        </p:txBody>
      </p:sp>
      <p:sp>
        <p:nvSpPr>
          <p:cNvPr id="8" name="TextBox 7"/>
          <p:cNvSpPr txBox="1"/>
          <p:nvPr/>
        </p:nvSpPr>
        <p:spPr>
          <a:xfrm>
            <a:off x="19050" y="2314575"/>
            <a:ext cx="9096375" cy="3693319"/>
          </a:xfrm>
          <a:prstGeom prst="rect">
            <a:avLst/>
          </a:prstGeom>
          <a:noFill/>
        </p:spPr>
        <p:txBody>
          <a:bodyPr wrap="square" rtlCol="0">
            <a:spAutoFit/>
          </a:bodyPr>
          <a:lstStyle/>
          <a:p>
            <a:r>
              <a:rPr lang="en-US" sz="1800" dirty="0"/>
              <a:t>FOOD &amp; BEVERAGE SERVICE</a:t>
            </a:r>
            <a:br>
              <a:rPr lang="en-US" sz="1800" dirty="0"/>
            </a:br>
            <a:r>
              <a:rPr lang="en-US" sz="1800" dirty="0"/>
              <a:t/>
            </a:r>
            <a:br>
              <a:rPr lang="en-US" sz="1800" dirty="0"/>
            </a:br>
            <a:r>
              <a:rPr lang="en-US" sz="1800" dirty="0" smtClean="0"/>
              <a:t>Breakfast </a:t>
            </a:r>
            <a:r>
              <a:rPr lang="en-US" sz="1800" dirty="0"/>
              <a:t>                </a:t>
            </a:r>
            <a:r>
              <a:rPr lang="en-US" sz="1800" dirty="0" smtClean="0"/>
              <a:t>                    At your Hotel</a:t>
            </a:r>
            <a:r>
              <a:rPr lang="en-US" sz="1800" dirty="0"/>
              <a:t>    </a:t>
            </a:r>
            <a:r>
              <a:rPr lang="en-US" sz="1800" dirty="0" smtClean="0"/>
              <a:t>   Nothing in the meeting foyer</a:t>
            </a:r>
            <a:r>
              <a:rPr lang="en-US" sz="1800" dirty="0"/>
              <a:t>   </a:t>
            </a:r>
            <a:br>
              <a:rPr lang="en-US" sz="1800" dirty="0"/>
            </a:br>
            <a:endParaRPr lang="en-US" sz="1800" dirty="0" smtClean="0"/>
          </a:p>
          <a:p>
            <a:r>
              <a:rPr lang="en-US" sz="1800" dirty="0" smtClean="0"/>
              <a:t>Morning </a:t>
            </a:r>
            <a:r>
              <a:rPr lang="en-US" sz="1800" dirty="0"/>
              <a:t>Coffee/Tea                     </a:t>
            </a:r>
            <a:r>
              <a:rPr lang="en-US" sz="1800" dirty="0" smtClean="0"/>
              <a:t>9:30 </a:t>
            </a:r>
            <a:r>
              <a:rPr lang="en-US" sz="1800" dirty="0"/>
              <a:t>AM to 10:30 AM        </a:t>
            </a:r>
            <a:br>
              <a:rPr lang="en-US" sz="1800" dirty="0"/>
            </a:br>
            <a:endParaRPr lang="en-US" sz="1800" dirty="0"/>
          </a:p>
          <a:p>
            <a:r>
              <a:rPr lang="en-US" sz="1800" dirty="0" smtClean="0"/>
              <a:t>Lunch </a:t>
            </a:r>
            <a:r>
              <a:rPr lang="en-US" sz="1800" dirty="0"/>
              <a:t>Service                  </a:t>
            </a:r>
            <a:r>
              <a:rPr lang="en-US" sz="1800" dirty="0" smtClean="0"/>
              <a:t>	        12:00 to 13:30 </a:t>
            </a:r>
            <a:r>
              <a:rPr lang="en-US" sz="1800" dirty="0"/>
              <a:t>  </a:t>
            </a:r>
            <a:r>
              <a:rPr lang="en-US" sz="1800" dirty="0" smtClean="0"/>
              <a:t>Ballroom A</a:t>
            </a:r>
            <a:r>
              <a:rPr lang="en-US" sz="1800" dirty="0"/>
              <a:t>   </a:t>
            </a:r>
            <a:br>
              <a:rPr lang="en-US" sz="1800" dirty="0"/>
            </a:br>
            <a:endParaRPr lang="en-US" sz="1800" dirty="0" smtClean="0"/>
          </a:p>
          <a:p>
            <a:r>
              <a:rPr lang="en-US" sz="1800" dirty="0" smtClean="0"/>
              <a:t>Afternoon </a:t>
            </a:r>
            <a:r>
              <a:rPr lang="en-US" sz="1800" dirty="0"/>
              <a:t>Coffee/Tea/Snacks       </a:t>
            </a:r>
            <a:r>
              <a:rPr lang="en-US" sz="1800" dirty="0" smtClean="0"/>
              <a:t>3:00 </a:t>
            </a:r>
            <a:r>
              <a:rPr lang="en-US" sz="1800" dirty="0"/>
              <a:t>PM to 4:00 </a:t>
            </a:r>
            <a:r>
              <a:rPr lang="en-US" sz="1800" dirty="0" smtClean="0"/>
              <a:t>PM</a:t>
            </a:r>
          </a:p>
          <a:p>
            <a:endParaRPr lang="en-US" sz="1800" dirty="0"/>
          </a:p>
          <a:p>
            <a:r>
              <a:rPr lang="en-US" sz="1800" dirty="0"/>
              <a:t>Note:  Breakfast is provided under your registration fee at your hotel </a:t>
            </a:r>
            <a:r>
              <a:rPr lang="en-US" sz="1800" dirty="0" smtClean="0"/>
              <a:t>restaurant. </a:t>
            </a:r>
            <a:r>
              <a:rPr lang="en-US" sz="1800" dirty="0"/>
              <a:t>There is no morning Breakfast in the meeting foyer.         Dinner is not provided. Please make your own personal arrangements.        </a:t>
            </a:r>
          </a:p>
        </p:txBody>
      </p:sp>
    </p:spTree>
    <p:extLst>
      <p:ext uri="{BB962C8B-B14F-4D97-AF65-F5344CB8AC3E}">
        <p14:creationId xmlns:p14="http://schemas.microsoft.com/office/powerpoint/2010/main" val="425924340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1450" y="1526835"/>
            <a:ext cx="8867775" cy="4453074"/>
          </a:xfrm>
        </p:spPr>
        <p:txBody>
          <a:bodyPr>
            <a:normAutofit fontScale="90000"/>
          </a:bodyPr>
          <a:lstStyle/>
          <a:p>
            <a:r>
              <a:rPr lang="en-GB" b="1" dirty="0" smtClean="0"/>
              <a:t/>
            </a:r>
            <a:br>
              <a:rPr lang="en-GB" b="1" dirty="0" smtClean="0"/>
            </a:br>
            <a:r>
              <a:rPr lang="en-GB" b="1" dirty="0" smtClean="0"/>
              <a:t/>
            </a:r>
            <a:br>
              <a:rPr lang="en-GB" b="1" dirty="0" smtClean="0"/>
            </a:br>
            <a:r>
              <a:rPr lang="en-GB" b="1" dirty="0"/>
              <a:t/>
            </a:r>
            <a:br>
              <a:rPr lang="en-GB" b="1" dirty="0"/>
            </a:br>
            <a:r>
              <a:rPr lang="en-GB" sz="6000" b="1" dirty="0" smtClean="0"/>
              <a:t>Social</a:t>
            </a:r>
            <a:br>
              <a:rPr lang="en-GB" sz="6000" b="1" dirty="0" smtClean="0"/>
            </a:br>
            <a:r>
              <a:rPr lang="en-GB" sz="2700" b="1" dirty="0" smtClean="0"/>
              <a:t/>
            </a:r>
            <a:br>
              <a:rPr lang="en-GB" sz="2700" b="1" dirty="0" smtClean="0"/>
            </a:br>
            <a:r>
              <a:rPr lang="en-GB" sz="2800" dirty="0"/>
              <a:t> </a:t>
            </a:r>
            <a:r>
              <a:rPr lang="en-US" b="0" dirty="0" smtClean="0"/>
              <a:t>None</a:t>
            </a:r>
            <a:r>
              <a:rPr lang="en-GB" b="1" dirty="0" smtClean="0"/>
              <a:t/>
            </a:r>
            <a:br>
              <a:rPr lang="en-GB" b="1" dirty="0" smtClean="0"/>
            </a:br>
            <a:r>
              <a:rPr lang="en-GB" b="1" dirty="0" smtClean="0"/>
              <a:t/>
            </a:r>
            <a:br>
              <a:rPr lang="en-GB" b="1" dirty="0" smtClean="0"/>
            </a:br>
            <a:r>
              <a:rPr lang="en-GB" b="1" dirty="0"/>
              <a:t/>
            </a:r>
            <a:br>
              <a:rPr lang="en-GB" b="1" dirty="0"/>
            </a:br>
            <a:endParaRPr lang="en-AU" dirty="0"/>
          </a:p>
        </p:txBody>
      </p:sp>
      <p:sp>
        <p:nvSpPr>
          <p:cNvPr id="2" name="Rectangle 1"/>
          <p:cNvSpPr/>
          <p:nvPr/>
        </p:nvSpPr>
        <p:spPr>
          <a:xfrm>
            <a:off x="3352707" y="695838"/>
            <a:ext cx="4924517" cy="830997"/>
          </a:xfrm>
          <a:prstGeom prst="rect">
            <a:avLst/>
          </a:prstGeom>
        </p:spPr>
        <p:txBody>
          <a:bodyPr wrap="square">
            <a:spAutoFit/>
          </a:bodyPr>
          <a:lstStyle/>
          <a:p>
            <a:pPr algn="ctr"/>
            <a:r>
              <a:rPr lang="en-AU" dirty="0" smtClean="0"/>
              <a:t>802 Wireless Interim Meeting</a:t>
            </a:r>
            <a:r>
              <a:rPr lang="en-AU" dirty="0"/>
              <a:t>, </a:t>
            </a:r>
            <a:r>
              <a:rPr lang="en-AU" dirty="0" smtClean="0"/>
              <a:t>Los Angeles</a:t>
            </a:r>
            <a:endParaRPr lang="en-AU" dirty="0"/>
          </a:p>
        </p:txBody>
      </p:sp>
      <p:sp>
        <p:nvSpPr>
          <p:cNvPr id="10" name="Text Box 4"/>
          <p:cNvSpPr txBox="1">
            <a:spLocks noChangeArrowheads="1"/>
          </p:cNvSpPr>
          <p:nvPr/>
        </p:nvSpPr>
        <p:spPr bwMode="auto">
          <a:xfrm>
            <a:off x="105120" y="695838"/>
            <a:ext cx="3290196"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Wednesday Agenda Item 2.7</a:t>
            </a:r>
          </a:p>
        </p:txBody>
      </p:sp>
      <p:sp>
        <p:nvSpPr>
          <p:cNvPr id="3" name="Date Placeholder 2"/>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36</a:t>
            </a:fld>
            <a:endParaRPr lang="en-US" dirty="0"/>
          </a:p>
        </p:txBody>
      </p:sp>
    </p:spTree>
    <p:extLst>
      <p:ext uri="{BB962C8B-B14F-4D97-AF65-F5344CB8AC3E}">
        <p14:creationId xmlns:p14="http://schemas.microsoft.com/office/powerpoint/2010/main" val="406107938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2014</a:t>
            </a:r>
            <a:endParaRPr lang="en-US"/>
          </a:p>
        </p:txBody>
      </p:sp>
      <p:sp>
        <p:nvSpPr>
          <p:cNvPr id="6" name="Footer Placeholder 4"/>
          <p:cNvSpPr>
            <a:spLocks noGrp="1"/>
          </p:cNvSpPr>
          <p:nvPr>
            <p:ph type="ftr" sz="quarter" idx="11"/>
          </p:nvPr>
        </p:nvSpPr>
        <p:spPr/>
        <p:txBody>
          <a:bodyPr/>
          <a:lstStyle/>
          <a:p>
            <a:r>
              <a:rPr lang="en-US"/>
              <a:t>Bruce Kraemer, Marvell</a:t>
            </a:r>
          </a:p>
        </p:txBody>
      </p:sp>
      <p:sp>
        <p:nvSpPr>
          <p:cNvPr id="7" name="Slide Number Placeholder 5"/>
          <p:cNvSpPr>
            <a:spLocks noGrp="1"/>
          </p:cNvSpPr>
          <p:nvPr>
            <p:ph type="sldNum" sz="quarter" idx="12"/>
          </p:nvPr>
        </p:nvSpPr>
        <p:spPr/>
        <p:txBody>
          <a:bodyPr/>
          <a:lstStyle/>
          <a:p>
            <a:r>
              <a:rPr lang="en-US"/>
              <a:t>Slide </a:t>
            </a:r>
            <a:fld id="{4908A6B9-6771-4B0E-9A28-C845C1D0F4EE}" type="slidenum">
              <a:rPr lang="en-US"/>
              <a:pPr/>
              <a:t>37</a:t>
            </a:fld>
            <a:endParaRPr lang="en-US"/>
          </a:p>
        </p:txBody>
      </p:sp>
      <p:sp>
        <p:nvSpPr>
          <p:cNvPr id="2155522" name="Rectangle 2"/>
          <p:cNvSpPr>
            <a:spLocks noGrp="1" noChangeArrowheads="1"/>
          </p:cNvSpPr>
          <p:nvPr>
            <p:ph type="title"/>
          </p:nvPr>
        </p:nvSpPr>
        <p:spPr>
          <a:xfrm>
            <a:off x="685800" y="918024"/>
            <a:ext cx="7772400" cy="904875"/>
          </a:xfrm>
        </p:spPr>
        <p:txBody>
          <a:bodyPr/>
          <a:lstStyle/>
          <a:p>
            <a:r>
              <a:rPr lang="en-US" dirty="0" smtClean="0"/>
              <a:t>WG Officer Election Process</a:t>
            </a:r>
            <a:br>
              <a:rPr lang="en-US" dirty="0" smtClean="0"/>
            </a:br>
            <a:r>
              <a:rPr lang="en-US" dirty="0" smtClean="0"/>
              <a:t>Session of March 16-21, 2014</a:t>
            </a:r>
            <a:endParaRPr lang="en-US" dirty="0"/>
          </a:p>
        </p:txBody>
      </p:sp>
      <p:sp>
        <p:nvSpPr>
          <p:cNvPr id="2155523" name="Rectangle 3"/>
          <p:cNvSpPr>
            <a:spLocks noGrp="1" noChangeArrowheads="1"/>
          </p:cNvSpPr>
          <p:nvPr>
            <p:ph type="body" idx="1"/>
          </p:nvPr>
        </p:nvSpPr>
        <p:spPr>
          <a:xfrm>
            <a:off x="282575" y="1981200"/>
            <a:ext cx="8601075" cy="4114800"/>
          </a:xfrm>
        </p:spPr>
        <p:txBody>
          <a:bodyPr/>
          <a:lstStyle/>
          <a:p>
            <a:r>
              <a:rPr lang="en-US" dirty="0"/>
              <a:t>802.11 </a:t>
            </a:r>
            <a:r>
              <a:rPr lang="en-US" dirty="0" smtClean="0"/>
              <a:t>Opening Plenary on Monday </a:t>
            </a:r>
            <a:r>
              <a:rPr lang="en-US" dirty="0"/>
              <a:t>March 17</a:t>
            </a:r>
          </a:p>
          <a:p>
            <a:pPr lvl="1">
              <a:spcBef>
                <a:spcPts val="0"/>
              </a:spcBef>
            </a:pPr>
            <a:r>
              <a:rPr lang="en-US" sz="2400" b="1" dirty="0" smtClean="0"/>
              <a:t>Announcement </a:t>
            </a:r>
            <a:r>
              <a:rPr lang="en-US" sz="2400" b="1" dirty="0"/>
              <a:t>of Candidate  slate  </a:t>
            </a:r>
            <a:r>
              <a:rPr lang="en-US" sz="2400" b="1" dirty="0" smtClean="0"/>
              <a:t> </a:t>
            </a:r>
            <a:endParaRPr lang="en-US" sz="2400" b="1" dirty="0"/>
          </a:p>
          <a:p>
            <a:pPr lvl="1">
              <a:spcBef>
                <a:spcPts val="0"/>
              </a:spcBef>
            </a:pPr>
            <a:r>
              <a:rPr lang="en-US" sz="2400" b="1" dirty="0" smtClean="0"/>
              <a:t>Final call for Nominations and close of nominations</a:t>
            </a:r>
            <a:endParaRPr lang="en-US" sz="2400" b="1" dirty="0"/>
          </a:p>
          <a:p>
            <a:r>
              <a:rPr lang="en-US" dirty="0"/>
              <a:t>802.11 </a:t>
            </a:r>
            <a:r>
              <a:rPr lang="en-US" dirty="0" smtClean="0"/>
              <a:t>Mid-week Plenary </a:t>
            </a:r>
            <a:r>
              <a:rPr lang="en-US" dirty="0"/>
              <a:t>on </a:t>
            </a:r>
            <a:r>
              <a:rPr lang="en-US" dirty="0" smtClean="0"/>
              <a:t>Wednesday </a:t>
            </a:r>
            <a:r>
              <a:rPr lang="en-US" dirty="0"/>
              <a:t>March </a:t>
            </a:r>
            <a:r>
              <a:rPr lang="en-US" dirty="0" smtClean="0"/>
              <a:t>19</a:t>
            </a:r>
            <a:endParaRPr lang="en-US" dirty="0"/>
          </a:p>
          <a:p>
            <a:pPr lvl="1">
              <a:spcBef>
                <a:spcPts val="0"/>
              </a:spcBef>
            </a:pPr>
            <a:r>
              <a:rPr lang="en-US" sz="2400" b="1" dirty="0" smtClean="0"/>
              <a:t>Process will be scheduled to occupy ~ 1 hour</a:t>
            </a:r>
          </a:p>
          <a:p>
            <a:pPr lvl="1">
              <a:spcBef>
                <a:spcPts val="0"/>
              </a:spcBef>
            </a:pPr>
            <a:r>
              <a:rPr lang="en-US" sz="2400" b="1" dirty="0" smtClean="0"/>
              <a:t>Candidate speeches Elections </a:t>
            </a:r>
            <a:r>
              <a:rPr lang="en-US" sz="2400" b="1" dirty="0"/>
              <a:t>on </a:t>
            </a:r>
            <a:r>
              <a:rPr lang="en-US" sz="2400" b="1" dirty="0" smtClean="0"/>
              <a:t>Wednesday</a:t>
            </a:r>
          </a:p>
          <a:p>
            <a:pPr lvl="2">
              <a:spcBef>
                <a:spcPts val="0"/>
              </a:spcBef>
            </a:pPr>
            <a:r>
              <a:rPr lang="en-US" sz="2400" b="1" dirty="0" smtClean="0"/>
              <a:t>Down selection votes if needed</a:t>
            </a:r>
            <a:endParaRPr lang="en-US" sz="2400" b="1" dirty="0"/>
          </a:p>
          <a:p>
            <a:r>
              <a:rPr lang="en-US" dirty="0"/>
              <a:t>Confirmation by EC on </a:t>
            </a:r>
            <a:r>
              <a:rPr lang="en-US" dirty="0" smtClean="0"/>
              <a:t>Friday March 21</a:t>
            </a:r>
            <a:endParaRPr lang="en-US" dirty="0"/>
          </a:p>
          <a:p>
            <a:r>
              <a:rPr lang="en-US" dirty="0" smtClean="0"/>
              <a:t>Officially instated </a:t>
            </a:r>
            <a:r>
              <a:rPr lang="en-US" dirty="0"/>
              <a:t>to office after close of EC business Friday</a:t>
            </a:r>
          </a:p>
        </p:txBody>
      </p:sp>
      <p:sp>
        <p:nvSpPr>
          <p:cNvPr id="2155524" name="Text Box 4"/>
          <p:cNvSpPr txBox="1">
            <a:spLocks noChangeArrowheads="1"/>
          </p:cNvSpPr>
          <p:nvPr/>
        </p:nvSpPr>
        <p:spPr bwMode="auto">
          <a:xfrm>
            <a:off x="22225" y="559482"/>
            <a:ext cx="39145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smtClean="0">
                <a:solidFill>
                  <a:schemeClr val="tx2"/>
                </a:solidFill>
              </a:rPr>
              <a:t>Wednesday </a:t>
            </a:r>
            <a:r>
              <a:rPr lang="en-US" dirty="0">
                <a:solidFill>
                  <a:schemeClr val="tx2"/>
                </a:solidFill>
              </a:rPr>
              <a:t>Agenda Item </a:t>
            </a:r>
            <a:r>
              <a:rPr lang="en-US" dirty="0" smtClean="0">
                <a:solidFill>
                  <a:schemeClr val="tx2"/>
                </a:solidFill>
              </a:rPr>
              <a:t>3.1</a:t>
            </a:r>
            <a:endParaRPr lang="en-US" dirty="0">
              <a:solidFill>
                <a:schemeClr val="tx2"/>
              </a:solidFill>
            </a:endParaRPr>
          </a:p>
        </p:txBody>
      </p:sp>
    </p:spTree>
    <p:extLst>
      <p:ext uri="{BB962C8B-B14F-4D97-AF65-F5344CB8AC3E}">
        <p14:creationId xmlns:p14="http://schemas.microsoft.com/office/powerpoint/2010/main" val="1551252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079500"/>
            <a:ext cx="7772400" cy="763814"/>
          </a:xfrm>
        </p:spPr>
        <p:txBody>
          <a:bodyPr/>
          <a:lstStyle/>
          <a:p>
            <a:r>
              <a:rPr lang="en-US" dirty="0" smtClean="0"/>
              <a:t>Current 802 Rules</a:t>
            </a:r>
            <a:endParaRPr lang="en-US" dirty="0"/>
          </a:p>
        </p:txBody>
      </p:sp>
      <p:sp>
        <p:nvSpPr>
          <p:cNvPr id="3" name="Content Placeholder 2"/>
          <p:cNvSpPr>
            <a:spLocks noGrp="1"/>
          </p:cNvSpPr>
          <p:nvPr>
            <p:ph idx="1"/>
          </p:nvPr>
        </p:nvSpPr>
        <p:spPr>
          <a:ln>
            <a:solidFill>
              <a:schemeClr val="accent1">
                <a:lumMod val="60000"/>
                <a:lumOff val="40000"/>
              </a:schemeClr>
            </a:solidFill>
          </a:ln>
        </p:spPr>
        <p:txBody>
          <a:bodyPr/>
          <a:lstStyle/>
          <a:p>
            <a:pPr marL="0" indent="0" algn="ctr">
              <a:buNone/>
            </a:pPr>
            <a:endParaRPr lang="en-US" b="0" dirty="0"/>
          </a:p>
          <a:p>
            <a:pPr marL="0" indent="0" algn="ctr">
              <a:buNone/>
            </a:pPr>
            <a:r>
              <a:rPr lang="en-US" b="0" dirty="0"/>
              <a:t> </a:t>
            </a:r>
            <a:r>
              <a:rPr lang="en-US" dirty="0"/>
              <a:t>IEEE PROJECT 802 </a:t>
            </a:r>
            <a:endParaRPr lang="en-US" b="0" dirty="0"/>
          </a:p>
          <a:p>
            <a:pPr marL="0" indent="0" algn="ctr">
              <a:buNone/>
            </a:pPr>
            <a:r>
              <a:rPr lang="en-US" dirty="0"/>
              <a:t>LAN / MAN STANDARDS COMMITTEE (LMSC) </a:t>
            </a:r>
            <a:endParaRPr lang="en-US" b="0" dirty="0"/>
          </a:p>
          <a:p>
            <a:pPr marL="0" indent="0" algn="ctr">
              <a:buNone/>
            </a:pPr>
            <a:r>
              <a:rPr lang="en-US" dirty="0"/>
              <a:t>WORKING GROUP (WG) </a:t>
            </a:r>
            <a:endParaRPr lang="en-US" b="0" dirty="0"/>
          </a:p>
          <a:p>
            <a:pPr marL="0" indent="0" algn="ctr">
              <a:buNone/>
            </a:pPr>
            <a:r>
              <a:rPr lang="en-US" dirty="0"/>
              <a:t>POLICIES AND PROCEDURES (P&amp;P) </a:t>
            </a:r>
            <a:endParaRPr lang="en-US" b="0" dirty="0"/>
          </a:p>
          <a:p>
            <a:pPr marL="0" indent="0" algn="ctr">
              <a:buNone/>
            </a:pPr>
            <a:r>
              <a:rPr lang="en-US" b="0" dirty="0"/>
              <a:t>As approved </a:t>
            </a:r>
            <a:r>
              <a:rPr lang="en-US" b="0" dirty="0" smtClean="0"/>
              <a:t>15-Nov-2013 </a:t>
            </a:r>
            <a:endParaRPr lang="en-US" b="0" dirty="0"/>
          </a:p>
          <a:p>
            <a:pPr marL="0" indent="0" algn="ctr">
              <a:buNone/>
            </a:pPr>
            <a:r>
              <a:rPr lang="en-US" b="0" dirty="0"/>
              <a:t>Last edited </a:t>
            </a:r>
            <a:r>
              <a:rPr lang="en-US" b="0" dirty="0" smtClean="0"/>
              <a:t>18-Nov-2013 </a:t>
            </a:r>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38</a:t>
            </a:fld>
            <a:endParaRPr lang="en-US"/>
          </a:p>
        </p:txBody>
      </p:sp>
      <p:sp>
        <p:nvSpPr>
          <p:cNvPr id="7" name="Text Box 4"/>
          <p:cNvSpPr txBox="1">
            <a:spLocks noChangeArrowheads="1"/>
          </p:cNvSpPr>
          <p:nvPr/>
        </p:nvSpPr>
        <p:spPr bwMode="auto">
          <a:xfrm>
            <a:off x="100927" y="617538"/>
            <a:ext cx="3914533" cy="461665"/>
          </a:xfrm>
          <a:prstGeom prst="rect">
            <a:avLst/>
          </a:prstGeom>
          <a:noFill/>
          <a:ln w="9525">
            <a:noFill/>
            <a:miter lim="800000"/>
            <a:headEnd/>
            <a:tailEnd/>
          </a:ln>
        </p:spPr>
        <p:txBody>
          <a:bodyPr wrap="none">
            <a:spAutoFit/>
          </a:bodyPr>
          <a:lstStyle/>
          <a:p>
            <a:pPr algn="ctr" eaLnBrk="0" hangingPunct="0"/>
            <a:r>
              <a:rPr lang="en-US" dirty="0">
                <a:solidFill>
                  <a:schemeClr val="tx2"/>
                </a:solidFill>
              </a:rPr>
              <a:t>Wednesday Agenda Item </a:t>
            </a:r>
            <a:r>
              <a:rPr lang="en-US" dirty="0" smtClean="0">
                <a:solidFill>
                  <a:schemeClr val="tx2"/>
                </a:solidFill>
              </a:rPr>
              <a:t>4.3</a:t>
            </a:r>
            <a:endParaRPr lang="en-US" dirty="0">
              <a:solidFill>
                <a:schemeClr val="tx2"/>
              </a:solidFill>
            </a:endParaRPr>
          </a:p>
        </p:txBody>
      </p:sp>
    </p:spTree>
    <p:extLst>
      <p:ext uri="{BB962C8B-B14F-4D97-AF65-F5344CB8AC3E}">
        <p14:creationId xmlns:p14="http://schemas.microsoft.com/office/powerpoint/2010/main" val="305692106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179276"/>
            <a:ext cx="7772400" cy="751114"/>
          </a:xfrm>
        </p:spPr>
        <p:txBody>
          <a:bodyPr/>
          <a:lstStyle/>
          <a:p>
            <a:pPr algn="l"/>
            <a:r>
              <a:rPr lang="en-US" dirty="0" smtClean="0"/>
              <a:t>6.2 Election of Officers</a:t>
            </a:r>
            <a:endParaRPr lang="en-US" dirty="0"/>
          </a:p>
        </p:txBody>
      </p:sp>
      <p:sp>
        <p:nvSpPr>
          <p:cNvPr id="3" name="Content Placeholder 2"/>
          <p:cNvSpPr>
            <a:spLocks noGrp="1"/>
          </p:cNvSpPr>
          <p:nvPr>
            <p:ph idx="1"/>
          </p:nvPr>
        </p:nvSpPr>
        <p:spPr>
          <a:xfrm>
            <a:off x="464457" y="1799765"/>
            <a:ext cx="7993743" cy="4601029"/>
          </a:xfrm>
        </p:spPr>
        <p:txBody>
          <a:bodyPr/>
          <a:lstStyle/>
          <a:p>
            <a:r>
              <a:rPr lang="en-US" b="0" dirty="0"/>
              <a:t>A WG may elect a new Chair or Vice Chair at any plenary session, subject to confirmation by the </a:t>
            </a:r>
            <a:r>
              <a:rPr lang="en-US" b="0" dirty="0" smtClean="0"/>
              <a:t>IEEE802 </a:t>
            </a:r>
            <a:r>
              <a:rPr lang="en-US" b="0" dirty="0"/>
              <a:t>LMSC Sponsor </a:t>
            </a:r>
          </a:p>
          <a:p>
            <a:r>
              <a:rPr lang="en-US" b="0" dirty="0"/>
              <a:t>All WG elections become effective at the end of the plenary session where the election occurs. A plenary session is as defined in the LMSC OM, 4.1[refs4]. Prior to the end of that plenary session, persons that have been elected during the session are considered „Acting‟. Persons who are succeeding someone that currently holds the position do not acquire any rights for that position until the close of the plenary session. </a:t>
            </a:r>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a:p>
        </p:txBody>
      </p:sp>
      <p:sp>
        <p:nvSpPr>
          <p:cNvPr id="5" name="Footer Placeholder 4"/>
          <p:cNvSpPr>
            <a:spLocks noGrp="1"/>
          </p:cNvSpPr>
          <p:nvPr>
            <p:ph type="ftr" sz="quarter" idx="11"/>
          </p:nvPr>
        </p:nvSpPr>
        <p:spPr>
          <a:xfrm>
            <a:off x="6578600" y="6518955"/>
            <a:ext cx="1965325" cy="182562"/>
          </a:xfrm>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a:xfrm>
            <a:off x="4344988" y="6518955"/>
            <a:ext cx="530225" cy="182562"/>
          </a:xfrm>
        </p:spPr>
        <p:txBody>
          <a:bodyPr/>
          <a:lstStyle/>
          <a:p>
            <a:pPr>
              <a:defRPr/>
            </a:pPr>
            <a:r>
              <a:rPr lang="en-US" smtClean="0"/>
              <a:t>Slide </a:t>
            </a:r>
            <a:fld id="{66EA89C9-E549-4926-913B-DF97A2744154}" type="slidenum">
              <a:rPr lang="en-US" smtClean="0"/>
              <a:pPr>
                <a:defRPr/>
              </a:pPr>
              <a:t>39</a:t>
            </a:fld>
            <a:endParaRPr lang="en-US"/>
          </a:p>
        </p:txBody>
      </p:sp>
      <p:sp>
        <p:nvSpPr>
          <p:cNvPr id="7" name="Title 1"/>
          <p:cNvSpPr txBox="1">
            <a:spLocks/>
          </p:cNvSpPr>
          <p:nvPr/>
        </p:nvSpPr>
        <p:spPr bwMode="auto">
          <a:xfrm>
            <a:off x="526142" y="703036"/>
            <a:ext cx="7772400" cy="763814"/>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Current 802  P&amp;P</a:t>
            </a:r>
            <a:endParaRPr lang="en-US" dirty="0"/>
          </a:p>
        </p:txBody>
      </p:sp>
      <p:sp>
        <p:nvSpPr>
          <p:cNvPr id="8" name="Text Box 4"/>
          <p:cNvSpPr txBox="1">
            <a:spLocks noChangeArrowheads="1"/>
          </p:cNvSpPr>
          <p:nvPr/>
        </p:nvSpPr>
        <p:spPr bwMode="auto">
          <a:xfrm>
            <a:off x="22225" y="559482"/>
            <a:ext cx="39145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smtClean="0">
                <a:solidFill>
                  <a:schemeClr val="tx2"/>
                </a:solidFill>
              </a:rPr>
              <a:t>Wednesday </a:t>
            </a:r>
            <a:r>
              <a:rPr lang="en-US" dirty="0">
                <a:solidFill>
                  <a:schemeClr val="tx2"/>
                </a:solidFill>
              </a:rPr>
              <a:t>Agenda Item </a:t>
            </a:r>
            <a:r>
              <a:rPr lang="en-US" dirty="0" smtClean="0">
                <a:solidFill>
                  <a:schemeClr val="tx2"/>
                </a:solidFill>
              </a:rPr>
              <a:t>3.1</a:t>
            </a:r>
            <a:endParaRPr lang="en-US" dirty="0">
              <a:solidFill>
                <a:schemeClr val="tx2"/>
              </a:solidFill>
            </a:endParaRPr>
          </a:p>
        </p:txBody>
      </p:sp>
    </p:spTree>
    <p:extLst>
      <p:ext uri="{BB962C8B-B14F-4D97-AF65-F5344CB8AC3E}">
        <p14:creationId xmlns:p14="http://schemas.microsoft.com/office/powerpoint/2010/main" val="25059711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4</a:t>
            </a:fld>
            <a:endParaRPr lang="en-US"/>
          </a:p>
        </p:txBody>
      </p:sp>
      <p:sp>
        <p:nvSpPr>
          <p:cNvPr id="8" name="Text Box 4"/>
          <p:cNvSpPr txBox="1">
            <a:spLocks noChangeArrowheads="1"/>
          </p:cNvSpPr>
          <p:nvPr/>
        </p:nvSpPr>
        <p:spPr bwMode="auto">
          <a:xfrm>
            <a:off x="227068" y="582839"/>
            <a:ext cx="2903423" cy="369332"/>
          </a:xfrm>
          <a:prstGeom prst="rect">
            <a:avLst/>
          </a:prstGeom>
          <a:noFill/>
          <a:ln w="9525">
            <a:noFill/>
            <a:miter lim="800000"/>
            <a:headEnd/>
            <a:tailEnd/>
          </a:ln>
        </p:spPr>
        <p:txBody>
          <a:bodyPr wrap="none">
            <a:spAutoFit/>
          </a:bodyPr>
          <a:lstStyle/>
          <a:p>
            <a:pPr algn="ctr" eaLnBrk="0" hangingPunct="0"/>
            <a:r>
              <a:rPr lang="en-US" sz="1800" dirty="0">
                <a:solidFill>
                  <a:schemeClr val="tx2"/>
                </a:solidFill>
              </a:rPr>
              <a:t>Monday Agenda Item </a:t>
            </a:r>
            <a:r>
              <a:rPr lang="en-US" sz="1800" dirty="0" smtClean="0">
                <a:solidFill>
                  <a:schemeClr val="tx2"/>
                </a:solidFill>
              </a:rPr>
              <a:t>4.1.3 </a:t>
            </a:r>
            <a:endParaRPr lang="en-US" sz="1800" dirty="0">
              <a:solidFill>
                <a:schemeClr val="tx2"/>
              </a:solidFill>
            </a:endParaRPr>
          </a:p>
        </p:txBody>
      </p:sp>
      <p:sp>
        <p:nvSpPr>
          <p:cNvPr id="10" name="Title 9"/>
          <p:cNvSpPr>
            <a:spLocks noGrp="1"/>
          </p:cNvSpPr>
          <p:nvPr>
            <p:ph type="title"/>
          </p:nvPr>
        </p:nvSpPr>
        <p:spPr>
          <a:xfrm>
            <a:off x="685800" y="685800"/>
            <a:ext cx="7772400" cy="809625"/>
          </a:xfrm>
        </p:spPr>
        <p:txBody>
          <a:bodyPr/>
          <a:lstStyle/>
          <a:p>
            <a:r>
              <a:rPr lang="en-US" dirty="0" smtClean="0"/>
              <a:t>March Agenda Outline</a:t>
            </a:r>
            <a:endParaRPr lang="en-US" dirty="0"/>
          </a:p>
        </p:txBody>
      </p:sp>
      <p:sp>
        <p:nvSpPr>
          <p:cNvPr id="20" name="Rectangle 19"/>
          <p:cNvSpPr/>
          <p:nvPr/>
        </p:nvSpPr>
        <p:spPr bwMode="auto">
          <a:xfrm>
            <a:off x="76200" y="1704974"/>
            <a:ext cx="2924175" cy="4314825"/>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rPr>
              <a:t>Monday</a:t>
            </a:r>
          </a:p>
          <a:p>
            <a:pPr marL="0" marR="0" indent="0" algn="ctr" defTabSz="914400" rtl="0" eaLnBrk="0" fontAlgn="base" latinLnBrk="0" hangingPunct="0">
              <a:lnSpc>
                <a:spcPct val="100000"/>
              </a:lnSpc>
              <a:spcBef>
                <a:spcPct val="0"/>
              </a:spcBef>
              <a:spcAft>
                <a:spcPct val="0"/>
              </a:spcAft>
              <a:buClrTx/>
              <a:buSzTx/>
              <a:buFontTx/>
              <a:buNone/>
              <a:tabLst/>
            </a:pPr>
            <a:r>
              <a:rPr lang="en-US" dirty="0" smtClean="0"/>
              <a:t>Announcements</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Status Reports</a:t>
            </a:r>
          </a:p>
          <a:p>
            <a:pPr algn="ctr" eaLnBrk="0" hangingPunct="0"/>
            <a:r>
              <a:rPr lang="en-US" dirty="0" smtClean="0"/>
              <a:t>Election Process</a:t>
            </a:r>
            <a:endParaRPr lang="en-US" dirty="0"/>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p>
          <a:p>
            <a:pPr marL="0" marR="0" indent="0" algn="ctr" defTabSz="914400" rtl="0" eaLnBrk="0" fontAlgn="base" latinLnBrk="0" hangingPunct="0">
              <a:lnSpc>
                <a:spcPct val="100000"/>
              </a:lnSpc>
              <a:spcBef>
                <a:spcPct val="0"/>
              </a:spcBef>
              <a:spcAft>
                <a:spcPct val="0"/>
              </a:spcAft>
              <a:buClrTx/>
              <a:buSzTx/>
              <a:buFontTx/>
              <a:buNone/>
              <a:tabLst/>
            </a:pPr>
            <a:r>
              <a:rPr lang="en-US" dirty="0" smtClean="0"/>
              <a:t>Candidate Speeches</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Questions</a:t>
            </a:r>
          </a:p>
          <a:p>
            <a:pPr marL="0" marR="0" indent="0" algn="ctr" defTabSz="914400" rtl="0" eaLnBrk="0" fontAlgn="base" latinLnBrk="0" hangingPunct="0">
              <a:lnSpc>
                <a:spcPct val="100000"/>
              </a:lnSpc>
              <a:spcBef>
                <a:spcPct val="0"/>
              </a:spcBef>
              <a:spcAft>
                <a:spcPct val="0"/>
              </a:spcAft>
              <a:buClrTx/>
              <a:buSzTx/>
              <a:buFontTx/>
              <a:buNone/>
              <a:tabLst/>
            </a:pPr>
            <a:endParaRPr lang="en-US" dirty="0"/>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p:txBody>
      </p:sp>
      <p:sp>
        <p:nvSpPr>
          <p:cNvPr id="21" name="Rectangle 20"/>
          <p:cNvSpPr/>
          <p:nvPr/>
        </p:nvSpPr>
        <p:spPr bwMode="auto">
          <a:xfrm>
            <a:off x="3124198" y="1704975"/>
            <a:ext cx="2924175" cy="2009775"/>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rPr>
              <a:t>Wednesday</a:t>
            </a:r>
          </a:p>
          <a:p>
            <a:pPr marL="0" marR="0" indent="0" algn="ctr" defTabSz="914400" rtl="0" eaLnBrk="0" fontAlgn="base" latinLnBrk="0" hangingPunct="0">
              <a:lnSpc>
                <a:spcPct val="100000"/>
              </a:lnSpc>
              <a:spcBef>
                <a:spcPct val="0"/>
              </a:spcBef>
              <a:spcAft>
                <a:spcPct val="0"/>
              </a:spcAft>
              <a:buClrTx/>
              <a:buSzTx/>
              <a:buFontTx/>
              <a:buNone/>
              <a:tabLst/>
            </a:pPr>
            <a:r>
              <a:rPr lang="en-US" dirty="0" smtClean="0"/>
              <a:t>Announcements</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Status Reports</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dirty="0" smtClean="0"/>
              <a:t>Candidate Intro</a:t>
            </a:r>
          </a:p>
        </p:txBody>
      </p:sp>
      <p:sp>
        <p:nvSpPr>
          <p:cNvPr id="22" name="Rectangle 21"/>
          <p:cNvSpPr/>
          <p:nvPr/>
        </p:nvSpPr>
        <p:spPr bwMode="auto">
          <a:xfrm>
            <a:off x="6172199" y="1704975"/>
            <a:ext cx="2924175" cy="33147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rPr>
              <a:t>Friday</a:t>
            </a:r>
          </a:p>
          <a:p>
            <a:pPr marL="0" marR="0" indent="0" algn="ctr" defTabSz="914400" rtl="0" eaLnBrk="0" fontAlgn="base" latinLnBrk="0" hangingPunct="0">
              <a:lnSpc>
                <a:spcPct val="100000"/>
              </a:lnSpc>
              <a:spcBef>
                <a:spcPct val="0"/>
              </a:spcBef>
              <a:spcAft>
                <a:spcPct val="0"/>
              </a:spcAft>
              <a:buClrTx/>
              <a:buSzTx/>
              <a:buFontTx/>
              <a:buNone/>
              <a:tabLst/>
            </a:pPr>
            <a:r>
              <a:rPr lang="en-US" dirty="0" smtClean="0"/>
              <a:t>Announcements</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Status Reports</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Motions</a:t>
            </a:r>
          </a:p>
          <a:p>
            <a:pPr marL="0" marR="0" indent="0" algn="ctr" defTabSz="914400" rtl="0" eaLnBrk="0" fontAlgn="base" latinLnBrk="0" hangingPunct="0">
              <a:lnSpc>
                <a:spcPct val="100000"/>
              </a:lnSpc>
              <a:spcBef>
                <a:spcPct val="0"/>
              </a:spcBef>
              <a:spcAft>
                <a:spcPct val="0"/>
              </a:spcAft>
              <a:buClrTx/>
              <a:buSzTx/>
              <a:buFontTx/>
              <a:buNone/>
              <a:tabLst/>
            </a:pPr>
            <a:endParaRPr lang="en-US" dirty="0"/>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Adjourn</a:t>
            </a:r>
          </a:p>
        </p:txBody>
      </p:sp>
      <p:sp>
        <p:nvSpPr>
          <p:cNvPr id="23" name="Rectangle 22"/>
          <p:cNvSpPr/>
          <p:nvPr/>
        </p:nvSpPr>
        <p:spPr bwMode="auto">
          <a:xfrm>
            <a:off x="3130492" y="3867150"/>
            <a:ext cx="1374834" cy="215265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Elections</a:t>
            </a:r>
          </a:p>
          <a:p>
            <a:pPr marL="0" marR="0" indent="0" algn="ctr" defTabSz="914400" rtl="0" eaLnBrk="0" fontAlgn="base" latinLnBrk="0" hangingPunct="0">
              <a:lnSpc>
                <a:spcPct val="100000"/>
              </a:lnSpc>
              <a:spcBef>
                <a:spcPct val="0"/>
              </a:spcBef>
              <a:spcAft>
                <a:spcPct val="0"/>
              </a:spcAft>
              <a:buClrTx/>
              <a:buSzTx/>
              <a:buFontTx/>
              <a:buNone/>
              <a:tabLst/>
            </a:pPr>
            <a:endParaRPr lang="en-US" sz="2000" dirty="0"/>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sz="2000" dirty="0" smtClean="0"/>
              <a:t>Count</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Elections</a:t>
            </a:r>
          </a:p>
          <a:p>
            <a:pPr marL="0" marR="0" indent="0" algn="ctr" defTabSz="914400" rtl="0" eaLnBrk="0" fontAlgn="base" latinLnBrk="0" hangingPunct="0">
              <a:lnSpc>
                <a:spcPct val="100000"/>
              </a:lnSpc>
              <a:spcBef>
                <a:spcPct val="0"/>
              </a:spcBef>
              <a:spcAft>
                <a:spcPct val="0"/>
              </a:spcAft>
              <a:buClrTx/>
              <a:buSzTx/>
              <a:buFontTx/>
              <a:buNone/>
              <a:tabLst/>
            </a:pPr>
            <a:endParaRPr lang="en-US" sz="2000" dirty="0"/>
          </a:p>
          <a:p>
            <a:pPr marL="0" marR="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Count</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p:txBody>
      </p:sp>
      <p:sp>
        <p:nvSpPr>
          <p:cNvPr id="24" name="Rectangle 23"/>
          <p:cNvSpPr/>
          <p:nvPr/>
        </p:nvSpPr>
        <p:spPr bwMode="auto">
          <a:xfrm>
            <a:off x="4657726" y="3867150"/>
            <a:ext cx="1374834" cy="215265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err="1" smtClean="0">
                <a:ln>
                  <a:noFill/>
                </a:ln>
                <a:solidFill>
                  <a:schemeClr val="tx1"/>
                </a:solidFill>
                <a:effectLst/>
                <a:latin typeface="Times New Roman" pitchFamily="18" charset="0"/>
              </a:rPr>
              <a:t>BusinessMotions</a:t>
            </a: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lang="en-US" dirty="0"/>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Liaisons</a:t>
            </a:r>
          </a:p>
        </p:txBody>
      </p:sp>
      <p:sp>
        <p:nvSpPr>
          <p:cNvPr id="26" name="Freeform 25"/>
          <p:cNvSpPr/>
          <p:nvPr/>
        </p:nvSpPr>
        <p:spPr bwMode="auto">
          <a:xfrm>
            <a:off x="3486150" y="4419600"/>
            <a:ext cx="331759" cy="447675"/>
          </a:xfrm>
          <a:custGeom>
            <a:avLst/>
            <a:gdLst>
              <a:gd name="connsiteX0" fmla="*/ 0 w 504830"/>
              <a:gd name="connsiteY0" fmla="*/ 0 h 1495425"/>
              <a:gd name="connsiteX1" fmla="*/ 19050 w 504830"/>
              <a:gd name="connsiteY1" fmla="*/ 47625 h 1495425"/>
              <a:gd name="connsiteX2" fmla="*/ 47625 w 504830"/>
              <a:gd name="connsiteY2" fmla="*/ 76200 h 1495425"/>
              <a:gd name="connsiteX3" fmla="*/ 66675 w 504830"/>
              <a:gd name="connsiteY3" fmla="*/ 104775 h 1495425"/>
              <a:gd name="connsiteX4" fmla="*/ 95250 w 504830"/>
              <a:gd name="connsiteY4" fmla="*/ 133350 h 1495425"/>
              <a:gd name="connsiteX5" fmla="*/ 209550 w 504830"/>
              <a:gd name="connsiteY5" fmla="*/ 142875 h 1495425"/>
              <a:gd name="connsiteX6" fmla="*/ 238125 w 504830"/>
              <a:gd name="connsiteY6" fmla="*/ 152400 h 1495425"/>
              <a:gd name="connsiteX7" fmla="*/ 295275 w 504830"/>
              <a:gd name="connsiteY7" fmla="*/ 161925 h 1495425"/>
              <a:gd name="connsiteX8" fmla="*/ 323850 w 504830"/>
              <a:gd name="connsiteY8" fmla="*/ 180975 h 1495425"/>
              <a:gd name="connsiteX9" fmla="*/ 314325 w 504830"/>
              <a:gd name="connsiteY9" fmla="*/ 276225 h 1495425"/>
              <a:gd name="connsiteX10" fmla="*/ 276225 w 504830"/>
              <a:gd name="connsiteY10" fmla="*/ 295275 h 1495425"/>
              <a:gd name="connsiteX11" fmla="*/ 247650 w 504830"/>
              <a:gd name="connsiteY11" fmla="*/ 352425 h 1495425"/>
              <a:gd name="connsiteX12" fmla="*/ 228600 w 504830"/>
              <a:gd name="connsiteY12" fmla="*/ 381000 h 1495425"/>
              <a:gd name="connsiteX13" fmla="*/ 257175 w 504830"/>
              <a:gd name="connsiteY13" fmla="*/ 400050 h 1495425"/>
              <a:gd name="connsiteX14" fmla="*/ 314325 w 504830"/>
              <a:gd name="connsiteY14" fmla="*/ 419100 h 1495425"/>
              <a:gd name="connsiteX15" fmla="*/ 400050 w 504830"/>
              <a:gd name="connsiteY15" fmla="*/ 457200 h 1495425"/>
              <a:gd name="connsiteX16" fmla="*/ 428625 w 504830"/>
              <a:gd name="connsiteY16" fmla="*/ 466725 h 1495425"/>
              <a:gd name="connsiteX17" fmla="*/ 457200 w 504830"/>
              <a:gd name="connsiteY17" fmla="*/ 476250 h 1495425"/>
              <a:gd name="connsiteX18" fmla="*/ 438150 w 504830"/>
              <a:gd name="connsiteY18" fmla="*/ 628650 h 1495425"/>
              <a:gd name="connsiteX19" fmla="*/ 390525 w 504830"/>
              <a:gd name="connsiteY19" fmla="*/ 685800 h 1495425"/>
              <a:gd name="connsiteX20" fmla="*/ 352425 w 504830"/>
              <a:gd name="connsiteY20" fmla="*/ 704850 h 1495425"/>
              <a:gd name="connsiteX21" fmla="*/ 314325 w 504830"/>
              <a:gd name="connsiteY21" fmla="*/ 733425 h 1495425"/>
              <a:gd name="connsiteX22" fmla="*/ 285750 w 504830"/>
              <a:gd name="connsiteY22" fmla="*/ 752475 h 1495425"/>
              <a:gd name="connsiteX23" fmla="*/ 247650 w 504830"/>
              <a:gd name="connsiteY23" fmla="*/ 781050 h 1495425"/>
              <a:gd name="connsiteX24" fmla="*/ 209550 w 504830"/>
              <a:gd name="connsiteY24" fmla="*/ 790575 h 1495425"/>
              <a:gd name="connsiteX25" fmla="*/ 190500 w 504830"/>
              <a:gd name="connsiteY25" fmla="*/ 819150 h 1495425"/>
              <a:gd name="connsiteX26" fmla="*/ 238125 w 504830"/>
              <a:gd name="connsiteY26" fmla="*/ 857250 h 1495425"/>
              <a:gd name="connsiteX27" fmla="*/ 295275 w 504830"/>
              <a:gd name="connsiteY27" fmla="*/ 895350 h 1495425"/>
              <a:gd name="connsiteX28" fmla="*/ 342900 w 504830"/>
              <a:gd name="connsiteY28" fmla="*/ 981075 h 1495425"/>
              <a:gd name="connsiteX29" fmla="*/ 323850 w 504830"/>
              <a:gd name="connsiteY29" fmla="*/ 1019175 h 1495425"/>
              <a:gd name="connsiteX30" fmla="*/ 257175 w 504830"/>
              <a:gd name="connsiteY30" fmla="*/ 1047750 h 1495425"/>
              <a:gd name="connsiteX31" fmla="*/ 314325 w 504830"/>
              <a:gd name="connsiteY31" fmla="*/ 1085850 h 1495425"/>
              <a:gd name="connsiteX32" fmla="*/ 381000 w 504830"/>
              <a:gd name="connsiteY32" fmla="*/ 1114425 h 1495425"/>
              <a:gd name="connsiteX33" fmla="*/ 409575 w 504830"/>
              <a:gd name="connsiteY33" fmla="*/ 1133475 h 1495425"/>
              <a:gd name="connsiteX34" fmla="*/ 485775 w 504830"/>
              <a:gd name="connsiteY34" fmla="*/ 1152525 h 1495425"/>
              <a:gd name="connsiteX35" fmla="*/ 504825 w 504830"/>
              <a:gd name="connsiteY35" fmla="*/ 1219200 h 1495425"/>
              <a:gd name="connsiteX36" fmla="*/ 485775 w 504830"/>
              <a:gd name="connsiteY36" fmla="*/ 1495425 h 1495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04830" h="1495425">
                <a:moveTo>
                  <a:pt x="0" y="0"/>
                </a:moveTo>
                <a:cubicBezTo>
                  <a:pt x="6350" y="15875"/>
                  <a:pt x="9988" y="33126"/>
                  <a:pt x="19050" y="47625"/>
                </a:cubicBezTo>
                <a:cubicBezTo>
                  <a:pt x="26189" y="59048"/>
                  <a:pt x="39001" y="65852"/>
                  <a:pt x="47625" y="76200"/>
                </a:cubicBezTo>
                <a:cubicBezTo>
                  <a:pt x="54954" y="84994"/>
                  <a:pt x="59346" y="95981"/>
                  <a:pt x="66675" y="104775"/>
                </a:cubicBezTo>
                <a:cubicBezTo>
                  <a:pt x="75299" y="115123"/>
                  <a:pt x="82234" y="129879"/>
                  <a:pt x="95250" y="133350"/>
                </a:cubicBezTo>
                <a:cubicBezTo>
                  <a:pt x="132191" y="143201"/>
                  <a:pt x="171450" y="139700"/>
                  <a:pt x="209550" y="142875"/>
                </a:cubicBezTo>
                <a:cubicBezTo>
                  <a:pt x="219075" y="146050"/>
                  <a:pt x="228324" y="150222"/>
                  <a:pt x="238125" y="152400"/>
                </a:cubicBezTo>
                <a:cubicBezTo>
                  <a:pt x="256978" y="156590"/>
                  <a:pt x="276953" y="155818"/>
                  <a:pt x="295275" y="161925"/>
                </a:cubicBezTo>
                <a:cubicBezTo>
                  <a:pt x="306135" y="165545"/>
                  <a:pt x="314325" y="174625"/>
                  <a:pt x="323850" y="180975"/>
                </a:cubicBezTo>
                <a:cubicBezTo>
                  <a:pt x="320675" y="212725"/>
                  <a:pt x="326597" y="246771"/>
                  <a:pt x="314325" y="276225"/>
                </a:cubicBezTo>
                <a:cubicBezTo>
                  <a:pt x="308864" y="289332"/>
                  <a:pt x="287133" y="286185"/>
                  <a:pt x="276225" y="295275"/>
                </a:cubicBezTo>
                <a:cubicBezTo>
                  <a:pt x="252827" y="314773"/>
                  <a:pt x="259724" y="328278"/>
                  <a:pt x="247650" y="352425"/>
                </a:cubicBezTo>
                <a:cubicBezTo>
                  <a:pt x="242530" y="362664"/>
                  <a:pt x="234950" y="371475"/>
                  <a:pt x="228600" y="381000"/>
                </a:cubicBezTo>
                <a:cubicBezTo>
                  <a:pt x="238125" y="387350"/>
                  <a:pt x="246714" y="395401"/>
                  <a:pt x="257175" y="400050"/>
                </a:cubicBezTo>
                <a:cubicBezTo>
                  <a:pt x="275525" y="408205"/>
                  <a:pt x="314325" y="419100"/>
                  <a:pt x="314325" y="419100"/>
                </a:cubicBezTo>
                <a:cubicBezTo>
                  <a:pt x="359608" y="449289"/>
                  <a:pt x="332040" y="434530"/>
                  <a:pt x="400050" y="457200"/>
                </a:cubicBezTo>
                <a:lnTo>
                  <a:pt x="428625" y="466725"/>
                </a:lnTo>
                <a:lnTo>
                  <a:pt x="457200" y="476250"/>
                </a:lnTo>
                <a:cubicBezTo>
                  <a:pt x="456053" y="490012"/>
                  <a:pt x="453707" y="592351"/>
                  <a:pt x="438150" y="628650"/>
                </a:cubicBezTo>
                <a:cubicBezTo>
                  <a:pt x="430778" y="645850"/>
                  <a:pt x="404660" y="675703"/>
                  <a:pt x="390525" y="685800"/>
                </a:cubicBezTo>
                <a:cubicBezTo>
                  <a:pt x="378971" y="694053"/>
                  <a:pt x="364466" y="697325"/>
                  <a:pt x="352425" y="704850"/>
                </a:cubicBezTo>
                <a:cubicBezTo>
                  <a:pt x="338963" y="713264"/>
                  <a:pt x="327243" y="724198"/>
                  <a:pt x="314325" y="733425"/>
                </a:cubicBezTo>
                <a:cubicBezTo>
                  <a:pt x="305010" y="740079"/>
                  <a:pt x="295065" y="745821"/>
                  <a:pt x="285750" y="752475"/>
                </a:cubicBezTo>
                <a:cubicBezTo>
                  <a:pt x="272832" y="761702"/>
                  <a:pt x="261849" y="773950"/>
                  <a:pt x="247650" y="781050"/>
                </a:cubicBezTo>
                <a:cubicBezTo>
                  <a:pt x="235941" y="786904"/>
                  <a:pt x="222250" y="787400"/>
                  <a:pt x="209550" y="790575"/>
                </a:cubicBezTo>
                <a:cubicBezTo>
                  <a:pt x="203200" y="800100"/>
                  <a:pt x="190500" y="807702"/>
                  <a:pt x="190500" y="819150"/>
                </a:cubicBezTo>
                <a:cubicBezTo>
                  <a:pt x="190500" y="847873"/>
                  <a:pt x="220282" y="851302"/>
                  <a:pt x="238125" y="857250"/>
                </a:cubicBezTo>
                <a:cubicBezTo>
                  <a:pt x="257175" y="869950"/>
                  <a:pt x="282575" y="876300"/>
                  <a:pt x="295275" y="895350"/>
                </a:cubicBezTo>
                <a:cubicBezTo>
                  <a:pt x="338944" y="960854"/>
                  <a:pt x="326135" y="930780"/>
                  <a:pt x="342900" y="981075"/>
                </a:cubicBezTo>
                <a:cubicBezTo>
                  <a:pt x="336550" y="993775"/>
                  <a:pt x="332940" y="1008267"/>
                  <a:pt x="323850" y="1019175"/>
                </a:cubicBezTo>
                <a:cubicBezTo>
                  <a:pt x="306540" y="1039947"/>
                  <a:pt x="281043" y="1041783"/>
                  <a:pt x="257175" y="1047750"/>
                </a:cubicBezTo>
                <a:cubicBezTo>
                  <a:pt x="290658" y="1097975"/>
                  <a:pt x="256918" y="1061247"/>
                  <a:pt x="314325" y="1085850"/>
                </a:cubicBezTo>
                <a:cubicBezTo>
                  <a:pt x="406415" y="1125317"/>
                  <a:pt x="271617" y="1087079"/>
                  <a:pt x="381000" y="1114425"/>
                </a:cubicBezTo>
                <a:cubicBezTo>
                  <a:pt x="390525" y="1120775"/>
                  <a:pt x="399336" y="1128355"/>
                  <a:pt x="409575" y="1133475"/>
                </a:cubicBezTo>
                <a:cubicBezTo>
                  <a:pt x="429101" y="1143238"/>
                  <a:pt x="467661" y="1148902"/>
                  <a:pt x="485775" y="1152525"/>
                </a:cubicBezTo>
                <a:cubicBezTo>
                  <a:pt x="490012" y="1165236"/>
                  <a:pt x="505157" y="1208237"/>
                  <a:pt x="504825" y="1219200"/>
                </a:cubicBezTo>
                <a:cubicBezTo>
                  <a:pt x="502030" y="1311451"/>
                  <a:pt x="485775" y="1495425"/>
                  <a:pt x="485775" y="1495425"/>
                </a:cubicBezTo>
              </a:path>
            </a:pathLst>
          </a:custGeom>
          <a:noFill/>
          <a:ln w="38100" cap="flat" cmpd="sng" algn="ctr">
            <a:solidFill>
              <a:schemeClr val="tx1"/>
            </a:solidFill>
            <a:prstDash val="solid"/>
            <a:round/>
            <a:headEnd type="none" w="sm" len="sm"/>
            <a:tailEnd type="stealth"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13" name="Freeform 12"/>
          <p:cNvSpPr/>
          <p:nvPr/>
        </p:nvSpPr>
        <p:spPr bwMode="auto">
          <a:xfrm>
            <a:off x="3652029" y="5381625"/>
            <a:ext cx="331759" cy="447675"/>
          </a:xfrm>
          <a:custGeom>
            <a:avLst/>
            <a:gdLst>
              <a:gd name="connsiteX0" fmla="*/ 0 w 504830"/>
              <a:gd name="connsiteY0" fmla="*/ 0 h 1495425"/>
              <a:gd name="connsiteX1" fmla="*/ 19050 w 504830"/>
              <a:gd name="connsiteY1" fmla="*/ 47625 h 1495425"/>
              <a:gd name="connsiteX2" fmla="*/ 47625 w 504830"/>
              <a:gd name="connsiteY2" fmla="*/ 76200 h 1495425"/>
              <a:gd name="connsiteX3" fmla="*/ 66675 w 504830"/>
              <a:gd name="connsiteY3" fmla="*/ 104775 h 1495425"/>
              <a:gd name="connsiteX4" fmla="*/ 95250 w 504830"/>
              <a:gd name="connsiteY4" fmla="*/ 133350 h 1495425"/>
              <a:gd name="connsiteX5" fmla="*/ 209550 w 504830"/>
              <a:gd name="connsiteY5" fmla="*/ 142875 h 1495425"/>
              <a:gd name="connsiteX6" fmla="*/ 238125 w 504830"/>
              <a:gd name="connsiteY6" fmla="*/ 152400 h 1495425"/>
              <a:gd name="connsiteX7" fmla="*/ 295275 w 504830"/>
              <a:gd name="connsiteY7" fmla="*/ 161925 h 1495425"/>
              <a:gd name="connsiteX8" fmla="*/ 323850 w 504830"/>
              <a:gd name="connsiteY8" fmla="*/ 180975 h 1495425"/>
              <a:gd name="connsiteX9" fmla="*/ 314325 w 504830"/>
              <a:gd name="connsiteY9" fmla="*/ 276225 h 1495425"/>
              <a:gd name="connsiteX10" fmla="*/ 276225 w 504830"/>
              <a:gd name="connsiteY10" fmla="*/ 295275 h 1495425"/>
              <a:gd name="connsiteX11" fmla="*/ 247650 w 504830"/>
              <a:gd name="connsiteY11" fmla="*/ 352425 h 1495425"/>
              <a:gd name="connsiteX12" fmla="*/ 228600 w 504830"/>
              <a:gd name="connsiteY12" fmla="*/ 381000 h 1495425"/>
              <a:gd name="connsiteX13" fmla="*/ 257175 w 504830"/>
              <a:gd name="connsiteY13" fmla="*/ 400050 h 1495425"/>
              <a:gd name="connsiteX14" fmla="*/ 314325 w 504830"/>
              <a:gd name="connsiteY14" fmla="*/ 419100 h 1495425"/>
              <a:gd name="connsiteX15" fmla="*/ 400050 w 504830"/>
              <a:gd name="connsiteY15" fmla="*/ 457200 h 1495425"/>
              <a:gd name="connsiteX16" fmla="*/ 428625 w 504830"/>
              <a:gd name="connsiteY16" fmla="*/ 466725 h 1495425"/>
              <a:gd name="connsiteX17" fmla="*/ 457200 w 504830"/>
              <a:gd name="connsiteY17" fmla="*/ 476250 h 1495425"/>
              <a:gd name="connsiteX18" fmla="*/ 438150 w 504830"/>
              <a:gd name="connsiteY18" fmla="*/ 628650 h 1495425"/>
              <a:gd name="connsiteX19" fmla="*/ 390525 w 504830"/>
              <a:gd name="connsiteY19" fmla="*/ 685800 h 1495425"/>
              <a:gd name="connsiteX20" fmla="*/ 352425 w 504830"/>
              <a:gd name="connsiteY20" fmla="*/ 704850 h 1495425"/>
              <a:gd name="connsiteX21" fmla="*/ 314325 w 504830"/>
              <a:gd name="connsiteY21" fmla="*/ 733425 h 1495425"/>
              <a:gd name="connsiteX22" fmla="*/ 285750 w 504830"/>
              <a:gd name="connsiteY22" fmla="*/ 752475 h 1495425"/>
              <a:gd name="connsiteX23" fmla="*/ 247650 w 504830"/>
              <a:gd name="connsiteY23" fmla="*/ 781050 h 1495425"/>
              <a:gd name="connsiteX24" fmla="*/ 209550 w 504830"/>
              <a:gd name="connsiteY24" fmla="*/ 790575 h 1495425"/>
              <a:gd name="connsiteX25" fmla="*/ 190500 w 504830"/>
              <a:gd name="connsiteY25" fmla="*/ 819150 h 1495425"/>
              <a:gd name="connsiteX26" fmla="*/ 238125 w 504830"/>
              <a:gd name="connsiteY26" fmla="*/ 857250 h 1495425"/>
              <a:gd name="connsiteX27" fmla="*/ 295275 w 504830"/>
              <a:gd name="connsiteY27" fmla="*/ 895350 h 1495425"/>
              <a:gd name="connsiteX28" fmla="*/ 342900 w 504830"/>
              <a:gd name="connsiteY28" fmla="*/ 981075 h 1495425"/>
              <a:gd name="connsiteX29" fmla="*/ 323850 w 504830"/>
              <a:gd name="connsiteY29" fmla="*/ 1019175 h 1495425"/>
              <a:gd name="connsiteX30" fmla="*/ 257175 w 504830"/>
              <a:gd name="connsiteY30" fmla="*/ 1047750 h 1495425"/>
              <a:gd name="connsiteX31" fmla="*/ 314325 w 504830"/>
              <a:gd name="connsiteY31" fmla="*/ 1085850 h 1495425"/>
              <a:gd name="connsiteX32" fmla="*/ 381000 w 504830"/>
              <a:gd name="connsiteY32" fmla="*/ 1114425 h 1495425"/>
              <a:gd name="connsiteX33" fmla="*/ 409575 w 504830"/>
              <a:gd name="connsiteY33" fmla="*/ 1133475 h 1495425"/>
              <a:gd name="connsiteX34" fmla="*/ 485775 w 504830"/>
              <a:gd name="connsiteY34" fmla="*/ 1152525 h 1495425"/>
              <a:gd name="connsiteX35" fmla="*/ 504825 w 504830"/>
              <a:gd name="connsiteY35" fmla="*/ 1219200 h 1495425"/>
              <a:gd name="connsiteX36" fmla="*/ 485775 w 504830"/>
              <a:gd name="connsiteY36" fmla="*/ 1495425 h 1495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04830" h="1495425">
                <a:moveTo>
                  <a:pt x="0" y="0"/>
                </a:moveTo>
                <a:cubicBezTo>
                  <a:pt x="6350" y="15875"/>
                  <a:pt x="9988" y="33126"/>
                  <a:pt x="19050" y="47625"/>
                </a:cubicBezTo>
                <a:cubicBezTo>
                  <a:pt x="26189" y="59048"/>
                  <a:pt x="39001" y="65852"/>
                  <a:pt x="47625" y="76200"/>
                </a:cubicBezTo>
                <a:cubicBezTo>
                  <a:pt x="54954" y="84994"/>
                  <a:pt x="59346" y="95981"/>
                  <a:pt x="66675" y="104775"/>
                </a:cubicBezTo>
                <a:cubicBezTo>
                  <a:pt x="75299" y="115123"/>
                  <a:pt x="82234" y="129879"/>
                  <a:pt x="95250" y="133350"/>
                </a:cubicBezTo>
                <a:cubicBezTo>
                  <a:pt x="132191" y="143201"/>
                  <a:pt x="171450" y="139700"/>
                  <a:pt x="209550" y="142875"/>
                </a:cubicBezTo>
                <a:cubicBezTo>
                  <a:pt x="219075" y="146050"/>
                  <a:pt x="228324" y="150222"/>
                  <a:pt x="238125" y="152400"/>
                </a:cubicBezTo>
                <a:cubicBezTo>
                  <a:pt x="256978" y="156590"/>
                  <a:pt x="276953" y="155818"/>
                  <a:pt x="295275" y="161925"/>
                </a:cubicBezTo>
                <a:cubicBezTo>
                  <a:pt x="306135" y="165545"/>
                  <a:pt x="314325" y="174625"/>
                  <a:pt x="323850" y="180975"/>
                </a:cubicBezTo>
                <a:cubicBezTo>
                  <a:pt x="320675" y="212725"/>
                  <a:pt x="326597" y="246771"/>
                  <a:pt x="314325" y="276225"/>
                </a:cubicBezTo>
                <a:cubicBezTo>
                  <a:pt x="308864" y="289332"/>
                  <a:pt x="287133" y="286185"/>
                  <a:pt x="276225" y="295275"/>
                </a:cubicBezTo>
                <a:cubicBezTo>
                  <a:pt x="252827" y="314773"/>
                  <a:pt x="259724" y="328278"/>
                  <a:pt x="247650" y="352425"/>
                </a:cubicBezTo>
                <a:cubicBezTo>
                  <a:pt x="242530" y="362664"/>
                  <a:pt x="234950" y="371475"/>
                  <a:pt x="228600" y="381000"/>
                </a:cubicBezTo>
                <a:cubicBezTo>
                  <a:pt x="238125" y="387350"/>
                  <a:pt x="246714" y="395401"/>
                  <a:pt x="257175" y="400050"/>
                </a:cubicBezTo>
                <a:cubicBezTo>
                  <a:pt x="275525" y="408205"/>
                  <a:pt x="314325" y="419100"/>
                  <a:pt x="314325" y="419100"/>
                </a:cubicBezTo>
                <a:cubicBezTo>
                  <a:pt x="359608" y="449289"/>
                  <a:pt x="332040" y="434530"/>
                  <a:pt x="400050" y="457200"/>
                </a:cubicBezTo>
                <a:lnTo>
                  <a:pt x="428625" y="466725"/>
                </a:lnTo>
                <a:lnTo>
                  <a:pt x="457200" y="476250"/>
                </a:lnTo>
                <a:cubicBezTo>
                  <a:pt x="456053" y="490012"/>
                  <a:pt x="453707" y="592351"/>
                  <a:pt x="438150" y="628650"/>
                </a:cubicBezTo>
                <a:cubicBezTo>
                  <a:pt x="430778" y="645850"/>
                  <a:pt x="404660" y="675703"/>
                  <a:pt x="390525" y="685800"/>
                </a:cubicBezTo>
                <a:cubicBezTo>
                  <a:pt x="378971" y="694053"/>
                  <a:pt x="364466" y="697325"/>
                  <a:pt x="352425" y="704850"/>
                </a:cubicBezTo>
                <a:cubicBezTo>
                  <a:pt x="338963" y="713264"/>
                  <a:pt x="327243" y="724198"/>
                  <a:pt x="314325" y="733425"/>
                </a:cubicBezTo>
                <a:cubicBezTo>
                  <a:pt x="305010" y="740079"/>
                  <a:pt x="295065" y="745821"/>
                  <a:pt x="285750" y="752475"/>
                </a:cubicBezTo>
                <a:cubicBezTo>
                  <a:pt x="272832" y="761702"/>
                  <a:pt x="261849" y="773950"/>
                  <a:pt x="247650" y="781050"/>
                </a:cubicBezTo>
                <a:cubicBezTo>
                  <a:pt x="235941" y="786904"/>
                  <a:pt x="222250" y="787400"/>
                  <a:pt x="209550" y="790575"/>
                </a:cubicBezTo>
                <a:cubicBezTo>
                  <a:pt x="203200" y="800100"/>
                  <a:pt x="190500" y="807702"/>
                  <a:pt x="190500" y="819150"/>
                </a:cubicBezTo>
                <a:cubicBezTo>
                  <a:pt x="190500" y="847873"/>
                  <a:pt x="220282" y="851302"/>
                  <a:pt x="238125" y="857250"/>
                </a:cubicBezTo>
                <a:cubicBezTo>
                  <a:pt x="257175" y="869950"/>
                  <a:pt x="282575" y="876300"/>
                  <a:pt x="295275" y="895350"/>
                </a:cubicBezTo>
                <a:cubicBezTo>
                  <a:pt x="338944" y="960854"/>
                  <a:pt x="326135" y="930780"/>
                  <a:pt x="342900" y="981075"/>
                </a:cubicBezTo>
                <a:cubicBezTo>
                  <a:pt x="336550" y="993775"/>
                  <a:pt x="332940" y="1008267"/>
                  <a:pt x="323850" y="1019175"/>
                </a:cubicBezTo>
                <a:cubicBezTo>
                  <a:pt x="306540" y="1039947"/>
                  <a:pt x="281043" y="1041783"/>
                  <a:pt x="257175" y="1047750"/>
                </a:cubicBezTo>
                <a:cubicBezTo>
                  <a:pt x="290658" y="1097975"/>
                  <a:pt x="256918" y="1061247"/>
                  <a:pt x="314325" y="1085850"/>
                </a:cubicBezTo>
                <a:cubicBezTo>
                  <a:pt x="406415" y="1125317"/>
                  <a:pt x="271617" y="1087079"/>
                  <a:pt x="381000" y="1114425"/>
                </a:cubicBezTo>
                <a:cubicBezTo>
                  <a:pt x="390525" y="1120775"/>
                  <a:pt x="399336" y="1128355"/>
                  <a:pt x="409575" y="1133475"/>
                </a:cubicBezTo>
                <a:cubicBezTo>
                  <a:pt x="429101" y="1143238"/>
                  <a:pt x="467661" y="1148902"/>
                  <a:pt x="485775" y="1152525"/>
                </a:cubicBezTo>
                <a:cubicBezTo>
                  <a:pt x="490012" y="1165236"/>
                  <a:pt x="505157" y="1208237"/>
                  <a:pt x="504825" y="1219200"/>
                </a:cubicBezTo>
                <a:cubicBezTo>
                  <a:pt x="502030" y="1311451"/>
                  <a:pt x="485775" y="1495425"/>
                  <a:pt x="485775" y="1495425"/>
                </a:cubicBezTo>
              </a:path>
            </a:pathLst>
          </a:custGeom>
          <a:noFill/>
          <a:ln w="38100" cap="flat" cmpd="sng" algn="ctr">
            <a:solidFill>
              <a:schemeClr val="tx1"/>
            </a:solidFill>
            <a:prstDash val="solid"/>
            <a:round/>
            <a:headEnd type="none" w="sm" len="sm"/>
            <a:tailEnd type="stealth"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63765381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04371"/>
          </a:xfrm>
        </p:spPr>
        <p:txBody>
          <a:bodyPr/>
          <a:lstStyle/>
          <a:p>
            <a:r>
              <a:rPr lang="en-US" dirty="0" smtClean="0"/>
              <a:t>Chair  Responsibilities – Part 1</a:t>
            </a:r>
            <a:endParaRPr lang="en-US" dirty="0"/>
          </a:p>
        </p:txBody>
      </p:sp>
      <p:sp>
        <p:nvSpPr>
          <p:cNvPr id="3" name="Content Placeholder 2"/>
          <p:cNvSpPr>
            <a:spLocks noGrp="1"/>
          </p:cNvSpPr>
          <p:nvPr>
            <p:ph idx="1"/>
          </p:nvPr>
        </p:nvSpPr>
        <p:spPr>
          <a:xfrm>
            <a:off x="101600" y="1262743"/>
            <a:ext cx="8911771" cy="5225143"/>
          </a:xfrm>
        </p:spPr>
        <p:txBody>
          <a:bodyPr/>
          <a:lstStyle/>
          <a:p>
            <a:pPr marL="0" indent="0">
              <a:buNone/>
            </a:pPr>
            <a:r>
              <a:rPr lang="en-US" sz="1400" dirty="0"/>
              <a:t>6.5.1. Chair </a:t>
            </a:r>
            <a:endParaRPr lang="en-US" sz="1400" b="0" dirty="0"/>
          </a:p>
          <a:p>
            <a:pPr marL="0" indent="0">
              <a:buNone/>
            </a:pPr>
            <a:r>
              <a:rPr lang="en-US" sz="1400" b="0" dirty="0"/>
              <a:t>The main responsibility of the WG Chair is to enable the WG to operate in an orderly fashion, produce a draft standard, recommended practice, or guide, or to revise an existing document. </a:t>
            </a:r>
          </a:p>
          <a:p>
            <a:pPr marL="0" indent="0">
              <a:buNone/>
            </a:pPr>
            <a:r>
              <a:rPr lang="en-US" sz="1400" b="0" dirty="0"/>
              <a:t>The Chair or Chair’s designee shall have the following responsibilities. </a:t>
            </a:r>
          </a:p>
          <a:p>
            <a:pPr marL="0" indent="0">
              <a:buNone/>
            </a:pPr>
            <a:r>
              <a:rPr lang="en-US" sz="1400" b="0" dirty="0"/>
              <a:t>a) To lead the activity according to all of the relevant policies and procedures </a:t>
            </a:r>
          </a:p>
          <a:p>
            <a:pPr marL="0" indent="0">
              <a:buNone/>
            </a:pPr>
            <a:r>
              <a:rPr lang="en-US" sz="1400" b="0" dirty="0"/>
              <a:t>b) To be objective </a:t>
            </a:r>
          </a:p>
          <a:p>
            <a:pPr marL="0" indent="0">
              <a:buNone/>
            </a:pPr>
            <a:r>
              <a:rPr lang="en-US" sz="1400" b="0" dirty="0"/>
              <a:t>c) To entertain motions, but not make motions </a:t>
            </a:r>
          </a:p>
          <a:p>
            <a:pPr marL="0" indent="0">
              <a:buNone/>
            </a:pPr>
            <a:r>
              <a:rPr lang="en-US" sz="1400" b="0" dirty="0"/>
              <a:t>d) To not bias discussions </a:t>
            </a:r>
          </a:p>
          <a:p>
            <a:pPr marL="0" indent="0">
              <a:buNone/>
            </a:pPr>
            <a:r>
              <a:rPr lang="en-US" sz="1400" b="0" dirty="0"/>
              <a:t>e) To delegate necessary functions as needed </a:t>
            </a:r>
          </a:p>
          <a:p>
            <a:pPr marL="0" indent="0">
              <a:buNone/>
            </a:pPr>
            <a:r>
              <a:rPr lang="en-US" sz="1400" b="0" dirty="0"/>
              <a:t>f) To ensure that all parties have the opportunity to express their views </a:t>
            </a:r>
          </a:p>
          <a:p>
            <a:pPr marL="0" indent="0">
              <a:buNone/>
            </a:pPr>
            <a:r>
              <a:rPr lang="en-US" sz="1400" b="0" dirty="0"/>
              <a:t>g) To set goals and deadlines and endeavor to adhere to them </a:t>
            </a:r>
          </a:p>
          <a:p>
            <a:pPr marL="0" indent="0">
              <a:buNone/>
            </a:pPr>
            <a:r>
              <a:rPr lang="en-US" sz="1400" b="0" dirty="0"/>
              <a:t>h) To be knowledgeable in IEEE standards processes and parliamentary procedures and ensure that the processes and procedures are followed </a:t>
            </a:r>
          </a:p>
          <a:p>
            <a:pPr marL="0" indent="0">
              <a:buNone/>
            </a:pPr>
            <a:r>
              <a:rPr lang="en-US" sz="1400" b="0" dirty="0" err="1"/>
              <a:t>i</a:t>
            </a:r>
            <a:r>
              <a:rPr lang="en-US" sz="1400" b="0" dirty="0"/>
              <a:t>) To seek consensus as a means of resolving issues </a:t>
            </a:r>
          </a:p>
          <a:p>
            <a:pPr marL="0" indent="0">
              <a:buNone/>
            </a:pPr>
            <a:r>
              <a:rPr lang="en-US" sz="1400" b="0" dirty="0"/>
              <a:t>j) To prioritize work to best serve the group and the goals </a:t>
            </a:r>
          </a:p>
          <a:p>
            <a:pPr marL="0" indent="0">
              <a:buNone/>
            </a:pPr>
            <a:r>
              <a:rPr lang="en-US" sz="1400" b="0" dirty="0"/>
              <a:t>k) To ensure compliance with the IEEE-SA Intellectual Property Policies, including but not limited to the IEEE-SA Patent Policy and Copyright Policy. </a:t>
            </a:r>
          </a:p>
          <a:p>
            <a:pPr marL="0" indent="0">
              <a:buNone/>
            </a:pPr>
            <a:r>
              <a:rPr lang="en-US" sz="1400" b="0" dirty="0"/>
              <a:t>l) To fulfill any financial reporting requirements of the IEEE, in the absence of a Treasurer. </a:t>
            </a:r>
            <a:endParaRPr lang="en-US" sz="1400" b="0" dirty="0" smtClean="0"/>
          </a:p>
          <a:p>
            <a:pPr marL="0" indent="0">
              <a:buNone/>
            </a:pPr>
            <a:r>
              <a:rPr lang="en-US" sz="1400" b="0" dirty="0" smtClean="0"/>
              <a:t>m)To </a:t>
            </a:r>
            <a:r>
              <a:rPr lang="en-US" sz="1400" b="0" dirty="0"/>
              <a:t>participate as needed in meetings of the Sponsor to represent the WG and, in the case of a “Directed Position”, vote the will of the WG in accordance with the Directed Position Procedure (See 6.2 of the LMSC OM [refs4]) </a:t>
            </a:r>
          </a:p>
          <a:p>
            <a:pPr marL="0" indent="0">
              <a:buNone/>
            </a:pPr>
            <a:endParaRPr lang="en-US" sz="1400" b="0" dirty="0"/>
          </a:p>
        </p:txBody>
      </p:sp>
      <p:sp>
        <p:nvSpPr>
          <p:cNvPr id="4" name="Date Placeholder 3"/>
          <p:cNvSpPr>
            <a:spLocks noGrp="1"/>
          </p:cNvSpPr>
          <p:nvPr>
            <p:ph type="dt" sz="half" idx="10"/>
          </p:nvPr>
        </p:nvSpPr>
        <p:spPr/>
        <p:txBody>
          <a:bodyPr/>
          <a:lstStyle/>
          <a:p>
            <a:pPr>
              <a:defRPr/>
            </a:pPr>
            <a:r>
              <a:rPr lang="en-US" smtClean="0"/>
              <a:t>March 2014</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40</a:t>
            </a:fld>
            <a:endParaRPr lang="en-US"/>
          </a:p>
        </p:txBody>
      </p:sp>
      <p:sp>
        <p:nvSpPr>
          <p:cNvPr id="7" name="Text Box 4"/>
          <p:cNvSpPr txBox="1">
            <a:spLocks noChangeArrowheads="1"/>
          </p:cNvSpPr>
          <p:nvPr/>
        </p:nvSpPr>
        <p:spPr bwMode="auto">
          <a:xfrm>
            <a:off x="22225" y="559482"/>
            <a:ext cx="39145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smtClean="0">
                <a:solidFill>
                  <a:schemeClr val="tx2"/>
                </a:solidFill>
              </a:rPr>
              <a:t>Wednesday </a:t>
            </a:r>
            <a:r>
              <a:rPr lang="en-US" dirty="0">
                <a:solidFill>
                  <a:schemeClr val="tx2"/>
                </a:solidFill>
              </a:rPr>
              <a:t>Agenda Item </a:t>
            </a:r>
            <a:r>
              <a:rPr lang="en-US" dirty="0" smtClean="0">
                <a:solidFill>
                  <a:schemeClr val="tx2"/>
                </a:solidFill>
              </a:rPr>
              <a:t>3.1</a:t>
            </a:r>
            <a:endParaRPr lang="en-US" dirty="0">
              <a:solidFill>
                <a:schemeClr val="tx2"/>
              </a:solidFill>
            </a:endParaRPr>
          </a:p>
        </p:txBody>
      </p:sp>
    </p:spTree>
    <p:extLst>
      <p:ext uri="{BB962C8B-B14F-4D97-AF65-F5344CB8AC3E}">
        <p14:creationId xmlns:p14="http://schemas.microsoft.com/office/powerpoint/2010/main" val="294516571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8714" y="609599"/>
            <a:ext cx="7772400" cy="493487"/>
          </a:xfrm>
        </p:spPr>
        <p:txBody>
          <a:bodyPr/>
          <a:lstStyle/>
          <a:p>
            <a:r>
              <a:rPr lang="en-US" dirty="0" smtClean="0"/>
              <a:t>Chair  Responsibilities – Part 2</a:t>
            </a:r>
            <a:endParaRPr lang="en-US" dirty="0"/>
          </a:p>
        </p:txBody>
      </p:sp>
      <p:sp>
        <p:nvSpPr>
          <p:cNvPr id="3" name="Content Placeholder 2"/>
          <p:cNvSpPr>
            <a:spLocks noGrp="1"/>
          </p:cNvSpPr>
          <p:nvPr>
            <p:ph idx="1"/>
          </p:nvPr>
        </p:nvSpPr>
        <p:spPr>
          <a:xfrm>
            <a:off x="101600" y="769267"/>
            <a:ext cx="8911771" cy="5653313"/>
          </a:xfrm>
        </p:spPr>
        <p:txBody>
          <a:bodyPr/>
          <a:lstStyle/>
          <a:p>
            <a:pPr marL="0" indent="0">
              <a:buNone/>
            </a:pPr>
            <a:r>
              <a:rPr lang="en-US" sz="1400" dirty="0"/>
              <a:t>6.5.1. Chair </a:t>
            </a:r>
            <a:endParaRPr lang="en-US" sz="1400" b="0" dirty="0"/>
          </a:p>
          <a:p>
            <a:pPr marL="0" indent="0">
              <a:buNone/>
            </a:pPr>
            <a:r>
              <a:rPr lang="en-US" sz="1400" b="0" dirty="0" smtClean="0"/>
              <a:t>n</a:t>
            </a:r>
            <a:r>
              <a:rPr lang="en-US" sz="1400" b="0" dirty="0"/>
              <a:t>) To call meetings and issue a notice for each meeting at least 30 calendar days prior to the meeting </a:t>
            </a:r>
          </a:p>
          <a:p>
            <a:pPr marL="0" indent="0">
              <a:buNone/>
            </a:pPr>
            <a:r>
              <a:rPr lang="en-US" sz="1400" b="0" dirty="0"/>
              <a:t>o) To ensure agendas are published at least 14 calendar days before a meeting </a:t>
            </a:r>
          </a:p>
          <a:p>
            <a:pPr marL="0" indent="0">
              <a:buNone/>
            </a:pPr>
            <a:r>
              <a:rPr lang="en-US" sz="1400" b="0" dirty="0"/>
              <a:t>p) To ensure important requested documents are issued to members of the WG, the Sponsor, and liaison groups. </a:t>
            </a:r>
          </a:p>
          <a:p>
            <a:pPr marL="0" indent="0">
              <a:buNone/>
            </a:pPr>
            <a:r>
              <a:rPr lang="en-US" sz="1400" b="0" dirty="0"/>
              <a:t>q) To ensure a membership roster is created and maintained </a:t>
            </a:r>
          </a:p>
          <a:p>
            <a:pPr marL="0" indent="0">
              <a:buNone/>
            </a:pPr>
            <a:r>
              <a:rPr lang="en-US" sz="1400" b="0" dirty="0"/>
              <a:t>r) To ensure participant attendance is recorded at each meeting </a:t>
            </a:r>
          </a:p>
          <a:p>
            <a:pPr marL="0" indent="0">
              <a:buNone/>
            </a:pPr>
            <a:r>
              <a:rPr lang="en-US" sz="1400" b="0" dirty="0"/>
              <a:t>s) To be responsible for the management and distribution of working group documentation in compliance with IEEE-SA guidelines, including but not limited to guidelines with regard to posting and distribution of drafts and approved IEEE standards. </a:t>
            </a:r>
          </a:p>
          <a:p>
            <a:pPr marL="0" indent="0">
              <a:buNone/>
            </a:pPr>
            <a:r>
              <a:rPr lang="en-US" sz="1400" b="0" dirty="0"/>
              <a:t>t) To ensure lists of unresolved issues, action items, and assignments are maintained </a:t>
            </a:r>
          </a:p>
          <a:p>
            <a:pPr marL="0" indent="0">
              <a:buNone/>
            </a:pPr>
            <a:r>
              <a:rPr lang="en-US" sz="1400" b="0" dirty="0"/>
              <a:t>u) To maintain liaison with other organizations at the direction of the Sponsor or at the discretion of the WG Chair with the approval of the Sponsor </a:t>
            </a:r>
          </a:p>
          <a:p>
            <a:pPr marL="0" indent="0">
              <a:buNone/>
            </a:pPr>
            <a:r>
              <a:rPr lang="en-US" sz="1400" b="0" dirty="0"/>
              <a:t>v) To ensure that any financial operations of the WG comply with the requirements of clause 14 of these P&amp;P </a:t>
            </a:r>
          </a:p>
          <a:p>
            <a:pPr marL="0" indent="0">
              <a:buNone/>
            </a:pPr>
            <a:r>
              <a:rPr lang="en-US" sz="1400" b="0" dirty="0"/>
              <a:t>w) To establish WG rules beyond the WG rules set down by the Sponsor. These rules must be written and all WG members must be aware of them </a:t>
            </a:r>
          </a:p>
          <a:p>
            <a:pPr marL="0" indent="0">
              <a:buNone/>
            </a:pPr>
            <a:r>
              <a:rPr lang="en-US" sz="1400" b="0" dirty="0"/>
              <a:t>x) To assign / </a:t>
            </a:r>
            <a:r>
              <a:rPr lang="en-US" sz="1400" b="0" dirty="0" err="1"/>
              <a:t>unassign</a:t>
            </a:r>
            <a:r>
              <a:rPr lang="en-US" sz="1400" b="0" dirty="0"/>
              <a:t> subtasks and task leaders (e.g., secretary, subgroup chair, etc.) </a:t>
            </a:r>
          </a:p>
          <a:p>
            <a:pPr marL="0" indent="0">
              <a:buNone/>
            </a:pPr>
            <a:r>
              <a:rPr lang="en-US" sz="1400" b="0" dirty="0"/>
              <a:t>y) To determine if the WG is dominated by an organization and, if so, treat that organizations‟ vote as one (with the approval of the Sponsor) </a:t>
            </a:r>
          </a:p>
          <a:p>
            <a:pPr marL="0" indent="0">
              <a:buNone/>
            </a:pPr>
            <a:r>
              <a:rPr lang="en-US" sz="1400" b="0" dirty="0"/>
              <a:t>z) To manage balloting of projects </a:t>
            </a:r>
          </a:p>
          <a:p>
            <a:pPr marL="0" indent="0">
              <a:buNone/>
            </a:pPr>
            <a:r>
              <a:rPr lang="en-US" sz="1400" b="0" dirty="0" err="1"/>
              <a:t>aa</a:t>
            </a:r>
            <a:r>
              <a:rPr lang="en-US" sz="1400" b="0" dirty="0"/>
              <a:t>) To decide which matters are procedural and which matters are technical </a:t>
            </a:r>
          </a:p>
          <a:p>
            <a:pPr marL="0" indent="0">
              <a:buNone/>
            </a:pPr>
            <a:r>
              <a:rPr lang="en-US" sz="1400" b="0" dirty="0"/>
              <a:t>bb) To decide procedural matters or defer them to a vote by the WG </a:t>
            </a:r>
          </a:p>
          <a:p>
            <a:pPr marL="0" indent="0">
              <a:buNone/>
            </a:pPr>
            <a:r>
              <a:rPr lang="en-US" sz="1400" b="0" dirty="0"/>
              <a:t>cc) To place issues to a vote by WG members </a:t>
            </a:r>
          </a:p>
          <a:p>
            <a:pPr marL="0" indent="0">
              <a:buNone/>
            </a:pPr>
            <a:r>
              <a:rPr lang="en-US" sz="1400" b="0" dirty="0" err="1"/>
              <a:t>dd</a:t>
            </a:r>
            <a:r>
              <a:rPr lang="en-US" sz="1400" b="0" dirty="0"/>
              <a:t>) To preside over WG meetings and activities of the WG according to all of the relevant policies and procedures </a:t>
            </a:r>
            <a:endParaRPr lang="en-US" sz="1400" dirty="0"/>
          </a:p>
        </p:txBody>
      </p:sp>
      <p:sp>
        <p:nvSpPr>
          <p:cNvPr id="4" name="Date Placeholder 3"/>
          <p:cNvSpPr>
            <a:spLocks noGrp="1"/>
          </p:cNvSpPr>
          <p:nvPr>
            <p:ph type="dt" sz="half" idx="10"/>
          </p:nvPr>
        </p:nvSpPr>
        <p:spPr/>
        <p:txBody>
          <a:bodyPr/>
          <a:lstStyle/>
          <a:p>
            <a:pPr>
              <a:defRPr/>
            </a:pPr>
            <a:r>
              <a:rPr lang="en-US" smtClean="0"/>
              <a:t>March 2014</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41</a:t>
            </a:fld>
            <a:endParaRPr lang="en-US"/>
          </a:p>
        </p:txBody>
      </p:sp>
    </p:spTree>
    <p:extLst>
      <p:ext uri="{BB962C8B-B14F-4D97-AF65-F5344CB8AC3E}">
        <p14:creationId xmlns:p14="http://schemas.microsoft.com/office/powerpoint/2010/main" val="198263098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Operations Manual</a:t>
            </a:r>
            <a:endParaRPr lang="en-US" dirty="0"/>
          </a:p>
        </p:txBody>
      </p:sp>
      <p:sp>
        <p:nvSpPr>
          <p:cNvPr id="3" name="Content Placeholder 2"/>
          <p:cNvSpPr>
            <a:spLocks noGrp="1"/>
          </p:cNvSpPr>
          <p:nvPr>
            <p:ph idx="1"/>
          </p:nvPr>
        </p:nvSpPr>
        <p:spPr>
          <a:ln>
            <a:solidFill>
              <a:schemeClr val="accent1">
                <a:lumMod val="60000"/>
                <a:lumOff val="40000"/>
              </a:schemeClr>
            </a:solidFill>
          </a:ln>
        </p:spPr>
        <p:txBody>
          <a:bodyPr/>
          <a:lstStyle/>
          <a:p>
            <a:pPr marL="0" indent="0" algn="ctr">
              <a:buNone/>
            </a:pPr>
            <a:r>
              <a:rPr lang="en-US" dirty="0"/>
              <a:t>IEEE 802.11™</a:t>
            </a:r>
            <a:br>
              <a:rPr lang="en-US" dirty="0"/>
            </a:br>
            <a:r>
              <a:rPr lang="en-US" dirty="0"/>
              <a:t>Wireless Local Area Networks (WLANs)</a:t>
            </a:r>
          </a:p>
          <a:p>
            <a:pPr marL="0" indent="0" algn="ctr">
              <a:buNone/>
            </a:pPr>
            <a:r>
              <a:rPr lang="en-US" dirty="0"/>
              <a:t>Operations Manual </a:t>
            </a:r>
          </a:p>
          <a:p>
            <a:pPr marL="0" indent="0" algn="ctr">
              <a:buNone/>
            </a:pPr>
            <a:r>
              <a:rPr lang="en-US" dirty="0"/>
              <a:t>www.ieee802.org/11</a:t>
            </a:r>
          </a:p>
          <a:p>
            <a:pPr marL="0" indent="0" algn="ctr">
              <a:buNone/>
            </a:pPr>
            <a:r>
              <a:rPr lang="en-US" dirty="0"/>
              <a:t>Date:</a:t>
            </a:r>
          </a:p>
          <a:p>
            <a:pPr marL="0" indent="0" algn="ctr">
              <a:buNone/>
            </a:pPr>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42</a:t>
            </a:fld>
            <a:endParaRPr lang="en-US"/>
          </a:p>
        </p:txBody>
      </p:sp>
      <p:sp>
        <p:nvSpPr>
          <p:cNvPr id="7" name="Text Box 4"/>
          <p:cNvSpPr txBox="1">
            <a:spLocks noChangeArrowheads="1"/>
          </p:cNvSpPr>
          <p:nvPr/>
        </p:nvSpPr>
        <p:spPr bwMode="auto">
          <a:xfrm>
            <a:off x="22225" y="559482"/>
            <a:ext cx="39145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smtClean="0">
                <a:solidFill>
                  <a:schemeClr val="tx2"/>
                </a:solidFill>
              </a:rPr>
              <a:t>Wednesday </a:t>
            </a:r>
            <a:r>
              <a:rPr lang="en-US" dirty="0">
                <a:solidFill>
                  <a:schemeClr val="tx2"/>
                </a:solidFill>
              </a:rPr>
              <a:t>Agenda Item </a:t>
            </a:r>
            <a:r>
              <a:rPr lang="en-US" dirty="0" smtClean="0">
                <a:solidFill>
                  <a:schemeClr val="tx2"/>
                </a:solidFill>
              </a:rPr>
              <a:t>3.1</a:t>
            </a:r>
            <a:endParaRPr lang="en-US" dirty="0">
              <a:solidFill>
                <a:schemeClr val="tx2"/>
              </a:solidFill>
            </a:endParaRPr>
          </a:p>
        </p:txBody>
      </p:sp>
    </p:spTree>
    <p:extLst>
      <p:ext uri="{BB962C8B-B14F-4D97-AF65-F5344CB8AC3E}">
        <p14:creationId xmlns:p14="http://schemas.microsoft.com/office/powerpoint/2010/main" val="291454356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85825"/>
            <a:ext cx="7772400" cy="576943"/>
          </a:xfrm>
        </p:spPr>
        <p:txBody>
          <a:bodyPr/>
          <a:lstStyle/>
          <a:p>
            <a:r>
              <a:rPr lang="en-US" dirty="0" smtClean="0"/>
              <a:t>WG Officer Election Process  - Part 1</a:t>
            </a:r>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43</a:t>
            </a:fld>
            <a:endParaRPr lang="en-US"/>
          </a:p>
        </p:txBody>
      </p:sp>
      <p:sp>
        <p:nvSpPr>
          <p:cNvPr id="7" name="TextBox 6"/>
          <p:cNvSpPr txBox="1"/>
          <p:nvPr/>
        </p:nvSpPr>
        <p:spPr>
          <a:xfrm>
            <a:off x="246742" y="1413729"/>
            <a:ext cx="8592458" cy="4247317"/>
          </a:xfrm>
          <a:prstGeom prst="rect">
            <a:avLst/>
          </a:prstGeom>
          <a:noFill/>
        </p:spPr>
        <p:txBody>
          <a:bodyPr wrap="square" rtlCol="0">
            <a:spAutoFit/>
          </a:bodyPr>
          <a:lstStyle/>
          <a:p>
            <a:pPr lvl="1"/>
            <a:r>
              <a:rPr lang="en-US" sz="1800" i="1" dirty="0" smtClean="0"/>
              <a:t>3.4 Working </a:t>
            </a:r>
            <a:r>
              <a:rPr lang="en-US" sz="1800" i="1" dirty="0"/>
              <a:t>Group Officer Election Process</a:t>
            </a:r>
          </a:p>
          <a:p>
            <a:r>
              <a:rPr lang="en-US" sz="1800" dirty="0"/>
              <a:t>The election of the IEEE 802.11 WG Officers (Chair and Vice-Chairs) is held in March of each even-numbered year. The nominations for the election shall be made at the WG Opening Plenary meeting. The WG Chair shall designate one of the WG Vice-Chairs as an Acting Chair Pro Tem if the WG Chair is running for re-election. If not running for re-election, the WG Chair shall conduct the election process. This election process shall be used for each WG officer election.</a:t>
            </a:r>
          </a:p>
          <a:p>
            <a:r>
              <a:rPr lang="en-US" sz="1800" dirty="0"/>
              <a:t> </a:t>
            </a:r>
          </a:p>
          <a:p>
            <a:pPr lvl="0"/>
            <a:r>
              <a:rPr lang="en-US" sz="1800" dirty="0" smtClean="0"/>
              <a:t>Each </a:t>
            </a:r>
            <a:r>
              <a:rPr lang="en-US" sz="1800" dirty="0"/>
              <a:t>candidate shall be given a short time (nominally, two minutes) for an introductory statement of acceptance that should nominally contain the candidate’s:</a:t>
            </a:r>
          </a:p>
          <a:p>
            <a:pPr lvl="1"/>
            <a:r>
              <a:rPr lang="en-US" sz="1800" dirty="0"/>
              <a:t>Summary of qualifications</a:t>
            </a:r>
          </a:p>
          <a:p>
            <a:pPr lvl="1"/>
            <a:r>
              <a:rPr lang="en-US" sz="1800" dirty="0"/>
              <a:t>Commitment to participate and accept duties and responsibilities</a:t>
            </a:r>
          </a:p>
          <a:p>
            <a:pPr lvl="1"/>
            <a:r>
              <a:rPr lang="en-US" sz="1800" dirty="0"/>
              <a:t>Vision for the WG.</a:t>
            </a:r>
          </a:p>
          <a:p>
            <a:r>
              <a:rPr lang="en-US" sz="1800" dirty="0"/>
              <a:t> </a:t>
            </a:r>
          </a:p>
          <a:p>
            <a:endParaRPr lang="en-US" sz="1800" dirty="0"/>
          </a:p>
        </p:txBody>
      </p:sp>
      <p:sp>
        <p:nvSpPr>
          <p:cNvPr id="8" name="Text Box 4"/>
          <p:cNvSpPr txBox="1">
            <a:spLocks noChangeArrowheads="1"/>
          </p:cNvSpPr>
          <p:nvPr/>
        </p:nvSpPr>
        <p:spPr bwMode="auto">
          <a:xfrm>
            <a:off x="22225" y="559482"/>
            <a:ext cx="39145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smtClean="0">
                <a:solidFill>
                  <a:schemeClr val="tx2"/>
                </a:solidFill>
              </a:rPr>
              <a:t>Wednesday </a:t>
            </a:r>
            <a:r>
              <a:rPr lang="en-US" dirty="0">
                <a:solidFill>
                  <a:schemeClr val="tx2"/>
                </a:solidFill>
              </a:rPr>
              <a:t>Agenda Item </a:t>
            </a:r>
            <a:r>
              <a:rPr lang="en-US" dirty="0" smtClean="0">
                <a:solidFill>
                  <a:schemeClr val="tx2"/>
                </a:solidFill>
              </a:rPr>
              <a:t>3.1</a:t>
            </a:r>
            <a:endParaRPr lang="en-US" dirty="0">
              <a:solidFill>
                <a:schemeClr val="tx2"/>
              </a:solidFill>
            </a:endParaRPr>
          </a:p>
        </p:txBody>
      </p:sp>
    </p:spTree>
    <p:extLst>
      <p:ext uri="{BB962C8B-B14F-4D97-AF65-F5344CB8AC3E}">
        <p14:creationId xmlns:p14="http://schemas.microsoft.com/office/powerpoint/2010/main" val="323425666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90575"/>
            <a:ext cx="7772400" cy="576943"/>
          </a:xfrm>
        </p:spPr>
        <p:txBody>
          <a:bodyPr/>
          <a:lstStyle/>
          <a:p>
            <a:r>
              <a:rPr lang="en-US" dirty="0" smtClean="0"/>
              <a:t>WG Officer Election Process – Part 2</a:t>
            </a:r>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44</a:t>
            </a:fld>
            <a:endParaRPr lang="en-US"/>
          </a:p>
        </p:txBody>
      </p:sp>
      <p:sp>
        <p:nvSpPr>
          <p:cNvPr id="7" name="TextBox 6"/>
          <p:cNvSpPr txBox="1"/>
          <p:nvPr/>
        </p:nvSpPr>
        <p:spPr>
          <a:xfrm>
            <a:off x="246742" y="1185129"/>
            <a:ext cx="8795658" cy="5262979"/>
          </a:xfrm>
          <a:prstGeom prst="rect">
            <a:avLst/>
          </a:prstGeom>
          <a:noFill/>
        </p:spPr>
        <p:txBody>
          <a:bodyPr wrap="square" rtlCol="0">
            <a:spAutoFit/>
          </a:bodyPr>
          <a:lstStyle/>
          <a:p>
            <a:pPr lvl="0"/>
            <a:r>
              <a:rPr lang="en-US" sz="1600" dirty="0" smtClean="0"/>
              <a:t>The </a:t>
            </a:r>
            <a:r>
              <a:rPr lang="en-US" sz="1600" dirty="0"/>
              <a:t>floor shall be opened for discussion (nominally for five-ten minutes total).</a:t>
            </a:r>
          </a:p>
          <a:p>
            <a:r>
              <a:rPr lang="en-US" sz="1600" dirty="0"/>
              <a:t> </a:t>
            </a:r>
          </a:p>
          <a:p>
            <a:pPr lvl="1"/>
            <a:r>
              <a:rPr lang="en-US" sz="1600" dirty="0"/>
              <a:t>The Acting Chair should limit the duration of comments and promote open participation, both pros and cons. If only one candidate is nominated, the Acting Chair may choose to sharply limit the debate.</a:t>
            </a:r>
          </a:p>
          <a:p>
            <a:r>
              <a:rPr lang="en-US" sz="1600" dirty="0"/>
              <a:t> </a:t>
            </a:r>
          </a:p>
          <a:p>
            <a:pPr lvl="0"/>
            <a:r>
              <a:rPr lang="en-US" sz="1600" dirty="0"/>
              <a:t>The discussion shall be repeated, with the WG Chair leading the process for the nomination(s) of the WG Vice-Chair(s).</a:t>
            </a:r>
          </a:p>
          <a:p>
            <a:pPr lvl="0"/>
            <a:r>
              <a:rPr lang="en-US" sz="1600" dirty="0"/>
              <a:t>At the Mid-Plenary meeting, the WG Officers shall conduct the election, count the votes, and notify the WG of the results.</a:t>
            </a:r>
          </a:p>
          <a:p>
            <a:r>
              <a:rPr lang="en-US" sz="1600" dirty="0"/>
              <a:t> </a:t>
            </a:r>
          </a:p>
          <a:p>
            <a:pPr lvl="1"/>
            <a:r>
              <a:rPr lang="en-US" sz="1600" dirty="0"/>
              <a:t>Voting tokens shall be used to cast valid votes during the session.</a:t>
            </a:r>
          </a:p>
          <a:p>
            <a:pPr lvl="1"/>
            <a:r>
              <a:rPr lang="en-US" sz="1600" dirty="0"/>
              <a:t>In order to be elected, any candidate must receive a simple majority (over 50%) of the votes cast in the election for the respective position.</a:t>
            </a:r>
          </a:p>
          <a:p>
            <a:pPr lvl="1"/>
            <a:r>
              <a:rPr lang="en-US" sz="1600" dirty="0"/>
              <a:t>Should no candidate receive a majority in the election, a runoff election shall be held at the WG Closing Plenary meeting. The process shall be similar to the initial election, except that:</a:t>
            </a:r>
          </a:p>
          <a:p>
            <a:r>
              <a:rPr lang="en-US" sz="1600" dirty="0"/>
              <a:t> </a:t>
            </a:r>
          </a:p>
          <a:p>
            <a:pPr lvl="2"/>
            <a:r>
              <a:rPr lang="en-US" sz="1600" dirty="0"/>
              <a:t>New nominations shall not be permitted.</a:t>
            </a:r>
          </a:p>
          <a:p>
            <a:pPr lvl="2"/>
            <a:r>
              <a:rPr lang="en-US" sz="1600" dirty="0"/>
              <a:t>In the runoff election, the nominated candidate having received the fewest votes in the previous election round shall not be an eligible candidate (in case a tie prevents this possibility, all the nominated candidates shall remain eligible</a:t>
            </a:r>
            <a:r>
              <a:rPr lang="en-US" sz="1600" dirty="0" smtClean="0"/>
              <a:t>).</a:t>
            </a:r>
            <a:endParaRPr lang="en-US" sz="1600" dirty="0"/>
          </a:p>
        </p:txBody>
      </p:sp>
      <p:sp>
        <p:nvSpPr>
          <p:cNvPr id="8" name="Text Box 4"/>
          <p:cNvSpPr txBox="1">
            <a:spLocks noChangeArrowheads="1"/>
          </p:cNvSpPr>
          <p:nvPr/>
        </p:nvSpPr>
        <p:spPr bwMode="auto">
          <a:xfrm>
            <a:off x="22225" y="559482"/>
            <a:ext cx="39145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smtClean="0">
                <a:solidFill>
                  <a:schemeClr val="tx2"/>
                </a:solidFill>
              </a:rPr>
              <a:t>Wednesday </a:t>
            </a:r>
            <a:r>
              <a:rPr lang="en-US" dirty="0">
                <a:solidFill>
                  <a:schemeClr val="tx2"/>
                </a:solidFill>
              </a:rPr>
              <a:t>Agenda Item </a:t>
            </a:r>
            <a:r>
              <a:rPr lang="en-US" dirty="0" smtClean="0">
                <a:solidFill>
                  <a:schemeClr val="tx2"/>
                </a:solidFill>
              </a:rPr>
              <a:t>3.1</a:t>
            </a:r>
            <a:endParaRPr lang="en-US" dirty="0">
              <a:solidFill>
                <a:schemeClr val="tx2"/>
              </a:solidFill>
            </a:endParaRPr>
          </a:p>
        </p:txBody>
      </p:sp>
    </p:spTree>
    <p:extLst>
      <p:ext uri="{BB962C8B-B14F-4D97-AF65-F5344CB8AC3E}">
        <p14:creationId xmlns:p14="http://schemas.microsoft.com/office/powerpoint/2010/main" val="12046357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Election Process – Chair Vote #1</a:t>
            </a:r>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45</a:t>
            </a:fld>
            <a:endParaRPr lang="en-US"/>
          </a:p>
        </p:txBody>
      </p:sp>
      <p:sp>
        <p:nvSpPr>
          <p:cNvPr id="7" name="TextBox 6"/>
          <p:cNvSpPr txBox="1"/>
          <p:nvPr/>
        </p:nvSpPr>
        <p:spPr>
          <a:xfrm>
            <a:off x="533400" y="1743670"/>
            <a:ext cx="2424062" cy="461665"/>
          </a:xfrm>
          <a:prstGeom prst="rect">
            <a:avLst/>
          </a:prstGeom>
          <a:noFill/>
        </p:spPr>
        <p:txBody>
          <a:bodyPr wrap="none" rtlCol="0">
            <a:spAutoFit/>
          </a:bodyPr>
          <a:lstStyle/>
          <a:p>
            <a:r>
              <a:rPr lang="en-US" dirty="0" smtClean="0"/>
              <a:t>Get a blue token </a:t>
            </a:r>
            <a:endParaRPr lang="en-US" dirty="0"/>
          </a:p>
        </p:txBody>
      </p:sp>
      <p:sp>
        <p:nvSpPr>
          <p:cNvPr id="8" name="Content Placeholder 2"/>
          <p:cNvSpPr txBox="1">
            <a:spLocks/>
          </p:cNvSpPr>
          <p:nvPr/>
        </p:nvSpPr>
        <p:spPr bwMode="auto">
          <a:xfrm>
            <a:off x="462918" y="2324104"/>
            <a:ext cx="2743200" cy="1523999"/>
          </a:xfrm>
          <a:prstGeom prst="rect">
            <a:avLst/>
          </a:prstGeom>
          <a:solidFill>
            <a:srgbClr val="CCECFF"/>
          </a:solidFill>
          <a:ln>
            <a:solidFill>
              <a:schemeClr val="accent1">
                <a:lumMod val="60000"/>
                <a:lumOff val="40000"/>
              </a:schemeClr>
            </a:solidFill>
          </a:ln>
          <a:extLst/>
        </p:spPr>
        <p:txBody>
          <a:bodyPr vert="horz" wrap="square" lIns="92075" tIns="46038" rIns="92075" bIns="46038" numCol="1" anchor="t" anchorCtr="0" compatLnSpc="1">
            <a:prstTxWarp prst="textNoShape">
              <a:avLst/>
            </a:prstTxWarp>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smtClean="0"/>
              <a:t>Adrian     ____</a:t>
            </a:r>
          </a:p>
          <a:p>
            <a:r>
              <a:rPr lang="en-US" kern="0" smtClean="0"/>
              <a:t>Dorothy  ____</a:t>
            </a:r>
          </a:p>
          <a:p>
            <a:r>
              <a:rPr lang="en-US" kern="0" smtClean="0"/>
              <a:t>Jon          ____</a:t>
            </a:r>
            <a:endParaRPr lang="en-US" kern="0" dirty="0"/>
          </a:p>
        </p:txBody>
      </p:sp>
      <p:sp>
        <p:nvSpPr>
          <p:cNvPr id="9" name="TextBox 8"/>
          <p:cNvSpPr txBox="1"/>
          <p:nvPr/>
        </p:nvSpPr>
        <p:spPr>
          <a:xfrm>
            <a:off x="3800475" y="2324108"/>
            <a:ext cx="2519472" cy="1200329"/>
          </a:xfrm>
          <a:prstGeom prst="rect">
            <a:avLst/>
          </a:prstGeom>
          <a:noFill/>
          <a:ln>
            <a:solidFill>
              <a:schemeClr val="accent1">
                <a:lumMod val="40000"/>
                <a:lumOff val="60000"/>
              </a:schemeClr>
            </a:solidFill>
          </a:ln>
        </p:spPr>
        <p:txBody>
          <a:bodyPr wrap="none" rtlCol="0">
            <a:spAutoFit/>
          </a:bodyPr>
          <a:lstStyle/>
          <a:p>
            <a:r>
              <a:rPr lang="en-US" dirty="0" smtClean="0"/>
              <a:t>Mark your choice</a:t>
            </a:r>
          </a:p>
          <a:p>
            <a:r>
              <a:rPr lang="en-US" dirty="0" smtClean="0"/>
              <a:t>      One only</a:t>
            </a:r>
          </a:p>
          <a:p>
            <a:pPr algn="ctr"/>
            <a:r>
              <a:rPr lang="en-US" dirty="0" smtClean="0"/>
              <a:t>Fold</a:t>
            </a:r>
            <a:endParaRPr lang="en-US" dirty="0"/>
          </a:p>
        </p:txBody>
      </p:sp>
      <p:sp>
        <p:nvSpPr>
          <p:cNvPr id="10" name="TextBox 9"/>
          <p:cNvSpPr txBox="1"/>
          <p:nvPr/>
        </p:nvSpPr>
        <p:spPr>
          <a:xfrm>
            <a:off x="3505200" y="4286253"/>
            <a:ext cx="2262158" cy="1569660"/>
          </a:xfrm>
          <a:prstGeom prst="rect">
            <a:avLst/>
          </a:prstGeom>
          <a:noFill/>
          <a:ln>
            <a:solidFill>
              <a:schemeClr val="accent1">
                <a:lumMod val="60000"/>
                <a:lumOff val="40000"/>
              </a:schemeClr>
            </a:solidFill>
          </a:ln>
        </p:spPr>
        <p:txBody>
          <a:bodyPr wrap="none" rtlCol="0">
            <a:spAutoFit/>
          </a:bodyPr>
          <a:lstStyle/>
          <a:p>
            <a:r>
              <a:rPr lang="en-US" dirty="0" smtClean="0"/>
              <a:t>Go to table</a:t>
            </a:r>
          </a:p>
          <a:p>
            <a:r>
              <a:rPr lang="en-US" dirty="0" smtClean="0"/>
              <a:t>Verify voter</a:t>
            </a:r>
          </a:p>
          <a:p>
            <a:endParaRPr lang="en-US" dirty="0" smtClean="0"/>
          </a:p>
          <a:p>
            <a:r>
              <a:rPr lang="en-US" dirty="0" smtClean="0"/>
              <a:t>Alphabetic split</a:t>
            </a:r>
            <a:endParaRPr lang="en-US" dirty="0"/>
          </a:p>
        </p:txBody>
      </p:sp>
      <p:sp>
        <p:nvSpPr>
          <p:cNvPr id="11" name="TextBox 10"/>
          <p:cNvSpPr txBox="1"/>
          <p:nvPr/>
        </p:nvSpPr>
        <p:spPr>
          <a:xfrm>
            <a:off x="6358631" y="4267206"/>
            <a:ext cx="2048959" cy="1200329"/>
          </a:xfrm>
          <a:prstGeom prst="rect">
            <a:avLst/>
          </a:prstGeom>
          <a:noFill/>
          <a:ln>
            <a:solidFill>
              <a:schemeClr val="accent1">
                <a:lumMod val="60000"/>
                <a:lumOff val="40000"/>
              </a:schemeClr>
            </a:solidFill>
          </a:ln>
        </p:spPr>
        <p:txBody>
          <a:bodyPr wrap="none" rtlCol="0">
            <a:spAutoFit/>
          </a:bodyPr>
          <a:lstStyle/>
          <a:p>
            <a:r>
              <a:rPr lang="en-US" dirty="0" smtClean="0"/>
              <a:t>Drop in Box</a:t>
            </a:r>
          </a:p>
          <a:p>
            <a:endParaRPr lang="en-US" dirty="0" smtClean="0"/>
          </a:p>
          <a:p>
            <a:r>
              <a:rPr lang="en-US" dirty="0" smtClean="0"/>
              <a:t>Return to seat</a:t>
            </a:r>
            <a:endParaRPr lang="en-US" dirty="0"/>
          </a:p>
        </p:txBody>
      </p:sp>
      <p:sp>
        <p:nvSpPr>
          <p:cNvPr id="12" name="TextBox 11"/>
          <p:cNvSpPr txBox="1"/>
          <p:nvPr/>
        </p:nvSpPr>
        <p:spPr>
          <a:xfrm>
            <a:off x="1924050" y="4426987"/>
            <a:ext cx="748923" cy="461665"/>
          </a:xfrm>
          <a:prstGeom prst="rect">
            <a:avLst/>
          </a:prstGeom>
          <a:noFill/>
        </p:spPr>
        <p:txBody>
          <a:bodyPr wrap="none" rtlCol="0">
            <a:spAutoFit/>
          </a:bodyPr>
          <a:lstStyle/>
          <a:p>
            <a:r>
              <a:rPr lang="en-US" dirty="0" smtClean="0"/>
              <a:t>A-G</a:t>
            </a:r>
            <a:endParaRPr lang="en-US" dirty="0"/>
          </a:p>
        </p:txBody>
      </p:sp>
      <p:sp>
        <p:nvSpPr>
          <p:cNvPr id="13" name="TextBox 12"/>
          <p:cNvSpPr txBox="1"/>
          <p:nvPr/>
        </p:nvSpPr>
        <p:spPr>
          <a:xfrm>
            <a:off x="1924050" y="4871929"/>
            <a:ext cx="731290" cy="461665"/>
          </a:xfrm>
          <a:prstGeom prst="rect">
            <a:avLst/>
          </a:prstGeom>
          <a:noFill/>
        </p:spPr>
        <p:txBody>
          <a:bodyPr wrap="none" rtlCol="0">
            <a:spAutoFit/>
          </a:bodyPr>
          <a:lstStyle/>
          <a:p>
            <a:r>
              <a:rPr lang="en-US" dirty="0" smtClean="0"/>
              <a:t>H-L</a:t>
            </a:r>
            <a:endParaRPr lang="en-US" dirty="0"/>
          </a:p>
        </p:txBody>
      </p:sp>
      <p:sp>
        <p:nvSpPr>
          <p:cNvPr id="14" name="TextBox 13"/>
          <p:cNvSpPr txBox="1"/>
          <p:nvPr/>
        </p:nvSpPr>
        <p:spPr>
          <a:xfrm>
            <a:off x="1924050" y="5316871"/>
            <a:ext cx="748923" cy="461665"/>
          </a:xfrm>
          <a:prstGeom prst="rect">
            <a:avLst/>
          </a:prstGeom>
          <a:noFill/>
        </p:spPr>
        <p:txBody>
          <a:bodyPr wrap="none" rtlCol="0">
            <a:spAutoFit/>
          </a:bodyPr>
          <a:lstStyle/>
          <a:p>
            <a:r>
              <a:rPr lang="en-US" dirty="0" smtClean="0"/>
              <a:t>M-S</a:t>
            </a:r>
            <a:endParaRPr lang="en-US" dirty="0"/>
          </a:p>
        </p:txBody>
      </p:sp>
      <p:sp>
        <p:nvSpPr>
          <p:cNvPr id="15" name="TextBox 14"/>
          <p:cNvSpPr txBox="1"/>
          <p:nvPr/>
        </p:nvSpPr>
        <p:spPr>
          <a:xfrm>
            <a:off x="1924050" y="5761813"/>
            <a:ext cx="669350" cy="461665"/>
          </a:xfrm>
          <a:prstGeom prst="rect">
            <a:avLst/>
          </a:prstGeom>
          <a:noFill/>
        </p:spPr>
        <p:txBody>
          <a:bodyPr wrap="none" rtlCol="0">
            <a:spAutoFit/>
          </a:bodyPr>
          <a:lstStyle/>
          <a:p>
            <a:r>
              <a:rPr lang="en-US" dirty="0" smtClean="0"/>
              <a:t>T-Z</a:t>
            </a:r>
            <a:endParaRPr lang="en-US" dirty="0"/>
          </a:p>
        </p:txBody>
      </p:sp>
      <p:sp>
        <p:nvSpPr>
          <p:cNvPr id="18" name="Right Brace 17"/>
          <p:cNvSpPr/>
          <p:nvPr/>
        </p:nvSpPr>
        <p:spPr bwMode="auto">
          <a:xfrm>
            <a:off x="2824162" y="4550311"/>
            <a:ext cx="466725" cy="1524000"/>
          </a:xfrm>
          <a:prstGeom prst="righ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19" name="Right Arrow 18"/>
          <p:cNvSpPr/>
          <p:nvPr/>
        </p:nvSpPr>
        <p:spPr bwMode="auto">
          <a:xfrm>
            <a:off x="5924550" y="4657819"/>
            <a:ext cx="395397" cy="361856"/>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20" name="Right Arrow 19"/>
          <p:cNvSpPr/>
          <p:nvPr/>
        </p:nvSpPr>
        <p:spPr bwMode="auto">
          <a:xfrm>
            <a:off x="3307501" y="2743344"/>
            <a:ext cx="395397" cy="361856"/>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21" name="Down Arrow 20"/>
          <p:cNvSpPr/>
          <p:nvPr/>
        </p:nvSpPr>
        <p:spPr bwMode="auto">
          <a:xfrm>
            <a:off x="4236229" y="3581400"/>
            <a:ext cx="400050" cy="371475"/>
          </a:xfrm>
          <a:prstGeom prst="down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22" name="Text Box 4"/>
          <p:cNvSpPr txBox="1">
            <a:spLocks noChangeArrowheads="1"/>
          </p:cNvSpPr>
          <p:nvPr/>
        </p:nvSpPr>
        <p:spPr bwMode="auto">
          <a:xfrm>
            <a:off x="22225" y="559482"/>
            <a:ext cx="39145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smtClean="0">
                <a:solidFill>
                  <a:schemeClr val="tx2"/>
                </a:solidFill>
              </a:rPr>
              <a:t>Wednesday </a:t>
            </a:r>
            <a:r>
              <a:rPr lang="en-US" dirty="0">
                <a:solidFill>
                  <a:schemeClr val="tx2"/>
                </a:solidFill>
              </a:rPr>
              <a:t>Agenda Item </a:t>
            </a:r>
            <a:r>
              <a:rPr lang="en-US" dirty="0" smtClean="0">
                <a:solidFill>
                  <a:schemeClr val="tx2"/>
                </a:solidFill>
              </a:rPr>
              <a:t>3.1</a:t>
            </a:r>
            <a:endParaRPr lang="en-US" dirty="0">
              <a:solidFill>
                <a:schemeClr val="tx2"/>
              </a:solidFill>
            </a:endParaRPr>
          </a:p>
        </p:txBody>
      </p:sp>
    </p:spTree>
    <p:extLst>
      <p:ext uri="{BB962C8B-B14F-4D97-AF65-F5344CB8AC3E}">
        <p14:creationId xmlns:p14="http://schemas.microsoft.com/office/powerpoint/2010/main" val="39140190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0999" y="685800"/>
            <a:ext cx="8391525" cy="638175"/>
          </a:xfrm>
        </p:spPr>
        <p:txBody>
          <a:bodyPr/>
          <a:lstStyle/>
          <a:p>
            <a:r>
              <a:rPr lang="en-US" dirty="0" smtClean="0"/>
              <a:t>Election Process – Chair Vote #2 - If required</a:t>
            </a:r>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46</a:t>
            </a:fld>
            <a:endParaRPr lang="en-US"/>
          </a:p>
        </p:txBody>
      </p:sp>
      <p:sp>
        <p:nvSpPr>
          <p:cNvPr id="7" name="TextBox 6"/>
          <p:cNvSpPr txBox="1"/>
          <p:nvPr/>
        </p:nvSpPr>
        <p:spPr>
          <a:xfrm>
            <a:off x="161925" y="1743670"/>
            <a:ext cx="3418756" cy="461665"/>
          </a:xfrm>
          <a:prstGeom prst="rect">
            <a:avLst/>
          </a:prstGeom>
          <a:noFill/>
        </p:spPr>
        <p:txBody>
          <a:bodyPr wrap="none" rtlCol="0">
            <a:spAutoFit/>
          </a:bodyPr>
          <a:lstStyle/>
          <a:p>
            <a:r>
              <a:rPr lang="en-US" dirty="0" smtClean="0"/>
              <a:t>Get a blank green token </a:t>
            </a:r>
            <a:endParaRPr lang="en-US" dirty="0"/>
          </a:p>
        </p:txBody>
      </p:sp>
      <p:sp>
        <p:nvSpPr>
          <p:cNvPr id="8" name="Content Placeholder 2"/>
          <p:cNvSpPr txBox="1">
            <a:spLocks/>
          </p:cNvSpPr>
          <p:nvPr/>
        </p:nvSpPr>
        <p:spPr bwMode="auto">
          <a:xfrm>
            <a:off x="91443" y="2324104"/>
            <a:ext cx="2743200" cy="1523999"/>
          </a:xfrm>
          <a:prstGeom prst="rect">
            <a:avLst/>
          </a:prstGeom>
          <a:solidFill>
            <a:srgbClr val="CCFFCC"/>
          </a:solidFill>
          <a:ln>
            <a:solidFill>
              <a:schemeClr val="accent1">
                <a:lumMod val="60000"/>
                <a:lumOff val="40000"/>
              </a:schemeClr>
            </a:solidFill>
          </a:ln>
          <a:extLst/>
        </p:spPr>
        <p:txBody>
          <a:bodyPr vert="horz" wrap="square" lIns="92075" tIns="46038" rIns="92075" bIns="46038" numCol="1" anchor="t" anchorCtr="0" compatLnSpc="1">
            <a:prstTxWarp prst="textNoShape">
              <a:avLst/>
            </a:prstTxWarp>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endParaRPr lang="en-US" kern="0" dirty="0"/>
          </a:p>
        </p:txBody>
      </p:sp>
      <p:sp>
        <p:nvSpPr>
          <p:cNvPr id="9" name="TextBox 8"/>
          <p:cNvSpPr txBox="1"/>
          <p:nvPr/>
        </p:nvSpPr>
        <p:spPr>
          <a:xfrm>
            <a:off x="3491868" y="2647774"/>
            <a:ext cx="3546035" cy="1200329"/>
          </a:xfrm>
          <a:prstGeom prst="rect">
            <a:avLst/>
          </a:prstGeom>
          <a:noFill/>
          <a:ln>
            <a:solidFill>
              <a:schemeClr val="accent1">
                <a:lumMod val="40000"/>
                <a:lumOff val="60000"/>
              </a:schemeClr>
            </a:solidFill>
          </a:ln>
        </p:spPr>
        <p:txBody>
          <a:bodyPr wrap="none" rtlCol="0">
            <a:spAutoFit/>
          </a:bodyPr>
          <a:lstStyle/>
          <a:p>
            <a:r>
              <a:rPr lang="en-US" dirty="0" smtClean="0"/>
              <a:t>Indicate candidate choice</a:t>
            </a:r>
          </a:p>
          <a:p>
            <a:r>
              <a:rPr lang="en-US" dirty="0" smtClean="0"/>
              <a:t>A single letter is adequate</a:t>
            </a:r>
          </a:p>
          <a:p>
            <a:pPr algn="ctr"/>
            <a:r>
              <a:rPr lang="en-US" dirty="0" smtClean="0"/>
              <a:t>Fold</a:t>
            </a:r>
            <a:endParaRPr lang="en-US" dirty="0"/>
          </a:p>
        </p:txBody>
      </p:sp>
      <p:sp>
        <p:nvSpPr>
          <p:cNvPr id="10" name="TextBox 9"/>
          <p:cNvSpPr txBox="1"/>
          <p:nvPr/>
        </p:nvSpPr>
        <p:spPr>
          <a:xfrm>
            <a:off x="2933700" y="4410078"/>
            <a:ext cx="2262158" cy="1569660"/>
          </a:xfrm>
          <a:prstGeom prst="rect">
            <a:avLst/>
          </a:prstGeom>
          <a:noFill/>
          <a:ln>
            <a:solidFill>
              <a:schemeClr val="accent1">
                <a:lumMod val="60000"/>
                <a:lumOff val="40000"/>
              </a:schemeClr>
            </a:solidFill>
          </a:ln>
        </p:spPr>
        <p:txBody>
          <a:bodyPr wrap="none" rtlCol="0">
            <a:spAutoFit/>
          </a:bodyPr>
          <a:lstStyle/>
          <a:p>
            <a:r>
              <a:rPr lang="en-US" dirty="0"/>
              <a:t>Go to table</a:t>
            </a:r>
          </a:p>
          <a:p>
            <a:r>
              <a:rPr lang="en-US" dirty="0" smtClean="0"/>
              <a:t>Verify voter</a:t>
            </a:r>
          </a:p>
          <a:p>
            <a:endParaRPr lang="en-US" dirty="0" smtClean="0"/>
          </a:p>
          <a:p>
            <a:r>
              <a:rPr lang="en-US" dirty="0" smtClean="0"/>
              <a:t>Alphabetic split</a:t>
            </a:r>
            <a:endParaRPr lang="en-US" dirty="0"/>
          </a:p>
        </p:txBody>
      </p:sp>
      <p:sp>
        <p:nvSpPr>
          <p:cNvPr id="11" name="TextBox 10"/>
          <p:cNvSpPr txBox="1"/>
          <p:nvPr/>
        </p:nvSpPr>
        <p:spPr>
          <a:xfrm>
            <a:off x="5768081" y="4505331"/>
            <a:ext cx="2048959" cy="1200329"/>
          </a:xfrm>
          <a:prstGeom prst="rect">
            <a:avLst/>
          </a:prstGeom>
          <a:noFill/>
          <a:ln>
            <a:solidFill>
              <a:schemeClr val="accent1">
                <a:lumMod val="60000"/>
                <a:lumOff val="40000"/>
              </a:schemeClr>
            </a:solidFill>
          </a:ln>
        </p:spPr>
        <p:txBody>
          <a:bodyPr wrap="none" rtlCol="0">
            <a:spAutoFit/>
          </a:bodyPr>
          <a:lstStyle/>
          <a:p>
            <a:r>
              <a:rPr lang="en-US" dirty="0" smtClean="0"/>
              <a:t>Drop in Box</a:t>
            </a:r>
          </a:p>
          <a:p>
            <a:endParaRPr lang="en-US" dirty="0" smtClean="0"/>
          </a:p>
          <a:p>
            <a:r>
              <a:rPr lang="en-US" dirty="0" smtClean="0"/>
              <a:t>Return to seat</a:t>
            </a:r>
            <a:endParaRPr lang="en-US" dirty="0"/>
          </a:p>
        </p:txBody>
      </p:sp>
      <p:sp>
        <p:nvSpPr>
          <p:cNvPr id="12" name="TextBox 11"/>
          <p:cNvSpPr txBox="1"/>
          <p:nvPr/>
        </p:nvSpPr>
        <p:spPr>
          <a:xfrm>
            <a:off x="6147185" y="1390662"/>
            <a:ext cx="2876941" cy="1200329"/>
          </a:xfrm>
          <a:prstGeom prst="rect">
            <a:avLst/>
          </a:prstGeom>
          <a:noFill/>
          <a:ln>
            <a:solidFill>
              <a:schemeClr val="accent1">
                <a:lumMod val="40000"/>
                <a:lumOff val="60000"/>
              </a:schemeClr>
            </a:solidFill>
          </a:ln>
        </p:spPr>
        <p:txBody>
          <a:bodyPr wrap="none" rtlCol="0">
            <a:spAutoFit/>
          </a:bodyPr>
          <a:lstStyle/>
          <a:p>
            <a:r>
              <a:rPr lang="en-US" dirty="0" smtClean="0"/>
              <a:t>J= Jon Rosdahl</a:t>
            </a:r>
          </a:p>
          <a:p>
            <a:r>
              <a:rPr lang="en-US" dirty="0" smtClean="0"/>
              <a:t>A=Adrian Stephens</a:t>
            </a:r>
          </a:p>
          <a:p>
            <a:r>
              <a:rPr lang="en-US" dirty="0" smtClean="0"/>
              <a:t>D = Dorothy Stanley</a:t>
            </a:r>
            <a:endParaRPr lang="en-US" dirty="0"/>
          </a:p>
        </p:txBody>
      </p:sp>
      <p:sp>
        <p:nvSpPr>
          <p:cNvPr id="13" name="TextBox 12"/>
          <p:cNvSpPr txBox="1"/>
          <p:nvPr/>
        </p:nvSpPr>
        <p:spPr>
          <a:xfrm>
            <a:off x="1485900" y="4493662"/>
            <a:ext cx="748923" cy="461665"/>
          </a:xfrm>
          <a:prstGeom prst="rect">
            <a:avLst/>
          </a:prstGeom>
          <a:noFill/>
        </p:spPr>
        <p:txBody>
          <a:bodyPr wrap="none" rtlCol="0">
            <a:spAutoFit/>
          </a:bodyPr>
          <a:lstStyle/>
          <a:p>
            <a:r>
              <a:rPr lang="en-US" dirty="0" smtClean="0"/>
              <a:t>A-G</a:t>
            </a:r>
            <a:endParaRPr lang="en-US" dirty="0"/>
          </a:p>
        </p:txBody>
      </p:sp>
      <p:sp>
        <p:nvSpPr>
          <p:cNvPr id="14" name="TextBox 13"/>
          <p:cNvSpPr txBox="1"/>
          <p:nvPr/>
        </p:nvSpPr>
        <p:spPr>
          <a:xfrm>
            <a:off x="1485900" y="4938604"/>
            <a:ext cx="731290" cy="461665"/>
          </a:xfrm>
          <a:prstGeom prst="rect">
            <a:avLst/>
          </a:prstGeom>
          <a:noFill/>
        </p:spPr>
        <p:txBody>
          <a:bodyPr wrap="none" rtlCol="0">
            <a:spAutoFit/>
          </a:bodyPr>
          <a:lstStyle/>
          <a:p>
            <a:r>
              <a:rPr lang="en-US" dirty="0" smtClean="0"/>
              <a:t>H-L</a:t>
            </a:r>
            <a:endParaRPr lang="en-US" dirty="0"/>
          </a:p>
        </p:txBody>
      </p:sp>
      <p:sp>
        <p:nvSpPr>
          <p:cNvPr id="15" name="TextBox 14"/>
          <p:cNvSpPr txBox="1"/>
          <p:nvPr/>
        </p:nvSpPr>
        <p:spPr>
          <a:xfrm>
            <a:off x="1485900" y="5383546"/>
            <a:ext cx="748923" cy="461665"/>
          </a:xfrm>
          <a:prstGeom prst="rect">
            <a:avLst/>
          </a:prstGeom>
          <a:noFill/>
        </p:spPr>
        <p:txBody>
          <a:bodyPr wrap="none" rtlCol="0">
            <a:spAutoFit/>
          </a:bodyPr>
          <a:lstStyle/>
          <a:p>
            <a:r>
              <a:rPr lang="en-US" dirty="0" smtClean="0"/>
              <a:t>M-S</a:t>
            </a:r>
            <a:endParaRPr lang="en-US" dirty="0"/>
          </a:p>
        </p:txBody>
      </p:sp>
      <p:sp>
        <p:nvSpPr>
          <p:cNvPr id="16" name="TextBox 15"/>
          <p:cNvSpPr txBox="1"/>
          <p:nvPr/>
        </p:nvSpPr>
        <p:spPr>
          <a:xfrm>
            <a:off x="1485900" y="5828488"/>
            <a:ext cx="669350" cy="461665"/>
          </a:xfrm>
          <a:prstGeom prst="rect">
            <a:avLst/>
          </a:prstGeom>
          <a:noFill/>
        </p:spPr>
        <p:txBody>
          <a:bodyPr wrap="none" rtlCol="0">
            <a:spAutoFit/>
          </a:bodyPr>
          <a:lstStyle/>
          <a:p>
            <a:r>
              <a:rPr lang="en-US" dirty="0" smtClean="0"/>
              <a:t>T-Z</a:t>
            </a:r>
            <a:endParaRPr lang="en-US" dirty="0"/>
          </a:p>
        </p:txBody>
      </p:sp>
      <p:sp>
        <p:nvSpPr>
          <p:cNvPr id="17" name="Right Brace 16"/>
          <p:cNvSpPr/>
          <p:nvPr/>
        </p:nvSpPr>
        <p:spPr bwMode="auto">
          <a:xfrm>
            <a:off x="2386012" y="4616986"/>
            <a:ext cx="466725" cy="1524000"/>
          </a:xfrm>
          <a:prstGeom prst="righ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18" name="Right Arrow 17"/>
          <p:cNvSpPr/>
          <p:nvPr/>
        </p:nvSpPr>
        <p:spPr bwMode="auto">
          <a:xfrm>
            <a:off x="2933700" y="2876560"/>
            <a:ext cx="395397" cy="361856"/>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19" name="Right Arrow 18"/>
          <p:cNvSpPr/>
          <p:nvPr/>
        </p:nvSpPr>
        <p:spPr bwMode="auto">
          <a:xfrm>
            <a:off x="5308703" y="4757676"/>
            <a:ext cx="395397" cy="361856"/>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3" name="Down Arrow 2"/>
          <p:cNvSpPr/>
          <p:nvPr/>
        </p:nvSpPr>
        <p:spPr bwMode="auto">
          <a:xfrm>
            <a:off x="3981450" y="3952875"/>
            <a:ext cx="400050" cy="371475"/>
          </a:xfrm>
          <a:prstGeom prst="down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20" name="TextBox 19"/>
          <p:cNvSpPr txBox="1"/>
          <p:nvPr/>
        </p:nvSpPr>
        <p:spPr>
          <a:xfrm>
            <a:off x="3663813" y="1328171"/>
            <a:ext cx="2403612" cy="830997"/>
          </a:xfrm>
          <a:prstGeom prst="rect">
            <a:avLst/>
          </a:prstGeom>
          <a:noFill/>
        </p:spPr>
        <p:txBody>
          <a:bodyPr wrap="square" rtlCol="0">
            <a:spAutoFit/>
          </a:bodyPr>
          <a:lstStyle/>
          <a:p>
            <a:r>
              <a:rPr lang="en-US" dirty="0" smtClean="0"/>
              <a:t>Only two choices </a:t>
            </a:r>
          </a:p>
          <a:p>
            <a:r>
              <a:rPr lang="en-US" dirty="0" smtClean="0"/>
              <a:t>in this phase</a:t>
            </a:r>
            <a:endParaRPr lang="en-US" dirty="0"/>
          </a:p>
        </p:txBody>
      </p:sp>
      <p:sp>
        <p:nvSpPr>
          <p:cNvPr id="21" name="Text Box 4"/>
          <p:cNvSpPr txBox="1">
            <a:spLocks noChangeArrowheads="1"/>
          </p:cNvSpPr>
          <p:nvPr/>
        </p:nvSpPr>
        <p:spPr bwMode="auto">
          <a:xfrm>
            <a:off x="22225" y="473757"/>
            <a:ext cx="39145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smtClean="0">
                <a:solidFill>
                  <a:schemeClr val="tx2"/>
                </a:solidFill>
              </a:rPr>
              <a:t>Wednesday </a:t>
            </a:r>
            <a:r>
              <a:rPr lang="en-US" dirty="0">
                <a:solidFill>
                  <a:schemeClr val="tx2"/>
                </a:solidFill>
              </a:rPr>
              <a:t>Agenda Item </a:t>
            </a:r>
            <a:r>
              <a:rPr lang="en-US" dirty="0" smtClean="0">
                <a:solidFill>
                  <a:schemeClr val="tx2"/>
                </a:solidFill>
              </a:rPr>
              <a:t>3.1</a:t>
            </a:r>
            <a:endParaRPr lang="en-US" dirty="0">
              <a:solidFill>
                <a:schemeClr val="tx2"/>
              </a:solidFill>
            </a:endParaRPr>
          </a:p>
        </p:txBody>
      </p:sp>
    </p:spTree>
    <p:extLst>
      <p:ext uri="{BB962C8B-B14F-4D97-AF65-F5344CB8AC3E}">
        <p14:creationId xmlns:p14="http://schemas.microsoft.com/office/powerpoint/2010/main" val="215762288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63490"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3491"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8B48962-344E-47C1-A65F-6561BF81BF81}" type="slidenum">
              <a:rPr lang="en-US" sz="1200" b="0" smtClean="0"/>
              <a:pPr/>
              <a:t>47</a:t>
            </a:fld>
            <a:endParaRPr lang="en-US" sz="1200" b="0" smtClean="0"/>
          </a:p>
        </p:txBody>
      </p:sp>
      <p:sp>
        <p:nvSpPr>
          <p:cNvPr id="63492" name="TextBox 5"/>
          <p:cNvSpPr txBox="1">
            <a:spLocks noChangeArrowheads="1"/>
          </p:cNvSpPr>
          <p:nvPr/>
        </p:nvSpPr>
        <p:spPr bwMode="auto">
          <a:xfrm>
            <a:off x="2868613" y="1049338"/>
            <a:ext cx="2840037"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a:t>Room Changes</a:t>
            </a:r>
          </a:p>
        </p:txBody>
      </p:sp>
      <p:sp>
        <p:nvSpPr>
          <p:cNvPr id="63493" name="Text Box 4"/>
          <p:cNvSpPr txBox="1">
            <a:spLocks noChangeArrowheads="1"/>
          </p:cNvSpPr>
          <p:nvPr/>
        </p:nvSpPr>
        <p:spPr bwMode="auto">
          <a:xfrm>
            <a:off x="38100" y="617538"/>
            <a:ext cx="4068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Wednesday Agenda Item </a:t>
            </a:r>
            <a:r>
              <a:rPr lang="en-US" dirty="0" smtClean="0">
                <a:solidFill>
                  <a:schemeClr val="tx2"/>
                </a:solidFill>
              </a:rPr>
              <a:t>5.1</a:t>
            </a:r>
            <a:endParaRPr lang="en-US" dirty="0">
              <a:solidFill>
                <a:schemeClr val="tx2"/>
              </a:solidFill>
            </a:endParaRPr>
          </a:p>
        </p:txBody>
      </p:sp>
      <p:sp>
        <p:nvSpPr>
          <p:cNvPr id="2" name="TextBox 1"/>
          <p:cNvSpPr txBox="1"/>
          <p:nvPr/>
        </p:nvSpPr>
        <p:spPr>
          <a:xfrm>
            <a:off x="152399" y="1552575"/>
            <a:ext cx="5638801" cy="646331"/>
          </a:xfrm>
          <a:prstGeom prst="rect">
            <a:avLst/>
          </a:prstGeom>
          <a:noFill/>
        </p:spPr>
        <p:txBody>
          <a:bodyPr wrap="square" rtlCol="0">
            <a:spAutoFit/>
          </a:bodyPr>
          <a:lstStyle/>
          <a:p>
            <a:r>
              <a:rPr lang="en-US" sz="3600" u="sng" dirty="0"/>
              <a:t>Remove time slots for </a:t>
            </a:r>
          </a:p>
        </p:txBody>
      </p:sp>
      <p:sp>
        <p:nvSpPr>
          <p:cNvPr id="8" name="TextBox 7"/>
          <p:cNvSpPr txBox="1"/>
          <p:nvPr/>
        </p:nvSpPr>
        <p:spPr>
          <a:xfrm>
            <a:off x="152400" y="4019550"/>
            <a:ext cx="8808857" cy="646331"/>
          </a:xfrm>
          <a:prstGeom prst="rect">
            <a:avLst/>
          </a:prstGeom>
          <a:noFill/>
        </p:spPr>
        <p:txBody>
          <a:bodyPr wrap="square" rtlCol="0">
            <a:spAutoFit/>
          </a:bodyPr>
          <a:lstStyle/>
          <a:p>
            <a:r>
              <a:rPr lang="en-US" sz="3600" u="sng" dirty="0" smtClean="0"/>
              <a:t>Add time slots for </a:t>
            </a:r>
          </a:p>
        </p:txBody>
      </p:sp>
      <p:sp>
        <p:nvSpPr>
          <p:cNvPr id="3" name="TextBox 2"/>
          <p:cNvSpPr txBox="1"/>
          <p:nvPr/>
        </p:nvSpPr>
        <p:spPr>
          <a:xfrm>
            <a:off x="885825" y="4686300"/>
            <a:ext cx="7218899" cy="707886"/>
          </a:xfrm>
          <a:prstGeom prst="rect">
            <a:avLst/>
          </a:prstGeom>
          <a:noFill/>
        </p:spPr>
        <p:txBody>
          <a:bodyPr wrap="none" rtlCol="0">
            <a:spAutoFit/>
          </a:bodyPr>
          <a:lstStyle/>
          <a:p>
            <a:r>
              <a:rPr lang="en-US" sz="2000" dirty="0" smtClean="0"/>
              <a:t>WBA ad hoc on Carrier Wi-Fi   	Wednesday PM2   Function 12</a:t>
            </a:r>
          </a:p>
          <a:p>
            <a:r>
              <a:rPr lang="en-US" sz="2000" dirty="0" smtClean="0"/>
              <a:t>AK 				Thursday PM2      Function   5</a:t>
            </a:r>
            <a:endParaRPr lang="en-US" sz="2000" dirty="0"/>
          </a:p>
        </p:txBody>
      </p:sp>
      <p:sp>
        <p:nvSpPr>
          <p:cNvPr id="4" name="TextBox 3"/>
          <p:cNvSpPr txBox="1"/>
          <p:nvPr/>
        </p:nvSpPr>
        <p:spPr>
          <a:xfrm>
            <a:off x="1343025" y="2590800"/>
            <a:ext cx="4245714" cy="830997"/>
          </a:xfrm>
          <a:prstGeom prst="rect">
            <a:avLst/>
          </a:prstGeom>
          <a:noFill/>
        </p:spPr>
        <p:txBody>
          <a:bodyPr wrap="none" rtlCol="0">
            <a:spAutoFit/>
          </a:bodyPr>
          <a:lstStyle/>
          <a:p>
            <a:r>
              <a:rPr lang="en-US" dirty="0" smtClean="0"/>
              <a:t>AQ    		Wednesday PM2</a:t>
            </a:r>
          </a:p>
          <a:p>
            <a:r>
              <a:rPr lang="en-US" dirty="0" smtClean="0"/>
              <a:t>Regulatory    	Thursday am2</a:t>
            </a:r>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65538"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5539"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B51E244-D7CB-4731-9091-183CFDD3311D}" type="slidenum">
              <a:rPr lang="en-US" sz="1200" b="0" smtClean="0"/>
              <a:pPr/>
              <a:t>48</a:t>
            </a:fld>
            <a:endParaRPr lang="en-US" sz="1200" b="0" smtClean="0"/>
          </a:p>
        </p:txBody>
      </p:sp>
      <p:sp>
        <p:nvSpPr>
          <p:cNvPr id="65540" name="TextBox 5"/>
          <p:cNvSpPr txBox="1">
            <a:spLocks noChangeArrowheads="1"/>
          </p:cNvSpPr>
          <p:nvPr/>
        </p:nvSpPr>
        <p:spPr bwMode="auto">
          <a:xfrm>
            <a:off x="2019300" y="1031875"/>
            <a:ext cx="45386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a:t>Revised Agenda Graphic</a:t>
            </a:r>
          </a:p>
        </p:txBody>
      </p:sp>
      <p:sp>
        <p:nvSpPr>
          <p:cNvPr id="65541" name="Text Box 4"/>
          <p:cNvSpPr txBox="1">
            <a:spLocks noChangeArrowheads="1"/>
          </p:cNvSpPr>
          <p:nvPr/>
        </p:nvSpPr>
        <p:spPr bwMode="auto">
          <a:xfrm>
            <a:off x="38100" y="617538"/>
            <a:ext cx="4068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Wednesday Agenda Item </a:t>
            </a:r>
            <a:r>
              <a:rPr lang="en-US" dirty="0" smtClean="0">
                <a:solidFill>
                  <a:schemeClr val="tx2"/>
                </a:solidFill>
              </a:rPr>
              <a:t>5.2</a:t>
            </a:r>
            <a:endParaRPr lang="en-US" dirty="0">
              <a:solidFill>
                <a:schemeClr val="tx2"/>
              </a:solidFill>
            </a:endParaRPr>
          </a:p>
        </p:txBody>
      </p:sp>
      <p:sp>
        <p:nvSpPr>
          <p:cNvPr id="65542" name="TextBox 6"/>
          <p:cNvSpPr txBox="1">
            <a:spLocks noChangeArrowheads="1"/>
          </p:cNvSpPr>
          <p:nvPr/>
        </p:nvSpPr>
        <p:spPr bwMode="auto">
          <a:xfrm>
            <a:off x="766763" y="1989138"/>
            <a:ext cx="14081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t>If needed</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66562"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6563"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350E019E-4A99-4B6C-ADC3-E69846FC02B9}" type="slidenum">
              <a:rPr lang="en-US" sz="1200" b="0" smtClean="0"/>
              <a:pPr/>
              <a:t>49</a:t>
            </a:fld>
            <a:endParaRPr lang="en-US" sz="1200" b="0" smtClean="0"/>
          </a:p>
        </p:txBody>
      </p:sp>
      <p:sp>
        <p:nvSpPr>
          <p:cNvPr id="66564" name="TextBox 5"/>
          <p:cNvSpPr txBox="1">
            <a:spLocks noChangeArrowheads="1"/>
          </p:cNvSpPr>
          <p:nvPr/>
        </p:nvSpPr>
        <p:spPr bwMode="auto">
          <a:xfrm>
            <a:off x="1840399" y="1025525"/>
            <a:ext cx="489646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dirty="0" smtClean="0"/>
              <a:t>Mid-week Officer </a:t>
            </a:r>
            <a:r>
              <a:rPr lang="en-US" sz="3200" dirty="0"/>
              <a:t>Changes</a:t>
            </a:r>
          </a:p>
        </p:txBody>
      </p:sp>
      <p:sp>
        <p:nvSpPr>
          <p:cNvPr id="66565" name="Text Box 4"/>
          <p:cNvSpPr txBox="1">
            <a:spLocks noChangeArrowheads="1"/>
          </p:cNvSpPr>
          <p:nvPr/>
        </p:nvSpPr>
        <p:spPr bwMode="auto">
          <a:xfrm>
            <a:off x="23813" y="617538"/>
            <a:ext cx="40687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Wednesday Agenda Item 5.3</a:t>
            </a:r>
          </a:p>
        </p:txBody>
      </p:sp>
      <p:sp>
        <p:nvSpPr>
          <p:cNvPr id="66566" name="TextBox 2"/>
          <p:cNvSpPr txBox="1">
            <a:spLocks noChangeArrowheads="1"/>
          </p:cNvSpPr>
          <p:nvPr/>
        </p:nvSpPr>
        <p:spPr bwMode="auto">
          <a:xfrm>
            <a:off x="724067" y="1865958"/>
            <a:ext cx="14686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u="sng" dirty="0" smtClean="0"/>
              <a:t>Additions</a:t>
            </a:r>
          </a:p>
        </p:txBody>
      </p:sp>
      <p:sp>
        <p:nvSpPr>
          <p:cNvPr id="8" name="TextBox 2"/>
          <p:cNvSpPr txBox="1">
            <a:spLocks noChangeArrowheads="1"/>
          </p:cNvSpPr>
          <p:nvPr/>
        </p:nvSpPr>
        <p:spPr bwMode="auto">
          <a:xfrm>
            <a:off x="750092" y="2490412"/>
            <a:ext cx="6698458"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2800" dirty="0" smtClean="0"/>
              <a:t>AH Chair:  </a:t>
            </a:r>
            <a:r>
              <a:rPr lang="en-GB" sz="2800" dirty="0" err="1"/>
              <a:t>Yongho</a:t>
            </a:r>
            <a:r>
              <a:rPr lang="en-GB" sz="2800" dirty="0"/>
              <a:t> </a:t>
            </a:r>
            <a:r>
              <a:rPr lang="en-GB" sz="2800" dirty="0" err="1"/>
              <a:t>Seok</a:t>
            </a:r>
            <a:r>
              <a:rPr lang="en-GB" sz="2800" dirty="0"/>
              <a:t> </a:t>
            </a:r>
            <a:endParaRPr lang="en-US" sz="2800" dirty="0" smtClean="0"/>
          </a:p>
          <a:p>
            <a:pPr eaLnBrk="0" hangingPunct="0"/>
            <a:endParaRPr lang="en-US" sz="2800" dirty="0" smtClean="0"/>
          </a:p>
          <a:p>
            <a:pPr eaLnBrk="0" hangingPunct="0"/>
            <a:r>
              <a:rPr lang="en-US" sz="2800" dirty="0" smtClean="0"/>
              <a:t>Regulatory Chair:    </a:t>
            </a:r>
            <a:endParaRPr lang="en-US" sz="2800" dirty="0"/>
          </a:p>
          <a:p>
            <a:pPr eaLnBrk="0" hangingPunct="0"/>
            <a:endParaRPr lang="en-US" sz="2800" dirty="0"/>
          </a:p>
          <a:p>
            <a:pPr eaLnBrk="0" hangingPunct="0"/>
            <a:endParaRPr lang="en-US"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5</a:t>
            </a:fld>
            <a:endParaRPr lang="en-US"/>
          </a:p>
        </p:txBody>
      </p:sp>
      <p:sp>
        <p:nvSpPr>
          <p:cNvPr id="8" name="Text Box 4"/>
          <p:cNvSpPr txBox="1">
            <a:spLocks noChangeArrowheads="1"/>
          </p:cNvSpPr>
          <p:nvPr/>
        </p:nvSpPr>
        <p:spPr bwMode="auto">
          <a:xfrm>
            <a:off x="227068" y="582839"/>
            <a:ext cx="2903423" cy="369332"/>
          </a:xfrm>
          <a:prstGeom prst="rect">
            <a:avLst/>
          </a:prstGeom>
          <a:noFill/>
          <a:ln w="9525">
            <a:noFill/>
            <a:miter lim="800000"/>
            <a:headEnd/>
            <a:tailEnd/>
          </a:ln>
        </p:spPr>
        <p:txBody>
          <a:bodyPr wrap="none">
            <a:spAutoFit/>
          </a:bodyPr>
          <a:lstStyle/>
          <a:p>
            <a:pPr algn="ctr" eaLnBrk="0" hangingPunct="0"/>
            <a:r>
              <a:rPr lang="en-US" sz="1800" dirty="0">
                <a:solidFill>
                  <a:schemeClr val="tx2"/>
                </a:solidFill>
              </a:rPr>
              <a:t>Monday Agenda Item </a:t>
            </a:r>
            <a:r>
              <a:rPr lang="en-US" sz="1800" dirty="0" smtClean="0">
                <a:solidFill>
                  <a:schemeClr val="tx2"/>
                </a:solidFill>
              </a:rPr>
              <a:t>4.1.3 </a:t>
            </a:r>
            <a:endParaRPr lang="en-US" sz="1800" dirty="0">
              <a:solidFill>
                <a:schemeClr val="tx2"/>
              </a:solidFill>
            </a:endParaRPr>
          </a:p>
        </p:txBody>
      </p:sp>
      <p:sp>
        <p:nvSpPr>
          <p:cNvPr id="10" name="Title 9"/>
          <p:cNvSpPr>
            <a:spLocks noGrp="1"/>
          </p:cNvSpPr>
          <p:nvPr>
            <p:ph type="title"/>
          </p:nvPr>
        </p:nvSpPr>
        <p:spPr>
          <a:xfrm>
            <a:off x="685800" y="685800"/>
            <a:ext cx="7772400" cy="809625"/>
          </a:xfrm>
        </p:spPr>
        <p:txBody>
          <a:bodyPr/>
          <a:lstStyle/>
          <a:p>
            <a:r>
              <a:rPr lang="en-US" dirty="0" smtClean="0"/>
              <a:t>China World   Conference Level</a:t>
            </a:r>
            <a:endParaRPr lang="en-US" dirty="0"/>
          </a:p>
        </p:txBody>
      </p:sp>
      <p:pic>
        <p:nvPicPr>
          <p:cNvPr id="1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126607" y="-451740"/>
            <a:ext cx="5060701" cy="87073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2305050" y="2867025"/>
            <a:ext cx="444352" cy="523220"/>
          </a:xfrm>
          <a:prstGeom prst="rect">
            <a:avLst/>
          </a:prstGeom>
          <a:solidFill>
            <a:srgbClr val="FFFF00"/>
          </a:solidFill>
        </p:spPr>
        <p:txBody>
          <a:bodyPr wrap="none" rtlCol="0">
            <a:spAutoFit/>
          </a:bodyPr>
          <a:lstStyle/>
          <a:p>
            <a:r>
              <a:rPr lang="en-US" sz="2800" dirty="0" smtClean="0"/>
              <a:t>A</a:t>
            </a:r>
            <a:endParaRPr lang="en-US" sz="2800" dirty="0"/>
          </a:p>
        </p:txBody>
      </p:sp>
      <p:sp>
        <p:nvSpPr>
          <p:cNvPr id="12" name="TextBox 11"/>
          <p:cNvSpPr txBox="1"/>
          <p:nvPr/>
        </p:nvSpPr>
        <p:spPr>
          <a:xfrm>
            <a:off x="2325888" y="3781425"/>
            <a:ext cx="423514" cy="523220"/>
          </a:xfrm>
          <a:prstGeom prst="rect">
            <a:avLst/>
          </a:prstGeom>
          <a:solidFill>
            <a:srgbClr val="FFFF00"/>
          </a:solidFill>
        </p:spPr>
        <p:txBody>
          <a:bodyPr wrap="none" rtlCol="0">
            <a:spAutoFit/>
          </a:bodyPr>
          <a:lstStyle/>
          <a:p>
            <a:r>
              <a:rPr lang="en-US" sz="2800" dirty="0" smtClean="0"/>
              <a:t>B</a:t>
            </a:r>
            <a:endParaRPr lang="en-US" sz="2800" dirty="0"/>
          </a:p>
        </p:txBody>
      </p:sp>
      <p:sp>
        <p:nvSpPr>
          <p:cNvPr id="13" name="TextBox 12"/>
          <p:cNvSpPr txBox="1"/>
          <p:nvPr/>
        </p:nvSpPr>
        <p:spPr>
          <a:xfrm>
            <a:off x="2305050" y="4581525"/>
            <a:ext cx="444352" cy="523220"/>
          </a:xfrm>
          <a:prstGeom prst="rect">
            <a:avLst/>
          </a:prstGeom>
          <a:solidFill>
            <a:srgbClr val="FFFF00"/>
          </a:solidFill>
        </p:spPr>
        <p:txBody>
          <a:bodyPr wrap="none" rtlCol="0">
            <a:spAutoFit/>
          </a:bodyPr>
          <a:lstStyle/>
          <a:p>
            <a:r>
              <a:rPr lang="en-US" sz="2800" dirty="0" smtClean="0"/>
              <a:t>C</a:t>
            </a:r>
            <a:endParaRPr lang="en-US" sz="2800" dirty="0"/>
          </a:p>
        </p:txBody>
      </p:sp>
      <p:sp>
        <p:nvSpPr>
          <p:cNvPr id="3" name="TextBox 2"/>
          <p:cNvSpPr txBox="1"/>
          <p:nvPr/>
        </p:nvSpPr>
        <p:spPr>
          <a:xfrm rot="16200000">
            <a:off x="1068259" y="3739155"/>
            <a:ext cx="1682705" cy="461665"/>
          </a:xfrm>
          <a:prstGeom prst="rect">
            <a:avLst/>
          </a:prstGeom>
          <a:solidFill>
            <a:srgbClr val="FFFF00"/>
          </a:solidFill>
        </p:spPr>
        <p:txBody>
          <a:bodyPr wrap="none" rtlCol="0">
            <a:spAutoFit/>
          </a:bodyPr>
          <a:lstStyle/>
          <a:p>
            <a:r>
              <a:rPr lang="en-US" dirty="0" smtClean="0"/>
              <a:t>Conference</a:t>
            </a:r>
            <a:endParaRPr lang="en-US" dirty="0"/>
          </a:p>
        </p:txBody>
      </p:sp>
      <p:sp>
        <p:nvSpPr>
          <p:cNvPr id="14" name="TextBox 13"/>
          <p:cNvSpPr txBox="1"/>
          <p:nvPr/>
        </p:nvSpPr>
        <p:spPr>
          <a:xfrm>
            <a:off x="5010150" y="4781550"/>
            <a:ext cx="370614" cy="400110"/>
          </a:xfrm>
          <a:prstGeom prst="rect">
            <a:avLst/>
          </a:prstGeom>
          <a:solidFill>
            <a:srgbClr val="FFFF00"/>
          </a:solidFill>
        </p:spPr>
        <p:txBody>
          <a:bodyPr wrap="none" rtlCol="0">
            <a:spAutoFit/>
          </a:bodyPr>
          <a:lstStyle/>
          <a:p>
            <a:r>
              <a:rPr lang="en-US" sz="2000" dirty="0" smtClean="0"/>
              <a:t>A</a:t>
            </a:r>
            <a:endParaRPr lang="en-US" sz="2000" dirty="0"/>
          </a:p>
        </p:txBody>
      </p:sp>
      <p:sp>
        <p:nvSpPr>
          <p:cNvPr id="15" name="TextBox 14"/>
          <p:cNvSpPr txBox="1"/>
          <p:nvPr/>
        </p:nvSpPr>
        <p:spPr>
          <a:xfrm>
            <a:off x="5428389" y="4781550"/>
            <a:ext cx="356188" cy="400110"/>
          </a:xfrm>
          <a:prstGeom prst="rect">
            <a:avLst/>
          </a:prstGeom>
          <a:solidFill>
            <a:srgbClr val="FFFF00"/>
          </a:solidFill>
        </p:spPr>
        <p:txBody>
          <a:bodyPr wrap="none" rtlCol="0">
            <a:spAutoFit/>
          </a:bodyPr>
          <a:lstStyle/>
          <a:p>
            <a:r>
              <a:rPr lang="en-US" sz="2000" dirty="0" smtClean="0"/>
              <a:t>B</a:t>
            </a:r>
            <a:endParaRPr lang="en-US" sz="2000" dirty="0"/>
          </a:p>
        </p:txBody>
      </p:sp>
      <p:sp>
        <p:nvSpPr>
          <p:cNvPr id="16" name="TextBox 15"/>
          <p:cNvSpPr txBox="1"/>
          <p:nvPr/>
        </p:nvSpPr>
        <p:spPr>
          <a:xfrm>
            <a:off x="5846628" y="4781550"/>
            <a:ext cx="370614" cy="400110"/>
          </a:xfrm>
          <a:prstGeom prst="rect">
            <a:avLst/>
          </a:prstGeom>
          <a:solidFill>
            <a:srgbClr val="FFFF00"/>
          </a:solidFill>
        </p:spPr>
        <p:txBody>
          <a:bodyPr wrap="none" rtlCol="0">
            <a:spAutoFit/>
          </a:bodyPr>
          <a:lstStyle/>
          <a:p>
            <a:r>
              <a:rPr lang="en-US" sz="2000" dirty="0" smtClean="0"/>
              <a:t>C</a:t>
            </a:r>
            <a:endParaRPr lang="en-US" sz="2000" dirty="0"/>
          </a:p>
        </p:txBody>
      </p:sp>
      <p:sp>
        <p:nvSpPr>
          <p:cNvPr id="17" name="TextBox 16"/>
          <p:cNvSpPr txBox="1"/>
          <p:nvPr/>
        </p:nvSpPr>
        <p:spPr>
          <a:xfrm>
            <a:off x="6456255" y="4781550"/>
            <a:ext cx="370614" cy="400110"/>
          </a:xfrm>
          <a:prstGeom prst="rect">
            <a:avLst/>
          </a:prstGeom>
          <a:solidFill>
            <a:srgbClr val="FFFF00"/>
          </a:solidFill>
        </p:spPr>
        <p:txBody>
          <a:bodyPr wrap="none" rtlCol="0">
            <a:spAutoFit/>
          </a:bodyPr>
          <a:lstStyle/>
          <a:p>
            <a:r>
              <a:rPr lang="en-US" sz="2000" dirty="0" smtClean="0"/>
              <a:t>D</a:t>
            </a:r>
            <a:endParaRPr lang="en-US" sz="2000" dirty="0"/>
          </a:p>
        </p:txBody>
      </p:sp>
      <p:sp>
        <p:nvSpPr>
          <p:cNvPr id="18" name="TextBox 17"/>
          <p:cNvSpPr txBox="1"/>
          <p:nvPr/>
        </p:nvSpPr>
        <p:spPr>
          <a:xfrm>
            <a:off x="5503585" y="4304645"/>
            <a:ext cx="1056700" cy="461665"/>
          </a:xfrm>
          <a:prstGeom prst="rect">
            <a:avLst/>
          </a:prstGeom>
          <a:solidFill>
            <a:srgbClr val="FFFF00"/>
          </a:solidFill>
        </p:spPr>
        <p:txBody>
          <a:bodyPr wrap="none" rtlCol="0">
            <a:spAutoFit/>
          </a:bodyPr>
          <a:lstStyle/>
          <a:p>
            <a:r>
              <a:rPr lang="en-US" dirty="0" smtClean="0"/>
              <a:t>Grand</a:t>
            </a:r>
            <a:endParaRPr lang="en-US" dirty="0"/>
          </a:p>
        </p:txBody>
      </p:sp>
      <p:sp>
        <p:nvSpPr>
          <p:cNvPr id="9" name="Down Arrow 8"/>
          <p:cNvSpPr/>
          <p:nvPr/>
        </p:nvSpPr>
        <p:spPr bwMode="auto">
          <a:xfrm>
            <a:off x="4804423" y="3228645"/>
            <a:ext cx="323850" cy="438479"/>
          </a:xfrm>
          <a:prstGeom prst="downArrow">
            <a:avLst/>
          </a:prstGeom>
          <a:solidFill>
            <a:srgbClr val="66FF99"/>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7" name="TextBox 6"/>
          <p:cNvSpPr txBox="1"/>
          <p:nvPr/>
        </p:nvSpPr>
        <p:spPr>
          <a:xfrm>
            <a:off x="4317042" y="2776240"/>
            <a:ext cx="1186543" cy="461665"/>
          </a:xfrm>
          <a:prstGeom prst="rect">
            <a:avLst/>
          </a:prstGeom>
          <a:solidFill>
            <a:schemeClr val="bg1"/>
          </a:solidFill>
        </p:spPr>
        <p:txBody>
          <a:bodyPr wrap="none" rtlCol="0">
            <a:spAutoFit/>
          </a:bodyPr>
          <a:lstStyle/>
          <a:p>
            <a:r>
              <a:rPr lang="en-US" dirty="0" smtClean="0"/>
              <a:t>Down 1</a:t>
            </a:r>
            <a:endParaRPr lang="en-US" dirty="0"/>
          </a:p>
        </p:txBody>
      </p:sp>
      <p:sp>
        <p:nvSpPr>
          <p:cNvPr id="19" name="Left-Right-Up Arrow 18"/>
          <p:cNvSpPr/>
          <p:nvPr/>
        </p:nvSpPr>
        <p:spPr bwMode="auto">
          <a:xfrm>
            <a:off x="4380991" y="5104745"/>
            <a:ext cx="747282" cy="534055"/>
          </a:xfrm>
          <a:prstGeom prst="leftRightUpArrow">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25853945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2014</a:t>
            </a:r>
            <a:endParaRPr lang="en-US"/>
          </a:p>
        </p:txBody>
      </p:sp>
      <p:sp>
        <p:nvSpPr>
          <p:cNvPr id="6" name="Footer Placeholder 4"/>
          <p:cNvSpPr>
            <a:spLocks noGrp="1"/>
          </p:cNvSpPr>
          <p:nvPr>
            <p:ph type="ftr" sz="quarter" idx="11"/>
          </p:nvPr>
        </p:nvSpPr>
        <p:spPr/>
        <p:txBody>
          <a:bodyPr/>
          <a:lstStyle/>
          <a:p>
            <a:r>
              <a:rPr lang="en-US"/>
              <a:t>Bruce Kraemer, Marvell</a:t>
            </a:r>
          </a:p>
        </p:txBody>
      </p:sp>
      <p:sp>
        <p:nvSpPr>
          <p:cNvPr id="7" name="Slide Number Placeholder 5"/>
          <p:cNvSpPr>
            <a:spLocks noGrp="1"/>
          </p:cNvSpPr>
          <p:nvPr>
            <p:ph type="sldNum" sz="quarter" idx="12"/>
          </p:nvPr>
        </p:nvSpPr>
        <p:spPr/>
        <p:txBody>
          <a:bodyPr/>
          <a:lstStyle/>
          <a:p>
            <a:r>
              <a:rPr lang="en-US"/>
              <a:t>Slide </a:t>
            </a:r>
            <a:fld id="{4908A6B9-6771-4B0E-9A28-C845C1D0F4EE}" type="slidenum">
              <a:rPr lang="en-US"/>
              <a:pPr/>
              <a:t>50</a:t>
            </a:fld>
            <a:endParaRPr lang="en-US"/>
          </a:p>
        </p:txBody>
      </p:sp>
      <p:sp>
        <p:nvSpPr>
          <p:cNvPr id="2155522" name="Rectangle 2"/>
          <p:cNvSpPr>
            <a:spLocks noGrp="1" noChangeArrowheads="1"/>
          </p:cNvSpPr>
          <p:nvPr>
            <p:ph type="title"/>
          </p:nvPr>
        </p:nvSpPr>
        <p:spPr>
          <a:xfrm>
            <a:off x="685800" y="918024"/>
            <a:ext cx="7772400" cy="904875"/>
          </a:xfrm>
        </p:spPr>
        <p:txBody>
          <a:bodyPr/>
          <a:lstStyle/>
          <a:p>
            <a:r>
              <a:rPr lang="en-US" dirty="0" smtClean="0"/>
              <a:t>PAR status</a:t>
            </a:r>
            <a:endParaRPr lang="en-US" dirty="0"/>
          </a:p>
        </p:txBody>
      </p:sp>
      <p:sp>
        <p:nvSpPr>
          <p:cNvPr id="2155523" name="Rectangle 3"/>
          <p:cNvSpPr>
            <a:spLocks noGrp="1" noChangeArrowheads="1"/>
          </p:cNvSpPr>
          <p:nvPr>
            <p:ph type="body" idx="1"/>
          </p:nvPr>
        </p:nvSpPr>
        <p:spPr>
          <a:xfrm>
            <a:off x="22225" y="2249714"/>
            <a:ext cx="9121775" cy="3846286"/>
          </a:xfrm>
        </p:spPr>
        <p:txBody>
          <a:bodyPr/>
          <a:lstStyle/>
          <a:p>
            <a:r>
              <a:rPr lang="en-US" dirty="0" smtClean="0"/>
              <a:t>Announcement of Candidate slate at opening plenary   </a:t>
            </a:r>
            <a:r>
              <a:rPr lang="en-US" dirty="0"/>
              <a:t>Monday </a:t>
            </a:r>
            <a:r>
              <a:rPr lang="en-US" dirty="0" smtClean="0"/>
              <a:t>May 12</a:t>
            </a:r>
          </a:p>
          <a:p>
            <a:r>
              <a:rPr lang="en-US" dirty="0" smtClean="0"/>
              <a:t>Elections Monday, Tuesday, Wednesday before mid-week plenary</a:t>
            </a:r>
          </a:p>
          <a:p>
            <a:endParaRPr lang="en-US" dirty="0" smtClean="0"/>
          </a:p>
          <a:p>
            <a:r>
              <a:rPr lang="en-US" dirty="0" smtClean="0"/>
              <a:t>Confirmation </a:t>
            </a:r>
            <a:r>
              <a:rPr lang="en-US" dirty="0"/>
              <a:t>on Wednesday mid-week </a:t>
            </a:r>
            <a:r>
              <a:rPr lang="en-US" dirty="0" smtClean="0"/>
              <a:t>plenary</a:t>
            </a:r>
          </a:p>
          <a:p>
            <a:pPr lvl="1"/>
            <a:r>
              <a:rPr lang="en-US" sz="2400" dirty="0" smtClean="0"/>
              <a:t>Candidate introductions </a:t>
            </a:r>
          </a:p>
          <a:p>
            <a:pPr lvl="1"/>
            <a:r>
              <a:rPr lang="en-US" sz="2400" dirty="0" smtClean="0"/>
              <a:t>Officially instated </a:t>
            </a:r>
            <a:r>
              <a:rPr lang="en-US" sz="2400" dirty="0"/>
              <a:t>to office </a:t>
            </a:r>
          </a:p>
        </p:txBody>
      </p:sp>
      <p:sp>
        <p:nvSpPr>
          <p:cNvPr id="2155524" name="Text Box 4"/>
          <p:cNvSpPr txBox="1">
            <a:spLocks noChangeArrowheads="1"/>
          </p:cNvSpPr>
          <p:nvPr/>
        </p:nvSpPr>
        <p:spPr bwMode="auto">
          <a:xfrm>
            <a:off x="22225" y="559482"/>
            <a:ext cx="39145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smtClean="0">
                <a:solidFill>
                  <a:schemeClr val="tx2"/>
                </a:solidFill>
              </a:rPr>
              <a:t>Wednesday </a:t>
            </a:r>
            <a:r>
              <a:rPr lang="en-US" dirty="0">
                <a:solidFill>
                  <a:schemeClr val="tx2"/>
                </a:solidFill>
              </a:rPr>
              <a:t>Agenda Item </a:t>
            </a:r>
            <a:r>
              <a:rPr lang="en-US" dirty="0" smtClean="0">
                <a:solidFill>
                  <a:schemeClr val="tx2"/>
                </a:solidFill>
              </a:rPr>
              <a:t>5.5</a:t>
            </a:r>
            <a:endParaRPr lang="en-US" dirty="0">
              <a:solidFill>
                <a:schemeClr val="tx2"/>
              </a:solidFill>
            </a:endParaRPr>
          </a:p>
        </p:txBody>
      </p:sp>
    </p:spTree>
    <p:extLst>
      <p:ext uri="{BB962C8B-B14F-4D97-AF65-F5344CB8AC3E}">
        <p14:creationId xmlns:p14="http://schemas.microsoft.com/office/powerpoint/2010/main" val="57616121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67586"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7587"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4BC4AF1-6646-4E89-96F6-D8AE9B52707D}" type="slidenum">
              <a:rPr lang="en-US" sz="1200" b="0" smtClean="0"/>
              <a:pPr/>
              <a:t>51</a:t>
            </a:fld>
            <a:endParaRPr lang="en-US" sz="1200" b="0" smtClean="0"/>
          </a:p>
        </p:txBody>
      </p:sp>
      <p:sp>
        <p:nvSpPr>
          <p:cNvPr id="67588" name="WordArt 2"/>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Friday</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800" smtClean="0"/>
              <a:t>March 2014</a:t>
            </a:r>
            <a:endParaRPr lang="en-US" sz="1800"/>
          </a:p>
        </p:txBody>
      </p:sp>
      <p:sp>
        <p:nvSpPr>
          <p:cNvPr id="24580" name="Rectangle 2"/>
          <p:cNvSpPr>
            <a:spLocks noGrp="1" noChangeArrowheads="1"/>
          </p:cNvSpPr>
          <p:nvPr>
            <p:ph type="title"/>
          </p:nvPr>
        </p:nvSpPr>
        <p:spPr>
          <a:xfrm>
            <a:off x="152400" y="609600"/>
            <a:ext cx="8991600" cy="381000"/>
          </a:xfrm>
        </p:spPr>
        <p:txBody>
          <a:bodyPr/>
          <a:lstStyle/>
          <a:p>
            <a:r>
              <a:rPr lang="en-US" sz="2800" dirty="0" smtClean="0"/>
              <a:t>WG11 Task &amp; Study Group Officers – Mar 2014-close</a:t>
            </a:r>
          </a:p>
        </p:txBody>
      </p:sp>
      <p:sp>
        <p:nvSpPr>
          <p:cNvPr id="24709" name="Text Box 138"/>
          <p:cNvSpPr txBox="1">
            <a:spLocks noChangeArrowheads="1"/>
          </p:cNvSpPr>
          <p:nvPr/>
        </p:nvSpPr>
        <p:spPr bwMode="auto">
          <a:xfrm>
            <a:off x="0" y="6172200"/>
            <a:ext cx="3972562" cy="307777"/>
          </a:xfrm>
          <a:prstGeom prst="rect">
            <a:avLst/>
          </a:prstGeom>
          <a:solidFill>
            <a:schemeClr val="accent2">
              <a:lumMod val="20000"/>
              <a:lumOff val="80000"/>
            </a:schemeClr>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a:t>NYRQ = Not yet required, nominations are not </a:t>
            </a:r>
            <a:r>
              <a:rPr lang="en-US" sz="1400" dirty="0" smtClean="0"/>
              <a:t>open</a:t>
            </a:r>
            <a:endParaRPr lang="en-US" sz="1400" dirty="0"/>
          </a:p>
        </p:txBody>
      </p:sp>
      <p:sp>
        <p:nvSpPr>
          <p:cNvPr id="9" name="Text Box 138"/>
          <p:cNvSpPr txBox="1">
            <a:spLocks noChangeArrowheads="1"/>
          </p:cNvSpPr>
          <p:nvPr/>
        </p:nvSpPr>
        <p:spPr bwMode="auto">
          <a:xfrm>
            <a:off x="4191000" y="6162477"/>
            <a:ext cx="3204723" cy="307777"/>
          </a:xfrm>
          <a:prstGeom prst="rect">
            <a:avLst/>
          </a:prstGeom>
          <a:solidFill>
            <a:srgbClr val="FFFF00"/>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smtClean="0"/>
              <a:t>OPEN </a:t>
            </a:r>
            <a:r>
              <a:rPr lang="en-US" sz="1400" dirty="0"/>
              <a:t>= Candidate Nominations are open</a:t>
            </a:r>
          </a:p>
        </p:txBody>
      </p:sp>
      <p:sp>
        <p:nvSpPr>
          <p:cNvPr id="10" name="Text Box 138"/>
          <p:cNvSpPr txBox="1">
            <a:spLocks noChangeArrowheads="1"/>
          </p:cNvSpPr>
          <p:nvPr/>
        </p:nvSpPr>
        <p:spPr bwMode="auto">
          <a:xfrm>
            <a:off x="7924800" y="6160988"/>
            <a:ext cx="593432" cy="307777"/>
          </a:xfrm>
          <a:prstGeom prst="rect">
            <a:avLst/>
          </a:prstGeom>
          <a:solidFill>
            <a:schemeClr val="accent1">
              <a:lumMod val="20000"/>
              <a:lumOff val="80000"/>
            </a:schemeClr>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smtClean="0"/>
              <a:t>NEW</a:t>
            </a:r>
            <a:endParaRPr lang="en-US" sz="1400" dirty="0"/>
          </a:p>
        </p:txBody>
      </p:sp>
      <p:sp>
        <p:nvSpPr>
          <p:cNvPr id="2" name="Footer Placeholder 1"/>
          <p:cNvSpPr>
            <a:spLocks noGrp="1"/>
          </p:cNvSpPr>
          <p:nvPr>
            <p:ph type="ftr" sz="quarter" idx="11"/>
          </p:nvPr>
        </p:nvSpPr>
        <p:spPr/>
        <p:txBody>
          <a:bodyPr/>
          <a:lstStyle/>
          <a:p>
            <a:pPr>
              <a:defRPr/>
            </a:pPr>
            <a:r>
              <a:rPr lang="en-US" smtClean="0"/>
              <a:t>Bruce Kraemer, Marvell</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E08CC35B-6E7A-4659-983B-103F2C194454}" type="slidenum">
              <a:rPr lang="en-US" smtClean="0"/>
              <a:pPr>
                <a:defRPr/>
              </a:pPr>
              <a:t>52</a:t>
            </a:fld>
            <a:endParaRPr lang="en-US"/>
          </a:p>
        </p:txBody>
      </p:sp>
      <p:graphicFrame>
        <p:nvGraphicFramePr>
          <p:cNvPr id="11" name="Group 148"/>
          <p:cNvGraphicFramePr>
            <a:graphicFrameLocks/>
          </p:cNvGraphicFramePr>
          <p:nvPr>
            <p:extLst>
              <p:ext uri="{D42A27DB-BD31-4B8C-83A1-F6EECF244321}">
                <p14:modId xmlns:p14="http://schemas.microsoft.com/office/powerpoint/2010/main" val="2416797289"/>
              </p:ext>
            </p:extLst>
          </p:nvPr>
        </p:nvGraphicFramePr>
        <p:xfrm>
          <a:off x="85725" y="990600"/>
          <a:ext cx="8991600" cy="5073290"/>
        </p:xfrm>
        <a:graphic>
          <a:graphicData uri="http://schemas.openxmlformats.org/drawingml/2006/table">
            <a:tbl>
              <a:tblPr/>
              <a:tblGrid>
                <a:gridCol w="514350"/>
                <a:gridCol w="685800"/>
                <a:gridCol w="1828800"/>
                <a:gridCol w="2667000"/>
                <a:gridCol w="1600200"/>
                <a:gridCol w="1695450"/>
              </a:tblGrid>
              <a:tr h="3048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Cat</a:t>
                      </a: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Group</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Chair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Vice Chair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Technical Editor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 Secretary</a:t>
                      </a: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622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WG</a:t>
                      </a: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WG11</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Bruce Kraemer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Jon Rosdahl</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Adrian Stephens</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Adrian Stephens</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 Peter Ecclesine</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Stephen McCann</a:t>
                      </a: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MC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Dorothy Stanley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Mark Hamilton, Jon Rosdahl</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Adrian Stephens</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Jon Rosdahl</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AC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Osama </a:t>
                      </a:r>
                      <a:r>
                        <a:rPr kumimoji="0" lang="en-US" sz="1100" b="1" i="0" u="none" strike="noStrike" cap="none" normalizeH="0" baseline="0" dirty="0" err="1" smtClean="0">
                          <a:ln>
                            <a:noFill/>
                          </a:ln>
                          <a:solidFill>
                            <a:schemeClr val="tx1"/>
                          </a:solidFill>
                          <a:effectLst/>
                          <a:latin typeface="Times New Roman" pitchFamily="18" charset="0"/>
                        </a:rPr>
                        <a:t>Aboul-Magd</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Menzo Wentink, </a:t>
                      </a:r>
                      <a:r>
                        <a:rPr kumimoji="0" lang="en-US" sz="1100" b="1" i="0" u="none" strike="noStrike" cap="none" normalizeH="0" baseline="0" dirty="0" err="1" smtClean="0">
                          <a:ln>
                            <a:noFill/>
                          </a:ln>
                          <a:solidFill>
                            <a:schemeClr val="tx1"/>
                          </a:solidFill>
                          <a:effectLst/>
                          <a:latin typeface="Times New Roman" pitchFamily="18" charset="0"/>
                        </a:rPr>
                        <a:t>Joonsuk</a:t>
                      </a:r>
                      <a:r>
                        <a:rPr kumimoji="0" lang="en-US" sz="1100" b="1" i="0" u="none" strike="noStrike" cap="none" normalizeH="0" baseline="0" dirty="0" smtClean="0">
                          <a:ln>
                            <a:noFill/>
                          </a:ln>
                          <a:solidFill>
                            <a:schemeClr val="tx1"/>
                          </a:solidFill>
                          <a:effectLst/>
                          <a:latin typeface="Times New Roman" pitchFamily="18" charset="0"/>
                        </a:rPr>
                        <a:t> Kim</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Robert Stacey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David Yang</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AF</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Richard Kennedy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100" b="1" i="0" u="none" strike="noStrike" cap="none" normalizeH="0" baseline="0" dirty="0" smtClean="0">
                          <a:ln>
                            <a:noFill/>
                          </a:ln>
                          <a:solidFill>
                            <a:schemeClr val="tx1"/>
                          </a:solidFill>
                          <a:effectLst/>
                          <a:latin typeface="Times New Roman" pitchFamily="18" charset="0"/>
                        </a:rPr>
                        <a:t>Peter Ecclesine,   Zhou Lan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Peter Ecclesine</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Zhou Lan</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TG</a:t>
                      </a:r>
                    </a:p>
                  </a:txBody>
                  <a:tcPr marT="27436" marB="27436"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AH</a:t>
                      </a: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Yongho</a:t>
                      </a:r>
                      <a:r>
                        <a:rPr kumimoji="0" lang="en-US" sz="1400" b="1" i="0" u="none" strike="noStrike" cap="none" normalizeH="0" baseline="0" dirty="0" smtClean="0">
                          <a:ln>
                            <a:noFill/>
                          </a:ln>
                          <a:solidFill>
                            <a:schemeClr val="tx1"/>
                          </a:solidFill>
                          <a:effectLst/>
                          <a:latin typeface="Times New Roman" pitchFamily="18" charset="0"/>
                        </a:rPr>
                        <a:t> </a:t>
                      </a:r>
                      <a:r>
                        <a:rPr kumimoji="0" lang="en-US" sz="1400" b="1" i="0" u="none" strike="noStrike" cap="none" normalizeH="0" baseline="0" dirty="0" err="1" smtClean="0">
                          <a:ln>
                            <a:noFill/>
                          </a:ln>
                          <a:solidFill>
                            <a:schemeClr val="tx1"/>
                          </a:solidFill>
                          <a:effectLst/>
                          <a:latin typeface="Times New Roman" pitchFamily="18" charset="0"/>
                        </a:rPr>
                        <a:t>Seok</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lang="en-US" altLang="ko-KR" sz="1400" dirty="0" smtClean="0">
                          <a:solidFill>
                            <a:schemeClr val="tx1"/>
                          </a:solidFill>
                        </a:rPr>
                        <a:t>Alfred </a:t>
                      </a:r>
                      <a:r>
                        <a:rPr lang="en-US" altLang="ko-KR" sz="1400" dirty="0" err="1" smtClean="0">
                          <a:solidFill>
                            <a:schemeClr val="tx1"/>
                          </a:solidFill>
                        </a:rPr>
                        <a:t>Asterjadhi</a:t>
                      </a:r>
                      <a:r>
                        <a:rPr lang="en-US" altLang="ko-KR" sz="1400" dirty="0" smtClean="0">
                          <a:solidFill>
                            <a:schemeClr val="tx1"/>
                          </a:solidFill>
                        </a:rPr>
                        <a:t> </a:t>
                      </a:r>
                      <a:r>
                        <a:rPr kumimoji="0" lang="en-US" sz="1400" b="1" i="0" u="none" strike="noStrike" cap="none" normalizeH="0" baseline="0" dirty="0" smtClean="0">
                          <a:ln>
                            <a:noFill/>
                          </a:ln>
                          <a:solidFill>
                            <a:schemeClr val="tx1"/>
                          </a:solidFill>
                          <a:effectLst/>
                          <a:latin typeface="Times New Roman" pitchFamily="18" charset="0"/>
                        </a:rPr>
                        <a:t>, </a:t>
                      </a:r>
                      <a:r>
                        <a:rPr lang="en-US" altLang="ko-KR" sz="1400" dirty="0" smtClean="0">
                          <a:solidFill>
                            <a:schemeClr val="tx1"/>
                          </a:solidFill>
                        </a:rPr>
                        <a:t>Zander Lei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US" sz="1400" dirty="0" err="1" smtClean="0">
                          <a:solidFill>
                            <a:schemeClr val="tx1"/>
                          </a:solidFill>
                        </a:rPr>
                        <a:t>Yongho</a:t>
                      </a:r>
                      <a:r>
                        <a:rPr lang="en-US" sz="1400" dirty="0" smtClean="0">
                          <a:solidFill>
                            <a:schemeClr val="tx1"/>
                          </a:solidFill>
                        </a:rPr>
                        <a:t> SEOK,</a:t>
                      </a:r>
                      <a:r>
                        <a:rPr lang="en-US" altLang="ko-KR" sz="1400" dirty="0" smtClean="0">
                          <a:solidFill>
                            <a:schemeClr val="tx1"/>
                          </a:solidFill>
                        </a:rPr>
                        <a:t> Alfred </a:t>
                      </a:r>
                      <a:r>
                        <a:rPr lang="en-US" altLang="ko-KR" sz="1400" dirty="0" err="1" smtClean="0">
                          <a:solidFill>
                            <a:schemeClr val="tx1"/>
                          </a:solidFill>
                        </a:rPr>
                        <a:t>Asterjadhi</a:t>
                      </a:r>
                      <a:r>
                        <a:rPr lang="en-US" altLang="ko-KR" sz="1400" dirty="0" smtClean="0">
                          <a:solidFill>
                            <a:schemeClr val="tx1"/>
                          </a:solidFill>
                        </a:rPr>
                        <a:t> </a:t>
                      </a:r>
                      <a:r>
                        <a:rPr lang="en-US" sz="1400" dirty="0" smtClean="0">
                          <a:solidFill>
                            <a:schemeClr val="tx1"/>
                          </a:solidFill>
                        </a:rPr>
                        <a:t>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altLang="ko-KR" sz="1400" dirty="0" smtClean="0">
                          <a:solidFill>
                            <a:schemeClr val="tx1"/>
                          </a:solidFill>
                        </a:rPr>
                        <a:t>Zander Lei </a:t>
                      </a:r>
                      <a:endParaRPr lang="en-US" sz="1400" b="1" kern="1200" dirty="0">
                        <a:solidFill>
                          <a:schemeClr val="tx1"/>
                        </a:solidFill>
                        <a:effectLst/>
                        <a:latin typeface="+mn-lt"/>
                        <a:ea typeface="+mn-ea"/>
                        <a:cs typeface="+mn-cs"/>
                      </a:endParaRPr>
                    </a:p>
                  </a:txBody>
                  <a:tcPr marT="27436" marB="27436"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1645">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AI</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Hiroshi Mano</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Marc </a:t>
                      </a:r>
                      <a:r>
                        <a:rPr kumimoji="0" lang="en-US" sz="1400" b="1" i="0" u="none" strike="noStrike" cap="none" normalizeH="0" baseline="0" dirty="0" smtClean="0">
                          <a:ln>
                            <a:noFill/>
                          </a:ln>
                          <a:solidFill>
                            <a:schemeClr val="tx1"/>
                          </a:solidFill>
                          <a:effectLst/>
                          <a:latin typeface="Times New Roman" pitchFamily="18" charset="0"/>
                        </a:rPr>
                        <a:t>Emmelmann</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Lee Armstrong</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Ping Fang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Hitoshi Morioka</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6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AJ</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Xiaoming PENG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Eldad Perahia, </a:t>
                      </a:r>
                      <a:r>
                        <a:rPr kumimoji="0" lang="en-US" sz="1400" b="1" i="0" u="none" strike="noStrike" cap="none" normalizeH="0" baseline="0" dirty="0" err="1" smtClean="0">
                          <a:ln>
                            <a:noFill/>
                          </a:ln>
                          <a:solidFill>
                            <a:schemeClr val="tx1"/>
                          </a:solidFill>
                          <a:effectLst/>
                          <a:latin typeface="Times New Roman" pitchFamily="18" charset="0"/>
                        </a:rPr>
                        <a:t>Haiming</a:t>
                      </a:r>
                      <a:r>
                        <a:rPr kumimoji="0" lang="en-US" sz="1400" b="1" i="0" u="none" strike="noStrike" cap="none" normalizeH="0" baseline="0" dirty="0" smtClean="0">
                          <a:ln>
                            <a:noFill/>
                          </a:ln>
                          <a:solidFill>
                            <a:schemeClr val="tx1"/>
                          </a:solidFill>
                          <a:effectLst/>
                          <a:latin typeface="Times New Roman" pitchFamily="18" charset="0"/>
                        </a:rPr>
                        <a:t> WANG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US" altLang="en-US" sz="1400" dirty="0" err="1" smtClean="0"/>
                        <a:t>Jiamin</a:t>
                      </a:r>
                      <a:r>
                        <a:rPr lang="en-US" altLang="en-US" sz="1400" dirty="0" smtClean="0"/>
                        <a:t> CHEN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HAO </a:t>
                      </a:r>
                      <a:r>
                        <a:rPr kumimoji="0" lang="en-US" sz="1400" b="1" i="0" u="none" strike="noStrike" cap="none" normalizeH="0" baseline="0" dirty="0" err="1" smtClean="0">
                          <a:ln>
                            <a:noFill/>
                          </a:ln>
                          <a:solidFill>
                            <a:schemeClr val="tx1"/>
                          </a:solidFill>
                          <a:effectLst/>
                          <a:latin typeface="Times New Roman" pitchFamily="18" charset="0"/>
                        </a:rPr>
                        <a:t>Peng</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6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AK</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Donald Eastlake </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Mark Hamilton</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1">
                        <a:lumMod val="20000"/>
                        <a:lumOff val="80000"/>
                      </a:schemeClr>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Donald Eastlake</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Norm Finn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ZHUANG Yan</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6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AQ</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Stephen McCann </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Yunsong</a:t>
                      </a:r>
                      <a:r>
                        <a:rPr kumimoji="0" lang="en-US" sz="1400" b="1" i="0" u="none" strike="noStrike" cap="none" normalizeH="0" baseline="0" dirty="0" smtClean="0">
                          <a:ln>
                            <a:noFill/>
                          </a:ln>
                          <a:solidFill>
                            <a:schemeClr val="tx1"/>
                          </a:solidFill>
                          <a:effectLst/>
                          <a:latin typeface="Times New Roman" pitchFamily="18" charset="0"/>
                        </a:rPr>
                        <a:t> YANG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Dan Gal</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lang="en-US" sz="1400" b="1" kern="1200" dirty="0" err="1" smtClean="0">
                          <a:solidFill>
                            <a:schemeClr val="tx1"/>
                          </a:solidFill>
                          <a:effectLst/>
                          <a:latin typeface="+mn-lt"/>
                          <a:ea typeface="+mn-ea"/>
                          <a:cs typeface="+mn-cs"/>
                        </a:rPr>
                        <a:t>Dapeng</a:t>
                      </a:r>
                      <a:r>
                        <a:rPr lang="en-US" sz="1400" b="1" kern="1200" dirty="0" smtClean="0">
                          <a:solidFill>
                            <a:schemeClr val="tx1"/>
                          </a:solidFill>
                          <a:effectLst/>
                          <a:latin typeface="+mn-lt"/>
                          <a:ea typeface="+mn-ea"/>
                          <a:cs typeface="+mn-cs"/>
                        </a:rPr>
                        <a:t> Liu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SC</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WNG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Clint Chaplin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Jim Lansford</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SC</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ARC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Mark Hamilton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US" sz="1400" b="1" dirty="0" smtClean="0"/>
                        <a:t>Joe Levy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4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SC</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JTC1</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Andrew Myles</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SC</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REG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Richard Kennedy</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1">
                        <a:lumMod val="20000"/>
                        <a:lumOff val="80000"/>
                      </a:schemeClr>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SG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HEW</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Osama </a:t>
                      </a:r>
                      <a:r>
                        <a:rPr kumimoji="0" lang="en-US" sz="1400" b="0" i="0" u="none" strike="noStrike" cap="none" normalizeH="0" baseline="0" dirty="0" err="1" smtClean="0">
                          <a:ln>
                            <a:noFill/>
                          </a:ln>
                          <a:solidFill>
                            <a:schemeClr val="tx1"/>
                          </a:solidFill>
                          <a:effectLst/>
                          <a:latin typeface="Times New Roman" pitchFamily="18" charset="0"/>
                        </a:rPr>
                        <a:t>Aboul-Magd</a:t>
                      </a:r>
                      <a:endParaRPr kumimoji="0" lang="en-US" sz="1400" b="0"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Yasuhiko Inoue</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2" name="Text Box 138"/>
          <p:cNvSpPr txBox="1">
            <a:spLocks noChangeArrowheads="1"/>
          </p:cNvSpPr>
          <p:nvPr/>
        </p:nvSpPr>
        <p:spPr bwMode="auto">
          <a:xfrm>
            <a:off x="1819275" y="6468764"/>
            <a:ext cx="1889813" cy="307777"/>
          </a:xfrm>
          <a:prstGeom prst="rect">
            <a:avLst/>
          </a:prstGeom>
          <a:solidFill>
            <a:srgbClr val="FFC000"/>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smtClean="0"/>
              <a:t>Temporary volunteers</a:t>
            </a:r>
            <a:endParaRPr lang="en-US" sz="1400" dirty="0"/>
          </a:p>
        </p:txBody>
      </p:sp>
      <p:sp>
        <p:nvSpPr>
          <p:cNvPr id="13" name="Text Box 4"/>
          <p:cNvSpPr txBox="1">
            <a:spLocks noChangeArrowheads="1"/>
          </p:cNvSpPr>
          <p:nvPr/>
        </p:nvSpPr>
        <p:spPr bwMode="auto">
          <a:xfrm>
            <a:off x="2181610" y="266700"/>
            <a:ext cx="236301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600" dirty="0" smtClean="0">
                <a:solidFill>
                  <a:schemeClr val="tx2"/>
                </a:solidFill>
              </a:rPr>
              <a:t>Friday </a:t>
            </a:r>
            <a:r>
              <a:rPr lang="en-US" sz="1600" dirty="0">
                <a:solidFill>
                  <a:schemeClr val="tx2"/>
                </a:solidFill>
              </a:rPr>
              <a:t>Agenda Item </a:t>
            </a:r>
            <a:r>
              <a:rPr lang="en-US" sz="1600" dirty="0" smtClean="0">
                <a:solidFill>
                  <a:schemeClr val="tx2"/>
                </a:solidFill>
              </a:rPr>
              <a:t>2.07</a:t>
            </a:r>
            <a:endParaRPr lang="en-US" sz="1600" dirty="0">
              <a:solidFill>
                <a:schemeClr val="tx2"/>
              </a:solidFill>
            </a:endParaRPr>
          </a:p>
        </p:txBody>
      </p:sp>
    </p:spTree>
    <p:extLst>
      <p:ext uri="{BB962C8B-B14F-4D97-AF65-F5344CB8AC3E}">
        <p14:creationId xmlns:p14="http://schemas.microsoft.com/office/powerpoint/2010/main" val="19930619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800" smtClean="0"/>
              <a:t>March 2014</a:t>
            </a:r>
            <a:endParaRPr lang="en-US" sz="1800"/>
          </a:p>
        </p:txBody>
      </p:sp>
      <p:sp>
        <p:nvSpPr>
          <p:cNvPr id="24580" name="Rectangle 2"/>
          <p:cNvSpPr>
            <a:spLocks noGrp="1" noChangeArrowheads="1"/>
          </p:cNvSpPr>
          <p:nvPr>
            <p:ph type="title"/>
          </p:nvPr>
        </p:nvSpPr>
        <p:spPr>
          <a:xfrm>
            <a:off x="152400" y="609600"/>
            <a:ext cx="8991600" cy="381000"/>
          </a:xfrm>
        </p:spPr>
        <p:txBody>
          <a:bodyPr/>
          <a:lstStyle/>
          <a:p>
            <a:r>
              <a:rPr lang="en-US" sz="2800" dirty="0" smtClean="0"/>
              <a:t>WG11 Task &amp; Study Group Officers – May 2014-open</a:t>
            </a:r>
          </a:p>
        </p:txBody>
      </p:sp>
      <p:sp>
        <p:nvSpPr>
          <p:cNvPr id="24709" name="Text Box 138"/>
          <p:cNvSpPr txBox="1">
            <a:spLocks noChangeArrowheads="1"/>
          </p:cNvSpPr>
          <p:nvPr/>
        </p:nvSpPr>
        <p:spPr bwMode="auto">
          <a:xfrm>
            <a:off x="0" y="6172200"/>
            <a:ext cx="3972562" cy="307777"/>
          </a:xfrm>
          <a:prstGeom prst="rect">
            <a:avLst/>
          </a:prstGeom>
          <a:solidFill>
            <a:schemeClr val="accent2">
              <a:lumMod val="20000"/>
              <a:lumOff val="80000"/>
            </a:schemeClr>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a:t>NYRQ = Not yet required, nominations are not </a:t>
            </a:r>
            <a:r>
              <a:rPr lang="en-US" sz="1400" dirty="0" smtClean="0"/>
              <a:t>open</a:t>
            </a:r>
            <a:endParaRPr lang="en-US" sz="1400" dirty="0"/>
          </a:p>
        </p:txBody>
      </p:sp>
      <p:sp>
        <p:nvSpPr>
          <p:cNvPr id="9" name="Text Box 138"/>
          <p:cNvSpPr txBox="1">
            <a:spLocks noChangeArrowheads="1"/>
          </p:cNvSpPr>
          <p:nvPr/>
        </p:nvSpPr>
        <p:spPr bwMode="auto">
          <a:xfrm>
            <a:off x="4191000" y="6162477"/>
            <a:ext cx="3204723" cy="307777"/>
          </a:xfrm>
          <a:prstGeom prst="rect">
            <a:avLst/>
          </a:prstGeom>
          <a:solidFill>
            <a:srgbClr val="FFFF00"/>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smtClean="0"/>
              <a:t>OPEN </a:t>
            </a:r>
            <a:r>
              <a:rPr lang="en-US" sz="1400" dirty="0"/>
              <a:t>= Candidate Nominations are open</a:t>
            </a:r>
          </a:p>
        </p:txBody>
      </p:sp>
      <p:sp>
        <p:nvSpPr>
          <p:cNvPr id="10" name="Text Box 138"/>
          <p:cNvSpPr txBox="1">
            <a:spLocks noChangeArrowheads="1"/>
          </p:cNvSpPr>
          <p:nvPr/>
        </p:nvSpPr>
        <p:spPr bwMode="auto">
          <a:xfrm>
            <a:off x="7924800" y="6160988"/>
            <a:ext cx="593432" cy="307777"/>
          </a:xfrm>
          <a:prstGeom prst="rect">
            <a:avLst/>
          </a:prstGeom>
          <a:solidFill>
            <a:schemeClr val="accent1">
              <a:lumMod val="20000"/>
              <a:lumOff val="80000"/>
            </a:schemeClr>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smtClean="0"/>
              <a:t>NEW</a:t>
            </a:r>
            <a:endParaRPr lang="en-US" sz="1400" dirty="0"/>
          </a:p>
        </p:txBody>
      </p:sp>
      <p:sp>
        <p:nvSpPr>
          <p:cNvPr id="2" name="Footer Placeholder 1"/>
          <p:cNvSpPr>
            <a:spLocks noGrp="1"/>
          </p:cNvSpPr>
          <p:nvPr>
            <p:ph type="ftr" sz="quarter" idx="11"/>
          </p:nvPr>
        </p:nvSpPr>
        <p:spPr/>
        <p:txBody>
          <a:bodyPr/>
          <a:lstStyle/>
          <a:p>
            <a:pPr>
              <a:defRPr/>
            </a:pPr>
            <a:r>
              <a:rPr lang="en-US" smtClean="0"/>
              <a:t>Bruce Kraemer, Marvell</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E08CC35B-6E7A-4659-983B-103F2C194454}" type="slidenum">
              <a:rPr lang="en-US" smtClean="0"/>
              <a:pPr>
                <a:defRPr/>
              </a:pPr>
              <a:t>53</a:t>
            </a:fld>
            <a:endParaRPr lang="en-US"/>
          </a:p>
        </p:txBody>
      </p:sp>
      <p:graphicFrame>
        <p:nvGraphicFramePr>
          <p:cNvPr id="11" name="Group 148"/>
          <p:cNvGraphicFramePr>
            <a:graphicFrameLocks/>
          </p:cNvGraphicFramePr>
          <p:nvPr>
            <p:extLst>
              <p:ext uri="{D42A27DB-BD31-4B8C-83A1-F6EECF244321}">
                <p14:modId xmlns:p14="http://schemas.microsoft.com/office/powerpoint/2010/main" val="2427221905"/>
              </p:ext>
            </p:extLst>
          </p:nvPr>
        </p:nvGraphicFramePr>
        <p:xfrm>
          <a:off x="85725" y="990600"/>
          <a:ext cx="8991600" cy="5073290"/>
        </p:xfrm>
        <a:graphic>
          <a:graphicData uri="http://schemas.openxmlformats.org/drawingml/2006/table">
            <a:tbl>
              <a:tblPr/>
              <a:tblGrid>
                <a:gridCol w="514350"/>
                <a:gridCol w="685800"/>
                <a:gridCol w="1828800"/>
                <a:gridCol w="2667000"/>
                <a:gridCol w="1600200"/>
                <a:gridCol w="1695450"/>
              </a:tblGrid>
              <a:tr h="3048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Cat</a:t>
                      </a: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Group</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Chair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Vice Chair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Technical Editor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 Secretary</a:t>
                      </a: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622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WG</a:t>
                      </a: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WG11</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Adrian Stephens</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Jon Rosdahl, Dorothy Stanley</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MC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Dorothy Stanley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Mark Hamilton, Jon Rosdahl</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Adrian Stephens</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Jon Rosdahl</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AC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Osama </a:t>
                      </a:r>
                      <a:r>
                        <a:rPr kumimoji="0" lang="en-US" sz="1100" b="1" i="0" u="none" strike="noStrike" cap="none" normalizeH="0" baseline="0" dirty="0" err="1" smtClean="0">
                          <a:ln>
                            <a:noFill/>
                          </a:ln>
                          <a:solidFill>
                            <a:schemeClr val="tx1"/>
                          </a:solidFill>
                          <a:effectLst/>
                          <a:latin typeface="Times New Roman" pitchFamily="18" charset="0"/>
                        </a:rPr>
                        <a:t>Aboul-Magd</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Menzo Wentink, </a:t>
                      </a:r>
                      <a:r>
                        <a:rPr kumimoji="0" lang="en-US" sz="1100" b="1" i="0" u="none" strike="noStrike" cap="none" normalizeH="0" baseline="0" dirty="0" err="1" smtClean="0">
                          <a:ln>
                            <a:noFill/>
                          </a:ln>
                          <a:solidFill>
                            <a:schemeClr val="tx1"/>
                          </a:solidFill>
                          <a:effectLst/>
                          <a:latin typeface="Times New Roman" pitchFamily="18" charset="0"/>
                        </a:rPr>
                        <a:t>Joonsuk</a:t>
                      </a:r>
                      <a:r>
                        <a:rPr kumimoji="0" lang="en-US" sz="1100" b="1" i="0" u="none" strike="noStrike" cap="none" normalizeH="0" baseline="0" dirty="0" smtClean="0">
                          <a:ln>
                            <a:noFill/>
                          </a:ln>
                          <a:solidFill>
                            <a:schemeClr val="tx1"/>
                          </a:solidFill>
                          <a:effectLst/>
                          <a:latin typeface="Times New Roman" pitchFamily="18" charset="0"/>
                        </a:rPr>
                        <a:t> Kim</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Robert Stacey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David Yang</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AF</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Richard Kennedy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100" b="1" i="0" u="none" strike="noStrike" cap="none" normalizeH="0" baseline="0" dirty="0" smtClean="0">
                          <a:ln>
                            <a:noFill/>
                          </a:ln>
                          <a:solidFill>
                            <a:schemeClr val="tx1"/>
                          </a:solidFill>
                          <a:effectLst/>
                          <a:latin typeface="Times New Roman" pitchFamily="18" charset="0"/>
                        </a:rPr>
                        <a:t>Peter Ecclesine,   Zhou Lan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Peter Ecclesine</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Zhou Lan</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TG</a:t>
                      </a:r>
                    </a:p>
                  </a:txBody>
                  <a:tcPr marT="27436" marB="27436"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AH</a:t>
                      </a: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Yongho</a:t>
                      </a:r>
                      <a:r>
                        <a:rPr kumimoji="0" lang="en-US" sz="1400" b="1" i="0" u="none" strike="noStrike" cap="none" normalizeH="0" baseline="0" dirty="0" smtClean="0">
                          <a:ln>
                            <a:noFill/>
                          </a:ln>
                          <a:solidFill>
                            <a:schemeClr val="tx1"/>
                          </a:solidFill>
                          <a:effectLst/>
                          <a:latin typeface="Times New Roman" pitchFamily="18" charset="0"/>
                        </a:rPr>
                        <a:t> </a:t>
                      </a:r>
                      <a:r>
                        <a:rPr kumimoji="0" lang="en-US" sz="1400" b="1" i="0" u="none" strike="noStrike" cap="none" normalizeH="0" baseline="0" dirty="0" err="1" smtClean="0">
                          <a:ln>
                            <a:noFill/>
                          </a:ln>
                          <a:solidFill>
                            <a:schemeClr val="tx1"/>
                          </a:solidFill>
                          <a:effectLst/>
                          <a:latin typeface="Times New Roman" pitchFamily="18" charset="0"/>
                        </a:rPr>
                        <a:t>Seok</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lang="en-US" altLang="ko-KR" sz="1400" dirty="0" smtClean="0">
                          <a:solidFill>
                            <a:schemeClr val="tx1"/>
                          </a:solidFill>
                        </a:rPr>
                        <a:t>Alfred </a:t>
                      </a:r>
                      <a:r>
                        <a:rPr lang="en-US" altLang="ko-KR" sz="1400" dirty="0" err="1" smtClean="0">
                          <a:solidFill>
                            <a:schemeClr val="tx1"/>
                          </a:solidFill>
                        </a:rPr>
                        <a:t>Asterjadhi</a:t>
                      </a:r>
                      <a:r>
                        <a:rPr lang="en-US" altLang="ko-KR" sz="1400" dirty="0" smtClean="0">
                          <a:solidFill>
                            <a:schemeClr val="tx1"/>
                          </a:solidFill>
                        </a:rPr>
                        <a:t> </a:t>
                      </a:r>
                      <a:r>
                        <a:rPr kumimoji="0" lang="en-US" sz="1400" b="1" i="0" u="none" strike="noStrike" cap="none" normalizeH="0" baseline="0" dirty="0" smtClean="0">
                          <a:ln>
                            <a:noFill/>
                          </a:ln>
                          <a:solidFill>
                            <a:schemeClr val="tx1"/>
                          </a:solidFill>
                          <a:effectLst/>
                          <a:latin typeface="Times New Roman" pitchFamily="18" charset="0"/>
                        </a:rPr>
                        <a:t>, </a:t>
                      </a:r>
                      <a:r>
                        <a:rPr lang="en-US" altLang="ko-KR" sz="1400" dirty="0" smtClean="0">
                          <a:solidFill>
                            <a:schemeClr val="tx1"/>
                          </a:solidFill>
                        </a:rPr>
                        <a:t>Zander Lei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US" sz="1400" dirty="0" err="1" smtClean="0">
                          <a:solidFill>
                            <a:schemeClr val="tx1"/>
                          </a:solidFill>
                        </a:rPr>
                        <a:t>Yongho</a:t>
                      </a:r>
                      <a:r>
                        <a:rPr lang="en-US" sz="1400" dirty="0" smtClean="0">
                          <a:solidFill>
                            <a:schemeClr val="tx1"/>
                          </a:solidFill>
                        </a:rPr>
                        <a:t> SEOK,</a:t>
                      </a:r>
                      <a:r>
                        <a:rPr lang="en-US" altLang="ko-KR" sz="1400" dirty="0" smtClean="0">
                          <a:solidFill>
                            <a:schemeClr val="tx1"/>
                          </a:solidFill>
                        </a:rPr>
                        <a:t> Alfred </a:t>
                      </a:r>
                      <a:r>
                        <a:rPr lang="en-US" altLang="ko-KR" sz="1400" dirty="0" err="1" smtClean="0">
                          <a:solidFill>
                            <a:schemeClr val="tx1"/>
                          </a:solidFill>
                        </a:rPr>
                        <a:t>Asterjadhi</a:t>
                      </a:r>
                      <a:r>
                        <a:rPr lang="en-US" altLang="ko-KR" sz="1400" dirty="0" smtClean="0">
                          <a:solidFill>
                            <a:schemeClr val="tx1"/>
                          </a:solidFill>
                        </a:rPr>
                        <a:t> </a:t>
                      </a:r>
                      <a:r>
                        <a:rPr lang="en-US" sz="1400" dirty="0" smtClean="0">
                          <a:solidFill>
                            <a:schemeClr val="tx1"/>
                          </a:solidFill>
                        </a:rPr>
                        <a:t>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altLang="ko-KR" sz="1400" dirty="0" smtClean="0">
                          <a:solidFill>
                            <a:schemeClr val="tx1"/>
                          </a:solidFill>
                        </a:rPr>
                        <a:t>Zander Lei </a:t>
                      </a:r>
                      <a:endParaRPr lang="en-US" sz="1400" b="1" kern="1200" dirty="0">
                        <a:solidFill>
                          <a:schemeClr val="tx1"/>
                        </a:solidFill>
                        <a:effectLst/>
                        <a:latin typeface="+mn-lt"/>
                        <a:ea typeface="+mn-ea"/>
                        <a:cs typeface="+mn-cs"/>
                      </a:endParaRPr>
                    </a:p>
                  </a:txBody>
                  <a:tcPr marT="27436" marB="27436"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1645">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AI</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Hiroshi Mano</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Marc </a:t>
                      </a:r>
                      <a:r>
                        <a:rPr kumimoji="0" lang="en-US" sz="1400" b="1" i="0" u="none" strike="noStrike" cap="none" normalizeH="0" baseline="0" dirty="0" err="1" smtClean="0">
                          <a:ln>
                            <a:noFill/>
                          </a:ln>
                          <a:solidFill>
                            <a:schemeClr val="tx1"/>
                          </a:solidFill>
                          <a:effectLst/>
                          <a:latin typeface="Times New Roman" pitchFamily="18" charset="0"/>
                        </a:rPr>
                        <a:t>Emmelmann</a:t>
                      </a:r>
                      <a:r>
                        <a:rPr kumimoji="0" lang="en-US" sz="1400" b="1" i="0" u="none" strike="noStrike" cap="none" normalizeH="0" baseline="0" dirty="0" smtClean="0">
                          <a:ln>
                            <a:noFill/>
                          </a:ln>
                          <a:solidFill>
                            <a:schemeClr val="tx1"/>
                          </a:solidFill>
                          <a:effectLst/>
                          <a:latin typeface="Times New Roman" pitchFamily="18" charset="0"/>
                        </a:rPr>
                        <a:t>,</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Lee Armstrong</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Ping Fang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Hitoshi Morioka</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6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AJ</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Xiaoming PENG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Eldad Perahia, </a:t>
                      </a:r>
                      <a:r>
                        <a:rPr kumimoji="0" lang="en-US" sz="1400" b="1" i="0" u="none" strike="noStrike" cap="none" normalizeH="0" baseline="0" dirty="0" err="1" smtClean="0">
                          <a:ln>
                            <a:noFill/>
                          </a:ln>
                          <a:solidFill>
                            <a:schemeClr val="tx1"/>
                          </a:solidFill>
                          <a:effectLst/>
                          <a:latin typeface="Times New Roman" pitchFamily="18" charset="0"/>
                        </a:rPr>
                        <a:t>Haiming</a:t>
                      </a:r>
                      <a:r>
                        <a:rPr kumimoji="0" lang="en-US" sz="1400" b="1" i="0" u="none" strike="noStrike" cap="none" normalizeH="0" baseline="0" dirty="0" smtClean="0">
                          <a:ln>
                            <a:noFill/>
                          </a:ln>
                          <a:solidFill>
                            <a:schemeClr val="tx1"/>
                          </a:solidFill>
                          <a:effectLst/>
                          <a:latin typeface="Times New Roman" pitchFamily="18" charset="0"/>
                        </a:rPr>
                        <a:t> WANG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US" altLang="en-US" sz="1400" dirty="0" err="1" smtClean="0"/>
                        <a:t>Jiamin</a:t>
                      </a:r>
                      <a:r>
                        <a:rPr lang="en-US" altLang="en-US" sz="1400" dirty="0" smtClean="0"/>
                        <a:t> CHEN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HAO </a:t>
                      </a:r>
                      <a:r>
                        <a:rPr kumimoji="0" lang="en-US" sz="1400" b="1" i="0" u="none" strike="noStrike" cap="none" normalizeH="0" baseline="0" dirty="0" err="1" smtClean="0">
                          <a:ln>
                            <a:noFill/>
                          </a:ln>
                          <a:solidFill>
                            <a:schemeClr val="tx1"/>
                          </a:solidFill>
                          <a:effectLst/>
                          <a:latin typeface="Times New Roman" pitchFamily="18" charset="0"/>
                        </a:rPr>
                        <a:t>Peng</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6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AK</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Donald Eastlake </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Mark Hamilton</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1">
                        <a:lumMod val="20000"/>
                        <a:lumOff val="80000"/>
                      </a:schemeClr>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Donald Eastlake</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Norm Finn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ZHUANG Yan</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6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AQ</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Stephen McCann </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Yunsong</a:t>
                      </a:r>
                      <a:r>
                        <a:rPr kumimoji="0" lang="en-US" sz="1400" b="1" i="0" u="none" strike="noStrike" cap="none" normalizeH="0" baseline="0" dirty="0" smtClean="0">
                          <a:ln>
                            <a:noFill/>
                          </a:ln>
                          <a:solidFill>
                            <a:schemeClr val="tx1"/>
                          </a:solidFill>
                          <a:effectLst/>
                          <a:latin typeface="Times New Roman" pitchFamily="18" charset="0"/>
                        </a:rPr>
                        <a:t> YANG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Dan Gal</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lang="en-US" sz="1400" b="1" kern="1200" dirty="0" err="1" smtClean="0">
                          <a:solidFill>
                            <a:schemeClr val="tx1"/>
                          </a:solidFill>
                          <a:effectLst/>
                          <a:latin typeface="+mn-lt"/>
                          <a:ea typeface="+mn-ea"/>
                          <a:cs typeface="+mn-cs"/>
                        </a:rPr>
                        <a:t>Dapeng</a:t>
                      </a:r>
                      <a:r>
                        <a:rPr lang="en-US" sz="1400" b="1" kern="1200" dirty="0" smtClean="0">
                          <a:solidFill>
                            <a:schemeClr val="tx1"/>
                          </a:solidFill>
                          <a:effectLst/>
                          <a:latin typeface="+mn-lt"/>
                          <a:ea typeface="+mn-ea"/>
                          <a:cs typeface="+mn-cs"/>
                        </a:rPr>
                        <a:t> Liu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SC</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WNG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Clint Chaplin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Jim Lansford</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SC</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ARC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Mark Hamilton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US" sz="1400" b="1" dirty="0" smtClean="0"/>
                        <a:t>Joe Levy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4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SC</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JTC1</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Andrew Myles</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SC</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REG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Richard Kennedy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SG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HEW</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Osama </a:t>
                      </a:r>
                      <a:r>
                        <a:rPr kumimoji="0" lang="en-US" sz="1400" b="0" i="0" u="none" strike="noStrike" cap="none" normalizeH="0" baseline="0" dirty="0" err="1" smtClean="0">
                          <a:ln>
                            <a:noFill/>
                          </a:ln>
                          <a:solidFill>
                            <a:schemeClr val="tx1"/>
                          </a:solidFill>
                          <a:effectLst/>
                          <a:latin typeface="Times New Roman" pitchFamily="18" charset="0"/>
                        </a:rPr>
                        <a:t>Aboul-Magd</a:t>
                      </a:r>
                      <a:endParaRPr kumimoji="0" lang="en-US" sz="1400" b="0"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Yasuhiko Inoue</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2" name="Text Box 138"/>
          <p:cNvSpPr txBox="1">
            <a:spLocks noChangeArrowheads="1"/>
          </p:cNvSpPr>
          <p:nvPr/>
        </p:nvSpPr>
        <p:spPr bwMode="auto">
          <a:xfrm>
            <a:off x="1819275" y="6468764"/>
            <a:ext cx="1889813" cy="307777"/>
          </a:xfrm>
          <a:prstGeom prst="rect">
            <a:avLst/>
          </a:prstGeom>
          <a:solidFill>
            <a:srgbClr val="FFC000"/>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smtClean="0"/>
              <a:t>Temporary volunteers</a:t>
            </a:r>
            <a:endParaRPr lang="en-US" sz="1400" dirty="0"/>
          </a:p>
        </p:txBody>
      </p:sp>
      <p:sp>
        <p:nvSpPr>
          <p:cNvPr id="13" name="Text Box 4"/>
          <p:cNvSpPr txBox="1">
            <a:spLocks noChangeArrowheads="1"/>
          </p:cNvSpPr>
          <p:nvPr/>
        </p:nvSpPr>
        <p:spPr bwMode="auto">
          <a:xfrm>
            <a:off x="2181610" y="266700"/>
            <a:ext cx="236301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600" dirty="0" smtClean="0">
                <a:solidFill>
                  <a:schemeClr val="tx2"/>
                </a:solidFill>
              </a:rPr>
              <a:t>Friday </a:t>
            </a:r>
            <a:r>
              <a:rPr lang="en-US" sz="1600" dirty="0">
                <a:solidFill>
                  <a:schemeClr val="tx2"/>
                </a:solidFill>
              </a:rPr>
              <a:t>Agenda Item </a:t>
            </a:r>
            <a:r>
              <a:rPr lang="en-US" sz="1600" dirty="0" smtClean="0">
                <a:solidFill>
                  <a:schemeClr val="tx2"/>
                </a:solidFill>
              </a:rPr>
              <a:t>2.07</a:t>
            </a:r>
            <a:endParaRPr lang="en-US" sz="1600" dirty="0">
              <a:solidFill>
                <a:schemeClr val="tx2"/>
              </a:solidFill>
            </a:endParaRPr>
          </a:p>
        </p:txBody>
      </p:sp>
    </p:spTree>
    <p:extLst>
      <p:ext uri="{BB962C8B-B14F-4D97-AF65-F5344CB8AC3E}">
        <p14:creationId xmlns:p14="http://schemas.microsoft.com/office/powerpoint/2010/main" val="257126846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686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86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8E51126-88D0-40B8-8FC4-59D380D58E67}" type="slidenum">
              <a:rPr lang="en-US" sz="1200" b="0" smtClean="0"/>
              <a:pPr/>
              <a:t>54</a:t>
            </a:fld>
            <a:endParaRPr lang="en-US" sz="1200" b="0" smtClean="0"/>
          </a:p>
        </p:txBody>
      </p:sp>
      <p:sp>
        <p:nvSpPr>
          <p:cNvPr id="68612" name="Rectangle 2"/>
          <p:cNvSpPr>
            <a:spLocks noGrp="1" noChangeArrowheads="1"/>
          </p:cNvSpPr>
          <p:nvPr>
            <p:ph type="title"/>
          </p:nvPr>
        </p:nvSpPr>
        <p:spPr/>
        <p:txBody>
          <a:bodyPr/>
          <a:lstStyle/>
          <a:p>
            <a:r>
              <a:rPr lang="en-US" dirty="0" smtClean="0"/>
              <a:t>IEEE LOA Database – March 16, 2014</a:t>
            </a:r>
          </a:p>
        </p:txBody>
      </p:sp>
      <p:sp>
        <p:nvSpPr>
          <p:cNvPr id="76805" name="Rectangle 3"/>
          <p:cNvSpPr>
            <a:spLocks noGrp="1" noChangeArrowheads="1"/>
          </p:cNvSpPr>
          <p:nvPr>
            <p:ph type="body" idx="1"/>
          </p:nvPr>
        </p:nvSpPr>
        <p:spPr>
          <a:xfrm>
            <a:off x="439738" y="1981200"/>
            <a:ext cx="8439150" cy="4114800"/>
          </a:xfrm>
        </p:spPr>
        <p:txBody>
          <a:bodyPr/>
          <a:lstStyle/>
          <a:p>
            <a:pPr>
              <a:defRPr/>
            </a:pPr>
            <a:r>
              <a:rPr lang="en-US" sz="2800" dirty="0" smtClean="0">
                <a:hlinkClick r:id="rId2"/>
              </a:rPr>
              <a:t>http://standards.ieee.org/db/patents/pat802_11.html</a:t>
            </a:r>
            <a:endParaRPr lang="en-US" sz="2800" dirty="0" smtClean="0"/>
          </a:p>
          <a:p>
            <a:pPr>
              <a:defRPr/>
            </a:pPr>
            <a:endParaRPr lang="en-US" sz="2800" dirty="0" smtClean="0"/>
          </a:p>
          <a:p>
            <a:pPr>
              <a:defRPr/>
            </a:pPr>
            <a:r>
              <a:rPr lang="en-US" sz="2800" dirty="0" smtClean="0"/>
              <a:t>9 </a:t>
            </a:r>
            <a:r>
              <a:rPr lang="en-US" sz="2800" dirty="0"/>
              <a:t>entries with </a:t>
            </a:r>
            <a:r>
              <a:rPr lang="en-US" sz="2800" dirty="0" smtClean="0"/>
              <a:t>2014 </a:t>
            </a:r>
            <a:r>
              <a:rPr lang="en-US" sz="2800" dirty="0"/>
              <a:t>submission dates</a:t>
            </a:r>
          </a:p>
          <a:p>
            <a:pPr>
              <a:defRPr/>
            </a:pPr>
            <a:endParaRPr lang="en-US" sz="2800" dirty="0"/>
          </a:p>
          <a:p>
            <a:pPr>
              <a:defRPr/>
            </a:pPr>
            <a:r>
              <a:rPr lang="en-US" sz="2800" dirty="0"/>
              <a:t>Request for LOAs  - </a:t>
            </a:r>
            <a:r>
              <a:rPr lang="en-US" sz="2800" dirty="0" smtClean="0"/>
              <a:t>9  sent out</a:t>
            </a:r>
            <a:endParaRPr lang="en-US" sz="2800" dirty="0"/>
          </a:p>
          <a:p>
            <a:pPr marL="0" indent="0">
              <a:buNone/>
              <a:defRPr/>
            </a:pPr>
            <a:endParaRPr lang="en-US" sz="2800" dirty="0"/>
          </a:p>
          <a:p>
            <a:pPr marL="0" indent="0">
              <a:buFontTx/>
              <a:buNone/>
              <a:defRPr/>
            </a:pPr>
            <a:endParaRPr lang="en-US" sz="2800" dirty="0" smtClean="0"/>
          </a:p>
        </p:txBody>
      </p:sp>
      <p:sp>
        <p:nvSpPr>
          <p:cNvPr id="68614" name="Text Box 5"/>
          <p:cNvSpPr txBox="1">
            <a:spLocks noChangeArrowheads="1"/>
          </p:cNvSpPr>
          <p:nvPr/>
        </p:nvSpPr>
        <p:spPr bwMode="auto">
          <a:xfrm>
            <a:off x="228600" y="601663"/>
            <a:ext cx="35274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Friday Agenda Item 2.08 </a:t>
            </a:r>
          </a:p>
        </p:txBody>
      </p:sp>
    </p:spTree>
    <p:extLst>
      <p:ext uri="{BB962C8B-B14F-4D97-AF65-F5344CB8AC3E}">
        <p14:creationId xmlns:p14="http://schemas.microsoft.com/office/powerpoint/2010/main" val="250634909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00100"/>
          </a:xfrm>
        </p:spPr>
        <p:txBody>
          <a:bodyPr/>
          <a:lstStyle/>
          <a:p>
            <a:r>
              <a:rPr lang="en-US" dirty="0" smtClean="0"/>
              <a:t>May 2014 </a:t>
            </a:r>
            <a:r>
              <a:rPr lang="en-US" dirty="0" smtClean="0"/>
              <a:t>Election Process</a:t>
            </a:r>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55</a:t>
            </a:fld>
            <a:endParaRPr lang="en-US" dirty="0"/>
          </a:p>
        </p:txBody>
      </p:sp>
      <p:sp>
        <p:nvSpPr>
          <p:cNvPr id="7" name="Rectangle 3"/>
          <p:cNvSpPr>
            <a:spLocks noGrp="1" noChangeArrowheads="1"/>
          </p:cNvSpPr>
          <p:nvPr>
            <p:ph idx="1"/>
          </p:nvPr>
        </p:nvSpPr>
        <p:spPr>
          <a:xfrm>
            <a:off x="257175" y="1485901"/>
            <a:ext cx="8667749" cy="4610100"/>
          </a:xfrm>
        </p:spPr>
        <p:txBody>
          <a:bodyPr/>
          <a:lstStyle/>
          <a:p>
            <a:r>
              <a:rPr lang="en-US" sz="3200" dirty="0" smtClean="0"/>
              <a:t>Nominations for TG and SC chairs is open</a:t>
            </a:r>
          </a:p>
          <a:p>
            <a:r>
              <a:rPr lang="en-US" dirty="0" smtClean="0"/>
              <a:t>Nominations should be announced via the 802.11 reflector</a:t>
            </a:r>
            <a:endParaRPr lang="en-US" dirty="0" smtClean="0"/>
          </a:p>
          <a:p>
            <a:r>
              <a:rPr lang="en-US" dirty="0"/>
              <a:t>Each TG/SC will pre-announce their election day &amp; time slot</a:t>
            </a:r>
          </a:p>
          <a:p>
            <a:r>
              <a:rPr lang="en-US" dirty="0" smtClean="0"/>
              <a:t>Announcement </a:t>
            </a:r>
            <a:r>
              <a:rPr lang="en-US" dirty="0" smtClean="0"/>
              <a:t>of </a:t>
            </a:r>
            <a:r>
              <a:rPr lang="en-US" dirty="0" smtClean="0"/>
              <a:t>known Candidate </a:t>
            </a:r>
            <a:r>
              <a:rPr lang="en-US" dirty="0" smtClean="0"/>
              <a:t>slate </a:t>
            </a:r>
            <a:r>
              <a:rPr lang="en-US" dirty="0" smtClean="0"/>
              <a:t>and election slot plans by WG chair at </a:t>
            </a:r>
            <a:r>
              <a:rPr lang="en-US" dirty="0" smtClean="0"/>
              <a:t>opening plenary   </a:t>
            </a:r>
            <a:r>
              <a:rPr lang="en-US" dirty="0"/>
              <a:t>Monday </a:t>
            </a:r>
            <a:r>
              <a:rPr lang="en-US" dirty="0" smtClean="0"/>
              <a:t>May 12</a:t>
            </a:r>
          </a:p>
          <a:p>
            <a:r>
              <a:rPr lang="en-US" dirty="0" smtClean="0"/>
              <a:t>Elections will occur on Monday</a:t>
            </a:r>
            <a:r>
              <a:rPr lang="en-US" dirty="0"/>
              <a:t>, Tuesday, Wednesday in TG or SC  before mid-week plenary</a:t>
            </a:r>
          </a:p>
          <a:p>
            <a:r>
              <a:rPr lang="en-US" dirty="0" smtClean="0"/>
              <a:t>Confirmation at </a:t>
            </a:r>
            <a:r>
              <a:rPr lang="en-US" dirty="0"/>
              <a:t>Wednesday mid-week </a:t>
            </a:r>
            <a:r>
              <a:rPr lang="en-US" dirty="0" smtClean="0"/>
              <a:t>plenary</a:t>
            </a:r>
          </a:p>
          <a:p>
            <a:pPr lvl="1"/>
            <a:r>
              <a:rPr lang="en-US" sz="2400" dirty="0" smtClean="0"/>
              <a:t>Candidate introductions </a:t>
            </a:r>
          </a:p>
          <a:p>
            <a:pPr lvl="1"/>
            <a:r>
              <a:rPr lang="en-US" sz="2400" dirty="0" smtClean="0"/>
              <a:t>Officially instated </a:t>
            </a:r>
            <a:r>
              <a:rPr lang="en-US" sz="2400" dirty="0"/>
              <a:t>to office </a:t>
            </a:r>
          </a:p>
        </p:txBody>
      </p:sp>
    </p:spTree>
    <p:extLst>
      <p:ext uri="{BB962C8B-B14F-4D97-AF65-F5344CB8AC3E}">
        <p14:creationId xmlns:p14="http://schemas.microsoft.com/office/powerpoint/2010/main" val="228558588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Date Placeholder 3"/>
          <p:cNvSpPr>
            <a:spLocks noGrp="1"/>
          </p:cNvSpPr>
          <p:nvPr>
            <p:ph type="dt" sz="quarter" idx="10"/>
          </p:nvPr>
        </p:nvSpPr>
        <p:spPr>
          <a:xfrm>
            <a:off x="696913" y="347663"/>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6963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963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87D930D0-479D-42F5-AB14-C71C7A35E28F}" type="slidenum">
              <a:rPr lang="en-US" sz="1200" b="0" smtClean="0"/>
              <a:pPr/>
              <a:t>56</a:t>
            </a:fld>
            <a:endParaRPr lang="en-US" sz="1200" b="0" smtClean="0"/>
          </a:p>
        </p:txBody>
      </p:sp>
      <p:sp>
        <p:nvSpPr>
          <p:cNvPr id="69636" name="Rectangle 2"/>
          <p:cNvSpPr>
            <a:spLocks noGrp="1" noChangeArrowheads="1"/>
          </p:cNvSpPr>
          <p:nvPr>
            <p:ph type="title"/>
          </p:nvPr>
        </p:nvSpPr>
        <p:spPr>
          <a:xfrm>
            <a:off x="405114" y="1305570"/>
            <a:ext cx="8320596" cy="447030"/>
          </a:xfrm>
        </p:spPr>
        <p:txBody>
          <a:bodyPr/>
          <a:lstStyle/>
          <a:p>
            <a:r>
              <a:rPr lang="en-US" dirty="0" smtClean="0"/>
              <a:t>IEEE Store Contents  - </a:t>
            </a:r>
            <a:r>
              <a:rPr lang="en-US" dirty="0" smtClean="0"/>
              <a:t> March  </a:t>
            </a:r>
            <a:r>
              <a:rPr lang="en-US" dirty="0" smtClean="0"/>
              <a:t>2014</a:t>
            </a:r>
          </a:p>
        </p:txBody>
      </p:sp>
      <p:graphicFrame>
        <p:nvGraphicFramePr>
          <p:cNvPr id="77901" name="Group 77"/>
          <p:cNvGraphicFramePr>
            <a:graphicFrameLocks noGrp="1"/>
          </p:cNvGraphicFramePr>
          <p:nvPr>
            <p:ph idx="1"/>
            <p:extLst>
              <p:ext uri="{D42A27DB-BD31-4B8C-83A1-F6EECF244321}">
                <p14:modId xmlns:p14="http://schemas.microsoft.com/office/powerpoint/2010/main" val="168620246"/>
              </p:ext>
            </p:extLst>
          </p:nvPr>
        </p:nvGraphicFramePr>
        <p:xfrm>
          <a:off x="92595" y="1830837"/>
          <a:ext cx="8633114" cy="4515900"/>
        </p:xfrm>
        <a:graphic>
          <a:graphicData uri="http://schemas.openxmlformats.org/drawingml/2006/table">
            <a:tbl>
              <a:tblPr/>
              <a:tblGrid>
                <a:gridCol w="3565005"/>
                <a:gridCol w="1825204"/>
                <a:gridCol w="1520315"/>
                <a:gridCol w="1722590"/>
              </a:tblGrid>
              <a:tr h="94482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Amendment</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Draft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err="1" smtClean="0">
                          <a:ln>
                            <a:noFill/>
                          </a:ln>
                          <a:solidFill>
                            <a:schemeClr val="tx1"/>
                          </a:solidFill>
                          <a:effectLst/>
                          <a:latin typeface="Times New Roman" pitchFamily="18" charset="0"/>
                        </a:rPr>
                        <a:t>TechStreet</a:t>
                      </a:r>
                      <a:endParaRPr kumimoji="0" lang="en-US" sz="2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Jan 09</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Draft in Members Area</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Get 802</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January</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AF-2013</a:t>
                      </a: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D6.0   $258 pdf</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00B050"/>
                          </a:solidFill>
                          <a:effectLst/>
                          <a:latin typeface="Times New Roman" pitchFamily="18" charset="0"/>
                        </a:rPr>
                        <a:t>6.0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89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AC-2013</a:t>
                      </a: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D7.0   $258 pdf</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00B050"/>
                          </a:solidFill>
                          <a:effectLst/>
                          <a:latin typeface="Times New Roman" pitchFamily="18" charset="0"/>
                        </a:rPr>
                        <a:t>7.0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AD-2012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$371  pdf</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AE-2012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$108  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AA-2012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$185  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802.11 -2012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$556 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802.11REVmc</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D2.0   $500 </a:t>
                      </a:r>
                      <a:r>
                        <a:rPr kumimoji="0" lang="en-US" sz="2000" b="1" i="0" u="none" strike="noStrike" cap="none" normalizeH="0" baseline="0" dirty="0" err="1" smtClean="0">
                          <a:ln>
                            <a:noFill/>
                          </a:ln>
                          <a:solidFill>
                            <a:schemeClr val="tx1"/>
                          </a:solidFill>
                          <a:effectLst/>
                          <a:latin typeface="Times New Roman" pitchFamily="18" charset="0"/>
                        </a:rPr>
                        <a:t>pdf</a:t>
                      </a: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rgbClr val="00B050"/>
                          </a:solidFill>
                          <a:effectLst/>
                          <a:latin typeface="Times New Roman" pitchFamily="18" charset="0"/>
                        </a:rPr>
                        <a:t>2.0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b, k, </a:t>
                      </a:r>
                      <a:r>
                        <a:rPr kumimoji="0" lang="en-US" sz="2000" b="1" i="0" u="none" strike="noStrike" cap="none" normalizeH="0" baseline="0" dirty="0" err="1" smtClean="0">
                          <a:ln>
                            <a:noFill/>
                          </a:ln>
                          <a:solidFill>
                            <a:schemeClr val="tx1"/>
                          </a:solidFill>
                          <a:effectLst/>
                          <a:latin typeface="Times New Roman" pitchFamily="18" charset="0"/>
                        </a:rPr>
                        <a:t>i</a:t>
                      </a:r>
                      <a:r>
                        <a:rPr kumimoji="0" lang="en-US" sz="2000" b="1" i="0" u="none" strike="noStrike" cap="none" normalizeH="0" baseline="0" dirty="0" smtClean="0">
                          <a:ln>
                            <a:noFill/>
                          </a:ln>
                          <a:solidFill>
                            <a:schemeClr val="tx1"/>
                          </a:solidFill>
                          <a:effectLst/>
                          <a:latin typeface="Times New Roman" pitchFamily="18" charset="0"/>
                        </a:rPr>
                        <a:t>, n, p, y, r, w, u, v, z, s</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$100 - $309 </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802.11-2007</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3">
                        <a:lumMod val="8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3">
                        <a:lumMod val="8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3">
                        <a:lumMod val="85000"/>
                      </a:schemeClr>
                    </a:solidFill>
                  </a:tcPr>
                </a:tc>
              </a:tr>
            </a:tbl>
          </a:graphicData>
        </a:graphic>
      </p:graphicFrame>
      <p:sp>
        <p:nvSpPr>
          <p:cNvPr id="69705" name="Text Box 71"/>
          <p:cNvSpPr txBox="1">
            <a:spLocks noChangeArrowheads="1"/>
          </p:cNvSpPr>
          <p:nvPr/>
        </p:nvSpPr>
        <p:spPr bwMode="auto">
          <a:xfrm>
            <a:off x="239713" y="617538"/>
            <a:ext cx="3435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2.09</a:t>
            </a:r>
          </a:p>
        </p:txBody>
      </p:sp>
      <p:sp>
        <p:nvSpPr>
          <p:cNvPr id="69706" name="Text Box 73"/>
          <p:cNvSpPr txBox="1">
            <a:spLocks noChangeArrowheads="1"/>
          </p:cNvSpPr>
          <p:nvPr/>
        </p:nvSpPr>
        <p:spPr bwMode="auto">
          <a:xfrm>
            <a:off x="4109033" y="617538"/>
            <a:ext cx="3254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400" dirty="0">
                <a:hlinkClick r:id="rId3"/>
              </a:rPr>
              <a:t>http://www.techstreet.com/ieeegate.html</a:t>
            </a:r>
            <a:endParaRPr lang="en-US" sz="1400" dirty="0"/>
          </a:p>
        </p:txBody>
      </p:sp>
      <p:sp>
        <p:nvSpPr>
          <p:cNvPr id="2" name="TextBox 1"/>
          <p:cNvSpPr txBox="1"/>
          <p:nvPr/>
        </p:nvSpPr>
        <p:spPr>
          <a:xfrm>
            <a:off x="4109033" y="900570"/>
            <a:ext cx="4079707" cy="307777"/>
          </a:xfrm>
          <a:prstGeom prst="rect">
            <a:avLst/>
          </a:prstGeom>
          <a:noFill/>
        </p:spPr>
        <p:txBody>
          <a:bodyPr wrap="none" rtlCol="0">
            <a:spAutoFit/>
          </a:bodyPr>
          <a:lstStyle/>
          <a:p>
            <a:r>
              <a:rPr lang="en-US" sz="1400" dirty="0">
                <a:hlinkClick r:id="rId4"/>
              </a:rPr>
              <a:t>http://</a:t>
            </a:r>
            <a:r>
              <a:rPr lang="en-US" sz="1400" dirty="0" smtClean="0">
                <a:hlinkClick r:id="rId4"/>
              </a:rPr>
              <a:t>standards.ieee.org/about/get/802/802.11.html</a:t>
            </a:r>
            <a:endParaRPr lang="en-US" sz="1400" dirty="0" smtClean="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ChangeArrowheads="1"/>
          </p:cNvSpPr>
          <p:nvPr>
            <p:ph type="title"/>
          </p:nvPr>
        </p:nvSpPr>
        <p:spPr>
          <a:xfrm>
            <a:off x="685800" y="847725"/>
            <a:ext cx="7772400" cy="635000"/>
          </a:xfrm>
        </p:spPr>
        <p:txBody>
          <a:bodyPr/>
          <a:lstStyle/>
          <a:p>
            <a:r>
              <a:rPr lang="en-AU" dirty="0" smtClean="0"/>
              <a:t>802  drafts to ISO/IEC JTC1/SC6</a:t>
            </a:r>
          </a:p>
        </p:txBody>
      </p:sp>
      <p:sp>
        <p:nvSpPr>
          <p:cNvPr id="71682" name="Content Placeholder 6"/>
          <p:cNvSpPr>
            <a:spLocks noGrp="1"/>
          </p:cNvSpPr>
          <p:nvPr>
            <p:ph idx="1"/>
          </p:nvPr>
        </p:nvSpPr>
        <p:spPr>
          <a:xfrm>
            <a:off x="174625" y="5994400"/>
            <a:ext cx="8839200" cy="406400"/>
          </a:xfrm>
        </p:spPr>
        <p:txBody>
          <a:bodyPr/>
          <a:lstStyle/>
          <a:p>
            <a:pPr marL="457200" lvl="1" indent="0">
              <a:buFontTx/>
              <a:buNone/>
            </a:pPr>
            <a:endParaRPr lang="en-AU" dirty="0" smtClean="0"/>
          </a:p>
          <a:p>
            <a:pPr marL="457200" lvl="1" indent="0">
              <a:buFontTx/>
              <a:buNone/>
            </a:pPr>
            <a:endParaRPr lang="en-AU" dirty="0" smtClean="0"/>
          </a:p>
        </p:txBody>
      </p:sp>
      <p:sp>
        <p:nvSpPr>
          <p:cNvPr id="71683" name="Slide Number Placeholder 5"/>
          <p:cNvSpPr>
            <a:spLocks noGrp="1"/>
          </p:cNvSpPr>
          <p:nvPr>
            <p:ph type="sldNum" sz="quarter" idx="12"/>
          </p:nvPr>
        </p:nvSpPr>
        <p:spPr>
          <a:xfrm>
            <a:off x="4793623" y="6488292"/>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r"/>
            <a:r>
              <a:rPr lang="en-US" sz="1200" b="0" dirty="0" smtClean="0"/>
              <a:t>Slide </a:t>
            </a:r>
            <a:fld id="{F08ECC2A-67AC-445B-B19C-387D5EE1CD5F}" type="slidenum">
              <a:rPr lang="en-US" sz="1200" b="0" smtClean="0"/>
              <a:pPr algn="r"/>
              <a:t>57</a:t>
            </a:fld>
            <a:endParaRPr lang="en-US" sz="1200" b="0" dirty="0" smtClean="0"/>
          </a:p>
        </p:txBody>
      </p:sp>
      <p:graphicFrame>
        <p:nvGraphicFramePr>
          <p:cNvPr id="79924" name="Group 52"/>
          <p:cNvGraphicFramePr>
            <a:graphicFrameLocks noGrp="1"/>
          </p:cNvGraphicFramePr>
          <p:nvPr>
            <p:extLst>
              <p:ext uri="{D42A27DB-BD31-4B8C-83A1-F6EECF244321}">
                <p14:modId xmlns:p14="http://schemas.microsoft.com/office/powerpoint/2010/main" val="3633055332"/>
              </p:ext>
            </p:extLst>
          </p:nvPr>
        </p:nvGraphicFramePr>
        <p:xfrm>
          <a:off x="228600" y="1600200"/>
          <a:ext cx="8390105" cy="3464735"/>
        </p:xfrm>
        <a:graphic>
          <a:graphicData uri="http://schemas.openxmlformats.org/drawingml/2006/table">
            <a:tbl>
              <a:tblPr/>
              <a:tblGrid>
                <a:gridCol w="1553901"/>
                <a:gridCol w="1149385"/>
                <a:gridCol w="1144814"/>
                <a:gridCol w="1343025"/>
                <a:gridCol w="893269"/>
                <a:gridCol w="1110434"/>
                <a:gridCol w="1195277"/>
              </a:tblGrid>
              <a:tr h="5791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Task Group</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Vancouver</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Geneva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Dallas</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r>
              <a:tr h="53842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802.11ac</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D6.0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D7.0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802.11af</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D6.0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65785">
                <a:tc>
                  <a:txBody>
                    <a:bodyPr/>
                    <a:lstStyle/>
                    <a:p>
                      <a:r>
                        <a:rPr lang="en-US" dirty="0" smtClean="0"/>
                        <a:t>mc resolutions</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sz="1800" b="1"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sz="1800" b="1"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dirty="0" smtClean="0">
                          <a:solidFill>
                            <a:srgbClr val="FF0000"/>
                          </a:solidFill>
                        </a:rPr>
                        <a:t>doc</a:t>
                      </a:r>
                      <a:r>
                        <a:rPr lang="en-US" baseline="0" dirty="0" smtClean="0">
                          <a:solidFill>
                            <a:srgbClr val="FF0000"/>
                          </a:solidFill>
                        </a:rPr>
                        <a:t> 123r5</a:t>
                      </a:r>
                      <a:endParaRPr lang="en-US" dirty="0" smtClean="0">
                        <a:solidFill>
                          <a:srgbClr val="FF0000"/>
                        </a:solidFill>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endParaRPr lang="en-US"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endParaRPr lang="en-US"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bl>
          </a:graphicData>
        </a:graphic>
      </p:graphicFrame>
      <p:sp>
        <p:nvSpPr>
          <p:cNvPr id="71731" name="Text Box 71"/>
          <p:cNvSpPr txBox="1">
            <a:spLocks noChangeArrowheads="1"/>
          </p:cNvSpPr>
          <p:nvPr/>
        </p:nvSpPr>
        <p:spPr bwMode="auto">
          <a:xfrm>
            <a:off x="231775" y="617538"/>
            <a:ext cx="34512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2.10</a:t>
            </a:r>
          </a:p>
        </p:txBody>
      </p:sp>
      <p:sp>
        <p:nvSpPr>
          <p:cNvPr id="71732"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71733" name="Footer Placeholder 1"/>
          <p:cNvSpPr>
            <a:spLocks noGrp="1"/>
          </p:cNvSpPr>
          <p:nvPr>
            <p:ph type="ftr" sz="quarter" idx="11"/>
          </p:nvPr>
        </p:nvSpPr>
        <p:spPr>
          <a:xfrm>
            <a:off x="6641273" y="6488292"/>
            <a:ext cx="19653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dirty="0" smtClean="0"/>
              <a:t>Bruce Kraemer, Marvell</a:t>
            </a:r>
          </a:p>
        </p:txBody>
      </p:sp>
      <p:sp>
        <p:nvSpPr>
          <p:cNvPr id="10" name="Rectangle 9"/>
          <p:cNvSpPr/>
          <p:nvPr/>
        </p:nvSpPr>
        <p:spPr bwMode="auto">
          <a:xfrm>
            <a:off x="4086225" y="1624906"/>
            <a:ext cx="1339850" cy="3890070"/>
          </a:xfrm>
          <a:prstGeom prst="rect">
            <a:avLst/>
          </a:prstGeom>
          <a:noFill/>
          <a:ln w="381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74406762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933450"/>
            <a:ext cx="7772400" cy="604838"/>
          </a:xfrm>
        </p:spPr>
        <p:txBody>
          <a:bodyPr/>
          <a:lstStyle/>
          <a:p>
            <a:r>
              <a:rPr lang="en-US" dirty="0" smtClean="0"/>
              <a:t>July Tutorials</a:t>
            </a: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58</a:t>
            </a:fld>
            <a:endParaRPr lang="en-US" sz="1200" b="0" smtClean="0"/>
          </a:p>
        </p:txBody>
      </p:sp>
      <p:sp>
        <p:nvSpPr>
          <p:cNvPr id="50182" name="Text Box 7"/>
          <p:cNvSpPr txBox="1">
            <a:spLocks noChangeArrowheads="1"/>
          </p:cNvSpPr>
          <p:nvPr/>
        </p:nvSpPr>
        <p:spPr bwMode="auto">
          <a:xfrm>
            <a:off x="284228" y="617538"/>
            <a:ext cx="34336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Friday </a:t>
            </a:r>
            <a:r>
              <a:rPr lang="en-US" dirty="0">
                <a:solidFill>
                  <a:schemeClr val="tx2"/>
                </a:solidFill>
              </a:rPr>
              <a:t>Agenda Item </a:t>
            </a:r>
            <a:r>
              <a:rPr lang="en-US" dirty="0" smtClean="0">
                <a:solidFill>
                  <a:schemeClr val="tx2"/>
                </a:solidFill>
              </a:rPr>
              <a:t>2.11</a:t>
            </a:r>
            <a:endParaRPr lang="en-US" dirty="0">
              <a:solidFill>
                <a:schemeClr val="tx2"/>
              </a:solidFill>
            </a:endParaRPr>
          </a:p>
        </p:txBody>
      </p:sp>
      <p:sp>
        <p:nvSpPr>
          <p:cNvPr id="7" name="TextBox 6"/>
          <p:cNvSpPr txBox="1"/>
          <p:nvPr/>
        </p:nvSpPr>
        <p:spPr>
          <a:xfrm>
            <a:off x="4298263" y="613073"/>
            <a:ext cx="4564648" cy="461665"/>
          </a:xfrm>
          <a:prstGeom prst="rect">
            <a:avLst/>
          </a:prstGeom>
          <a:noFill/>
        </p:spPr>
        <p:txBody>
          <a:bodyPr wrap="none" rtlCol="0">
            <a:spAutoFit/>
          </a:bodyPr>
          <a:lstStyle/>
          <a:p>
            <a:r>
              <a:rPr lang="en-US" dirty="0">
                <a:hlinkClick r:id="rId2"/>
              </a:rPr>
              <a:t>http://</a:t>
            </a:r>
            <a:r>
              <a:rPr lang="en-US" dirty="0" smtClean="0">
                <a:hlinkClick r:id="rId2"/>
              </a:rPr>
              <a:t>ieee802.org/Tutorials.shtml</a:t>
            </a:r>
            <a:endParaRPr lang="en-US" dirty="0" smtClean="0"/>
          </a:p>
        </p:txBody>
      </p:sp>
      <p:sp>
        <p:nvSpPr>
          <p:cNvPr id="6" name="Rectangle 1"/>
          <p:cNvSpPr>
            <a:spLocks noChangeArrowheads="1"/>
          </p:cNvSpPr>
          <p:nvPr/>
        </p:nvSpPr>
        <p:spPr bwMode="auto">
          <a:xfrm>
            <a:off x="6041572" y="-2006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pitchFamily="34" charset="0"/>
                <a:cs typeface="Arial" pitchFamily="34" charset="0"/>
              </a:rPr>
              <a:t>Monday, July 15, 2013</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4" name="Rectangle 2"/>
          <p:cNvSpPr>
            <a:spLocks noChangeArrowheads="1"/>
          </p:cNvSpPr>
          <p:nvPr/>
        </p:nvSpPr>
        <p:spPr bwMode="auto">
          <a:xfrm>
            <a:off x="183923" y="1473786"/>
            <a:ext cx="464525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Arial" pitchFamily="34" charset="0"/>
                <a:cs typeface="Arial" pitchFamily="34" charset="0"/>
              </a:rPr>
              <a:t>Monday, July 14, 2014 in San Diego</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 name="TextBox 1"/>
          <p:cNvSpPr txBox="1"/>
          <p:nvPr/>
        </p:nvSpPr>
        <p:spPr>
          <a:xfrm>
            <a:off x="644422" y="2617142"/>
            <a:ext cx="8128957" cy="584775"/>
          </a:xfrm>
          <a:prstGeom prst="rect">
            <a:avLst/>
          </a:prstGeom>
          <a:noFill/>
        </p:spPr>
        <p:txBody>
          <a:bodyPr wrap="none" rtlCol="0">
            <a:spAutoFit/>
          </a:bodyPr>
          <a:lstStyle/>
          <a:p>
            <a:r>
              <a:rPr lang="en-US" sz="3200" dirty="0" smtClean="0"/>
              <a:t>Please submit suggestions to Adrian Stephens</a:t>
            </a:r>
            <a:endParaRPr lang="en-US" sz="3200" dirty="0"/>
          </a:p>
        </p:txBody>
      </p:sp>
    </p:spTree>
    <p:extLst>
      <p:ext uri="{BB962C8B-B14F-4D97-AF65-F5344CB8AC3E}">
        <p14:creationId xmlns:p14="http://schemas.microsoft.com/office/powerpoint/2010/main" val="144783730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82946"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dirty="0" smtClean="0"/>
              <a:t>Bruce Kraemer, Marvell</a:t>
            </a:r>
          </a:p>
        </p:txBody>
      </p:sp>
      <p:sp>
        <p:nvSpPr>
          <p:cNvPr id="82947"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0C75EB9-5E0D-45B1-BF61-2B5DAAC08D3F}" type="slidenum">
              <a:rPr lang="en-US" sz="1200" b="0" smtClean="0"/>
              <a:pPr/>
              <a:t>59</a:t>
            </a:fld>
            <a:endParaRPr lang="en-US" sz="1200" b="0" smtClean="0"/>
          </a:p>
        </p:txBody>
      </p:sp>
      <p:sp>
        <p:nvSpPr>
          <p:cNvPr id="82948" name="Rectangle 2"/>
          <p:cNvSpPr>
            <a:spLocks noGrp="1" noChangeArrowheads="1"/>
          </p:cNvSpPr>
          <p:nvPr>
            <p:ph type="title"/>
          </p:nvPr>
        </p:nvSpPr>
        <p:spPr>
          <a:xfrm>
            <a:off x="685800" y="811213"/>
            <a:ext cx="7772400" cy="538162"/>
          </a:xfrm>
        </p:spPr>
        <p:txBody>
          <a:bodyPr/>
          <a:lstStyle/>
          <a:p>
            <a:r>
              <a:rPr lang="en-US" smtClean="0"/>
              <a:t>Future Venues - 2014</a:t>
            </a:r>
          </a:p>
        </p:txBody>
      </p:sp>
      <p:sp>
        <p:nvSpPr>
          <p:cNvPr id="82949" name="Rectangle 3"/>
          <p:cNvSpPr>
            <a:spLocks noGrp="1" noChangeArrowheads="1"/>
          </p:cNvSpPr>
          <p:nvPr>
            <p:ph type="body" idx="1"/>
          </p:nvPr>
        </p:nvSpPr>
        <p:spPr>
          <a:xfrm>
            <a:off x="138897" y="1117600"/>
            <a:ext cx="8877782" cy="5153025"/>
          </a:xfrm>
        </p:spPr>
        <p:txBody>
          <a:bodyPr/>
          <a:lstStyle/>
          <a:p>
            <a:pPr>
              <a:spcBef>
                <a:spcPts val="0"/>
              </a:spcBef>
              <a:spcAft>
                <a:spcPts val="1200"/>
              </a:spcAft>
              <a:buFontTx/>
              <a:buNone/>
            </a:pPr>
            <a:r>
              <a:rPr lang="en-US" sz="2300" u="sng" dirty="0" smtClean="0"/>
              <a:t>2014</a:t>
            </a:r>
          </a:p>
          <a:p>
            <a:pPr>
              <a:spcBef>
                <a:spcPts val="0"/>
              </a:spcBef>
              <a:spcAft>
                <a:spcPts val="1200"/>
              </a:spcAft>
              <a:buNone/>
            </a:pPr>
            <a:r>
              <a:rPr lang="en-US" sz="2300" dirty="0">
                <a:solidFill>
                  <a:schemeClr val="bg2">
                    <a:lumMod val="60000"/>
                    <a:lumOff val="40000"/>
                  </a:schemeClr>
                </a:solidFill>
              </a:rPr>
              <a:t>#143.5  January  8-9, 2014  - </a:t>
            </a:r>
            <a:r>
              <a:rPr lang="en-US" sz="2300" dirty="0" err="1">
                <a:solidFill>
                  <a:schemeClr val="bg2">
                    <a:lumMod val="60000"/>
                    <a:lumOff val="40000"/>
                  </a:schemeClr>
                </a:solidFill>
              </a:rPr>
              <a:t>Sanya</a:t>
            </a:r>
            <a:r>
              <a:rPr lang="en-US" sz="2300" dirty="0">
                <a:solidFill>
                  <a:schemeClr val="bg2">
                    <a:lumMod val="60000"/>
                    <a:lumOff val="40000"/>
                  </a:schemeClr>
                </a:solidFill>
              </a:rPr>
              <a:t>, China</a:t>
            </a:r>
          </a:p>
          <a:p>
            <a:pPr>
              <a:spcBef>
                <a:spcPts val="0"/>
              </a:spcBef>
              <a:spcAft>
                <a:spcPts val="1200"/>
              </a:spcAft>
              <a:buFontTx/>
              <a:buNone/>
            </a:pPr>
            <a:r>
              <a:rPr lang="en-US" sz="2300" baseline="30000" dirty="0" smtClean="0">
                <a:solidFill>
                  <a:schemeClr val="bg2">
                    <a:lumMod val="60000"/>
                    <a:lumOff val="40000"/>
                  </a:schemeClr>
                </a:solidFill>
              </a:rPr>
              <a:t># </a:t>
            </a:r>
            <a:r>
              <a:rPr lang="en-US" sz="2300" dirty="0" smtClean="0">
                <a:solidFill>
                  <a:schemeClr val="bg2">
                    <a:lumMod val="60000"/>
                    <a:lumOff val="40000"/>
                  </a:schemeClr>
                </a:solidFill>
              </a:rPr>
              <a:t>143 </a:t>
            </a:r>
            <a:r>
              <a:rPr lang="en-US" sz="2300" u="sng" dirty="0" smtClean="0">
                <a:solidFill>
                  <a:schemeClr val="bg2">
                    <a:lumMod val="60000"/>
                    <a:lumOff val="40000"/>
                  </a:schemeClr>
                </a:solidFill>
              </a:rPr>
              <a:t>January 19-24, 2014</a:t>
            </a:r>
            <a:r>
              <a:rPr lang="en-US" sz="2300" dirty="0" smtClean="0">
                <a:solidFill>
                  <a:schemeClr val="bg2">
                    <a:lumMod val="60000"/>
                    <a:lumOff val="40000"/>
                  </a:schemeClr>
                </a:solidFill>
              </a:rPr>
              <a:t> -Hyatt Century Plaza, Los Angeles, CA, US</a:t>
            </a:r>
          </a:p>
          <a:p>
            <a:pPr>
              <a:spcBef>
                <a:spcPts val="0"/>
              </a:spcBef>
              <a:spcAft>
                <a:spcPts val="1200"/>
              </a:spcAft>
              <a:buFontTx/>
              <a:buNone/>
            </a:pPr>
            <a:r>
              <a:rPr lang="en-US" sz="2300" baseline="30000" dirty="0" smtClean="0">
                <a:solidFill>
                  <a:schemeClr val="bg1">
                    <a:lumMod val="75000"/>
                  </a:schemeClr>
                </a:solidFill>
              </a:rPr>
              <a:t># </a:t>
            </a:r>
            <a:r>
              <a:rPr lang="en-US" sz="2300" dirty="0" smtClean="0">
                <a:solidFill>
                  <a:schemeClr val="bg1">
                    <a:lumMod val="75000"/>
                  </a:schemeClr>
                </a:solidFill>
              </a:rPr>
              <a:t>144 March 16-21, 2014 – Beijing, China</a:t>
            </a:r>
            <a:endParaRPr lang="en-US" sz="2300" u="sng" dirty="0" smtClean="0">
              <a:solidFill>
                <a:schemeClr val="bg1">
                  <a:lumMod val="75000"/>
                </a:schemeClr>
              </a:solidFill>
            </a:endParaRPr>
          </a:p>
          <a:p>
            <a:pPr>
              <a:spcBef>
                <a:spcPts val="0"/>
              </a:spcBef>
              <a:spcAft>
                <a:spcPts val="1200"/>
              </a:spcAft>
              <a:buFontTx/>
              <a:buNone/>
            </a:pPr>
            <a:r>
              <a:rPr lang="en-US" sz="2300" baseline="30000" dirty="0" smtClean="0"/>
              <a:t># </a:t>
            </a:r>
            <a:r>
              <a:rPr lang="en-US" sz="2300" dirty="0" smtClean="0"/>
              <a:t>145 </a:t>
            </a:r>
            <a:r>
              <a:rPr lang="en-US" sz="2300" u="sng" dirty="0" smtClean="0"/>
              <a:t>May 11-16, 2014 </a:t>
            </a:r>
            <a:r>
              <a:rPr lang="en-US" sz="2300" dirty="0" smtClean="0"/>
              <a:t>----Hilton Waikoloa, Big Island, HI</a:t>
            </a:r>
          </a:p>
          <a:p>
            <a:pPr>
              <a:spcBef>
                <a:spcPts val="0"/>
              </a:spcBef>
              <a:spcAft>
                <a:spcPts val="1200"/>
              </a:spcAft>
              <a:buFontTx/>
              <a:buNone/>
            </a:pPr>
            <a:r>
              <a:rPr lang="en-US" sz="2300" dirty="0" smtClean="0"/>
              <a:t> #145.5 May 21-22, 2014 -  </a:t>
            </a:r>
            <a:r>
              <a:rPr lang="en-US" sz="2300" dirty="0" smtClean="0">
                <a:solidFill>
                  <a:srgbClr val="FF0000"/>
                </a:solidFill>
              </a:rPr>
              <a:t>Beijing, China - </a:t>
            </a:r>
            <a:r>
              <a:rPr lang="en-SG" sz="2000" dirty="0">
                <a:solidFill>
                  <a:srgbClr val="FF0000"/>
                </a:solidFill>
              </a:rPr>
              <a:t>New Century Hotel </a:t>
            </a:r>
            <a:r>
              <a:rPr lang="en-SG" sz="2000" dirty="0"/>
              <a:t>(</a:t>
            </a:r>
            <a:r>
              <a:rPr lang="en-SG" sz="2000" u="sng" dirty="0">
                <a:hlinkClick r:id="rId3"/>
              </a:rPr>
              <a:t>http://www.newcenturyhotel.com.cn</a:t>
            </a:r>
            <a:r>
              <a:rPr lang="en-SG" sz="2000" u="sng" dirty="0" smtClean="0">
                <a:hlinkClick r:id="rId3"/>
              </a:rPr>
              <a:t>/</a:t>
            </a:r>
            <a:r>
              <a:rPr lang="en-SG" sz="2000" dirty="0" smtClean="0"/>
              <a:t>)  </a:t>
            </a:r>
            <a:r>
              <a:rPr lang="en-SG" sz="2000" dirty="0" smtClean="0">
                <a:solidFill>
                  <a:srgbClr val="FF0000"/>
                </a:solidFill>
              </a:rPr>
              <a:t>official conference  link later</a:t>
            </a:r>
            <a:endParaRPr lang="en-US" sz="2300" dirty="0" smtClean="0">
              <a:solidFill>
                <a:srgbClr val="FF0000"/>
              </a:solidFill>
            </a:endParaRPr>
          </a:p>
          <a:p>
            <a:pPr>
              <a:spcBef>
                <a:spcPts val="0"/>
              </a:spcBef>
              <a:spcAft>
                <a:spcPts val="1200"/>
              </a:spcAft>
              <a:buFontTx/>
              <a:buNone/>
            </a:pPr>
            <a:r>
              <a:rPr lang="en-US" sz="2300" baseline="30000" dirty="0" smtClean="0"/>
              <a:t># </a:t>
            </a:r>
            <a:r>
              <a:rPr lang="en-US" sz="2300" dirty="0" smtClean="0"/>
              <a:t>146 July 13-18, 2014 - Manchester Grand Hyatt, San Diego, CA, US</a:t>
            </a:r>
            <a:endParaRPr lang="en-US" sz="2300" u="sng" dirty="0" smtClean="0"/>
          </a:p>
          <a:p>
            <a:pPr>
              <a:spcBef>
                <a:spcPts val="0"/>
              </a:spcBef>
              <a:spcAft>
                <a:spcPts val="1200"/>
              </a:spcAft>
              <a:buFontTx/>
              <a:buNone/>
            </a:pPr>
            <a:r>
              <a:rPr lang="en-US" sz="2300" baseline="30000" dirty="0" smtClean="0"/>
              <a:t># </a:t>
            </a:r>
            <a:r>
              <a:rPr lang="en-US" sz="2300" dirty="0" smtClean="0"/>
              <a:t>147 </a:t>
            </a:r>
            <a:r>
              <a:rPr lang="en-US" sz="2300" u="sng" dirty="0" smtClean="0"/>
              <a:t>September 14-19, 2014</a:t>
            </a:r>
            <a:r>
              <a:rPr lang="en-US" sz="2300" dirty="0" smtClean="0"/>
              <a:t>----Hilton Athens, Greece</a:t>
            </a:r>
          </a:p>
          <a:p>
            <a:pPr>
              <a:spcBef>
                <a:spcPts val="0"/>
              </a:spcBef>
              <a:spcAft>
                <a:spcPts val="1200"/>
              </a:spcAft>
              <a:buFontTx/>
              <a:buNone/>
            </a:pPr>
            <a:r>
              <a:rPr lang="en-US" sz="2300" dirty="0" smtClean="0"/>
              <a:t>#147.5 September 24-25, 2014 - China</a:t>
            </a:r>
            <a:r>
              <a:rPr lang="en-US" sz="2300" dirty="0" smtClean="0">
                <a:solidFill>
                  <a:srgbClr val="FF0000"/>
                </a:solidFill>
              </a:rPr>
              <a:t>			      </a:t>
            </a:r>
            <a:r>
              <a:rPr lang="en-US" sz="2300" dirty="0" smtClean="0"/>
              <a:t> </a:t>
            </a:r>
          </a:p>
          <a:p>
            <a:pPr>
              <a:spcBef>
                <a:spcPts val="0"/>
              </a:spcBef>
              <a:spcAft>
                <a:spcPts val="1200"/>
              </a:spcAft>
              <a:buFontTx/>
              <a:buNone/>
            </a:pPr>
            <a:r>
              <a:rPr lang="en-US" sz="2300" baseline="30000" dirty="0" smtClean="0"/>
              <a:t># </a:t>
            </a:r>
            <a:r>
              <a:rPr lang="en-US" sz="2300" dirty="0" smtClean="0"/>
              <a:t>148 November 2-7, 2014   Hyatt Regency San Antonio, TX, US</a:t>
            </a:r>
          </a:p>
        </p:txBody>
      </p:sp>
      <p:sp>
        <p:nvSpPr>
          <p:cNvPr id="82950"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Friday Agenda Item 6.3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6</a:t>
            </a:fld>
            <a:endParaRPr lang="en-US"/>
          </a:p>
        </p:txBody>
      </p:sp>
      <p:sp>
        <p:nvSpPr>
          <p:cNvPr id="8" name="Text Box 4"/>
          <p:cNvSpPr txBox="1">
            <a:spLocks noChangeArrowheads="1"/>
          </p:cNvSpPr>
          <p:nvPr/>
        </p:nvSpPr>
        <p:spPr bwMode="auto">
          <a:xfrm>
            <a:off x="179443" y="582839"/>
            <a:ext cx="2903423" cy="369332"/>
          </a:xfrm>
          <a:prstGeom prst="rect">
            <a:avLst/>
          </a:prstGeom>
          <a:noFill/>
          <a:ln w="9525">
            <a:noFill/>
            <a:miter lim="800000"/>
            <a:headEnd/>
            <a:tailEnd/>
          </a:ln>
        </p:spPr>
        <p:txBody>
          <a:bodyPr wrap="none">
            <a:spAutoFit/>
          </a:bodyPr>
          <a:lstStyle/>
          <a:p>
            <a:pPr algn="ctr" eaLnBrk="0" hangingPunct="0"/>
            <a:r>
              <a:rPr lang="en-US" sz="1800" dirty="0">
                <a:solidFill>
                  <a:schemeClr val="tx2"/>
                </a:solidFill>
              </a:rPr>
              <a:t>Monday Agenda Item </a:t>
            </a:r>
            <a:r>
              <a:rPr lang="en-US" sz="1800" dirty="0" smtClean="0">
                <a:solidFill>
                  <a:schemeClr val="tx2"/>
                </a:solidFill>
              </a:rPr>
              <a:t>4.1.3 </a:t>
            </a:r>
            <a:endParaRPr lang="en-US" sz="1800" dirty="0">
              <a:solidFill>
                <a:schemeClr val="tx2"/>
              </a:solidFill>
            </a:endParaRPr>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1969281" y="-748657"/>
            <a:ext cx="5277447" cy="88881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163943" y="695325"/>
            <a:ext cx="8741932" cy="714375"/>
          </a:xfrm>
        </p:spPr>
        <p:txBody>
          <a:bodyPr/>
          <a:lstStyle/>
          <a:p>
            <a:r>
              <a:rPr lang="en-US" sz="2800" dirty="0" smtClean="0"/>
              <a:t>China World Arcade Level    Function Rooms 1-6</a:t>
            </a:r>
            <a:endParaRPr lang="en-US" sz="2800" dirty="0"/>
          </a:p>
        </p:txBody>
      </p:sp>
      <p:sp>
        <p:nvSpPr>
          <p:cNvPr id="12" name="TextBox 11"/>
          <p:cNvSpPr txBox="1"/>
          <p:nvPr/>
        </p:nvSpPr>
        <p:spPr>
          <a:xfrm>
            <a:off x="2542953" y="2419350"/>
            <a:ext cx="364202" cy="523220"/>
          </a:xfrm>
          <a:prstGeom prst="rect">
            <a:avLst/>
          </a:prstGeom>
          <a:solidFill>
            <a:srgbClr val="FFFF00"/>
          </a:solidFill>
        </p:spPr>
        <p:txBody>
          <a:bodyPr wrap="none" rtlCol="0">
            <a:spAutoFit/>
          </a:bodyPr>
          <a:lstStyle/>
          <a:p>
            <a:r>
              <a:rPr lang="en-US" sz="2800" dirty="0" smtClean="0"/>
              <a:t>2</a:t>
            </a:r>
            <a:endParaRPr lang="en-US" sz="2800" dirty="0"/>
          </a:p>
        </p:txBody>
      </p:sp>
      <p:sp>
        <p:nvSpPr>
          <p:cNvPr id="13" name="TextBox 12"/>
          <p:cNvSpPr txBox="1"/>
          <p:nvPr/>
        </p:nvSpPr>
        <p:spPr>
          <a:xfrm>
            <a:off x="2628678" y="3324225"/>
            <a:ext cx="364202" cy="523220"/>
          </a:xfrm>
          <a:prstGeom prst="rect">
            <a:avLst/>
          </a:prstGeom>
          <a:solidFill>
            <a:srgbClr val="FFFF00"/>
          </a:solidFill>
        </p:spPr>
        <p:txBody>
          <a:bodyPr wrap="none" rtlCol="0">
            <a:spAutoFit/>
          </a:bodyPr>
          <a:lstStyle/>
          <a:p>
            <a:r>
              <a:rPr lang="en-US" sz="2800" dirty="0" smtClean="0"/>
              <a:t>1</a:t>
            </a:r>
            <a:endParaRPr lang="en-US" sz="2800" dirty="0"/>
          </a:p>
        </p:txBody>
      </p:sp>
      <p:sp>
        <p:nvSpPr>
          <p:cNvPr id="14" name="TextBox 13"/>
          <p:cNvSpPr txBox="1"/>
          <p:nvPr/>
        </p:nvSpPr>
        <p:spPr>
          <a:xfrm>
            <a:off x="4790853" y="2147560"/>
            <a:ext cx="623889" cy="523220"/>
          </a:xfrm>
          <a:prstGeom prst="rect">
            <a:avLst/>
          </a:prstGeom>
          <a:solidFill>
            <a:srgbClr val="FFFF00"/>
          </a:solidFill>
        </p:spPr>
        <p:txBody>
          <a:bodyPr wrap="none" rtlCol="0">
            <a:spAutoFit/>
          </a:bodyPr>
          <a:lstStyle/>
          <a:p>
            <a:r>
              <a:rPr lang="en-US" sz="2800" dirty="0" smtClean="0"/>
              <a:t>3A</a:t>
            </a:r>
            <a:endParaRPr lang="en-US" sz="2800" dirty="0"/>
          </a:p>
        </p:txBody>
      </p:sp>
      <p:sp>
        <p:nvSpPr>
          <p:cNvPr id="15" name="TextBox 14"/>
          <p:cNvSpPr txBox="1"/>
          <p:nvPr/>
        </p:nvSpPr>
        <p:spPr>
          <a:xfrm>
            <a:off x="5638578" y="2147560"/>
            <a:ext cx="623889" cy="523220"/>
          </a:xfrm>
          <a:prstGeom prst="rect">
            <a:avLst/>
          </a:prstGeom>
          <a:solidFill>
            <a:srgbClr val="FFFF00"/>
          </a:solidFill>
        </p:spPr>
        <p:txBody>
          <a:bodyPr wrap="none" rtlCol="0">
            <a:spAutoFit/>
          </a:bodyPr>
          <a:lstStyle/>
          <a:p>
            <a:r>
              <a:rPr lang="en-US" sz="2800" dirty="0" smtClean="0"/>
              <a:t>3B</a:t>
            </a:r>
            <a:endParaRPr lang="en-US" sz="2800" dirty="0"/>
          </a:p>
        </p:txBody>
      </p:sp>
      <p:sp>
        <p:nvSpPr>
          <p:cNvPr id="16" name="TextBox 15"/>
          <p:cNvSpPr txBox="1"/>
          <p:nvPr/>
        </p:nvSpPr>
        <p:spPr>
          <a:xfrm>
            <a:off x="7381653" y="2509510"/>
            <a:ext cx="623889" cy="523220"/>
          </a:xfrm>
          <a:prstGeom prst="rect">
            <a:avLst/>
          </a:prstGeom>
          <a:solidFill>
            <a:srgbClr val="FFFF00"/>
          </a:solidFill>
        </p:spPr>
        <p:txBody>
          <a:bodyPr wrap="none" rtlCol="0">
            <a:spAutoFit/>
          </a:bodyPr>
          <a:lstStyle/>
          <a:p>
            <a:r>
              <a:rPr lang="en-US" sz="2800" dirty="0" smtClean="0"/>
              <a:t>4A</a:t>
            </a:r>
            <a:endParaRPr lang="en-US" sz="2800" dirty="0"/>
          </a:p>
        </p:txBody>
      </p:sp>
      <p:sp>
        <p:nvSpPr>
          <p:cNvPr id="17" name="TextBox 16"/>
          <p:cNvSpPr txBox="1"/>
          <p:nvPr/>
        </p:nvSpPr>
        <p:spPr>
          <a:xfrm>
            <a:off x="7241635" y="3585835"/>
            <a:ext cx="623889" cy="523220"/>
          </a:xfrm>
          <a:prstGeom prst="rect">
            <a:avLst/>
          </a:prstGeom>
          <a:solidFill>
            <a:srgbClr val="FFFF00"/>
          </a:solidFill>
        </p:spPr>
        <p:txBody>
          <a:bodyPr wrap="none" rtlCol="0">
            <a:spAutoFit/>
          </a:bodyPr>
          <a:lstStyle/>
          <a:p>
            <a:r>
              <a:rPr lang="en-US" sz="2800" dirty="0" smtClean="0"/>
              <a:t>4B</a:t>
            </a:r>
            <a:endParaRPr lang="en-US" sz="2800" dirty="0"/>
          </a:p>
        </p:txBody>
      </p:sp>
      <p:sp>
        <p:nvSpPr>
          <p:cNvPr id="18" name="TextBox 17"/>
          <p:cNvSpPr txBox="1"/>
          <p:nvPr/>
        </p:nvSpPr>
        <p:spPr>
          <a:xfrm>
            <a:off x="7327360" y="5433685"/>
            <a:ext cx="364202" cy="523220"/>
          </a:xfrm>
          <a:prstGeom prst="rect">
            <a:avLst/>
          </a:prstGeom>
          <a:solidFill>
            <a:srgbClr val="FFFF00"/>
          </a:solidFill>
        </p:spPr>
        <p:txBody>
          <a:bodyPr wrap="none" rtlCol="0">
            <a:spAutoFit/>
          </a:bodyPr>
          <a:lstStyle/>
          <a:p>
            <a:r>
              <a:rPr lang="en-US" sz="2800" dirty="0" smtClean="0"/>
              <a:t>5</a:t>
            </a:r>
            <a:endParaRPr lang="en-US" sz="2800" dirty="0"/>
          </a:p>
        </p:txBody>
      </p:sp>
      <p:sp>
        <p:nvSpPr>
          <p:cNvPr id="19" name="TextBox 18"/>
          <p:cNvSpPr txBox="1"/>
          <p:nvPr/>
        </p:nvSpPr>
        <p:spPr>
          <a:xfrm>
            <a:off x="5638578" y="5433685"/>
            <a:ext cx="603050" cy="523220"/>
          </a:xfrm>
          <a:prstGeom prst="rect">
            <a:avLst/>
          </a:prstGeom>
          <a:solidFill>
            <a:srgbClr val="FFFF00"/>
          </a:solidFill>
        </p:spPr>
        <p:txBody>
          <a:bodyPr wrap="none" rtlCol="0">
            <a:spAutoFit/>
          </a:bodyPr>
          <a:lstStyle/>
          <a:p>
            <a:r>
              <a:rPr lang="en-US" sz="2800" dirty="0" smtClean="0"/>
              <a:t>6B</a:t>
            </a:r>
            <a:endParaRPr lang="en-US" sz="2800" dirty="0"/>
          </a:p>
        </p:txBody>
      </p:sp>
      <p:sp>
        <p:nvSpPr>
          <p:cNvPr id="20" name="TextBox 19"/>
          <p:cNvSpPr txBox="1"/>
          <p:nvPr/>
        </p:nvSpPr>
        <p:spPr>
          <a:xfrm>
            <a:off x="4489328" y="5433685"/>
            <a:ext cx="623889" cy="523220"/>
          </a:xfrm>
          <a:prstGeom prst="rect">
            <a:avLst/>
          </a:prstGeom>
          <a:solidFill>
            <a:srgbClr val="FFFF00"/>
          </a:solidFill>
        </p:spPr>
        <p:txBody>
          <a:bodyPr wrap="none" rtlCol="0">
            <a:spAutoFit/>
          </a:bodyPr>
          <a:lstStyle/>
          <a:p>
            <a:r>
              <a:rPr lang="en-US" sz="2800" dirty="0" smtClean="0"/>
              <a:t>6A</a:t>
            </a:r>
            <a:endParaRPr lang="en-US" sz="2800" dirty="0"/>
          </a:p>
        </p:txBody>
      </p:sp>
      <p:sp>
        <p:nvSpPr>
          <p:cNvPr id="3" name="Left-Up Arrow 2"/>
          <p:cNvSpPr/>
          <p:nvPr/>
        </p:nvSpPr>
        <p:spPr bwMode="auto">
          <a:xfrm rot="5400000">
            <a:off x="1445033" y="3621394"/>
            <a:ext cx="1066800" cy="1014740"/>
          </a:xfrm>
          <a:prstGeom prst="leftUpArrow">
            <a:avLst>
              <a:gd name="adj1" fmla="val 15613"/>
              <a:gd name="adj2" fmla="val 25000"/>
              <a:gd name="adj3" fmla="val 25000"/>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1037882" y="1280384"/>
            <a:ext cx="1186543" cy="461665"/>
          </a:xfrm>
          <a:prstGeom prst="rect">
            <a:avLst/>
          </a:prstGeom>
          <a:solidFill>
            <a:schemeClr val="bg1"/>
          </a:solidFill>
          <a:ln>
            <a:solidFill>
              <a:srgbClr val="66FF99"/>
            </a:solidFill>
          </a:ln>
        </p:spPr>
        <p:txBody>
          <a:bodyPr wrap="none" rtlCol="0">
            <a:spAutoFit/>
          </a:bodyPr>
          <a:lstStyle/>
          <a:p>
            <a:r>
              <a:rPr lang="en-US" dirty="0" smtClean="0"/>
              <a:t>Down 2</a:t>
            </a:r>
            <a:endParaRPr lang="en-US" dirty="0"/>
          </a:p>
        </p:txBody>
      </p:sp>
      <p:sp>
        <p:nvSpPr>
          <p:cNvPr id="7" name="Down Arrow 6"/>
          <p:cNvSpPr/>
          <p:nvPr/>
        </p:nvSpPr>
        <p:spPr bwMode="auto">
          <a:xfrm>
            <a:off x="1630557" y="1742049"/>
            <a:ext cx="323850" cy="438479"/>
          </a:xfrm>
          <a:prstGeom prst="down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91879294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90550"/>
          </a:xfrm>
        </p:spPr>
        <p:txBody>
          <a:bodyPr/>
          <a:lstStyle/>
          <a:p>
            <a:r>
              <a:rPr lang="en-US" dirty="0" smtClean="0"/>
              <a:t>Future Venues</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52497408"/>
              </p:ext>
            </p:extLst>
          </p:nvPr>
        </p:nvGraphicFramePr>
        <p:xfrm>
          <a:off x="290513" y="1478292"/>
          <a:ext cx="8634411" cy="4753355"/>
        </p:xfrm>
        <a:graphic>
          <a:graphicData uri="http://schemas.openxmlformats.org/drawingml/2006/table">
            <a:tbl>
              <a:tblPr/>
              <a:tblGrid>
                <a:gridCol w="2025842"/>
                <a:gridCol w="4022181"/>
                <a:gridCol w="924413"/>
                <a:gridCol w="1661975"/>
              </a:tblGrid>
              <a:tr h="283833">
                <a:tc>
                  <a:txBody>
                    <a:bodyPr/>
                    <a:lstStyle/>
                    <a:p>
                      <a:pPr algn="ctr" rtl="0" fontAlgn="ctr"/>
                      <a:r>
                        <a:rPr lang="en-GB" sz="1400" dirty="0" smtClean="0">
                          <a:effectLst/>
                        </a:rPr>
                        <a:t>January </a:t>
                      </a:r>
                      <a:endParaRPr lang="en-GB" sz="1400" dirty="0">
                        <a:effectLst/>
                      </a:endParaRPr>
                    </a:p>
                  </a:txBody>
                  <a:tcPr marL="1414" marR="1414" marT="1414" marB="1414" anchor="ctr">
                    <a:lnL>
                      <a:noFill/>
                    </a:lnL>
                    <a:lnR>
                      <a:noFill/>
                    </a:lnR>
                    <a:lnT>
                      <a:noFill/>
                    </a:lnT>
                    <a:lnB>
                      <a:noFill/>
                    </a:lnB>
                    <a:solidFill>
                      <a:srgbClr val="FFC000"/>
                    </a:solidFill>
                  </a:tcPr>
                </a:tc>
                <a:tc>
                  <a:txBody>
                    <a:bodyPr/>
                    <a:lstStyle/>
                    <a:p>
                      <a:pPr algn="ctr" rtl="0" fontAlgn="ctr"/>
                      <a:r>
                        <a:rPr lang="en-GB" sz="1400" dirty="0" smtClean="0">
                          <a:effectLst/>
                        </a:rPr>
                        <a:t>Hyatt Century , Los Angeles, CA, US</a:t>
                      </a:r>
                      <a:endParaRPr lang="en-GB" sz="1400" dirty="0">
                        <a:effectLst/>
                      </a:endParaRPr>
                    </a:p>
                  </a:txBody>
                  <a:tcPr marL="1414" marR="1414" marT="1414" marB="1414" anchor="ctr">
                    <a:lnL>
                      <a:noFill/>
                    </a:lnL>
                    <a:lnR>
                      <a:noFill/>
                    </a:lnR>
                    <a:lnT>
                      <a:noFill/>
                    </a:lnT>
                    <a:lnB>
                      <a:noFill/>
                    </a:lnB>
                    <a:solidFill>
                      <a:srgbClr val="FFC000"/>
                    </a:solidFill>
                  </a:tcPr>
                </a:tc>
                <a:tc>
                  <a:txBody>
                    <a:bodyPr/>
                    <a:lstStyle/>
                    <a:p>
                      <a:pPr algn="ctr" rtl="0" fontAlgn="ctr"/>
                      <a:r>
                        <a:rPr lang="en-GB" sz="1400" dirty="0" smtClean="0">
                          <a:effectLst/>
                        </a:rPr>
                        <a:t>143</a:t>
                      </a:r>
                      <a:endParaRPr lang="en-GB" sz="1400" dirty="0">
                        <a:effectLst/>
                      </a:endParaRPr>
                    </a:p>
                  </a:txBody>
                  <a:tcPr marL="1414" marR="1414" marT="1414" marB="1414" anchor="ctr">
                    <a:lnL>
                      <a:noFill/>
                    </a:lnL>
                    <a:lnR>
                      <a:noFill/>
                    </a:lnR>
                    <a:lnT>
                      <a:noFill/>
                    </a:lnT>
                    <a:lnB>
                      <a:noFill/>
                    </a:lnB>
                    <a:solidFill>
                      <a:srgbClr val="FFC000"/>
                    </a:solidFill>
                  </a:tcPr>
                </a:tc>
                <a:tc>
                  <a:txBody>
                    <a:bodyPr/>
                    <a:lstStyle/>
                    <a:p>
                      <a:pPr algn="ctr" rtl="0" fontAlgn="ctr"/>
                      <a:r>
                        <a:rPr lang="en-GB" sz="1400" dirty="0" smtClean="0">
                          <a:effectLst/>
                        </a:rPr>
                        <a:t>Interim</a:t>
                      </a:r>
                      <a:endParaRPr lang="en-GB" sz="1400" dirty="0">
                        <a:effectLst/>
                      </a:endParaRPr>
                    </a:p>
                  </a:txBody>
                  <a:tcPr marL="1414" marR="1414" marT="1414" marB="1414" anchor="ctr">
                    <a:lnL>
                      <a:noFill/>
                    </a:lnL>
                    <a:lnR>
                      <a:noFill/>
                    </a:lnR>
                    <a:lnT>
                      <a:noFill/>
                    </a:lnT>
                    <a:lnB>
                      <a:noFill/>
                    </a:lnB>
                    <a:solidFill>
                      <a:srgbClr val="FFC000"/>
                    </a:solidFill>
                  </a:tcPr>
                </a:tc>
              </a:tr>
              <a:tr h="285750">
                <a:tc>
                  <a:txBody>
                    <a:bodyPr/>
                    <a:lstStyle/>
                    <a:p>
                      <a:pPr algn="ctr" rtl="0" fontAlgn="ctr"/>
                      <a:r>
                        <a:rPr lang="en-GB" sz="1400" dirty="0" smtClean="0">
                          <a:effectLst/>
                        </a:rPr>
                        <a:t>January</a:t>
                      </a:r>
                      <a:endParaRPr lang="en-GB" sz="1400" dirty="0">
                        <a:effectLst/>
                      </a:endParaRPr>
                    </a:p>
                  </a:txBody>
                  <a:tcPr marL="1414" marR="1414" marT="1414" marB="1414" anchor="ctr">
                    <a:lnL>
                      <a:noFill/>
                    </a:lnL>
                    <a:lnR>
                      <a:noFill/>
                    </a:lnR>
                    <a:lnT>
                      <a:noFill/>
                    </a:lnT>
                    <a:lnB>
                      <a:noFill/>
                    </a:lnB>
                    <a:solidFill>
                      <a:srgbClr val="66FF99"/>
                    </a:solidFill>
                  </a:tcPr>
                </a:tc>
                <a:tc>
                  <a:txBody>
                    <a:bodyPr/>
                    <a:lstStyle/>
                    <a:p>
                      <a:pPr algn="ctr" rtl="0" fontAlgn="ctr"/>
                      <a:r>
                        <a:rPr lang="en-GB" sz="1400" dirty="0" smtClean="0">
                          <a:effectLst/>
                        </a:rPr>
                        <a:t>Howard Johnson, </a:t>
                      </a:r>
                      <a:r>
                        <a:rPr lang="en-GB" sz="1400" dirty="0" err="1" smtClean="0">
                          <a:effectLst/>
                        </a:rPr>
                        <a:t>Sanya</a:t>
                      </a:r>
                      <a:r>
                        <a:rPr lang="en-GB" sz="1400" dirty="0" smtClean="0">
                          <a:effectLst/>
                        </a:rPr>
                        <a:t>, China</a:t>
                      </a:r>
                      <a:endParaRPr lang="en-GB" sz="1400" dirty="0">
                        <a:effectLst/>
                      </a:endParaRPr>
                    </a:p>
                  </a:txBody>
                  <a:tcPr marL="1414" marR="1414" marT="1414" marB="1414" anchor="ctr">
                    <a:lnL>
                      <a:noFill/>
                    </a:lnL>
                    <a:lnR>
                      <a:noFill/>
                    </a:lnR>
                    <a:lnT>
                      <a:noFill/>
                    </a:lnT>
                    <a:lnB>
                      <a:noFill/>
                    </a:lnB>
                    <a:solidFill>
                      <a:srgbClr val="66FF99"/>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GB" sz="1400" dirty="0" smtClean="0">
                          <a:effectLst/>
                        </a:rPr>
                        <a:t>143.5</a:t>
                      </a:r>
                    </a:p>
                  </a:txBody>
                  <a:tcPr marL="1414" marR="1414" marT="1414" marB="1414" anchor="ctr">
                    <a:lnL>
                      <a:noFill/>
                    </a:lnL>
                    <a:lnR>
                      <a:noFill/>
                    </a:lnR>
                    <a:lnT>
                      <a:noFill/>
                    </a:lnT>
                    <a:lnB>
                      <a:noFill/>
                    </a:lnB>
                    <a:solidFill>
                      <a:srgbClr val="66FF99"/>
                    </a:solidFill>
                  </a:tcPr>
                </a:tc>
                <a:tc>
                  <a:txBody>
                    <a:bodyPr/>
                    <a:lstStyle/>
                    <a:p>
                      <a:pPr algn="ctr" rtl="0" fontAlgn="ctr"/>
                      <a:r>
                        <a:rPr lang="en-GB" sz="1400" dirty="0" smtClean="0">
                          <a:effectLst/>
                        </a:rPr>
                        <a:t>China Interim</a:t>
                      </a:r>
                      <a:endParaRPr lang="en-GB" sz="1400" dirty="0">
                        <a:effectLst/>
                      </a:endParaRPr>
                    </a:p>
                  </a:txBody>
                  <a:tcPr marL="1414" marR="1414" marT="1414" marB="1414" anchor="ctr">
                    <a:lnL>
                      <a:noFill/>
                    </a:lnL>
                    <a:lnR>
                      <a:noFill/>
                    </a:lnR>
                    <a:lnT>
                      <a:noFill/>
                    </a:lnT>
                    <a:lnB>
                      <a:noFill/>
                    </a:lnB>
                    <a:solidFill>
                      <a:srgbClr val="66FF99"/>
                    </a:solidFill>
                  </a:tcPr>
                </a:tc>
              </a:tr>
              <a:tr h="317986">
                <a:tc>
                  <a:txBody>
                    <a:bodyPr/>
                    <a:lstStyle/>
                    <a:p>
                      <a:pPr algn="ctr" rtl="0" fontAlgn="ctr"/>
                      <a:r>
                        <a:rPr lang="en-GB" sz="1400" dirty="0">
                          <a:effectLst/>
                        </a:rPr>
                        <a:t>March 16-21</a:t>
                      </a:r>
                    </a:p>
                  </a:txBody>
                  <a:tcPr marL="1414" marR="1414" marT="1414" marB="1414" anchor="ctr">
                    <a:lnL>
                      <a:noFill/>
                    </a:lnL>
                    <a:lnR>
                      <a:noFill/>
                    </a:lnR>
                    <a:lnT>
                      <a:noFill/>
                    </a:lnT>
                    <a:lnB>
                      <a:noFill/>
                    </a:lnB>
                    <a:solidFill>
                      <a:srgbClr val="FFFFCC"/>
                    </a:solidFill>
                  </a:tcPr>
                </a:tc>
                <a:tc>
                  <a:txBody>
                    <a:bodyPr/>
                    <a:lstStyle/>
                    <a:p>
                      <a:pPr algn="ctr" rtl="0" fontAlgn="ctr"/>
                      <a:r>
                        <a:rPr lang="en-GB" sz="1400" dirty="0">
                          <a:effectLst/>
                        </a:rPr>
                        <a:t>  China World Hotel, Beijing, China</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144</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Plenary</a:t>
                      </a:r>
                    </a:p>
                  </a:txBody>
                  <a:tcPr marL="1414" marR="1414" marT="1414" marB="1414" anchor="ctr">
                    <a:lnL>
                      <a:noFill/>
                    </a:lnL>
                    <a:lnR>
                      <a:noFill/>
                    </a:lnR>
                    <a:lnT>
                      <a:noFill/>
                    </a:lnT>
                    <a:lnB>
                      <a:noFill/>
                    </a:lnB>
                    <a:solidFill>
                      <a:srgbClr val="FFFFCC"/>
                    </a:solidFill>
                  </a:tcPr>
                </a:tc>
              </a:tr>
              <a:tr h="328618">
                <a:tc>
                  <a:txBody>
                    <a:bodyPr/>
                    <a:lstStyle/>
                    <a:p>
                      <a:pPr algn="ctr" rtl="0" fontAlgn="ctr"/>
                      <a:r>
                        <a:rPr lang="en-GB" sz="1400">
                          <a:effectLst/>
                        </a:rPr>
                        <a:t>May 11-16</a:t>
                      </a:r>
                    </a:p>
                  </a:txBody>
                  <a:tcPr marL="1414" marR="1414" marT="1414" marB="1414" anchor="ctr">
                    <a:lnL>
                      <a:noFill/>
                    </a:lnL>
                    <a:lnR>
                      <a:noFill/>
                    </a:lnR>
                    <a:lnT>
                      <a:noFill/>
                    </a:lnT>
                    <a:lnB>
                      <a:noFill/>
                    </a:lnB>
                    <a:solidFill>
                      <a:srgbClr val="CCFFCC"/>
                    </a:solidFill>
                  </a:tcPr>
                </a:tc>
                <a:tc>
                  <a:txBody>
                    <a:bodyPr/>
                    <a:lstStyle/>
                    <a:p>
                      <a:pPr algn="ctr" rtl="0" fontAlgn="ctr"/>
                      <a:r>
                        <a:rPr lang="en-GB" sz="1400" dirty="0">
                          <a:effectLst/>
                        </a:rPr>
                        <a:t>Hilton Waikoloa Village, HI, USA</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145</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Interim*</a:t>
                      </a:r>
                    </a:p>
                  </a:txBody>
                  <a:tcPr marL="1414" marR="1414" marT="1414" marB="1414" anchor="ctr">
                    <a:lnL>
                      <a:noFill/>
                    </a:lnL>
                    <a:lnR>
                      <a:noFill/>
                    </a:lnR>
                    <a:lnT>
                      <a:noFill/>
                    </a:lnT>
                    <a:lnB>
                      <a:noFill/>
                    </a:lnB>
                    <a:solidFill>
                      <a:srgbClr val="CCFFCC"/>
                    </a:solidFill>
                  </a:tcPr>
                </a:tc>
              </a:tr>
              <a:tr h="135180">
                <a:tc>
                  <a:txBody>
                    <a:bodyPr/>
                    <a:lstStyle/>
                    <a:p>
                      <a:pPr algn="ctr" rtl="0" fontAlgn="ctr"/>
                      <a:r>
                        <a:rPr lang="en-GB" sz="1400">
                          <a:effectLst/>
                        </a:rPr>
                        <a:t>May 21-22</a:t>
                      </a:r>
                    </a:p>
                  </a:txBody>
                  <a:tcPr marL="1414" marR="1414" marT="1414" marB="1414" anchor="ctr">
                    <a:lnL>
                      <a:noFill/>
                    </a:lnL>
                    <a:lnR>
                      <a:noFill/>
                    </a:lnR>
                    <a:lnT>
                      <a:noFill/>
                    </a:lnT>
                    <a:lnB>
                      <a:noFill/>
                    </a:lnB>
                    <a:solidFill>
                      <a:srgbClr val="CCCCFF"/>
                    </a:solidFill>
                  </a:tcPr>
                </a:tc>
                <a:tc>
                  <a:txBody>
                    <a:bodyPr/>
                    <a:lstStyle/>
                    <a:p>
                      <a:pPr algn="ctr" rtl="0" fontAlgn="ctr"/>
                      <a:r>
                        <a:rPr lang="en-GB" sz="1400" dirty="0" smtClean="0">
                          <a:effectLst/>
                        </a:rPr>
                        <a:t>Beijing China (New Century Hotel)</a:t>
                      </a:r>
                      <a:endParaRPr lang="en-GB" sz="1400" dirty="0">
                        <a:effectLst/>
                      </a:endParaRPr>
                    </a:p>
                  </a:txBody>
                  <a:tcPr marL="1414" marR="1414" marT="1414" marB="1414" anchor="ctr">
                    <a:lnL>
                      <a:noFill/>
                    </a:lnL>
                    <a:lnR>
                      <a:noFill/>
                    </a:lnR>
                    <a:lnT>
                      <a:noFill/>
                    </a:lnT>
                    <a:lnB>
                      <a:noFill/>
                    </a:lnB>
                    <a:solidFill>
                      <a:srgbClr val="CCCCFF"/>
                    </a:solidFill>
                  </a:tcPr>
                </a:tc>
                <a:tc>
                  <a:txBody>
                    <a:bodyPr/>
                    <a:lstStyle/>
                    <a:p>
                      <a:pPr algn="ctr" rtl="0" fontAlgn="ctr"/>
                      <a:r>
                        <a:rPr lang="en-GB" sz="1400">
                          <a:effectLst/>
                        </a:rPr>
                        <a:t>145.5</a:t>
                      </a:r>
                    </a:p>
                  </a:txBody>
                  <a:tcPr marL="1414" marR="1414" marT="1414" marB="1414" anchor="ctr">
                    <a:lnL>
                      <a:noFill/>
                    </a:lnL>
                    <a:lnR>
                      <a:noFill/>
                    </a:lnR>
                    <a:lnT>
                      <a:noFill/>
                    </a:lnT>
                    <a:lnB>
                      <a:noFill/>
                    </a:lnB>
                    <a:solidFill>
                      <a:srgbClr val="CCCCFF"/>
                    </a:solidFill>
                  </a:tcPr>
                </a:tc>
                <a:tc>
                  <a:txBody>
                    <a:bodyPr/>
                    <a:lstStyle/>
                    <a:p>
                      <a:pPr algn="ctr" rtl="0" fontAlgn="ctr"/>
                      <a:r>
                        <a:rPr lang="en-GB" sz="1400">
                          <a:effectLst/>
                        </a:rPr>
                        <a:t>China Interim</a:t>
                      </a:r>
                    </a:p>
                  </a:txBody>
                  <a:tcPr marL="1414" marR="1414" marT="1414" marB="1414" anchor="ctr">
                    <a:lnL>
                      <a:noFill/>
                    </a:lnL>
                    <a:lnR>
                      <a:noFill/>
                    </a:lnR>
                    <a:lnT>
                      <a:noFill/>
                    </a:lnT>
                    <a:lnB>
                      <a:noFill/>
                    </a:lnB>
                    <a:solidFill>
                      <a:srgbClr val="CCCCFF"/>
                    </a:solidFill>
                  </a:tcPr>
                </a:tc>
              </a:tr>
              <a:tr h="337944">
                <a:tc>
                  <a:txBody>
                    <a:bodyPr/>
                    <a:lstStyle/>
                    <a:p>
                      <a:pPr algn="ctr" rtl="0" fontAlgn="ctr"/>
                      <a:r>
                        <a:rPr lang="en-GB" sz="1400">
                          <a:effectLst/>
                        </a:rPr>
                        <a:t>July 13-18  </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Manchester Grand Hyatt San Diego, CA, USA</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146</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Plenary</a:t>
                      </a:r>
                    </a:p>
                  </a:txBody>
                  <a:tcPr marL="1414" marR="1414" marT="1414" marB="1414" anchor="ctr">
                    <a:lnL>
                      <a:noFill/>
                    </a:lnL>
                    <a:lnR>
                      <a:noFill/>
                    </a:lnR>
                    <a:lnT>
                      <a:noFill/>
                    </a:lnT>
                    <a:lnB>
                      <a:noFill/>
                    </a:lnB>
                    <a:solidFill>
                      <a:srgbClr val="FFFFCC"/>
                    </a:solidFill>
                  </a:tcPr>
                </a:tc>
              </a:tr>
              <a:tr h="277714">
                <a:tc>
                  <a:txBody>
                    <a:bodyPr/>
                    <a:lstStyle/>
                    <a:p>
                      <a:pPr algn="ctr" rtl="0" fontAlgn="ctr"/>
                      <a:r>
                        <a:rPr lang="en-GB" sz="1400">
                          <a:effectLst/>
                        </a:rPr>
                        <a:t>September 14-19 </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Hilton Athens, Greece (TBC)</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147</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Interim*</a:t>
                      </a:r>
                    </a:p>
                  </a:txBody>
                  <a:tcPr marL="1414" marR="1414" marT="1414" marB="1414" anchor="ctr">
                    <a:lnL>
                      <a:noFill/>
                    </a:lnL>
                    <a:lnR>
                      <a:noFill/>
                    </a:lnR>
                    <a:lnT>
                      <a:noFill/>
                    </a:lnT>
                    <a:lnB>
                      <a:noFill/>
                    </a:lnB>
                    <a:solidFill>
                      <a:srgbClr val="CCFFCC"/>
                    </a:solidFill>
                  </a:tcPr>
                </a:tc>
              </a:tr>
              <a:tr h="155542">
                <a:tc>
                  <a:txBody>
                    <a:bodyPr/>
                    <a:lstStyle/>
                    <a:p>
                      <a:pPr algn="ctr" rtl="0" fontAlgn="ctr"/>
                      <a:r>
                        <a:rPr lang="en-GB" sz="1400">
                          <a:effectLst/>
                        </a:rPr>
                        <a:t>September 23-27</a:t>
                      </a:r>
                    </a:p>
                  </a:txBody>
                  <a:tcPr marL="1414" marR="1414" marT="1414" marB="1414" anchor="ctr">
                    <a:lnL>
                      <a:noFill/>
                    </a:lnL>
                    <a:lnR>
                      <a:noFill/>
                    </a:lnR>
                    <a:lnT>
                      <a:noFill/>
                    </a:lnT>
                    <a:lnB>
                      <a:noFill/>
                    </a:lnB>
                    <a:solidFill>
                      <a:srgbClr val="CCCCFF"/>
                    </a:solidFill>
                  </a:tcPr>
                </a:tc>
                <a:tc>
                  <a:txBody>
                    <a:bodyPr/>
                    <a:lstStyle/>
                    <a:p>
                      <a:pPr algn="ctr" rtl="0" fontAlgn="ctr"/>
                      <a:r>
                        <a:rPr lang="en-GB" sz="1400">
                          <a:effectLst/>
                        </a:rPr>
                        <a:t>China (TBD)</a:t>
                      </a:r>
                    </a:p>
                  </a:txBody>
                  <a:tcPr marL="1414" marR="1414" marT="1414" marB="1414" anchor="ctr">
                    <a:lnL>
                      <a:noFill/>
                    </a:lnL>
                    <a:lnR>
                      <a:noFill/>
                    </a:lnR>
                    <a:lnT>
                      <a:noFill/>
                    </a:lnT>
                    <a:lnB>
                      <a:noFill/>
                    </a:lnB>
                    <a:solidFill>
                      <a:srgbClr val="CCCCFF"/>
                    </a:solidFill>
                  </a:tcPr>
                </a:tc>
                <a:tc>
                  <a:txBody>
                    <a:bodyPr/>
                    <a:lstStyle/>
                    <a:p>
                      <a:pPr algn="ctr" rtl="0" fontAlgn="ctr"/>
                      <a:r>
                        <a:rPr lang="en-GB" sz="1400">
                          <a:effectLst/>
                        </a:rPr>
                        <a:t>147.5</a:t>
                      </a:r>
                    </a:p>
                  </a:txBody>
                  <a:tcPr marL="1414" marR="1414" marT="1414" marB="1414" anchor="ctr">
                    <a:lnL>
                      <a:noFill/>
                    </a:lnL>
                    <a:lnR>
                      <a:noFill/>
                    </a:lnR>
                    <a:lnT>
                      <a:noFill/>
                    </a:lnT>
                    <a:lnB>
                      <a:noFill/>
                    </a:lnB>
                    <a:solidFill>
                      <a:srgbClr val="CCCCFF"/>
                    </a:solidFill>
                  </a:tcPr>
                </a:tc>
                <a:tc>
                  <a:txBody>
                    <a:bodyPr/>
                    <a:lstStyle/>
                    <a:p>
                      <a:pPr algn="ctr" rtl="0" fontAlgn="ctr"/>
                      <a:r>
                        <a:rPr lang="en-GB" sz="1400">
                          <a:effectLst/>
                        </a:rPr>
                        <a:t>China Interim</a:t>
                      </a:r>
                    </a:p>
                  </a:txBody>
                  <a:tcPr marL="1414" marR="1414" marT="1414" marB="1414" anchor="ctr">
                    <a:lnL>
                      <a:noFill/>
                    </a:lnL>
                    <a:lnR>
                      <a:noFill/>
                    </a:lnR>
                    <a:lnT>
                      <a:noFill/>
                    </a:lnT>
                    <a:lnB>
                      <a:noFill/>
                    </a:lnB>
                    <a:solidFill>
                      <a:srgbClr val="CCCCFF"/>
                    </a:solidFill>
                  </a:tcPr>
                </a:tc>
              </a:tr>
              <a:tr h="362762">
                <a:tc>
                  <a:txBody>
                    <a:bodyPr/>
                    <a:lstStyle/>
                    <a:p>
                      <a:pPr algn="ctr" rtl="0" fontAlgn="ctr"/>
                      <a:r>
                        <a:rPr lang="en-GB" sz="1400">
                          <a:effectLst/>
                        </a:rPr>
                        <a:t>November 2-7  </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Hyatt Regency San Antonio, San Antonio, TX, USA</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148</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Plenary</a:t>
                      </a:r>
                    </a:p>
                  </a:txBody>
                  <a:tcPr marL="1414" marR="1414" marT="1414" marB="1414" anchor="ctr">
                    <a:lnL>
                      <a:noFill/>
                    </a:lnL>
                    <a:lnR>
                      <a:noFill/>
                    </a:lnR>
                    <a:lnT>
                      <a:noFill/>
                    </a:lnT>
                    <a:lnB>
                      <a:noFill/>
                    </a:lnB>
                    <a:solidFill>
                      <a:srgbClr val="FFFFCC"/>
                    </a:solidFill>
                  </a:tcPr>
                </a:tc>
              </a:tr>
              <a:tr h="135180">
                <a:tc>
                  <a:txBody>
                    <a:bodyPr/>
                    <a:lstStyle/>
                    <a:p>
                      <a:pPr algn="ctr" rtl="0" fontAlgn="ctr"/>
                      <a:r>
                        <a:rPr lang="en-GB" sz="1400" b="1" dirty="0">
                          <a:solidFill>
                            <a:srgbClr val="FFFFFF"/>
                          </a:solidFill>
                          <a:effectLst/>
                        </a:rPr>
                        <a:t>For Year 2015</a:t>
                      </a: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 </a:t>
                      </a: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Session</a:t>
                      </a: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Type</a:t>
                      </a:r>
                    </a:p>
                  </a:txBody>
                  <a:tcPr marL="1414" marR="1414" marT="1414" marB="1414" anchor="ctr">
                    <a:lnL>
                      <a:noFill/>
                    </a:lnL>
                    <a:lnR>
                      <a:noFill/>
                    </a:lnR>
                    <a:lnT>
                      <a:noFill/>
                    </a:lnT>
                    <a:lnB>
                      <a:noFill/>
                    </a:lnB>
                    <a:solidFill>
                      <a:srgbClr val="008080"/>
                    </a:solidFill>
                  </a:tcPr>
                </a:tc>
              </a:tr>
              <a:tr h="399885">
                <a:tc>
                  <a:txBody>
                    <a:bodyPr/>
                    <a:lstStyle/>
                    <a:p>
                      <a:pPr algn="ctr" rtl="0" fontAlgn="ctr"/>
                      <a:r>
                        <a:rPr lang="en-GB" sz="1400" dirty="0">
                          <a:effectLst/>
                        </a:rPr>
                        <a:t>January </a:t>
                      </a:r>
                      <a:r>
                        <a:rPr lang="en-GB" sz="1400" dirty="0" smtClean="0">
                          <a:effectLst/>
                        </a:rPr>
                        <a:t>11-16</a:t>
                      </a:r>
                      <a:endParaRPr lang="en-GB" sz="1400" dirty="0">
                        <a:effectLst/>
                      </a:endParaRP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Hyatt Regency Atlanta, Atlanta, GA, USA</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149</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 Interim*</a:t>
                      </a:r>
                    </a:p>
                  </a:txBody>
                  <a:tcPr marL="1414" marR="1414" marT="1414" marB="1414" anchor="ctr">
                    <a:lnL>
                      <a:noFill/>
                    </a:lnL>
                    <a:lnR>
                      <a:noFill/>
                    </a:lnR>
                    <a:lnT>
                      <a:noFill/>
                    </a:lnT>
                    <a:lnB>
                      <a:noFill/>
                    </a:lnB>
                    <a:solidFill>
                      <a:srgbClr val="CCFFCC"/>
                    </a:solidFill>
                  </a:tcPr>
                </a:tc>
              </a:tr>
              <a:tr h="226809">
                <a:tc>
                  <a:txBody>
                    <a:bodyPr/>
                    <a:lstStyle/>
                    <a:p>
                      <a:pPr algn="ctr" rtl="0" fontAlgn="ctr"/>
                      <a:r>
                        <a:rPr lang="en-GB" sz="1400" dirty="0" smtClean="0">
                          <a:effectLst/>
                        </a:rPr>
                        <a:t>March 15-20</a:t>
                      </a:r>
                      <a:endParaRPr lang="en-GB" sz="1400" dirty="0">
                        <a:effectLst/>
                      </a:endParaRP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Barcelona, Spain (TBC)</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150</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Plenary</a:t>
                      </a:r>
                    </a:p>
                  </a:txBody>
                  <a:tcPr marL="1414" marR="1414" marT="1414" marB="1414" anchor="ctr">
                    <a:lnL>
                      <a:noFill/>
                    </a:lnL>
                    <a:lnR>
                      <a:noFill/>
                    </a:lnR>
                    <a:lnT>
                      <a:noFill/>
                    </a:lnT>
                    <a:lnB>
                      <a:noFill/>
                    </a:lnB>
                    <a:solidFill>
                      <a:srgbClr val="FFFFCC"/>
                    </a:solidFill>
                  </a:tcPr>
                </a:tc>
              </a:tr>
              <a:tr h="389704">
                <a:tc>
                  <a:txBody>
                    <a:bodyPr/>
                    <a:lstStyle/>
                    <a:p>
                      <a:pPr algn="ctr" rtl="0" fontAlgn="ctr"/>
                      <a:r>
                        <a:rPr lang="en-GB" sz="1400">
                          <a:effectLst/>
                        </a:rPr>
                        <a:t>May</a:t>
                      </a:r>
                    </a:p>
                  </a:txBody>
                  <a:tcPr marL="1414" marR="1414" marT="1414" marB="1414" anchor="ctr">
                    <a:lnL>
                      <a:noFill/>
                    </a:lnL>
                    <a:lnR>
                      <a:noFill/>
                    </a:lnR>
                    <a:lnT>
                      <a:noFill/>
                    </a:lnT>
                    <a:lnB>
                      <a:noFill/>
                    </a:lnB>
                    <a:solidFill>
                      <a:srgbClr val="CCFFCC"/>
                    </a:solidFill>
                  </a:tcPr>
                </a:tc>
                <a:tc>
                  <a:txBody>
                    <a:bodyPr/>
                    <a:lstStyle/>
                    <a:p>
                      <a:pPr algn="ctr" rtl="0" fontAlgn="ctr"/>
                      <a:r>
                        <a:rPr lang="en-GB" sz="1400" dirty="0" smtClean="0">
                          <a:effectLst/>
                        </a:rPr>
                        <a:t> Hyatt </a:t>
                      </a:r>
                      <a:r>
                        <a:rPr lang="en-GB" sz="1400" dirty="0">
                          <a:effectLst/>
                        </a:rPr>
                        <a:t>Regency Vancouver</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151</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Interim*</a:t>
                      </a:r>
                    </a:p>
                  </a:txBody>
                  <a:tcPr marL="1414" marR="1414" marT="1414" marB="1414" anchor="ctr">
                    <a:lnL>
                      <a:noFill/>
                    </a:lnL>
                    <a:lnR>
                      <a:noFill/>
                    </a:lnR>
                    <a:lnT>
                      <a:noFill/>
                    </a:lnT>
                    <a:lnB>
                      <a:noFill/>
                    </a:lnB>
                    <a:solidFill>
                      <a:srgbClr val="CCFFCC"/>
                    </a:solidFill>
                  </a:tcPr>
                </a:tc>
              </a:tr>
              <a:tr h="369342">
                <a:tc>
                  <a:txBody>
                    <a:bodyPr/>
                    <a:lstStyle/>
                    <a:p>
                      <a:pPr algn="ctr" rtl="0" fontAlgn="ctr"/>
                      <a:r>
                        <a:rPr lang="en-GB" sz="1400">
                          <a:effectLst/>
                        </a:rPr>
                        <a:t>July  </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Hilton Waikoloa Village, Hawaii, USA</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152</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Plenary</a:t>
                      </a:r>
                    </a:p>
                  </a:txBody>
                  <a:tcPr marL="1414" marR="1414" marT="1414" marB="1414" anchor="ctr">
                    <a:lnL>
                      <a:noFill/>
                    </a:lnL>
                    <a:lnR>
                      <a:noFill/>
                    </a:lnR>
                    <a:lnT>
                      <a:noFill/>
                    </a:lnT>
                    <a:lnB>
                      <a:noFill/>
                    </a:lnB>
                    <a:solidFill>
                      <a:srgbClr val="FFFFCC"/>
                    </a:solidFill>
                  </a:tcPr>
                </a:tc>
              </a:tr>
              <a:tr h="114818">
                <a:tc>
                  <a:txBody>
                    <a:bodyPr/>
                    <a:lstStyle/>
                    <a:p>
                      <a:pPr algn="ctr" rtl="0" fontAlgn="ctr"/>
                      <a:r>
                        <a:rPr lang="en-GB" sz="1400">
                          <a:effectLst/>
                        </a:rPr>
                        <a:t>September</a:t>
                      </a:r>
                    </a:p>
                  </a:txBody>
                  <a:tcPr marL="1414" marR="1414" marT="1414" marB="1414" anchor="ctr">
                    <a:lnL>
                      <a:noFill/>
                    </a:lnL>
                    <a:lnR>
                      <a:noFill/>
                    </a:lnR>
                    <a:lnT>
                      <a:noFill/>
                    </a:lnT>
                    <a:lnB>
                      <a:noFill/>
                    </a:lnB>
                    <a:solidFill>
                      <a:srgbClr val="CCFFCC"/>
                    </a:solidFill>
                  </a:tcPr>
                </a:tc>
                <a:tc>
                  <a:txBody>
                    <a:bodyPr/>
                    <a:lstStyle/>
                    <a:p>
                      <a:pPr algn="ctr" rtl="0" fontAlgn="ctr"/>
                      <a:r>
                        <a:rPr lang="en-GB" sz="1400" dirty="0" smtClean="0">
                          <a:effectLst/>
                        </a:rPr>
                        <a:t>?????</a:t>
                      </a:r>
                      <a:endParaRPr lang="en-GB" sz="1400" dirty="0">
                        <a:effectLst/>
                      </a:endParaRP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153</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Interim*</a:t>
                      </a:r>
                    </a:p>
                  </a:txBody>
                  <a:tcPr marL="1414" marR="1414" marT="1414" marB="1414" anchor="ctr">
                    <a:lnL>
                      <a:noFill/>
                    </a:lnL>
                    <a:lnR>
                      <a:noFill/>
                    </a:lnR>
                    <a:lnT>
                      <a:noFill/>
                    </a:lnT>
                    <a:lnB>
                      <a:noFill/>
                    </a:lnB>
                    <a:solidFill>
                      <a:srgbClr val="CCFFCC"/>
                    </a:solidFill>
                  </a:tcPr>
                </a:tc>
              </a:tr>
              <a:tr h="308256">
                <a:tc>
                  <a:txBody>
                    <a:bodyPr/>
                    <a:lstStyle/>
                    <a:p>
                      <a:pPr algn="ctr" rtl="0" fontAlgn="ctr"/>
                      <a:r>
                        <a:rPr lang="en-GB" sz="1400" dirty="0" smtClean="0">
                          <a:effectLst/>
                        </a:rPr>
                        <a:t>November 08-13</a:t>
                      </a:r>
                      <a:endParaRPr lang="en-GB" sz="1400" dirty="0">
                        <a:effectLst/>
                      </a:endParaRP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Hyatt Regency, Dallas, TX, USA</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154</a:t>
                      </a:r>
                    </a:p>
                  </a:txBody>
                  <a:tcPr marL="1414" marR="1414" marT="1414" marB="1414" anchor="ctr">
                    <a:lnL>
                      <a:noFill/>
                    </a:lnL>
                    <a:lnR>
                      <a:noFill/>
                    </a:lnR>
                    <a:lnT>
                      <a:noFill/>
                    </a:lnT>
                    <a:lnB>
                      <a:noFill/>
                    </a:lnB>
                    <a:solidFill>
                      <a:srgbClr val="FFFFCC"/>
                    </a:solidFill>
                  </a:tcPr>
                </a:tc>
                <a:tc>
                  <a:txBody>
                    <a:bodyPr/>
                    <a:lstStyle/>
                    <a:p>
                      <a:pPr algn="ctr" rtl="0" fontAlgn="ctr"/>
                      <a:r>
                        <a:rPr lang="en-GB" sz="1400" dirty="0">
                          <a:effectLst/>
                        </a:rPr>
                        <a:t>Plenary</a:t>
                      </a:r>
                    </a:p>
                  </a:txBody>
                  <a:tcPr marL="1414" marR="1414" marT="1414" marB="1414" anchor="ctr">
                    <a:lnL>
                      <a:noFill/>
                    </a:lnL>
                    <a:lnR>
                      <a:noFill/>
                    </a:lnR>
                    <a:lnT>
                      <a:noFill/>
                    </a:lnT>
                    <a:lnB>
                      <a:noFill/>
                    </a:lnB>
                    <a:solidFill>
                      <a:srgbClr val="FFFFCC"/>
                    </a:solidFill>
                  </a:tcPr>
                </a:tc>
              </a:tr>
            </a:tbl>
          </a:graphicData>
        </a:graphic>
      </p:graphicFrame>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60</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622677895"/>
              </p:ext>
            </p:extLst>
          </p:nvPr>
        </p:nvGraphicFramePr>
        <p:xfrm>
          <a:off x="400050" y="1257300"/>
          <a:ext cx="8362948" cy="216188"/>
        </p:xfrm>
        <a:graphic>
          <a:graphicData uri="http://schemas.openxmlformats.org/drawingml/2006/table">
            <a:tbl>
              <a:tblPr/>
              <a:tblGrid>
                <a:gridCol w="1962150"/>
                <a:gridCol w="3629025"/>
                <a:gridCol w="1019175"/>
                <a:gridCol w="1752598"/>
              </a:tblGrid>
              <a:tr h="135180">
                <a:tc>
                  <a:txBody>
                    <a:bodyPr/>
                    <a:lstStyle/>
                    <a:p>
                      <a:pPr algn="ctr" rtl="0" fontAlgn="ctr"/>
                      <a:r>
                        <a:rPr lang="en-GB" sz="1400" b="1" dirty="0">
                          <a:solidFill>
                            <a:srgbClr val="FFFFFF"/>
                          </a:solidFill>
                          <a:effectLst/>
                        </a:rPr>
                        <a:t>For Year </a:t>
                      </a:r>
                      <a:r>
                        <a:rPr lang="en-GB" sz="1400" b="1" dirty="0" smtClean="0">
                          <a:solidFill>
                            <a:srgbClr val="FFFFFF"/>
                          </a:solidFill>
                          <a:effectLst/>
                        </a:rPr>
                        <a:t>2014</a:t>
                      </a:r>
                      <a:endParaRPr lang="en-GB" sz="1400" b="1" dirty="0">
                        <a:solidFill>
                          <a:srgbClr val="FFFFFF"/>
                        </a:solidFill>
                        <a:effectLst/>
                      </a:endParaRP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 </a:t>
                      </a: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Session</a:t>
                      </a: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Type</a:t>
                      </a:r>
                    </a:p>
                  </a:txBody>
                  <a:tcPr marL="1414" marR="1414" marT="1414" marB="1414" anchor="ctr">
                    <a:lnL>
                      <a:noFill/>
                    </a:lnL>
                    <a:lnR>
                      <a:noFill/>
                    </a:lnR>
                    <a:lnT>
                      <a:noFill/>
                    </a:lnT>
                    <a:lnB>
                      <a:noFill/>
                    </a:lnB>
                    <a:solidFill>
                      <a:srgbClr val="008080"/>
                    </a:solidFill>
                  </a:tcPr>
                </a:tc>
              </a:tr>
            </a:tbl>
          </a:graphicData>
        </a:graphic>
      </p:graphicFrame>
      <p:sp>
        <p:nvSpPr>
          <p:cNvPr id="9"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Friday Agenda Item 6.3 </a:t>
            </a:r>
          </a:p>
        </p:txBody>
      </p:sp>
    </p:spTree>
    <p:extLst>
      <p:ext uri="{BB962C8B-B14F-4D97-AF65-F5344CB8AC3E}">
        <p14:creationId xmlns:p14="http://schemas.microsoft.com/office/powerpoint/2010/main" val="74937768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3379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379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6F68842F-C4BA-4049-A837-FFD95B43C95D}" type="slidenum">
              <a:rPr lang="en-US" sz="1200" b="0" smtClean="0"/>
              <a:pPr/>
              <a:t>61</a:t>
            </a:fld>
            <a:endParaRPr lang="en-US" sz="1200" b="0" smtClean="0"/>
          </a:p>
        </p:txBody>
      </p:sp>
      <p:sp>
        <p:nvSpPr>
          <p:cNvPr id="33796" name="Rectangle 2"/>
          <p:cNvSpPr>
            <a:spLocks noGrp="1" noChangeArrowheads="1"/>
          </p:cNvSpPr>
          <p:nvPr>
            <p:ph type="title"/>
          </p:nvPr>
        </p:nvSpPr>
        <p:spPr>
          <a:xfrm>
            <a:off x="493485" y="875167"/>
            <a:ext cx="8042564" cy="576262"/>
          </a:xfrm>
        </p:spPr>
        <p:txBody>
          <a:bodyPr/>
          <a:lstStyle/>
          <a:p>
            <a:r>
              <a:rPr lang="en-US" sz="2800" dirty="0" smtClean="0"/>
              <a:t>May </a:t>
            </a:r>
            <a:r>
              <a:rPr lang="en-US" sz="2800" dirty="0" smtClean="0"/>
              <a:t>11-16, </a:t>
            </a:r>
            <a:r>
              <a:rPr lang="en-US" sz="2800" dirty="0" smtClean="0"/>
              <a:t>2014 Waikoloa, Hawaii, US</a:t>
            </a:r>
          </a:p>
        </p:txBody>
      </p:sp>
      <p:sp>
        <p:nvSpPr>
          <p:cNvPr id="33797" name="Text Box 4"/>
          <p:cNvSpPr txBox="1">
            <a:spLocks noChangeArrowheads="1"/>
          </p:cNvSpPr>
          <p:nvPr/>
        </p:nvSpPr>
        <p:spPr bwMode="auto">
          <a:xfrm>
            <a:off x="308228" y="541338"/>
            <a:ext cx="329673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Friday </a:t>
            </a:r>
            <a:r>
              <a:rPr lang="en-US" dirty="0">
                <a:solidFill>
                  <a:schemeClr val="tx2"/>
                </a:solidFill>
              </a:rPr>
              <a:t>Agenda Item </a:t>
            </a:r>
            <a:r>
              <a:rPr lang="en-US" dirty="0" smtClean="0">
                <a:solidFill>
                  <a:schemeClr val="tx2"/>
                </a:solidFill>
              </a:rPr>
              <a:t>6.3</a:t>
            </a:r>
            <a:endParaRPr lang="en-US" dirty="0">
              <a:solidFill>
                <a:schemeClr val="tx2"/>
              </a:solidFill>
            </a:endParaRPr>
          </a:p>
        </p:txBody>
      </p:sp>
      <p:sp>
        <p:nvSpPr>
          <p:cNvPr id="9" name="TextBox 8"/>
          <p:cNvSpPr txBox="1"/>
          <p:nvPr/>
        </p:nvSpPr>
        <p:spPr>
          <a:xfrm>
            <a:off x="493485" y="5632938"/>
            <a:ext cx="7471597" cy="461665"/>
          </a:xfrm>
          <a:prstGeom prst="rect">
            <a:avLst/>
          </a:prstGeom>
          <a:noFill/>
        </p:spPr>
        <p:txBody>
          <a:bodyPr wrap="none" rtlCol="0">
            <a:spAutoFit/>
          </a:bodyPr>
          <a:lstStyle/>
          <a:p>
            <a:r>
              <a:rPr lang="en-US" dirty="0">
                <a:hlinkClick r:id="rId3"/>
              </a:rPr>
              <a:t>http://</a:t>
            </a:r>
            <a:r>
              <a:rPr lang="en-US" dirty="0" smtClean="0">
                <a:hlinkClick r:id="rId3"/>
              </a:rPr>
              <a:t>www.ieee802.org/11/Meetings/Meeting_Plan.html</a:t>
            </a:r>
            <a:endParaRPr lang="en-US" dirty="0" smtClean="0"/>
          </a:p>
        </p:txBody>
      </p:sp>
      <p:sp>
        <p:nvSpPr>
          <p:cNvPr id="2" name="TextBox 1"/>
          <p:cNvSpPr txBox="1"/>
          <p:nvPr/>
        </p:nvSpPr>
        <p:spPr>
          <a:xfrm>
            <a:off x="493485" y="1451428"/>
            <a:ext cx="8244115" cy="461665"/>
          </a:xfrm>
          <a:prstGeom prst="rect">
            <a:avLst/>
          </a:prstGeom>
          <a:noFill/>
        </p:spPr>
        <p:txBody>
          <a:bodyPr wrap="square" rtlCol="0">
            <a:spAutoFit/>
          </a:bodyPr>
          <a:lstStyle/>
          <a:p>
            <a:r>
              <a:rPr lang="en-US" dirty="0" smtClean="0"/>
              <a:t>IEEE 802 Wireless Interim Session</a:t>
            </a:r>
            <a:endParaRPr lang="en-US" sz="1600" dirty="0"/>
          </a:p>
        </p:txBody>
      </p:sp>
      <p:sp>
        <p:nvSpPr>
          <p:cNvPr id="11" name="Text Box 5"/>
          <p:cNvSpPr txBox="1">
            <a:spLocks noChangeArrowheads="1"/>
          </p:cNvSpPr>
          <p:nvPr/>
        </p:nvSpPr>
        <p:spPr bwMode="auto">
          <a:xfrm>
            <a:off x="89417" y="2266545"/>
            <a:ext cx="8890000" cy="3170099"/>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marL="0" indent="0" eaLnBrk="0" hangingPunct="0"/>
            <a:r>
              <a:rPr lang="en-US" sz="3600" u="sng" dirty="0"/>
              <a:t>Hotel Registration</a:t>
            </a:r>
            <a:r>
              <a:rPr lang="en-US" sz="3600" dirty="0"/>
              <a:t>  </a:t>
            </a:r>
            <a:r>
              <a:rPr lang="en-US" sz="3600" dirty="0" smtClean="0"/>
              <a:t> </a:t>
            </a:r>
            <a:r>
              <a:rPr lang="en-US" sz="3200" dirty="0" smtClean="0"/>
              <a:t> </a:t>
            </a:r>
            <a:r>
              <a:rPr lang="en-US" sz="3200" dirty="0" smtClean="0">
                <a:latin typeface="Ravie" pitchFamily="82" charset="0"/>
              </a:rPr>
              <a:t>OPEN</a:t>
            </a:r>
          </a:p>
          <a:p>
            <a:pPr marL="0" indent="0" eaLnBrk="0" hangingPunct="0"/>
            <a:r>
              <a:rPr lang="en-GB" sz="3200" dirty="0" smtClean="0"/>
              <a:t>Standard: April  21 </a:t>
            </a:r>
            <a:endParaRPr lang="en-GB" sz="3200" dirty="0"/>
          </a:p>
          <a:p>
            <a:pPr marL="0" indent="0" eaLnBrk="0" hangingPunct="0"/>
            <a:endParaRPr lang="en-US" sz="3200" dirty="0">
              <a:solidFill>
                <a:srgbClr val="FF0000"/>
              </a:solidFill>
            </a:endParaRPr>
          </a:p>
          <a:p>
            <a:pPr marL="0" indent="0" eaLnBrk="0" hangingPunct="0"/>
            <a:r>
              <a:rPr lang="en-US" sz="3600" u="sng" dirty="0"/>
              <a:t>Meeting Registration</a:t>
            </a:r>
            <a:r>
              <a:rPr lang="en-US" sz="3600" dirty="0"/>
              <a:t> </a:t>
            </a:r>
            <a:r>
              <a:rPr lang="en-US" sz="3200" dirty="0" smtClean="0">
                <a:latin typeface="Ravie" pitchFamily="82" charset="0"/>
              </a:rPr>
              <a:t>OPEN</a:t>
            </a:r>
          </a:p>
          <a:p>
            <a:r>
              <a:rPr lang="en-GB" sz="3200" dirty="0" smtClean="0"/>
              <a:t>Early</a:t>
            </a:r>
            <a:r>
              <a:rPr lang="en-GB" sz="3200" dirty="0"/>
              <a:t>: Before </a:t>
            </a:r>
            <a:r>
              <a:rPr lang="en-GB" sz="3200" dirty="0" smtClean="0"/>
              <a:t>March 20</a:t>
            </a:r>
            <a:endParaRPr lang="en-GB" sz="3200" dirty="0"/>
          </a:p>
          <a:p>
            <a:pPr lvl="1" eaLnBrk="0" hangingPunct="0">
              <a:buFont typeface="Arial" panose="020B0604020202020204" pitchFamily="34" charset="0"/>
              <a:buChar char="•"/>
            </a:pPr>
            <a:endParaRPr lang="en-US" sz="3200" dirty="0"/>
          </a:p>
        </p:txBody>
      </p:sp>
    </p:spTree>
    <p:extLst>
      <p:ext uri="{BB962C8B-B14F-4D97-AF65-F5344CB8AC3E}">
        <p14:creationId xmlns:p14="http://schemas.microsoft.com/office/powerpoint/2010/main" val="1155319688"/>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62</a:t>
            </a:fld>
            <a:endParaRPr lang="en-US"/>
          </a:p>
        </p:txBody>
      </p:sp>
      <p:pic>
        <p:nvPicPr>
          <p:cNvPr id="6711" name="Picture 56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457" y="353702"/>
            <a:ext cx="8540998" cy="65042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56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6941" y="4457699"/>
            <a:ext cx="4189068" cy="21717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4752319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63</a:t>
            </a:fld>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 y="38100"/>
            <a:ext cx="8915400" cy="6781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238125" y="4314825"/>
            <a:ext cx="2409634" cy="2246769"/>
          </a:xfrm>
          <a:prstGeom prst="rect">
            <a:avLst/>
          </a:prstGeom>
          <a:solidFill>
            <a:schemeClr val="bg2">
              <a:lumMod val="20000"/>
              <a:lumOff val="80000"/>
            </a:schemeClr>
          </a:solidFill>
        </p:spPr>
        <p:txBody>
          <a:bodyPr wrap="none" rtlCol="0">
            <a:spAutoFit/>
          </a:bodyPr>
          <a:lstStyle/>
          <a:p>
            <a:r>
              <a:rPr lang="en-US" sz="2000" dirty="0" smtClean="0">
                <a:latin typeface="Latha" panose="020B0604020202020204" pitchFamily="34" charset="0"/>
                <a:cs typeface="Latha" panose="020B0604020202020204" pitchFamily="34" charset="0"/>
              </a:rPr>
              <a:t>Submittal Deadlines</a:t>
            </a:r>
          </a:p>
          <a:p>
            <a:r>
              <a:rPr lang="en-US" sz="2000" dirty="0" smtClean="0">
                <a:latin typeface="Latha" panose="020B0604020202020204" pitchFamily="34" charset="0"/>
                <a:cs typeface="Latha" panose="020B0604020202020204" pitchFamily="34" charset="0"/>
              </a:rPr>
              <a:t>19 December 2014</a:t>
            </a:r>
          </a:p>
          <a:p>
            <a:r>
              <a:rPr lang="en-US" sz="2000" dirty="0" smtClean="0">
                <a:latin typeface="Latha" panose="020B0604020202020204" pitchFamily="34" charset="0"/>
                <a:cs typeface="Latha" panose="020B0604020202020204" pitchFamily="34" charset="0"/>
              </a:rPr>
              <a:t>13 February 2015</a:t>
            </a:r>
          </a:p>
          <a:p>
            <a:r>
              <a:rPr lang="en-US" sz="2000" dirty="0" smtClean="0">
                <a:latin typeface="Latha" panose="020B0604020202020204" pitchFamily="34" charset="0"/>
                <a:cs typeface="Latha" panose="020B0604020202020204" pitchFamily="34" charset="0"/>
              </a:rPr>
              <a:t>24 April 2015</a:t>
            </a:r>
          </a:p>
          <a:p>
            <a:r>
              <a:rPr lang="en-US" sz="2000" dirty="0" smtClean="0">
                <a:latin typeface="Latha" panose="020B0604020202020204" pitchFamily="34" charset="0"/>
                <a:cs typeface="Latha" panose="020B0604020202020204" pitchFamily="34" charset="0"/>
              </a:rPr>
              <a:t>17 July 2015</a:t>
            </a:r>
          </a:p>
          <a:p>
            <a:r>
              <a:rPr lang="en-US" sz="2000" dirty="0" smtClean="0">
                <a:latin typeface="Latha" panose="020B0604020202020204" pitchFamily="34" charset="0"/>
                <a:cs typeface="Latha" panose="020B0604020202020204" pitchFamily="34" charset="0"/>
              </a:rPr>
              <a:t>04 September 2015</a:t>
            </a:r>
          </a:p>
          <a:p>
            <a:r>
              <a:rPr lang="en-US" sz="2000" dirty="0" smtClean="0">
                <a:latin typeface="Latha" panose="020B0604020202020204" pitchFamily="34" charset="0"/>
                <a:cs typeface="Latha" panose="020B0604020202020204" pitchFamily="34" charset="0"/>
              </a:rPr>
              <a:t>23 October 2015</a:t>
            </a:r>
            <a:endParaRPr lang="en-US" sz="2000" dirty="0">
              <a:latin typeface="Latha" panose="020B0604020202020204" pitchFamily="34" charset="0"/>
              <a:cs typeface="Latha" panose="020B0604020202020204" pitchFamily="34" charset="0"/>
            </a:endParaRPr>
          </a:p>
        </p:txBody>
      </p:sp>
    </p:spTree>
    <p:extLst>
      <p:ext uri="{BB962C8B-B14F-4D97-AF65-F5344CB8AC3E}">
        <p14:creationId xmlns:p14="http://schemas.microsoft.com/office/powerpoint/2010/main" val="34914890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1506" name="Slide Number Placeholder 5"/>
          <p:cNvSpPr>
            <a:spLocks noGrp="1"/>
          </p:cNvSpPr>
          <p:nvPr>
            <p:ph type="sldNum" sz="quarter" idx="12"/>
          </p:nvPr>
        </p:nvSpPr>
        <p:spPr>
          <a:xfrm>
            <a:off x="4395788" y="6475413"/>
            <a:ext cx="4286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A121E95C-6A68-46D7-8E15-2043FFAA6664}" type="slidenum">
              <a:rPr lang="en-US" sz="1200" b="0" smtClean="0"/>
              <a:pPr/>
              <a:t>7</a:t>
            </a:fld>
            <a:endParaRPr lang="en-US" sz="1200" b="0" smtClean="0"/>
          </a:p>
        </p:txBody>
      </p:sp>
      <p:sp>
        <p:nvSpPr>
          <p:cNvPr id="21507" name="Rectangle 2"/>
          <p:cNvSpPr>
            <a:spLocks noGrp="1" noChangeArrowheads="1"/>
          </p:cNvSpPr>
          <p:nvPr>
            <p:ph type="title"/>
          </p:nvPr>
        </p:nvSpPr>
        <p:spPr>
          <a:xfrm>
            <a:off x="685800" y="685800"/>
            <a:ext cx="7772400" cy="533400"/>
          </a:xfrm>
        </p:spPr>
        <p:txBody>
          <a:bodyPr/>
          <a:lstStyle/>
          <a:p>
            <a:r>
              <a:rPr lang="en-US" dirty="0" smtClean="0"/>
              <a:t/>
            </a:r>
            <a:br>
              <a:rPr lang="en-US" dirty="0" smtClean="0"/>
            </a:br>
            <a:r>
              <a:rPr lang="en-US" dirty="0" smtClean="0"/>
              <a:t>Joint Meetings</a:t>
            </a:r>
          </a:p>
        </p:txBody>
      </p:sp>
      <p:sp>
        <p:nvSpPr>
          <p:cNvPr id="21508" name="Rectangle 4"/>
          <p:cNvSpPr>
            <a:spLocks noChangeArrowheads="1"/>
          </p:cNvSpPr>
          <p:nvPr/>
        </p:nvSpPr>
        <p:spPr bwMode="auto">
          <a:xfrm>
            <a:off x="174625" y="2090738"/>
            <a:ext cx="8882063" cy="3557587"/>
          </a:xfrm>
          <a:prstGeom prst="rect">
            <a:avLst/>
          </a:prstGeom>
          <a:noFill/>
          <a:ln w="9525">
            <a:solidFill>
              <a:srgbClr val="33CC33"/>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p>
            <a:pPr marL="342900" indent="-342900" eaLnBrk="0" hangingPunct="0">
              <a:spcBef>
                <a:spcPct val="20000"/>
              </a:spcBef>
            </a:pPr>
            <a:r>
              <a:rPr lang="en-US" u="sng" dirty="0" smtClean="0"/>
              <a:t>Internal</a:t>
            </a:r>
            <a:r>
              <a:rPr lang="en-US" dirty="0"/>
              <a:t>:  </a:t>
            </a:r>
            <a:endParaRPr lang="en-US" dirty="0" smtClean="0"/>
          </a:p>
          <a:p>
            <a:pPr marL="342900" indent="-342900" eaLnBrk="0" hangingPunct="0">
              <a:spcBef>
                <a:spcPct val="20000"/>
              </a:spcBef>
            </a:pPr>
            <a:r>
              <a:rPr lang="en-US" dirty="0" smtClean="0"/>
              <a:t>none </a:t>
            </a:r>
          </a:p>
          <a:p>
            <a:pPr marL="342900" indent="-342900" eaLnBrk="0" hangingPunct="0">
              <a:spcBef>
                <a:spcPct val="20000"/>
              </a:spcBef>
            </a:pPr>
            <a:r>
              <a:rPr lang="en-US" dirty="0"/>
              <a:t>				</a:t>
            </a:r>
            <a:endParaRPr lang="en-US" u="sng" dirty="0"/>
          </a:p>
          <a:p>
            <a:pPr marL="342900" indent="-342900" eaLnBrk="0" hangingPunct="0">
              <a:spcBef>
                <a:spcPct val="20000"/>
              </a:spcBef>
            </a:pPr>
            <a:r>
              <a:rPr lang="en-US" u="sng" dirty="0" smtClean="0"/>
              <a:t>External:</a:t>
            </a:r>
            <a:r>
              <a:rPr lang="en-US" dirty="0" smtClean="0"/>
              <a:t>     </a:t>
            </a:r>
          </a:p>
          <a:p>
            <a:pPr marL="342900" indent="-342900" eaLnBrk="0" hangingPunct="0">
              <a:spcBef>
                <a:spcPct val="20000"/>
              </a:spcBef>
            </a:pPr>
            <a:r>
              <a:rPr lang="en-US" dirty="0" smtClean="0"/>
              <a:t>AK </a:t>
            </a:r>
            <a:r>
              <a:rPr lang="en-US" dirty="0"/>
              <a:t>and </a:t>
            </a:r>
            <a:r>
              <a:rPr lang="en-US" dirty="0" smtClean="0"/>
              <a:t>802.1 Thursday am1 (8am – 10am)  Grand Ballroom AB    </a:t>
            </a:r>
            <a:endParaRPr lang="en-US" dirty="0"/>
          </a:p>
        </p:txBody>
      </p:sp>
      <p:sp>
        <p:nvSpPr>
          <p:cNvPr id="21509"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21510"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4.1.4 </a:t>
            </a:r>
            <a:endParaRPr lang="en-US" dirty="0">
              <a:solidFill>
                <a:schemeClr val="tx2"/>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07571"/>
          </a:xfrm>
        </p:spPr>
        <p:txBody>
          <a:bodyPr/>
          <a:lstStyle/>
          <a:p>
            <a:r>
              <a:rPr lang="en-US" dirty="0" smtClean="0"/>
              <a:t>March 2014        PARS</a:t>
            </a:r>
            <a:endParaRPr lang="en-US" dirty="0"/>
          </a:p>
        </p:txBody>
      </p:sp>
      <p:sp>
        <p:nvSpPr>
          <p:cNvPr id="3" name="Content Placeholder 2"/>
          <p:cNvSpPr>
            <a:spLocks noGrp="1"/>
          </p:cNvSpPr>
          <p:nvPr>
            <p:ph idx="1"/>
          </p:nvPr>
        </p:nvSpPr>
        <p:spPr>
          <a:xfrm>
            <a:off x="179479" y="1378857"/>
            <a:ext cx="8869271" cy="4717143"/>
          </a:xfrm>
        </p:spPr>
        <p:txBody>
          <a:bodyPr/>
          <a:lstStyle/>
          <a:p>
            <a:r>
              <a:rPr lang="en-US" dirty="0" smtClean="0"/>
              <a:t>802.3bp </a:t>
            </a:r>
            <a:r>
              <a:rPr lang="en-US" dirty="0"/>
              <a:t>- amendment: 1 Gb/s Operation over Single Twisted Pair Copper Cable, </a:t>
            </a:r>
            <a:r>
              <a:rPr lang="en-US" dirty="0">
                <a:hlinkClick r:id="rId2"/>
              </a:rPr>
              <a:t>PAR modification request</a:t>
            </a:r>
            <a:r>
              <a:rPr lang="en-US" dirty="0"/>
              <a:t> and </a:t>
            </a:r>
            <a:r>
              <a:rPr lang="en-US" dirty="0">
                <a:hlinkClick r:id="rId3"/>
              </a:rPr>
              <a:t>unmodified CSD responses</a:t>
            </a:r>
            <a:r>
              <a:rPr lang="en-US" dirty="0"/>
              <a:t> (grandfathered 5 Criteria responses)</a:t>
            </a:r>
          </a:p>
          <a:p>
            <a:r>
              <a:rPr lang="en-US" dirty="0"/>
              <a:t>802.3bs - amendment: 400 Gb/s Ethernet,  </a:t>
            </a:r>
            <a:r>
              <a:rPr lang="en-US" dirty="0">
                <a:hlinkClick r:id="rId4"/>
              </a:rPr>
              <a:t>PAR</a:t>
            </a:r>
            <a:r>
              <a:rPr lang="en-US" dirty="0"/>
              <a:t> and </a:t>
            </a:r>
            <a:r>
              <a:rPr lang="en-US" dirty="0">
                <a:hlinkClick r:id="rId5"/>
              </a:rPr>
              <a:t>CSD</a:t>
            </a:r>
            <a:r>
              <a:rPr lang="en-US" dirty="0"/>
              <a:t> </a:t>
            </a:r>
          </a:p>
          <a:p>
            <a:r>
              <a:rPr lang="en-US" dirty="0"/>
              <a:t>802.11 HEW (High Efficiency WLAN), </a:t>
            </a:r>
            <a:r>
              <a:rPr lang="en-US" dirty="0">
                <a:hlinkClick r:id="rId6"/>
              </a:rPr>
              <a:t>PAR</a:t>
            </a:r>
            <a:r>
              <a:rPr lang="en-US" dirty="0"/>
              <a:t> and </a:t>
            </a:r>
            <a:r>
              <a:rPr lang="en-US" dirty="0">
                <a:hlinkClick r:id="rId7"/>
              </a:rPr>
              <a:t>CSD</a:t>
            </a:r>
            <a:r>
              <a:rPr lang="en-US" dirty="0"/>
              <a:t> </a:t>
            </a:r>
          </a:p>
          <a:p>
            <a:r>
              <a:rPr lang="en-US" dirty="0"/>
              <a:t>802.15.3d 100Gbps wireless switched point-to-point physical layer, </a:t>
            </a:r>
            <a:r>
              <a:rPr lang="en-US" dirty="0">
                <a:hlinkClick r:id="rId8"/>
              </a:rPr>
              <a:t>PAR</a:t>
            </a:r>
            <a:r>
              <a:rPr lang="en-US" dirty="0"/>
              <a:t> and </a:t>
            </a:r>
            <a:r>
              <a:rPr lang="en-US" dirty="0">
                <a:hlinkClick r:id="rId9"/>
              </a:rPr>
              <a:t>CSD</a:t>
            </a:r>
            <a:endParaRPr lang="en-US" dirty="0"/>
          </a:p>
          <a:p>
            <a:r>
              <a:rPr lang="en-US" dirty="0"/>
              <a:t>802.15.4r Radio based Distance Measurement Techniques , </a:t>
            </a:r>
            <a:r>
              <a:rPr lang="en-US" dirty="0">
                <a:hlinkClick r:id="rId10"/>
              </a:rPr>
              <a:t>PAR</a:t>
            </a:r>
            <a:r>
              <a:rPr lang="en-US" dirty="0"/>
              <a:t> and </a:t>
            </a:r>
            <a:r>
              <a:rPr lang="en-US" dirty="0">
                <a:hlinkClick r:id="rId11"/>
              </a:rPr>
              <a:t>CSD</a:t>
            </a:r>
            <a:endParaRPr lang="en-US" dirty="0"/>
          </a:p>
          <a:p>
            <a:r>
              <a:rPr lang="en-US" dirty="0"/>
              <a:t>802.22 Revision PAR for 802.22-2011, </a:t>
            </a:r>
            <a:r>
              <a:rPr lang="en-US" dirty="0">
                <a:hlinkClick r:id="rId12"/>
              </a:rPr>
              <a:t>PAR</a:t>
            </a:r>
            <a:r>
              <a:rPr lang="en-US" dirty="0"/>
              <a:t> and </a:t>
            </a:r>
            <a:r>
              <a:rPr lang="en-US" dirty="0">
                <a:hlinkClick r:id="rId13"/>
              </a:rPr>
              <a:t>CSD</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8</a:t>
            </a:fld>
            <a:endParaRPr lang="en-US"/>
          </a:p>
        </p:txBody>
      </p:sp>
      <p:sp>
        <p:nvSpPr>
          <p:cNvPr id="7" name="Text Box 4"/>
          <p:cNvSpPr txBox="1">
            <a:spLocks noChangeArrowheads="1"/>
          </p:cNvSpPr>
          <p:nvPr/>
        </p:nvSpPr>
        <p:spPr bwMode="auto">
          <a:xfrm>
            <a:off x="179479" y="544513"/>
            <a:ext cx="320498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Monday Agenda Item </a:t>
            </a:r>
            <a:r>
              <a:rPr lang="en-US" sz="2000" dirty="0" smtClean="0">
                <a:solidFill>
                  <a:schemeClr val="tx2"/>
                </a:solidFill>
              </a:rPr>
              <a:t>4.1.5 </a:t>
            </a:r>
            <a:endParaRPr lang="en-US" sz="2000" dirty="0">
              <a:solidFill>
                <a:schemeClr val="tx2"/>
              </a:solidFill>
            </a:endParaRPr>
          </a:p>
        </p:txBody>
      </p:sp>
    </p:spTree>
    <p:extLst>
      <p:ext uri="{BB962C8B-B14F-4D97-AF65-F5344CB8AC3E}">
        <p14:creationId xmlns:p14="http://schemas.microsoft.com/office/powerpoint/2010/main" val="30281544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2014</a:t>
            </a:r>
          </a:p>
        </p:txBody>
      </p:sp>
      <p:sp>
        <p:nvSpPr>
          <p:cNvPr id="2662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6627"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684410DD-9BEB-4C65-B950-8CE586BD3234}" type="slidenum">
              <a:rPr lang="en-US" smtClean="0"/>
              <a:pPr/>
              <a:t>9</a:t>
            </a:fld>
            <a:endParaRPr lang="en-US" smtClean="0"/>
          </a:p>
        </p:txBody>
      </p:sp>
      <p:sp>
        <p:nvSpPr>
          <p:cNvPr id="26628" name="Rectangle 2"/>
          <p:cNvSpPr>
            <a:spLocks noGrp="1" noChangeArrowheads="1"/>
          </p:cNvSpPr>
          <p:nvPr>
            <p:ph type="title"/>
          </p:nvPr>
        </p:nvSpPr>
        <p:spPr>
          <a:xfrm>
            <a:off x="657225" y="790575"/>
            <a:ext cx="7772400" cy="501196"/>
          </a:xfrm>
        </p:spPr>
        <p:txBody>
          <a:bodyPr/>
          <a:lstStyle/>
          <a:p>
            <a:r>
              <a:rPr lang="en-US" dirty="0" smtClean="0"/>
              <a:t>Group Room assignments</a:t>
            </a:r>
          </a:p>
        </p:txBody>
      </p:sp>
      <p:graphicFrame>
        <p:nvGraphicFramePr>
          <p:cNvPr id="2242636" name="Group 76"/>
          <p:cNvGraphicFramePr>
            <a:graphicFrameLocks noGrp="1"/>
          </p:cNvGraphicFramePr>
          <p:nvPr>
            <p:ph idx="1"/>
            <p:extLst>
              <p:ext uri="{D42A27DB-BD31-4B8C-83A1-F6EECF244321}">
                <p14:modId xmlns:p14="http://schemas.microsoft.com/office/powerpoint/2010/main" val="4252883324"/>
              </p:ext>
            </p:extLst>
          </p:nvPr>
        </p:nvGraphicFramePr>
        <p:xfrm>
          <a:off x="246289" y="1335996"/>
          <a:ext cx="7838169" cy="4541520"/>
        </p:xfrm>
        <a:graphic>
          <a:graphicData uri="http://schemas.openxmlformats.org/drawingml/2006/table">
            <a:tbl>
              <a:tblPr/>
              <a:tblGrid>
                <a:gridCol w="2217511"/>
                <a:gridCol w="2346436"/>
                <a:gridCol w="3274222"/>
              </a:tblGrid>
              <a:tr h="25828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WG</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Level</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Room</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CW- Arcade</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dirty="0" smtClean="0"/>
                        <a:t>Function Room 4A,4B</a:t>
                      </a:r>
                      <a:endParaRPr lang="en-US"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16</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TR – L1 East</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dirty="0" smtClean="0"/>
                        <a:t>Room A</a:t>
                      </a:r>
                      <a:endParaRPr lang="en-US"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18</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TR – L1 West</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dirty="0" smtClean="0"/>
                        <a:t>Room 3</a:t>
                      </a:r>
                      <a:endParaRPr lang="en-US"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19</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TR – L1 East</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dirty="0" smtClean="0"/>
                        <a:t>Room G</a:t>
                      </a:r>
                      <a:endParaRPr lang="en-US"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21</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TR – L1 East</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dirty="0" smtClean="0"/>
                        <a:t>Room DE</a:t>
                      </a:r>
                      <a:endParaRPr lang="en-US"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22</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CW- Arcade</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dirty="0" smtClean="0"/>
                        <a:t>Function Room 3B</a:t>
                      </a:r>
                      <a:endParaRPr lang="en-US"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24</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CW- Arcade</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Function Room 5</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5944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OMNIRAN</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CW- Arcade</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Function Room 5</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665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sp>
        <p:nvSpPr>
          <p:cNvPr id="2" name="TextBox 1"/>
          <p:cNvSpPr txBox="1"/>
          <p:nvPr/>
        </p:nvSpPr>
        <p:spPr>
          <a:xfrm>
            <a:off x="257175" y="5934075"/>
            <a:ext cx="2765950" cy="461665"/>
          </a:xfrm>
          <a:prstGeom prst="rect">
            <a:avLst/>
          </a:prstGeom>
          <a:noFill/>
        </p:spPr>
        <p:txBody>
          <a:bodyPr wrap="none" rtlCol="0">
            <a:spAutoFit/>
          </a:bodyPr>
          <a:lstStyle/>
          <a:p>
            <a:r>
              <a:rPr lang="en-US" dirty="0" smtClean="0"/>
              <a:t>TR = Traders Hotel</a:t>
            </a:r>
            <a:endParaRPr lang="en-US" dirty="0"/>
          </a:p>
        </p:txBody>
      </p:sp>
      <p:sp>
        <p:nvSpPr>
          <p:cNvPr id="9" name="TextBox 8"/>
          <p:cNvSpPr txBox="1"/>
          <p:nvPr/>
        </p:nvSpPr>
        <p:spPr>
          <a:xfrm>
            <a:off x="3286125" y="5938540"/>
            <a:ext cx="2751779" cy="461665"/>
          </a:xfrm>
          <a:prstGeom prst="rect">
            <a:avLst/>
          </a:prstGeom>
          <a:noFill/>
        </p:spPr>
        <p:txBody>
          <a:bodyPr wrap="none" rtlCol="0">
            <a:spAutoFit/>
          </a:bodyPr>
          <a:lstStyle/>
          <a:p>
            <a:r>
              <a:rPr lang="en-US" dirty="0" smtClean="0"/>
              <a:t>CW = China World</a:t>
            </a:r>
            <a:endParaRPr lang="en-US" dirty="0"/>
          </a:p>
        </p:txBody>
      </p:sp>
    </p:spTree>
    <p:extLst>
      <p:ext uri="{BB962C8B-B14F-4D97-AF65-F5344CB8AC3E}">
        <p14:creationId xmlns:p14="http://schemas.microsoft.com/office/powerpoint/2010/main" val="211693646"/>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369359</TotalTime>
  <Words>4242</Words>
  <Application>Microsoft Office PowerPoint</Application>
  <PresentationFormat>On-screen Show (4:3)</PresentationFormat>
  <Paragraphs>1218</Paragraphs>
  <Slides>63</Slides>
  <Notes>23</Notes>
  <HiddenSlides>0</HiddenSlides>
  <MMClips>0</MMClips>
  <ScaleCrop>false</ScaleCrop>
  <HeadingPairs>
    <vt:vector size="4" baseType="variant">
      <vt:variant>
        <vt:lpstr>Theme</vt:lpstr>
      </vt:variant>
      <vt:variant>
        <vt:i4>1</vt:i4>
      </vt:variant>
      <vt:variant>
        <vt:lpstr>Slide Titles</vt:lpstr>
      </vt:variant>
      <vt:variant>
        <vt:i4>63</vt:i4>
      </vt:variant>
    </vt:vector>
  </HeadingPairs>
  <TitlesOfParts>
    <vt:vector size="64" baseType="lpstr">
      <vt:lpstr>Default Design</vt:lpstr>
      <vt:lpstr>802.11 Supplementary Plenary Information - March 2014</vt:lpstr>
      <vt:lpstr>PowerPoint Presentation</vt:lpstr>
      <vt:lpstr>IEEE LOA Database – March 16, 2014</vt:lpstr>
      <vt:lpstr>March Agenda Outline</vt:lpstr>
      <vt:lpstr>China World   Conference Level</vt:lpstr>
      <vt:lpstr>China World Arcade Level    Function Rooms 1-6</vt:lpstr>
      <vt:lpstr> Joint Meetings</vt:lpstr>
      <vt:lpstr>March 2014        PARS</vt:lpstr>
      <vt:lpstr>Group Room assignments</vt:lpstr>
      <vt:lpstr>Group Room assignments</vt:lpstr>
      <vt:lpstr>WG Agendas</vt:lpstr>
      <vt:lpstr>802.18 topics – Timeslots to be assigned</vt:lpstr>
      <vt:lpstr>May 11-16, 2014 Waikoloa, Hawaii, US</vt:lpstr>
      <vt:lpstr>Beijing Meeting Registration  (~600)</vt:lpstr>
      <vt:lpstr>Current Membership Status - March</vt:lpstr>
      <vt:lpstr>IEEE Staff on site </vt:lpstr>
      <vt:lpstr>FOOD &amp; BEVERAGE SERVICE</vt:lpstr>
      <vt:lpstr>   Social   None    </vt:lpstr>
      <vt:lpstr>Open Positions</vt:lpstr>
      <vt:lpstr>IOT Nuts &amp; Bolts</vt:lpstr>
      <vt:lpstr>Publication &amp; Awards  802.11ac   published 802.11af published   Award  distribution for both AC and AF    planned for May 2014  (Hawaii) </vt:lpstr>
      <vt:lpstr>Wednesday/Friday Plenary Topics</vt:lpstr>
      <vt:lpstr>802.1 Architecture Document</vt:lpstr>
      <vt:lpstr>802.11 Topics for March 2014 EC</vt:lpstr>
      <vt:lpstr>March Tutorials</vt:lpstr>
      <vt:lpstr>Notable ExCom or SA Activities</vt:lpstr>
      <vt:lpstr>EC Meetings</vt:lpstr>
      <vt:lpstr>802 Task Force</vt:lpstr>
      <vt:lpstr>WG Officer - Election Process Update</vt:lpstr>
      <vt:lpstr>Example Scenario 1</vt:lpstr>
      <vt:lpstr>Example Scenario 2</vt:lpstr>
      <vt:lpstr>PowerPoint Presentation</vt:lpstr>
      <vt:lpstr>Wednesday Agenda Outline</vt:lpstr>
      <vt:lpstr>Wednesday Plenary Topics</vt:lpstr>
      <vt:lpstr>FOOD &amp; BEVERAGE SERVICE</vt:lpstr>
      <vt:lpstr>   Social   None   </vt:lpstr>
      <vt:lpstr>WG Officer Election Process Session of March 16-21, 2014</vt:lpstr>
      <vt:lpstr>Current 802 Rules</vt:lpstr>
      <vt:lpstr>6.2 Election of Officers</vt:lpstr>
      <vt:lpstr>Chair  Responsibilities – Part 1</vt:lpstr>
      <vt:lpstr>Chair  Responsibilities – Part 2</vt:lpstr>
      <vt:lpstr>802.11 Operations Manual</vt:lpstr>
      <vt:lpstr>WG Officer Election Process  - Part 1</vt:lpstr>
      <vt:lpstr>WG Officer Election Process – Part 2</vt:lpstr>
      <vt:lpstr>Election Process – Chair Vote #1</vt:lpstr>
      <vt:lpstr>Election Process – Chair Vote #2 - If required</vt:lpstr>
      <vt:lpstr>PowerPoint Presentation</vt:lpstr>
      <vt:lpstr>PowerPoint Presentation</vt:lpstr>
      <vt:lpstr>PowerPoint Presentation</vt:lpstr>
      <vt:lpstr>PAR status</vt:lpstr>
      <vt:lpstr>PowerPoint Presentation</vt:lpstr>
      <vt:lpstr>WG11 Task &amp; Study Group Officers – Mar 2014-close</vt:lpstr>
      <vt:lpstr>WG11 Task &amp; Study Group Officers – May 2014-open</vt:lpstr>
      <vt:lpstr>IEEE LOA Database – March 16, 2014</vt:lpstr>
      <vt:lpstr>May 2014 Election Process</vt:lpstr>
      <vt:lpstr>IEEE Store Contents  -  March  2014</vt:lpstr>
      <vt:lpstr>802  drafts to ISO/IEC JTC1/SC6</vt:lpstr>
      <vt:lpstr>July Tutorials</vt:lpstr>
      <vt:lpstr>Future Venues - 2014</vt:lpstr>
      <vt:lpstr>Future Venues</vt:lpstr>
      <vt:lpstr>May 11-16, 2014 Waikoloa, Hawaii, US</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Supplementary Information - March 2014</dc:title>
  <dc:subject>Additional Meeting Information</dc:subject>
  <dc:creator>Bruce Kraemer (Marvell)</dc:creator>
  <cp:lastModifiedBy>Marvell</cp:lastModifiedBy>
  <cp:revision>3529</cp:revision>
  <cp:lastPrinted>2014-03-20T20:10:44Z</cp:lastPrinted>
  <dcterms:created xsi:type="dcterms:W3CDTF">1998-02-10T13:07:52Z</dcterms:created>
  <dcterms:modified xsi:type="dcterms:W3CDTF">2014-03-20T20:40:43Z</dcterms:modified>
</cp:coreProperties>
</file>