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3"/>
  </p:notesMasterIdLst>
  <p:handoutMasterIdLst>
    <p:handoutMasterId r:id="rId64"/>
  </p:handoutMasterIdLst>
  <p:sldIdLst>
    <p:sldId id="1105" r:id="rId2"/>
    <p:sldId id="1295" r:id="rId3"/>
    <p:sldId id="1617" r:id="rId4"/>
    <p:sldId id="1677" r:id="rId5"/>
    <p:sldId id="1736" r:id="rId6"/>
    <p:sldId id="1679" r:id="rId7"/>
    <p:sldId id="1357" r:id="rId8"/>
    <p:sldId id="1629" r:id="rId9"/>
    <p:sldId id="1563" r:id="rId10"/>
    <p:sldId id="1651" r:id="rId11"/>
    <p:sldId id="1456" r:id="rId12"/>
    <p:sldId id="1642" r:id="rId13"/>
    <p:sldId id="1603" r:id="rId14"/>
    <p:sldId id="1609" r:id="rId15"/>
    <p:sldId id="1654" r:id="rId16"/>
    <p:sldId id="1598" r:id="rId17"/>
    <p:sldId id="1680" r:id="rId18"/>
    <p:sldId id="1670" r:id="rId19"/>
    <p:sldId id="1716" r:id="rId20"/>
    <p:sldId id="1701" r:id="rId21"/>
    <p:sldId id="1683" r:id="rId22"/>
    <p:sldId id="1512" r:id="rId23"/>
    <p:sldId id="1450" r:id="rId24"/>
    <p:sldId id="1386" r:id="rId25"/>
    <p:sldId id="1547" r:id="rId26"/>
    <p:sldId id="1652" r:id="rId27"/>
    <p:sldId id="1738" r:id="rId28"/>
    <p:sldId id="1739" r:id="rId29"/>
    <p:sldId id="1732" r:id="rId30"/>
    <p:sldId id="1733" r:id="rId31"/>
    <p:sldId id="1734" r:id="rId32"/>
    <p:sldId id="1296" r:id="rId33"/>
    <p:sldId id="1740" r:id="rId34"/>
    <p:sldId id="1719" r:id="rId35"/>
    <p:sldId id="1737" r:id="rId36"/>
    <p:sldId id="1702" r:id="rId37"/>
    <p:sldId id="1706" r:id="rId38"/>
    <p:sldId id="1707" r:id="rId39"/>
    <p:sldId id="1708" r:id="rId40"/>
    <p:sldId id="1709" r:id="rId41"/>
    <p:sldId id="1710" r:id="rId42"/>
    <p:sldId id="1711" r:id="rId43"/>
    <p:sldId id="1712" r:id="rId44"/>
    <p:sldId id="1713" r:id="rId45"/>
    <p:sldId id="1741" r:id="rId46"/>
    <p:sldId id="1742" r:id="rId47"/>
    <p:sldId id="1549" r:id="rId48"/>
    <p:sldId id="1550" r:id="rId49"/>
    <p:sldId id="1551" r:id="rId50"/>
    <p:sldId id="1714" r:id="rId51"/>
    <p:sldId id="1297" r:id="rId52"/>
    <p:sldId id="1724" r:id="rId53"/>
    <p:sldId id="1735" r:id="rId54"/>
    <p:sldId id="1596" r:id="rId55"/>
    <p:sldId id="1743" r:id="rId56"/>
    <p:sldId id="1388" r:id="rId57"/>
    <p:sldId id="1693" r:id="rId58"/>
    <p:sldId id="1723" r:id="rId59"/>
    <p:sldId id="1536" r:id="rId60"/>
    <p:sldId id="1697" r:id="rId61"/>
    <p:sldId id="1630" r:id="rId62"/>
  </p:sldIdLst>
  <p:sldSz cx="9144000" cy="6858000" type="screen4x3"/>
  <p:notesSz cx="9372600" cy="7086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99"/>
    <a:srgbClr val="CCECFF"/>
    <a:srgbClr val="66FF99"/>
    <a:srgbClr val="FF9966"/>
    <a:srgbClr val="FF9933"/>
    <a:srgbClr val="FF6699"/>
    <a:srgbClr val="E1D5B7"/>
    <a:srgbClr val="D3C5C8"/>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914"/>
    </p:cViewPr>
  </p:sorterViewPr>
  <p:notesViewPr>
    <p:cSldViewPr snapToGrid="0">
      <p:cViewPr>
        <p:scale>
          <a:sx n="100" d="100"/>
          <a:sy n="100" d="100"/>
        </p:scale>
        <p:origin x="-1932" y="-72"/>
      </p:cViewPr>
      <p:guideLst>
        <p:guide orient="horz" pos="1648"/>
        <p:guide pos="389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20007" y="83897"/>
            <a:ext cx="2213857" cy="221856"/>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673" eaLnBrk="0" hangingPunct="0">
              <a:defRPr sz="1400" smtClean="0"/>
            </a:lvl1pPr>
          </a:lstStyle>
          <a:p>
            <a:pPr>
              <a:defRPr/>
            </a:pPr>
            <a:r>
              <a:rPr lang="en-US" smtClean="0"/>
              <a:t>doc.: IEEE 802.11-14/0203r2</a:t>
            </a:r>
            <a:endParaRPr lang="en-US"/>
          </a:p>
        </p:txBody>
      </p:sp>
      <p:sp>
        <p:nvSpPr>
          <p:cNvPr id="3075" name="Rectangle 3"/>
          <p:cNvSpPr>
            <a:spLocks noGrp="1" noChangeArrowheads="1"/>
          </p:cNvSpPr>
          <p:nvPr>
            <p:ph type="dt" sz="quarter" idx="1"/>
          </p:nvPr>
        </p:nvSpPr>
        <p:spPr bwMode="auto">
          <a:xfrm>
            <a:off x="938740" y="76645"/>
            <a:ext cx="927601" cy="221856"/>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260" eaLnBrk="0" hangingPunct="0">
              <a:defRPr sz="1400"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6949065" y="6859405"/>
            <a:ext cx="1590284" cy="19016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673"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321927" y="6859405"/>
            <a:ext cx="522014" cy="19016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26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936631" y="294872"/>
            <a:ext cx="7499345" cy="0"/>
          </a:xfrm>
          <a:prstGeom prst="line">
            <a:avLst/>
          </a:prstGeom>
          <a:noFill/>
          <a:ln w="12700">
            <a:solidFill>
              <a:schemeClr val="tx1"/>
            </a:solidFill>
            <a:round/>
            <a:headEnd type="none" w="sm" len="sm"/>
            <a:tailEnd type="none" w="sm" len="sm"/>
          </a:ln>
          <a:effectLst/>
          <a:extLst/>
        </p:spPr>
        <p:txBody>
          <a:bodyPr wrap="none" lIns="91417" tIns="45709" rIns="91417" bIns="45709" anchor="ctr"/>
          <a:lstStyle/>
          <a:p>
            <a:pPr algn="ctr" eaLnBrk="0" hangingPunct="0">
              <a:defRPr/>
            </a:pPr>
            <a:endParaRPr lang="en-US"/>
          </a:p>
        </p:txBody>
      </p:sp>
      <p:sp>
        <p:nvSpPr>
          <p:cNvPr id="72711" name="Rectangle 7"/>
          <p:cNvSpPr>
            <a:spLocks noChangeArrowheads="1"/>
          </p:cNvSpPr>
          <p:nvPr/>
        </p:nvSpPr>
        <p:spPr bwMode="auto">
          <a:xfrm>
            <a:off x="936636" y="6859405"/>
            <a:ext cx="724031" cy="190161"/>
          </a:xfrm>
          <a:prstGeom prst="rect">
            <a:avLst/>
          </a:prstGeom>
          <a:noFill/>
          <a:ln>
            <a:noFill/>
          </a:ln>
          <a:effectLst/>
          <a:extLst/>
        </p:spPr>
        <p:txBody>
          <a:bodyPr wrap="none" lIns="0" tIns="0" rIns="0" bIns="0">
            <a:spAutoFit/>
          </a:bodyPr>
          <a:lstStyle/>
          <a:p>
            <a:pPr defTabSz="952260" eaLnBrk="0" hangingPunct="0">
              <a:defRPr/>
            </a:pPr>
            <a:r>
              <a:rPr lang="en-US" sz="1200" b="0"/>
              <a:t>Submission</a:t>
            </a:r>
          </a:p>
        </p:txBody>
      </p:sp>
      <p:sp>
        <p:nvSpPr>
          <p:cNvPr id="72712" name="Line 8"/>
          <p:cNvSpPr>
            <a:spLocks noChangeShapeType="1"/>
          </p:cNvSpPr>
          <p:nvPr/>
        </p:nvSpPr>
        <p:spPr bwMode="auto">
          <a:xfrm>
            <a:off x="936635" y="6850944"/>
            <a:ext cx="7710299" cy="0"/>
          </a:xfrm>
          <a:prstGeom prst="line">
            <a:avLst/>
          </a:prstGeom>
          <a:noFill/>
          <a:ln w="12700">
            <a:solidFill>
              <a:schemeClr val="tx1"/>
            </a:solidFill>
            <a:round/>
            <a:headEnd type="none" w="sm" len="sm"/>
            <a:tailEnd type="none" w="sm" len="sm"/>
          </a:ln>
          <a:effectLst/>
          <a:extLst/>
        </p:spPr>
        <p:txBody>
          <a:bodyPr wrap="none" lIns="91417" tIns="45709" rIns="91417" bIns="45709"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76966" y="15010"/>
            <a:ext cx="2213857" cy="221856"/>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673" eaLnBrk="0" hangingPunct="0">
              <a:defRPr sz="1400" smtClean="0"/>
            </a:lvl1pPr>
          </a:lstStyle>
          <a:p>
            <a:pPr>
              <a:defRPr/>
            </a:pPr>
            <a:r>
              <a:rPr lang="en-US" smtClean="0"/>
              <a:t>doc.: IEEE 802.11-14/0203r2</a:t>
            </a:r>
            <a:endParaRPr lang="en-US"/>
          </a:p>
        </p:txBody>
      </p:sp>
      <p:sp>
        <p:nvSpPr>
          <p:cNvPr id="2051" name="Rectangle 3"/>
          <p:cNvSpPr>
            <a:spLocks noGrp="1" noChangeArrowheads="1"/>
          </p:cNvSpPr>
          <p:nvPr>
            <p:ph type="dt" idx="1"/>
          </p:nvPr>
        </p:nvSpPr>
        <p:spPr bwMode="auto">
          <a:xfrm>
            <a:off x="883895" y="15010"/>
            <a:ext cx="927601" cy="221856"/>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673" eaLnBrk="0" hangingPunct="0">
              <a:defRPr sz="1400" smtClean="0"/>
            </a:lvl1pPr>
          </a:lstStyle>
          <a:p>
            <a:pPr>
              <a:defRPr/>
            </a:pPr>
            <a:r>
              <a:rPr lang="en-US" smtClean="0"/>
              <a:t>March 2014</a:t>
            </a:r>
            <a:endParaRPr lang="en-US"/>
          </a:p>
        </p:txBody>
      </p:sp>
      <p:sp>
        <p:nvSpPr>
          <p:cNvPr id="14340" name="Rectangle 4"/>
          <p:cNvSpPr>
            <a:spLocks noGrp="1" noRot="1" noChangeAspect="1" noChangeArrowheads="1" noTextEdit="1"/>
          </p:cNvSpPr>
          <p:nvPr>
            <p:ph type="sldImg" idx="2"/>
          </p:nvPr>
        </p:nvSpPr>
        <p:spPr bwMode="auto">
          <a:xfrm>
            <a:off x="2922588" y="538163"/>
            <a:ext cx="3527425" cy="26463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8840" y="3366865"/>
            <a:ext cx="6874927" cy="3189212"/>
          </a:xfrm>
          <a:prstGeom prst="rect">
            <a:avLst/>
          </a:prstGeom>
          <a:noFill/>
          <a:ln>
            <a:noFill/>
          </a:ln>
          <a:effectLst/>
          <a:extLst/>
        </p:spPr>
        <p:txBody>
          <a:bodyPr vert="horz" wrap="square" lIns="95537" tIns="46960" rIns="95537" bIns="4696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35740" y="6863029"/>
            <a:ext cx="2055087" cy="190161"/>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658" lvl="4" algn="r" defTabSz="951673"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526072" y="6863029"/>
            <a:ext cx="522013" cy="19016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26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978825" y="6863029"/>
            <a:ext cx="724031" cy="190161"/>
          </a:xfrm>
          <a:prstGeom prst="rect">
            <a:avLst/>
          </a:prstGeom>
          <a:noFill/>
          <a:ln>
            <a:noFill/>
          </a:ln>
          <a:effectLst/>
          <a:extLst/>
        </p:spPr>
        <p:txBody>
          <a:bodyPr wrap="none" lIns="0" tIns="0" rIns="0" bIns="0">
            <a:spAutoFit/>
          </a:bodyPr>
          <a:lstStyle/>
          <a:p>
            <a:pPr defTabSz="933218" eaLnBrk="0" hangingPunct="0">
              <a:defRPr/>
            </a:pPr>
            <a:r>
              <a:rPr lang="en-US" sz="1200" b="0"/>
              <a:t>Submission</a:t>
            </a:r>
          </a:p>
        </p:txBody>
      </p:sp>
      <p:sp>
        <p:nvSpPr>
          <p:cNvPr id="50185" name="Line 9"/>
          <p:cNvSpPr>
            <a:spLocks noChangeShapeType="1"/>
          </p:cNvSpPr>
          <p:nvPr/>
        </p:nvSpPr>
        <p:spPr bwMode="auto">
          <a:xfrm>
            <a:off x="978824" y="6860612"/>
            <a:ext cx="7414965" cy="0"/>
          </a:xfrm>
          <a:prstGeom prst="line">
            <a:avLst/>
          </a:prstGeom>
          <a:noFill/>
          <a:ln w="12700">
            <a:solidFill>
              <a:schemeClr val="tx1"/>
            </a:solidFill>
            <a:round/>
            <a:headEnd type="none" w="sm" len="sm"/>
            <a:tailEnd type="none" w="sm" len="sm"/>
          </a:ln>
          <a:effectLst/>
          <a:extLst/>
        </p:spPr>
        <p:txBody>
          <a:bodyPr wrap="none" lIns="91417" tIns="45709" rIns="91417" bIns="45709" anchor="ctr"/>
          <a:lstStyle/>
          <a:p>
            <a:pPr algn="ctr" eaLnBrk="0" hangingPunct="0">
              <a:defRPr/>
            </a:pPr>
            <a:endParaRPr lang="en-US"/>
          </a:p>
        </p:txBody>
      </p:sp>
      <p:sp>
        <p:nvSpPr>
          <p:cNvPr id="50186" name="Line 10"/>
          <p:cNvSpPr>
            <a:spLocks noChangeShapeType="1"/>
          </p:cNvSpPr>
          <p:nvPr/>
        </p:nvSpPr>
        <p:spPr bwMode="auto">
          <a:xfrm>
            <a:off x="875458" y="225988"/>
            <a:ext cx="7621697" cy="0"/>
          </a:xfrm>
          <a:prstGeom prst="line">
            <a:avLst/>
          </a:prstGeom>
          <a:noFill/>
          <a:ln w="12700">
            <a:solidFill>
              <a:schemeClr val="tx1"/>
            </a:solidFill>
            <a:round/>
            <a:headEnd type="none" w="sm" len="sm"/>
            <a:tailEnd type="none" w="sm" len="sm"/>
          </a:ln>
          <a:effectLst/>
          <a:extLst/>
        </p:spPr>
        <p:txBody>
          <a:bodyPr wrap="none" lIns="91417" tIns="45709" rIns="91417" bIns="45709"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17410" name="Rectangle 2"/>
          <p:cNvSpPr>
            <a:spLocks noGrp="1" noChangeArrowheads="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17411" name="Rectangle 3"/>
          <p:cNvSpPr txBox="1">
            <a:spLocks noGrp="1" noChangeArrowheads="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4629505" y="6863029"/>
            <a:ext cx="418580"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52226" name="Rectangle 2"/>
          <p:cNvSpPr>
            <a:spLocks noGrp="1" noChangeArrowheads="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52227" name="Rectangle 3"/>
          <p:cNvSpPr txBox="1">
            <a:spLocks noGrp="1" noChangeArrowheads="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4551935" y="6863029"/>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32</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9"/>
            <a:ext cx="496154" cy="190161"/>
          </a:xfrm>
        </p:spPr>
        <p:txBody>
          <a:bodyPr/>
          <a:lstStyle/>
          <a:p>
            <a:pPr>
              <a:defRPr/>
            </a:pPr>
            <a:r>
              <a:rPr lang="en-US" smtClean="0"/>
              <a:t>Page </a:t>
            </a:r>
            <a:fld id="{ABB55A41-2363-4FF7-B4E6-5952201265BE}" type="slidenum">
              <a:rPr lang="en-US" smtClean="0"/>
              <a:pPr>
                <a:defRPr/>
              </a:pPr>
              <a:t>34</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64517" name="Date Placeholder 4"/>
          <p:cNvSpPr txBox="1">
            <a:spLocks noGrp="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4551935" y="6863029"/>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47</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8"/>
            <a:ext cx="496154" cy="190161"/>
          </a:xfrm>
        </p:spPr>
        <p:txBody>
          <a:bodyPr/>
          <a:lstStyle/>
          <a:p>
            <a:pPr>
              <a:defRPr/>
            </a:pPr>
            <a:r>
              <a:rPr lang="en-US" smtClean="0"/>
              <a:t>Page </a:t>
            </a:r>
            <a:fld id="{ABB55A41-2363-4FF7-B4E6-5952201265BE}" type="slidenum">
              <a:rPr lang="en-US" smtClean="0"/>
              <a:pPr>
                <a:defRPr/>
              </a:pPr>
              <a:t>48</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9"/>
            <a:ext cx="496154" cy="190161"/>
          </a:xfrm>
        </p:spPr>
        <p:txBody>
          <a:bodyPr/>
          <a:lstStyle/>
          <a:p>
            <a:pPr>
              <a:defRPr/>
            </a:pPr>
            <a:r>
              <a:rPr lang="en-US" smtClean="0"/>
              <a:t>Page </a:t>
            </a:r>
            <a:fld id="{ABB55A41-2363-4FF7-B4E6-5952201265BE}" type="slidenum">
              <a:rPr lang="en-US" smtClean="0"/>
              <a:pPr>
                <a:defRPr/>
              </a:pPr>
              <a:t>49</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9"/>
            <a:ext cx="496154" cy="190161"/>
          </a:xfrm>
        </p:spPr>
        <p:txBody>
          <a:bodyPr/>
          <a:lstStyle/>
          <a:p>
            <a:pPr>
              <a:defRPr/>
            </a:pPr>
            <a:r>
              <a:rPr lang="en-US" smtClean="0"/>
              <a:t>Page </a:t>
            </a:r>
            <a:fld id="{ABB55A41-2363-4FF7-B4E6-5952201265BE}" type="slidenum">
              <a:rPr lang="en-US" smtClean="0"/>
              <a:pPr>
                <a:defRPr/>
              </a:pPr>
              <a:t>51</a:t>
            </a:fld>
            <a:endParaRPr lang="en-US"/>
          </a:p>
        </p:txBody>
      </p:sp>
    </p:spTree>
    <p:extLst>
      <p:ext uri="{BB962C8B-B14F-4D97-AF65-F5344CB8AC3E}">
        <p14:creationId xmlns:p14="http://schemas.microsoft.com/office/powerpoint/2010/main" val="2962934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400" smtClean="0"/>
              <a:t>doc.: IEEE 802.11-14/0203r2</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40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459873" defTabSz="945297">
              <a:defRPr sz="2800">
                <a:solidFill>
                  <a:schemeClr val="tx1"/>
                </a:solidFill>
                <a:latin typeface="Times New Roman" pitchFamily="18" charset="0"/>
              </a:defRPr>
            </a:lvl5pPr>
            <a:lvl6pPr marL="919748" defTabSz="945297" fontAlgn="base">
              <a:spcBef>
                <a:spcPct val="0"/>
              </a:spcBef>
              <a:spcAft>
                <a:spcPct val="0"/>
              </a:spcAft>
              <a:defRPr sz="2800">
                <a:solidFill>
                  <a:schemeClr val="tx1"/>
                </a:solidFill>
                <a:latin typeface="Times New Roman" pitchFamily="18" charset="0"/>
              </a:defRPr>
            </a:lvl6pPr>
            <a:lvl7pPr marL="1379621" defTabSz="945297" fontAlgn="base">
              <a:spcBef>
                <a:spcPct val="0"/>
              </a:spcBef>
              <a:spcAft>
                <a:spcPct val="0"/>
              </a:spcAft>
              <a:defRPr sz="2800">
                <a:solidFill>
                  <a:schemeClr val="tx1"/>
                </a:solidFill>
                <a:latin typeface="Times New Roman" pitchFamily="18" charset="0"/>
              </a:defRPr>
            </a:lvl7pPr>
            <a:lvl8pPr marL="1839496" defTabSz="945297" fontAlgn="base">
              <a:spcBef>
                <a:spcPct val="0"/>
              </a:spcBef>
              <a:spcAft>
                <a:spcPct val="0"/>
              </a:spcAft>
              <a:defRPr sz="2800">
                <a:solidFill>
                  <a:schemeClr val="tx1"/>
                </a:solidFill>
                <a:latin typeface="Times New Roman" pitchFamily="18" charset="0"/>
              </a:defRPr>
            </a:lvl8pPr>
            <a:lvl9pPr marL="2299369" defTabSz="945297"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54043" y="6864240"/>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52</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400" smtClean="0"/>
              <a:t>doc.: IEEE 802.11-14/0203r2</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40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459873" defTabSz="945297">
              <a:defRPr sz="2800">
                <a:solidFill>
                  <a:schemeClr val="tx1"/>
                </a:solidFill>
                <a:latin typeface="Times New Roman" pitchFamily="18" charset="0"/>
              </a:defRPr>
            </a:lvl5pPr>
            <a:lvl6pPr marL="919748" defTabSz="945297" fontAlgn="base">
              <a:spcBef>
                <a:spcPct val="0"/>
              </a:spcBef>
              <a:spcAft>
                <a:spcPct val="0"/>
              </a:spcAft>
              <a:defRPr sz="2800">
                <a:solidFill>
                  <a:schemeClr val="tx1"/>
                </a:solidFill>
                <a:latin typeface="Times New Roman" pitchFamily="18" charset="0"/>
              </a:defRPr>
            </a:lvl6pPr>
            <a:lvl7pPr marL="1379621" defTabSz="945297" fontAlgn="base">
              <a:spcBef>
                <a:spcPct val="0"/>
              </a:spcBef>
              <a:spcAft>
                <a:spcPct val="0"/>
              </a:spcAft>
              <a:defRPr sz="2800">
                <a:solidFill>
                  <a:schemeClr val="tx1"/>
                </a:solidFill>
                <a:latin typeface="Times New Roman" pitchFamily="18" charset="0"/>
              </a:defRPr>
            </a:lvl7pPr>
            <a:lvl8pPr marL="1839496" defTabSz="945297" fontAlgn="base">
              <a:spcBef>
                <a:spcPct val="0"/>
              </a:spcBef>
              <a:spcAft>
                <a:spcPct val="0"/>
              </a:spcAft>
              <a:defRPr sz="2800">
                <a:solidFill>
                  <a:schemeClr val="tx1"/>
                </a:solidFill>
                <a:latin typeface="Times New Roman" pitchFamily="18" charset="0"/>
              </a:defRPr>
            </a:lvl8pPr>
            <a:lvl9pPr marL="2299369" defTabSz="945297"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54043" y="6864240"/>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297">
              <a:defRPr sz="2800">
                <a:solidFill>
                  <a:schemeClr val="tx1"/>
                </a:solidFill>
                <a:latin typeface="Times New Roman" pitchFamily="18" charset="0"/>
              </a:defRPr>
            </a:lvl1pPr>
            <a:lvl2pPr marL="747296" indent="-287421" defTabSz="945297">
              <a:defRPr sz="2800">
                <a:solidFill>
                  <a:schemeClr val="tx1"/>
                </a:solidFill>
                <a:latin typeface="Times New Roman" pitchFamily="18" charset="0"/>
              </a:defRPr>
            </a:lvl2pPr>
            <a:lvl3pPr marL="1149684" indent="-229937" defTabSz="945297">
              <a:defRPr sz="2800">
                <a:solidFill>
                  <a:schemeClr val="tx1"/>
                </a:solidFill>
                <a:latin typeface="Times New Roman" pitchFamily="18" charset="0"/>
              </a:defRPr>
            </a:lvl3pPr>
            <a:lvl4pPr marL="1609558" indent="-229937" defTabSz="945297">
              <a:defRPr sz="2800">
                <a:solidFill>
                  <a:schemeClr val="tx1"/>
                </a:solidFill>
                <a:latin typeface="Times New Roman" pitchFamily="18" charset="0"/>
              </a:defRPr>
            </a:lvl4pPr>
            <a:lvl5pPr marL="2069433" indent="-229937" defTabSz="945297">
              <a:defRPr sz="2800">
                <a:solidFill>
                  <a:schemeClr val="tx1"/>
                </a:solidFill>
                <a:latin typeface="Times New Roman" pitchFamily="18" charset="0"/>
              </a:defRPr>
            </a:lvl5pPr>
            <a:lvl6pPr marL="2529306" indent="-229937" defTabSz="945297" fontAlgn="base">
              <a:spcBef>
                <a:spcPct val="0"/>
              </a:spcBef>
              <a:spcAft>
                <a:spcPct val="0"/>
              </a:spcAft>
              <a:defRPr sz="2800">
                <a:solidFill>
                  <a:schemeClr val="tx1"/>
                </a:solidFill>
                <a:latin typeface="Times New Roman" pitchFamily="18" charset="0"/>
              </a:defRPr>
            </a:lvl6pPr>
            <a:lvl7pPr marL="2989181" indent="-229937" defTabSz="945297" fontAlgn="base">
              <a:spcBef>
                <a:spcPct val="0"/>
              </a:spcBef>
              <a:spcAft>
                <a:spcPct val="0"/>
              </a:spcAft>
              <a:defRPr sz="2800">
                <a:solidFill>
                  <a:schemeClr val="tx1"/>
                </a:solidFill>
                <a:latin typeface="Times New Roman" pitchFamily="18" charset="0"/>
              </a:defRPr>
            </a:lvl7pPr>
            <a:lvl8pPr marL="3449053" indent="-229937" defTabSz="945297" fontAlgn="base">
              <a:spcBef>
                <a:spcPct val="0"/>
              </a:spcBef>
              <a:spcAft>
                <a:spcPct val="0"/>
              </a:spcAft>
              <a:defRPr sz="2800">
                <a:solidFill>
                  <a:schemeClr val="tx1"/>
                </a:solidFill>
                <a:latin typeface="Times New Roman" pitchFamily="18" charset="0"/>
              </a:defRPr>
            </a:lvl8pPr>
            <a:lvl9pPr marL="3908928" indent="-229937" defTabSz="945297"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53</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70658" name="Rectangle 2"/>
          <p:cNvSpPr>
            <a:spLocks noGrp="1" noChangeArrowheads="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70659" name="Rectangle 3"/>
          <p:cNvSpPr txBox="1">
            <a:spLocks noGrp="1" noChangeArrowheads="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4551935" y="6863029"/>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56</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72706" name="Slide Image Placeholder 1"/>
          <p:cNvSpPr>
            <a:spLocks noGrp="1" noRot="1" noChangeAspect="1" noTextEdit="1"/>
          </p:cNvSpPr>
          <p:nvPr>
            <p:ph type="sldImg"/>
          </p:nvPr>
        </p:nvSpPr>
        <p:spPr>
          <a:xfrm>
            <a:off x="2922588" y="538163"/>
            <a:ext cx="3527425" cy="2646362"/>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72709" name="Date Placeholder 4"/>
          <p:cNvSpPr txBox="1">
            <a:spLocks noGrp="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6669757" y="6863029"/>
            <a:ext cx="1821069"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4551935" y="6863029"/>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57</a:t>
            </a:fld>
            <a:endParaRPr lang="en-U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19458" name="Rectangle 2"/>
          <p:cNvSpPr>
            <a:spLocks noGrp="1" noChangeArrowheads="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19459" name="Rectangle 3"/>
          <p:cNvSpPr txBox="1">
            <a:spLocks noGrp="1" noChangeArrowheads="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4629505" y="6863029"/>
            <a:ext cx="418580"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83970" name="Rectangle 2"/>
          <p:cNvSpPr>
            <a:spLocks noGrp="1" noChangeArrowheads="1"/>
          </p:cNvSpPr>
          <p:nvPr>
            <p:ph type="hdr" sz="quarter"/>
          </p:nvPr>
        </p:nvSpPr>
        <p:spPr>
          <a:xfrm>
            <a:off x="6276966" y="15010"/>
            <a:ext cx="2213857" cy="221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83971" name="Rectangle 3"/>
          <p:cNvSpPr txBox="1">
            <a:spLocks noGrp="1" noChangeArrowheads="1"/>
          </p:cNvSpPr>
          <p:nvPr/>
        </p:nvSpPr>
        <p:spPr bwMode="auto">
          <a:xfrm>
            <a:off x="883895" y="15010"/>
            <a:ext cx="1198855" cy="22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6437030" y="6863029"/>
            <a:ext cx="205379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907" indent="-344907"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463069" defTabSz="950086">
              <a:defRPr sz="2400" b="1">
                <a:solidFill>
                  <a:schemeClr val="tx1"/>
                </a:solidFill>
                <a:latin typeface="Times New Roman" pitchFamily="18" charset="0"/>
              </a:defRPr>
            </a:lvl5pPr>
            <a:lvl6pPr marL="922940" defTabSz="950086" fontAlgn="base">
              <a:spcBef>
                <a:spcPct val="0"/>
              </a:spcBef>
              <a:spcAft>
                <a:spcPct val="0"/>
              </a:spcAft>
              <a:defRPr sz="2400" b="1">
                <a:solidFill>
                  <a:schemeClr val="tx1"/>
                </a:solidFill>
                <a:latin typeface="Times New Roman" pitchFamily="18" charset="0"/>
              </a:defRPr>
            </a:lvl6pPr>
            <a:lvl7pPr marL="1382816" defTabSz="950086" fontAlgn="base">
              <a:spcBef>
                <a:spcPct val="0"/>
              </a:spcBef>
              <a:spcAft>
                <a:spcPct val="0"/>
              </a:spcAft>
              <a:defRPr sz="2400" b="1">
                <a:solidFill>
                  <a:schemeClr val="tx1"/>
                </a:solidFill>
                <a:latin typeface="Times New Roman" pitchFamily="18" charset="0"/>
              </a:defRPr>
            </a:lvl7pPr>
            <a:lvl8pPr marL="1842688" defTabSz="950086" fontAlgn="base">
              <a:spcBef>
                <a:spcPct val="0"/>
              </a:spcBef>
              <a:spcAft>
                <a:spcPct val="0"/>
              </a:spcAft>
              <a:defRPr sz="2400" b="1">
                <a:solidFill>
                  <a:schemeClr val="tx1"/>
                </a:solidFill>
                <a:latin typeface="Times New Roman" pitchFamily="18" charset="0"/>
              </a:defRPr>
            </a:lvl8pPr>
            <a:lvl9pPr marL="2302564" defTabSz="95008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4551935" y="6863029"/>
            <a:ext cx="496154" cy="1901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086">
              <a:defRPr sz="2400" b="1">
                <a:solidFill>
                  <a:schemeClr val="tx1"/>
                </a:solidFill>
                <a:latin typeface="Times New Roman" pitchFamily="18" charset="0"/>
              </a:defRPr>
            </a:lvl1pPr>
            <a:lvl2pPr marL="747296" indent="-287421" defTabSz="950086">
              <a:defRPr sz="2400" b="1">
                <a:solidFill>
                  <a:schemeClr val="tx1"/>
                </a:solidFill>
                <a:latin typeface="Times New Roman" pitchFamily="18" charset="0"/>
              </a:defRPr>
            </a:lvl2pPr>
            <a:lvl3pPr marL="1149684" indent="-229937" defTabSz="950086">
              <a:defRPr sz="2400" b="1">
                <a:solidFill>
                  <a:schemeClr val="tx1"/>
                </a:solidFill>
                <a:latin typeface="Times New Roman" pitchFamily="18" charset="0"/>
              </a:defRPr>
            </a:lvl3pPr>
            <a:lvl4pPr marL="1609558" indent="-229937" defTabSz="950086">
              <a:defRPr sz="2400" b="1">
                <a:solidFill>
                  <a:schemeClr val="tx1"/>
                </a:solidFill>
                <a:latin typeface="Times New Roman" pitchFamily="18" charset="0"/>
              </a:defRPr>
            </a:lvl4pPr>
            <a:lvl5pPr marL="2069433" indent="-229937" defTabSz="950086">
              <a:defRPr sz="2400" b="1">
                <a:solidFill>
                  <a:schemeClr val="tx1"/>
                </a:solidFill>
                <a:latin typeface="Times New Roman" pitchFamily="18" charset="0"/>
              </a:defRPr>
            </a:lvl5pPr>
            <a:lvl6pPr marL="2529306" indent="-229937" defTabSz="950086" fontAlgn="base">
              <a:spcBef>
                <a:spcPct val="0"/>
              </a:spcBef>
              <a:spcAft>
                <a:spcPct val="0"/>
              </a:spcAft>
              <a:defRPr sz="2400" b="1">
                <a:solidFill>
                  <a:schemeClr val="tx1"/>
                </a:solidFill>
                <a:latin typeface="Times New Roman" pitchFamily="18" charset="0"/>
              </a:defRPr>
            </a:lvl6pPr>
            <a:lvl7pPr marL="2989181" indent="-229937" defTabSz="950086" fontAlgn="base">
              <a:spcBef>
                <a:spcPct val="0"/>
              </a:spcBef>
              <a:spcAft>
                <a:spcPct val="0"/>
              </a:spcAft>
              <a:defRPr sz="2400" b="1">
                <a:solidFill>
                  <a:schemeClr val="tx1"/>
                </a:solidFill>
                <a:latin typeface="Times New Roman" pitchFamily="18" charset="0"/>
              </a:defRPr>
            </a:lvl7pPr>
            <a:lvl8pPr marL="3449053" indent="-229937" defTabSz="950086" fontAlgn="base">
              <a:spcBef>
                <a:spcPct val="0"/>
              </a:spcBef>
              <a:spcAft>
                <a:spcPct val="0"/>
              </a:spcAft>
              <a:defRPr sz="2400" b="1">
                <a:solidFill>
                  <a:schemeClr val="tx1"/>
                </a:solidFill>
                <a:latin typeface="Times New Roman" pitchFamily="18" charset="0"/>
              </a:defRPr>
            </a:lvl8pPr>
            <a:lvl9pPr marL="3908928" indent="-229937" defTabSz="95008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59</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60</a:t>
            </a:fld>
            <a:endParaRPr lang="en-US"/>
          </a:p>
        </p:txBody>
      </p:sp>
    </p:spTree>
    <p:extLst>
      <p:ext uri="{BB962C8B-B14F-4D97-AF65-F5344CB8AC3E}">
        <p14:creationId xmlns:p14="http://schemas.microsoft.com/office/powerpoint/2010/main" val="37825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2" y="6863029"/>
            <a:ext cx="496154" cy="190161"/>
          </a:xfrm>
        </p:spPr>
        <p:txBody>
          <a:bodyPr/>
          <a:lstStyle/>
          <a:p>
            <a:pPr>
              <a:defRPr/>
            </a:pPr>
            <a:r>
              <a:rPr lang="en-US" smtClean="0"/>
              <a:t>Page </a:t>
            </a:r>
            <a:fld id="{ABB55A41-2363-4FF7-B4E6-5952201265BE}" type="slidenum">
              <a:rPr lang="en-US" smtClean="0"/>
              <a:pPr>
                <a:defRPr/>
              </a:pPr>
              <a:t>61</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83895" y="15010"/>
            <a:ext cx="927601" cy="221856"/>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76968" y="15010"/>
            <a:ext cx="2213857" cy="221856"/>
          </a:xfrm>
          <a:noFill/>
          <a:ln>
            <a:miter lim="800000"/>
            <a:headEnd/>
            <a:tailEnd/>
          </a:ln>
        </p:spPr>
        <p:txBody>
          <a:bodyPr/>
          <a:lstStyle/>
          <a:p>
            <a:r>
              <a:rPr lang="en-US" smtClean="0"/>
              <a:t>doc.: IEEE 802.11-14/0203r2</a:t>
            </a:r>
            <a:endParaRPr lang="en-US" smtClean="0"/>
          </a:p>
        </p:txBody>
      </p:sp>
      <p:sp>
        <p:nvSpPr>
          <p:cNvPr id="27653" name="Date Placeholder 4"/>
          <p:cNvSpPr txBox="1">
            <a:spLocks noGrp="1"/>
          </p:cNvSpPr>
          <p:nvPr/>
        </p:nvSpPr>
        <p:spPr bwMode="auto">
          <a:xfrm>
            <a:off x="883895" y="15010"/>
            <a:ext cx="1198855" cy="221856"/>
          </a:xfrm>
          <a:prstGeom prst="rect">
            <a:avLst/>
          </a:prstGeom>
          <a:noFill/>
          <a:ln w="9525">
            <a:noFill/>
            <a:miter lim="800000"/>
            <a:headEnd/>
            <a:tailEnd/>
          </a:ln>
        </p:spPr>
        <p:txBody>
          <a:bodyPr wrap="none" lIns="0" tIns="0" rIns="0" bIns="0" anchor="b">
            <a:spAutoFit/>
          </a:bodyPr>
          <a:lstStyle/>
          <a:p>
            <a:pPr defTabSz="951684" eaLnBrk="0" hangingPunct="0"/>
            <a:r>
              <a:rPr lang="en-US" sz="1400"/>
              <a:t>November 2011</a:t>
            </a:r>
          </a:p>
        </p:txBody>
      </p:sp>
      <p:sp>
        <p:nvSpPr>
          <p:cNvPr id="27654" name="Footer Placeholder 5"/>
          <p:cNvSpPr>
            <a:spLocks noGrp="1"/>
          </p:cNvSpPr>
          <p:nvPr>
            <p:ph type="ftr" sz="quarter" idx="4"/>
          </p:nvPr>
        </p:nvSpPr>
        <p:spPr>
          <a:xfrm>
            <a:off x="6435740" y="6863029"/>
            <a:ext cx="2055087" cy="190161"/>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629509" y="6863029"/>
            <a:ext cx="418580" cy="190161"/>
          </a:xfrm>
          <a:noFill/>
          <a:ln>
            <a:miter lim="800000"/>
            <a:headEnd/>
            <a:tailEnd/>
          </a:ln>
        </p:spPr>
        <p:txBody>
          <a:bodyPr/>
          <a:lstStyle/>
          <a:p>
            <a:pPr defTabSz="951684"/>
            <a:r>
              <a:rPr lang="en-US" smtClean="0"/>
              <a:t>Page </a:t>
            </a:r>
            <a:fld id="{C203DFCC-51D3-4708-9D5D-0538E7E52D07}" type="slidenum">
              <a:rPr lang="en-US" smtClean="0"/>
              <a:pPr defTabSz="951684"/>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83895" y="15010"/>
            <a:ext cx="927601" cy="221856"/>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76968" y="15010"/>
            <a:ext cx="2213857" cy="221856"/>
          </a:xfrm>
          <a:noFill/>
          <a:ln>
            <a:miter lim="800000"/>
            <a:headEnd/>
            <a:tailEnd/>
          </a:ln>
        </p:spPr>
        <p:txBody>
          <a:bodyPr/>
          <a:lstStyle/>
          <a:p>
            <a:r>
              <a:rPr lang="en-US" smtClean="0"/>
              <a:t>doc.: IEEE 802.11-14/0203r2</a:t>
            </a:r>
            <a:endParaRPr lang="en-US" smtClean="0"/>
          </a:p>
        </p:txBody>
      </p:sp>
      <p:sp>
        <p:nvSpPr>
          <p:cNvPr id="27653" name="Date Placeholder 4"/>
          <p:cNvSpPr txBox="1">
            <a:spLocks noGrp="1"/>
          </p:cNvSpPr>
          <p:nvPr/>
        </p:nvSpPr>
        <p:spPr bwMode="auto">
          <a:xfrm>
            <a:off x="883895" y="15010"/>
            <a:ext cx="1198855" cy="221856"/>
          </a:xfrm>
          <a:prstGeom prst="rect">
            <a:avLst/>
          </a:prstGeom>
          <a:noFill/>
          <a:ln w="9525">
            <a:noFill/>
            <a:miter lim="800000"/>
            <a:headEnd/>
            <a:tailEnd/>
          </a:ln>
        </p:spPr>
        <p:txBody>
          <a:bodyPr wrap="none" lIns="0" tIns="0" rIns="0" bIns="0" anchor="b">
            <a:spAutoFit/>
          </a:bodyPr>
          <a:lstStyle/>
          <a:p>
            <a:pPr defTabSz="951684" eaLnBrk="0" hangingPunct="0"/>
            <a:r>
              <a:rPr lang="en-US" sz="1400"/>
              <a:t>November 2011</a:t>
            </a:r>
          </a:p>
        </p:txBody>
      </p:sp>
      <p:sp>
        <p:nvSpPr>
          <p:cNvPr id="27654" name="Footer Placeholder 5"/>
          <p:cNvSpPr>
            <a:spLocks noGrp="1"/>
          </p:cNvSpPr>
          <p:nvPr>
            <p:ph type="ftr" sz="quarter" idx="4"/>
          </p:nvPr>
        </p:nvSpPr>
        <p:spPr>
          <a:xfrm>
            <a:off x="6435740" y="6863029"/>
            <a:ext cx="2055087" cy="190161"/>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552862" y="6863028"/>
            <a:ext cx="495226" cy="190822"/>
          </a:xfrm>
          <a:noFill/>
          <a:ln>
            <a:miter lim="800000"/>
            <a:headEnd/>
            <a:tailEnd/>
          </a:ln>
        </p:spPr>
        <p:txBody>
          <a:bodyPr/>
          <a:lstStyle/>
          <a:p>
            <a:pPr defTabSz="951684"/>
            <a:r>
              <a:rPr lang="en-US" smtClean="0"/>
              <a:t>Page </a:t>
            </a:r>
            <a:fld id="{C203DFCC-51D3-4708-9D5D-0538E7E52D07}" type="slidenum">
              <a:rPr lang="en-US" smtClean="0"/>
              <a:pPr defTabSz="951684"/>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2" y="6863029"/>
            <a:ext cx="496154" cy="190161"/>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8"/>
            <a:ext cx="496154" cy="190161"/>
          </a:xfrm>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779">
              <a:defRPr sz="2400" b="1">
                <a:solidFill>
                  <a:schemeClr val="tx1"/>
                </a:solidFill>
                <a:latin typeface="Times New Roman" pitchFamily="18" charset="0"/>
              </a:defRPr>
            </a:lvl1pPr>
            <a:lvl2pPr marL="756861" indent="-291102" defTabSz="955779">
              <a:defRPr sz="2400" b="1">
                <a:solidFill>
                  <a:schemeClr val="tx1"/>
                </a:solidFill>
                <a:latin typeface="Times New Roman" pitchFamily="18" charset="0"/>
              </a:defRPr>
            </a:lvl2pPr>
            <a:lvl3pPr marL="1164401" indent="-232880" defTabSz="955779">
              <a:defRPr sz="2400" b="1">
                <a:solidFill>
                  <a:schemeClr val="tx1"/>
                </a:solidFill>
                <a:latin typeface="Times New Roman" pitchFamily="18" charset="0"/>
              </a:defRPr>
            </a:lvl3pPr>
            <a:lvl4pPr marL="1630162" indent="-232880" defTabSz="955779">
              <a:defRPr sz="2400" b="1">
                <a:solidFill>
                  <a:schemeClr val="tx1"/>
                </a:solidFill>
                <a:latin typeface="Times New Roman" pitchFamily="18" charset="0"/>
              </a:defRPr>
            </a:lvl4pPr>
            <a:lvl5pPr marL="2095921" indent="-232880" defTabSz="955779">
              <a:defRPr sz="2400" b="1">
                <a:solidFill>
                  <a:schemeClr val="tx1"/>
                </a:solidFill>
                <a:latin typeface="Times New Roman" pitchFamily="18" charset="0"/>
              </a:defRPr>
            </a:lvl5pPr>
            <a:lvl6pPr marL="2561681" indent="-232880" defTabSz="955779" eaLnBrk="0" fontAlgn="base" hangingPunct="0">
              <a:spcBef>
                <a:spcPct val="0"/>
              </a:spcBef>
              <a:spcAft>
                <a:spcPct val="0"/>
              </a:spcAft>
              <a:defRPr sz="2400" b="1">
                <a:solidFill>
                  <a:schemeClr val="tx1"/>
                </a:solidFill>
                <a:latin typeface="Times New Roman" pitchFamily="18" charset="0"/>
              </a:defRPr>
            </a:lvl6pPr>
            <a:lvl7pPr marL="3027441" indent="-232880" defTabSz="955779" eaLnBrk="0" fontAlgn="base" hangingPunct="0">
              <a:spcBef>
                <a:spcPct val="0"/>
              </a:spcBef>
              <a:spcAft>
                <a:spcPct val="0"/>
              </a:spcAft>
              <a:defRPr sz="2400" b="1">
                <a:solidFill>
                  <a:schemeClr val="tx1"/>
                </a:solidFill>
                <a:latin typeface="Times New Roman" pitchFamily="18" charset="0"/>
              </a:defRPr>
            </a:lvl7pPr>
            <a:lvl8pPr marL="3493202" indent="-232880" defTabSz="955779" eaLnBrk="0" fontAlgn="base" hangingPunct="0">
              <a:spcBef>
                <a:spcPct val="0"/>
              </a:spcBef>
              <a:spcAft>
                <a:spcPct val="0"/>
              </a:spcAft>
              <a:defRPr sz="2400" b="1">
                <a:solidFill>
                  <a:schemeClr val="tx1"/>
                </a:solidFill>
                <a:latin typeface="Times New Roman" pitchFamily="18" charset="0"/>
              </a:defRPr>
            </a:lvl8pPr>
            <a:lvl9pPr marL="3958962" indent="-232880" defTabSz="955779"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802.11-14/0203r2</a:t>
            </a:r>
            <a:endParaRPr lang="en-US" sz="1400"/>
          </a:p>
        </p:txBody>
      </p:sp>
      <p:sp>
        <p:nvSpPr>
          <p:cNvPr id="26627" name="Rectangle 3"/>
          <p:cNvSpPr>
            <a:spLocks noGrp="1" noChangeArrowheads="1"/>
          </p:cNvSpPr>
          <p:nvPr>
            <p:ph type="dt" sz="quarter" idx="1"/>
          </p:nvPr>
        </p:nvSpPr>
        <p:spPr>
          <a:xfrm>
            <a:off x="883899" y="13802"/>
            <a:ext cx="927601" cy="2218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779">
              <a:defRPr sz="2400" b="1">
                <a:solidFill>
                  <a:schemeClr val="tx1"/>
                </a:solidFill>
                <a:latin typeface="Times New Roman" pitchFamily="18" charset="0"/>
              </a:defRPr>
            </a:lvl1pPr>
            <a:lvl2pPr marL="756861" indent="-291102" defTabSz="955779">
              <a:defRPr sz="2400" b="1">
                <a:solidFill>
                  <a:schemeClr val="tx1"/>
                </a:solidFill>
                <a:latin typeface="Times New Roman" pitchFamily="18" charset="0"/>
              </a:defRPr>
            </a:lvl2pPr>
            <a:lvl3pPr marL="1164401" indent="-232880" defTabSz="955779">
              <a:defRPr sz="2400" b="1">
                <a:solidFill>
                  <a:schemeClr val="tx1"/>
                </a:solidFill>
                <a:latin typeface="Times New Roman" pitchFamily="18" charset="0"/>
              </a:defRPr>
            </a:lvl3pPr>
            <a:lvl4pPr marL="1630162" indent="-232880" defTabSz="955779">
              <a:defRPr sz="2400" b="1">
                <a:solidFill>
                  <a:schemeClr val="tx1"/>
                </a:solidFill>
                <a:latin typeface="Times New Roman" pitchFamily="18" charset="0"/>
              </a:defRPr>
            </a:lvl4pPr>
            <a:lvl5pPr marL="2095921" indent="-232880" defTabSz="955779">
              <a:defRPr sz="2400" b="1">
                <a:solidFill>
                  <a:schemeClr val="tx1"/>
                </a:solidFill>
                <a:latin typeface="Times New Roman" pitchFamily="18" charset="0"/>
              </a:defRPr>
            </a:lvl5pPr>
            <a:lvl6pPr marL="2561681" indent="-232880" defTabSz="955779" eaLnBrk="0" fontAlgn="base" hangingPunct="0">
              <a:spcBef>
                <a:spcPct val="0"/>
              </a:spcBef>
              <a:spcAft>
                <a:spcPct val="0"/>
              </a:spcAft>
              <a:defRPr sz="2400" b="1">
                <a:solidFill>
                  <a:schemeClr val="tx1"/>
                </a:solidFill>
                <a:latin typeface="Times New Roman" pitchFamily="18" charset="0"/>
              </a:defRPr>
            </a:lvl6pPr>
            <a:lvl7pPr marL="3027441" indent="-232880" defTabSz="955779" eaLnBrk="0" fontAlgn="base" hangingPunct="0">
              <a:spcBef>
                <a:spcPct val="0"/>
              </a:spcBef>
              <a:spcAft>
                <a:spcPct val="0"/>
              </a:spcAft>
              <a:defRPr sz="2400" b="1">
                <a:solidFill>
                  <a:schemeClr val="tx1"/>
                </a:solidFill>
                <a:latin typeface="Times New Roman" pitchFamily="18" charset="0"/>
              </a:defRPr>
            </a:lvl7pPr>
            <a:lvl8pPr marL="3493202" indent="-232880" defTabSz="955779" eaLnBrk="0" fontAlgn="base" hangingPunct="0">
              <a:spcBef>
                <a:spcPct val="0"/>
              </a:spcBef>
              <a:spcAft>
                <a:spcPct val="0"/>
              </a:spcAft>
              <a:defRPr sz="2400" b="1">
                <a:solidFill>
                  <a:schemeClr val="tx1"/>
                </a:solidFill>
                <a:latin typeface="Times New Roman" pitchFamily="18" charset="0"/>
              </a:defRPr>
            </a:lvl8pPr>
            <a:lvl9pPr marL="3958962" indent="-232880" defTabSz="955779" eaLnBrk="0" fontAlgn="base" hangingPunct="0">
              <a:spcBef>
                <a:spcPct val="0"/>
              </a:spcBef>
              <a:spcAft>
                <a:spcPct val="0"/>
              </a:spcAft>
              <a:defRPr sz="2400" b="1">
                <a:solidFill>
                  <a:schemeClr val="tx1"/>
                </a:solidFill>
                <a:latin typeface="Times New Roman" pitchFamily="18" charset="0"/>
              </a:defRPr>
            </a:lvl9pPr>
          </a:lstStyle>
          <a:p>
            <a:r>
              <a:rPr lang="en-US" sz="1400"/>
              <a:t>March 2014</a:t>
            </a:r>
            <a:endParaRPr lang="en-US" sz="1400"/>
          </a:p>
        </p:txBody>
      </p:sp>
      <p:sp>
        <p:nvSpPr>
          <p:cNvPr id="26628" name="Rectangle 6"/>
          <p:cNvSpPr>
            <a:spLocks noGrp="1" noChangeArrowheads="1"/>
          </p:cNvSpPr>
          <p:nvPr>
            <p:ph type="ftr" sz="quarter" idx="4"/>
          </p:nvPr>
        </p:nvSpPr>
        <p:spPr>
          <a:xfrm>
            <a:off x="5838408" y="6864240"/>
            <a:ext cx="2652412" cy="19016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319" indent="-349319" defTabSz="955779">
              <a:defRPr sz="2400" b="1">
                <a:solidFill>
                  <a:schemeClr val="tx1"/>
                </a:solidFill>
                <a:latin typeface="Times New Roman" pitchFamily="18" charset="0"/>
              </a:defRPr>
            </a:lvl1pPr>
            <a:lvl2pPr marL="756861" indent="-291102" defTabSz="955779">
              <a:defRPr sz="2400" b="1">
                <a:solidFill>
                  <a:schemeClr val="tx1"/>
                </a:solidFill>
                <a:latin typeface="Times New Roman" pitchFamily="18" charset="0"/>
              </a:defRPr>
            </a:lvl2pPr>
            <a:lvl3pPr marL="1164401" indent="-232880" defTabSz="955779">
              <a:defRPr sz="2400" b="1">
                <a:solidFill>
                  <a:schemeClr val="tx1"/>
                </a:solidFill>
                <a:latin typeface="Times New Roman" pitchFamily="18" charset="0"/>
              </a:defRPr>
            </a:lvl3pPr>
            <a:lvl4pPr marL="1630162" indent="-232880" defTabSz="955779">
              <a:defRPr sz="2400" b="1">
                <a:solidFill>
                  <a:schemeClr val="tx1"/>
                </a:solidFill>
                <a:latin typeface="Times New Roman" pitchFamily="18" charset="0"/>
              </a:defRPr>
            </a:lvl4pPr>
            <a:lvl5pPr marL="467378" defTabSz="955779">
              <a:defRPr sz="2400" b="1">
                <a:solidFill>
                  <a:schemeClr val="tx1"/>
                </a:solidFill>
                <a:latin typeface="Times New Roman" pitchFamily="18" charset="0"/>
              </a:defRPr>
            </a:lvl5pPr>
            <a:lvl6pPr marL="933139" defTabSz="955779" eaLnBrk="0" fontAlgn="base" hangingPunct="0">
              <a:spcBef>
                <a:spcPct val="0"/>
              </a:spcBef>
              <a:spcAft>
                <a:spcPct val="0"/>
              </a:spcAft>
              <a:defRPr sz="2400" b="1">
                <a:solidFill>
                  <a:schemeClr val="tx1"/>
                </a:solidFill>
                <a:latin typeface="Times New Roman" pitchFamily="18" charset="0"/>
              </a:defRPr>
            </a:lvl6pPr>
            <a:lvl7pPr marL="1398899" defTabSz="955779" eaLnBrk="0" fontAlgn="base" hangingPunct="0">
              <a:spcBef>
                <a:spcPct val="0"/>
              </a:spcBef>
              <a:spcAft>
                <a:spcPct val="0"/>
              </a:spcAft>
              <a:defRPr sz="2400" b="1">
                <a:solidFill>
                  <a:schemeClr val="tx1"/>
                </a:solidFill>
                <a:latin typeface="Times New Roman" pitchFamily="18" charset="0"/>
              </a:defRPr>
            </a:lvl7pPr>
            <a:lvl8pPr marL="1864659" defTabSz="955779" eaLnBrk="0" fontAlgn="base" hangingPunct="0">
              <a:spcBef>
                <a:spcPct val="0"/>
              </a:spcBef>
              <a:spcAft>
                <a:spcPct val="0"/>
              </a:spcAft>
              <a:defRPr sz="2400" b="1">
                <a:solidFill>
                  <a:schemeClr val="tx1"/>
                </a:solidFill>
                <a:latin typeface="Times New Roman" pitchFamily="18" charset="0"/>
              </a:defRPr>
            </a:lvl8pPr>
            <a:lvl9pPr marL="2330419" defTabSz="955779"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4554040" y="6864240"/>
            <a:ext cx="496154" cy="19016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779">
              <a:defRPr sz="2400" b="1">
                <a:solidFill>
                  <a:schemeClr val="tx1"/>
                </a:solidFill>
                <a:latin typeface="Times New Roman" pitchFamily="18" charset="0"/>
              </a:defRPr>
            </a:lvl1pPr>
            <a:lvl2pPr marL="756861" indent="-291102" defTabSz="955779">
              <a:defRPr sz="2400" b="1">
                <a:solidFill>
                  <a:schemeClr val="tx1"/>
                </a:solidFill>
                <a:latin typeface="Times New Roman" pitchFamily="18" charset="0"/>
              </a:defRPr>
            </a:lvl2pPr>
            <a:lvl3pPr marL="1164401" indent="-232880" defTabSz="955779">
              <a:defRPr sz="2400" b="1">
                <a:solidFill>
                  <a:schemeClr val="tx1"/>
                </a:solidFill>
                <a:latin typeface="Times New Roman" pitchFamily="18" charset="0"/>
              </a:defRPr>
            </a:lvl3pPr>
            <a:lvl4pPr marL="1630162" indent="-232880" defTabSz="955779">
              <a:defRPr sz="2400" b="1">
                <a:solidFill>
                  <a:schemeClr val="tx1"/>
                </a:solidFill>
                <a:latin typeface="Times New Roman" pitchFamily="18" charset="0"/>
              </a:defRPr>
            </a:lvl4pPr>
            <a:lvl5pPr marL="2095921" indent="-232880" defTabSz="955779">
              <a:defRPr sz="2400" b="1">
                <a:solidFill>
                  <a:schemeClr val="tx1"/>
                </a:solidFill>
                <a:latin typeface="Times New Roman" pitchFamily="18" charset="0"/>
              </a:defRPr>
            </a:lvl5pPr>
            <a:lvl6pPr marL="2561681" indent="-232880" defTabSz="955779" eaLnBrk="0" fontAlgn="base" hangingPunct="0">
              <a:spcBef>
                <a:spcPct val="0"/>
              </a:spcBef>
              <a:spcAft>
                <a:spcPct val="0"/>
              </a:spcAft>
              <a:defRPr sz="2400" b="1">
                <a:solidFill>
                  <a:schemeClr val="tx1"/>
                </a:solidFill>
                <a:latin typeface="Times New Roman" pitchFamily="18" charset="0"/>
              </a:defRPr>
            </a:lvl6pPr>
            <a:lvl7pPr marL="3027441" indent="-232880" defTabSz="955779" eaLnBrk="0" fontAlgn="base" hangingPunct="0">
              <a:spcBef>
                <a:spcPct val="0"/>
              </a:spcBef>
              <a:spcAft>
                <a:spcPct val="0"/>
              </a:spcAft>
              <a:defRPr sz="2400" b="1">
                <a:solidFill>
                  <a:schemeClr val="tx1"/>
                </a:solidFill>
                <a:latin typeface="Times New Roman" pitchFamily="18" charset="0"/>
              </a:defRPr>
            </a:lvl7pPr>
            <a:lvl8pPr marL="3493202" indent="-232880" defTabSz="955779" eaLnBrk="0" fontAlgn="base" hangingPunct="0">
              <a:spcBef>
                <a:spcPct val="0"/>
              </a:spcBef>
              <a:spcAft>
                <a:spcPct val="0"/>
              </a:spcAft>
              <a:defRPr sz="2400" b="1">
                <a:solidFill>
                  <a:schemeClr val="tx1"/>
                </a:solidFill>
                <a:latin typeface="Times New Roman" pitchFamily="18" charset="0"/>
              </a:defRPr>
            </a:lvl8pPr>
            <a:lvl9pPr marL="3958962" indent="-232880" defTabSz="955779"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15</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2" y="6863029"/>
            <a:ext cx="496154" cy="190161"/>
          </a:xfrm>
        </p:spPr>
        <p:txBody>
          <a:bodyPr/>
          <a:lstStyle/>
          <a:p>
            <a:pPr>
              <a:defRPr/>
            </a:pPr>
            <a:r>
              <a:rPr lang="en-US" smtClean="0"/>
              <a:t>Page </a:t>
            </a:r>
            <a:fld id="{ABB55A41-2363-4FF7-B4E6-5952201265BE}" type="slidenum">
              <a:rPr lang="en-US" smtClean="0"/>
              <a:pPr>
                <a:defRPr/>
              </a:pPr>
              <a:t>19</a:t>
            </a:fld>
            <a:endParaRPr lang="en-US"/>
          </a:p>
        </p:txBody>
      </p:sp>
    </p:spTree>
    <p:extLst>
      <p:ext uri="{BB962C8B-B14F-4D97-AF65-F5344CB8AC3E}">
        <p14:creationId xmlns:p14="http://schemas.microsoft.com/office/powerpoint/2010/main" val="1395655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802.11-14/0203r2</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51931" y="6863029"/>
            <a:ext cx="496154" cy="190161"/>
          </a:xfrm>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5465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802.11-14/0203r2</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spreadsheet/ccc?key=0Arb3_3dB_pMCdGdTU29pWXd6b0o4M3U4YXpSbFhXLWc#gid=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5/dcn/13/15-13-0523-05-0thz-100g-working-draft-par.pdf" TargetMode="External"/><Relationship Id="rId13" Type="http://schemas.openxmlformats.org/officeDocument/2006/relationships/hyperlink" Target="https://mentor.ieee.org/802.22/dcn/13/22-13-0156-04-0000-802-22-revision-par-new-csd-5c.docx" TargetMode="External"/><Relationship Id="rId3" Type="http://schemas.openxmlformats.org/officeDocument/2006/relationships/hyperlink" Target="http://www.ieee802.org/3/bp/5Criteria.pdf" TargetMode="External"/><Relationship Id="rId7" Type="http://schemas.openxmlformats.org/officeDocument/2006/relationships/hyperlink" Target="https://mentor.ieee.org/802.11/dcn/14/11-14-0169-00-0hew-ieee-802-11-hew-sg-proposed-csd.docx" TargetMode="External"/><Relationship Id="rId12" Type="http://schemas.openxmlformats.org/officeDocument/2006/relationships/hyperlink" Target="https://mentor.ieee.org/802.22/dcn/13/22-13-0138-06-0000-802-22-revision-par.docx" TargetMode="External"/><Relationship Id="rId2" Type="http://schemas.openxmlformats.org/officeDocument/2006/relationships/hyperlink" Target="http://www.ieee802.org/3/bp/P802_3bp_PAR_modification_0114.pdf"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65-00-0hew-802-11-hew-sg-proposed-par.docx" TargetMode="External"/><Relationship Id="rId11" Type="http://schemas.openxmlformats.org/officeDocument/2006/relationships/hyperlink" Target="https://mentor.ieee.org/802.15/dcn/14/15-14-0076-02-004r-sg4r-draft-csd.docx" TargetMode="External"/><Relationship Id="rId5" Type="http://schemas.openxmlformats.org/officeDocument/2006/relationships/hyperlink" Target="http://www.ieee802.org/3/400GSG/project_docs/CSD_400_14_0121.pdf" TargetMode="External"/><Relationship Id="rId10" Type="http://schemas.openxmlformats.org/officeDocument/2006/relationships/hyperlink" Target="https://mentor.ieee.org/802.15/dcn/14/15-14-0075-03-004r-sg4r-draft-par.pdf" TargetMode="External"/><Relationship Id="rId4" Type="http://schemas.openxmlformats.org/officeDocument/2006/relationships/hyperlink" Target="http://www.ieee802.org/3/400GSG/project_docs/PAR_400_14_0121.pdf" TargetMode="External"/><Relationship Id="rId9" Type="http://schemas.openxmlformats.org/officeDocument/2006/relationships/hyperlink" Target="http://www.ieee802.org/PARs/2014_03/15-13-0522-03-0thz-100g-working-draft-5c.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March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March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March  2014 </a:t>
            </a:r>
          </a:p>
          <a:p>
            <a:pPr eaLnBrk="0" hangingPunct="0"/>
            <a:r>
              <a:rPr lang="en-US" sz="1600" dirty="0" smtClean="0"/>
              <a:t>being held in Beijing, Beijing,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245051755"/>
              </p:ext>
            </p:extLst>
          </p:nvPr>
        </p:nvGraphicFramePr>
        <p:xfrm>
          <a:off x="161018" y="1211726"/>
          <a:ext cx="8418741" cy="541020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Conference Hall 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Conference Hall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Level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Grand D</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086137310"/>
              </p:ext>
            </p:extLst>
          </p:nvPr>
        </p:nvGraphicFramePr>
        <p:xfrm>
          <a:off x="847725" y="1397000"/>
          <a:ext cx="7315200" cy="4689475"/>
        </p:xfrm>
        <a:graphic>
          <a:graphicData uri="http://schemas.openxmlformats.org/drawingml/2006/table">
            <a:tbl>
              <a:tblPr firstRow="1" bandRow="1">
                <a:tableStyleId>{5C22544A-7EE6-4342-B048-85BDC9FD1C3A}</a:tableStyleId>
              </a:tblPr>
              <a:tblGrid>
                <a:gridCol w="1609725"/>
                <a:gridCol w="2905125"/>
                <a:gridCol w="2800350"/>
              </a:tblGrid>
              <a:tr h="712202">
                <a:tc>
                  <a:txBody>
                    <a:bodyPr/>
                    <a:lstStyle/>
                    <a:p>
                      <a:pPr algn="ctr"/>
                      <a:r>
                        <a:rPr lang="en-US" sz="2400" dirty="0" smtClean="0">
                          <a:solidFill>
                            <a:schemeClr val="tx1"/>
                          </a:solidFill>
                        </a:rPr>
                        <a:t>Working Group</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Agenda</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Opening Report</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15</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15-15-0092r2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666115">
                <a:tc>
                  <a:txBody>
                    <a:bodyPr/>
                    <a:lstStyle/>
                    <a:p>
                      <a:pPr algn="ctr"/>
                      <a:r>
                        <a:rPr lang="en-US" sz="2400" dirty="0" smtClean="0">
                          <a:solidFill>
                            <a:schemeClr val="tx1"/>
                          </a:solidFill>
                        </a:rPr>
                        <a:t>16</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1200" dirty="0" smtClean="0">
                          <a:solidFill>
                            <a:schemeClr val="tx1"/>
                          </a:solidFill>
                          <a:hlinkClick r:id="rId3"/>
                        </a:rPr>
                        <a:t>https://docs.google.com/spreadsheet/ccc?key=0Arb3_3dB_pMCdGdTU29pWXd6b0o4M3U4YXpSbFhXLWc#gid=3</a:t>
                      </a:r>
                      <a:endParaRPr lang="en-US" sz="1200" dirty="0" smtClean="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18</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18-14-0010r0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19</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19-14-0022r1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19-14-0025r0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21-14-0031r0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22-14-0039r0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24</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24-14-0014r3</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err="1" smtClean="0">
                          <a:solidFill>
                            <a:schemeClr val="tx1"/>
                          </a:solidFill>
                        </a:rPr>
                        <a:t>OmniRAN</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Omniran-14-0020r0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3GPP Liaison request</a:t>
            </a:r>
          </a:p>
          <a:p>
            <a:r>
              <a:rPr lang="en-US" dirty="0" smtClean="0"/>
              <a:t>European TV bands</a:t>
            </a:r>
          </a:p>
          <a:p>
            <a:r>
              <a:rPr lang="en-US" dirty="0" smtClean="0"/>
              <a:t>5GHz</a:t>
            </a:r>
          </a:p>
          <a:p>
            <a:r>
              <a:rPr lang="en-US" dirty="0" smtClean="0"/>
              <a:t>LTE-U</a:t>
            </a:r>
          </a:p>
          <a:p>
            <a:r>
              <a:rPr lang="en-US" dirty="0" smtClean="0"/>
              <a:t>2.3 GHz</a:t>
            </a:r>
            <a:endParaRPr lang="en-US" dirty="0"/>
          </a:p>
        </p:txBody>
      </p:sp>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May 16-24, 2014 Waikoloa, Hawaii,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461665"/>
          </a:xfrm>
          <a:prstGeom prst="rect">
            <a:avLst/>
          </a:prstGeom>
          <a:noFill/>
        </p:spPr>
        <p:txBody>
          <a:bodyPr wrap="square" rtlCol="0">
            <a:spAutoFit/>
          </a:bodyPr>
          <a:lstStyle/>
          <a:p>
            <a:r>
              <a:rPr lang="en-US" dirty="0" smtClean="0"/>
              <a:t>IEEE 802 Wireless Interim Session</a:t>
            </a:r>
            <a:endParaRPr lang="en-US" sz="1600" dirty="0"/>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smtClean="0"/>
              <a:t>Standard: April  21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March 20</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Beijing Meeting Registration  (~600)</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5"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802.11      250</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p>
        </p:txBody>
      </p:sp>
      <p:sp>
        <p:nvSpPr>
          <p:cNvPr id="9221" name="Rectangle 2"/>
          <p:cNvSpPr>
            <a:spLocks noGrp="1" noChangeArrowheads="1"/>
          </p:cNvSpPr>
          <p:nvPr>
            <p:ph type="title"/>
          </p:nvPr>
        </p:nvSpPr>
        <p:spPr/>
        <p:txBody>
          <a:bodyPr/>
          <a:lstStyle/>
          <a:p>
            <a:r>
              <a:rPr lang="en-GB" dirty="0" smtClean="0"/>
              <a:t>Current Membership Status - March</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2289440"/>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122</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56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15</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
        <p:nvSpPr>
          <p:cNvPr id="5" name="Curved Left Arrow 4"/>
          <p:cNvSpPr/>
          <p:nvPr/>
        </p:nvSpPr>
        <p:spPr bwMode="auto">
          <a:xfrm>
            <a:off x="7086600" y="3200400"/>
            <a:ext cx="695325" cy="78105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p:txBody>
      </p:sp>
      <p:sp>
        <p:nvSpPr>
          <p:cNvPr id="6" name="TextBox 5"/>
          <p:cNvSpPr txBox="1"/>
          <p:nvPr/>
        </p:nvSpPr>
        <p:spPr>
          <a:xfrm>
            <a:off x="7936498" y="3360091"/>
            <a:ext cx="338554" cy="461665"/>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166241" y="1581149"/>
            <a:ext cx="6134965" cy="2771775"/>
          </a:xfrm>
          <a:ln>
            <a:solidFill>
              <a:srgbClr val="FF9966"/>
            </a:solidFill>
          </a:ln>
        </p:spPr>
        <p:txBody>
          <a:bodyPr/>
          <a:lstStyle/>
          <a:p>
            <a:r>
              <a:rPr lang="en-US" dirty="0" smtClean="0"/>
              <a:t>Soo Kim</a:t>
            </a:r>
          </a:p>
          <a:p>
            <a:r>
              <a:rPr lang="en-US" dirty="0" smtClean="0"/>
              <a:t>Michele Turner</a:t>
            </a:r>
          </a:p>
          <a:p>
            <a:r>
              <a:rPr lang="en-US" dirty="0" smtClean="0"/>
              <a:t>Lisa Perry</a:t>
            </a:r>
          </a:p>
          <a:p>
            <a:r>
              <a:rPr lang="en-US" dirty="0" smtClean="0"/>
              <a:t>Kathryn Bennett</a:t>
            </a:r>
          </a:p>
          <a:p>
            <a:r>
              <a:rPr lang="en-US" dirty="0" smtClean="0"/>
              <a:t>Jodi </a:t>
            </a:r>
            <a:r>
              <a:rPr lang="en-US" dirty="0" err="1" smtClean="0"/>
              <a:t>Haasz</a:t>
            </a:r>
            <a:endParaRPr lang="en-US" dirty="0" smtClean="0"/>
          </a:p>
          <a:p>
            <a:r>
              <a:rPr lang="en-US" dirty="0" err="1" smtClean="0"/>
              <a:t>Meng</a:t>
            </a:r>
            <a:r>
              <a:rPr lang="en-US" dirty="0" smtClean="0"/>
              <a:t> Zhao</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
        <p:nvSpPr>
          <p:cNvPr id="8" name="TextBox 7"/>
          <p:cNvSpPr txBox="1"/>
          <p:nvPr/>
        </p:nvSpPr>
        <p:spPr>
          <a:xfrm>
            <a:off x="247650" y="4712548"/>
            <a:ext cx="2633926" cy="1569660"/>
          </a:xfrm>
          <a:prstGeom prst="rect">
            <a:avLst/>
          </a:prstGeom>
          <a:noFill/>
          <a:ln>
            <a:solidFill>
              <a:schemeClr val="accent1">
                <a:lumMod val="60000"/>
                <a:lumOff val="40000"/>
              </a:schemeClr>
            </a:solidFill>
          </a:ln>
        </p:spPr>
        <p:txBody>
          <a:bodyPr wrap="none" rtlCol="0">
            <a:spAutoFit/>
          </a:bodyPr>
          <a:lstStyle/>
          <a:p>
            <a:pPr marL="342900" indent="-342900">
              <a:buFont typeface="Arial" panose="020B0604020202020204" pitchFamily="34" charset="0"/>
              <a:buChar char="•"/>
            </a:pPr>
            <a:r>
              <a:rPr lang="en-US" dirty="0"/>
              <a:t>Karen McCabe</a:t>
            </a:r>
          </a:p>
          <a:p>
            <a:pPr marL="342900" indent="-342900">
              <a:buFont typeface="Arial" panose="020B0604020202020204" pitchFamily="34" charset="0"/>
              <a:buChar char="•"/>
            </a:pPr>
            <a:r>
              <a:rPr lang="en-US" dirty="0" smtClean="0"/>
              <a:t>Adam Newman</a:t>
            </a:r>
          </a:p>
          <a:p>
            <a:pPr marL="342900" indent="-342900">
              <a:buFont typeface="Arial" panose="020B0604020202020204" pitchFamily="34" charset="0"/>
              <a:buChar char="•"/>
            </a:pPr>
            <a:r>
              <a:rPr lang="en-US" dirty="0" smtClean="0"/>
              <a:t>Walter Sun</a:t>
            </a:r>
          </a:p>
          <a:p>
            <a:pPr marL="342900" indent="-342900">
              <a:buFont typeface="Arial" panose="020B0604020202020204" pitchFamily="34" charset="0"/>
              <a:buChar char="•"/>
            </a:pPr>
            <a:r>
              <a:rPr lang="en-US" dirty="0" smtClean="0"/>
              <a:t>Walter </a:t>
            </a:r>
            <a:r>
              <a:rPr lang="en-US" dirty="0" err="1" smtClean="0"/>
              <a:t>Pienciak</a:t>
            </a:r>
            <a:endParaRPr lang="en-US" dirty="0"/>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sz="4000" b="0" dirty="0" smtClean="0"/>
              <a:t>None</a:t>
            </a:r>
            <a:br>
              <a:rPr lang="en-US" sz="4000" b="0" dirty="0" smtClean="0"/>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6924" y="685800"/>
            <a:ext cx="6391275"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u="sng" dirty="0" smtClean="0"/>
              <a:t>Regulatory Chair</a:t>
            </a:r>
          </a:p>
          <a:p>
            <a:r>
              <a:rPr lang="en-US" sz="2800" dirty="0" smtClean="0"/>
              <a:t>One nominee at the moment for Chair position</a:t>
            </a:r>
          </a:p>
          <a:p>
            <a:r>
              <a:rPr lang="en-US" sz="2800" dirty="0" smtClean="0"/>
              <a:t>Richard Kennedy (</a:t>
            </a:r>
            <a:r>
              <a:rPr lang="en-US" sz="2800" dirty="0" err="1" smtClean="0"/>
              <a:t>Mediatek</a:t>
            </a:r>
            <a:r>
              <a:rPr lang="en-US" sz="2800" dirty="0" smtClean="0"/>
              <a:t>)</a:t>
            </a:r>
          </a:p>
          <a:p>
            <a:endParaRPr lang="en-US" sz="2800" dirty="0"/>
          </a:p>
          <a:p>
            <a:r>
              <a:rPr lang="en-US" sz="2800" u="sng" dirty="0" smtClean="0"/>
              <a:t>AK Vice Chair</a:t>
            </a:r>
          </a:p>
          <a:p>
            <a:r>
              <a:rPr lang="en-US" sz="2800" dirty="0" smtClean="0"/>
              <a:t>Nominees?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
        <p:nvSpPr>
          <p:cNvPr id="7"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Nuts &amp; Bolts</a:t>
            </a:r>
            <a:endParaRPr lang="en-US" dirty="0"/>
          </a:p>
        </p:txBody>
      </p:sp>
      <p:sp>
        <p:nvSpPr>
          <p:cNvPr id="3" name="Content Placeholder 2"/>
          <p:cNvSpPr>
            <a:spLocks noGrp="1"/>
          </p:cNvSpPr>
          <p:nvPr>
            <p:ph idx="1"/>
          </p:nvPr>
        </p:nvSpPr>
        <p:spPr>
          <a:xfrm>
            <a:off x="352425" y="1724025"/>
            <a:ext cx="8524875" cy="4371975"/>
          </a:xfrm>
        </p:spPr>
        <p:txBody>
          <a:bodyPr/>
          <a:lstStyle/>
          <a:p>
            <a:r>
              <a:rPr lang="en-US" sz="2800" dirty="0" smtClean="0"/>
              <a:t>Considering adding IOT to the charter of 802.24</a:t>
            </a:r>
          </a:p>
          <a:p>
            <a:endParaRPr lang="en-US" sz="2800" dirty="0"/>
          </a:p>
          <a:p>
            <a:r>
              <a:rPr lang="en-US" sz="2800" dirty="0" smtClean="0"/>
              <a:t>6:00 to 7:30 Tuesday</a:t>
            </a:r>
          </a:p>
          <a:p>
            <a:r>
              <a:rPr lang="en-US" sz="2800" dirty="0" smtClean="0"/>
              <a:t>Grand Ballroom C,D</a:t>
            </a:r>
            <a:endParaRPr lang="en-US" sz="28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published</a:t>
            </a:r>
            <a:br>
              <a:rPr lang="en-GB" sz="3200" dirty="0" smtClean="0"/>
            </a:br>
            <a:r>
              <a:rPr lang="en-GB" dirty="0" smtClean="0"/>
              <a:t>802.11af </a:t>
            </a:r>
            <a:r>
              <a:rPr lang="en-GB" dirty="0"/>
              <a:t>published </a:t>
            </a:r>
            <a:r>
              <a:rPr lang="en-GB" dirty="0" smtClean="0"/>
              <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2800" dirty="0"/>
              <a:t>Rules changes for</a:t>
            </a:r>
          </a:p>
          <a:p>
            <a:pPr marL="914400" lvl="1" indent="-514350">
              <a:buFont typeface="+mj-lt"/>
              <a:buAutoNum type="arabicPeriod"/>
            </a:pPr>
            <a:r>
              <a:rPr lang="en-US" sz="2400" dirty="0"/>
              <a:t>Membership status</a:t>
            </a:r>
          </a:p>
          <a:p>
            <a:pPr marL="914400" lvl="1" indent="-514350">
              <a:buFont typeface="+mj-lt"/>
              <a:buAutoNum type="arabicPeriod"/>
            </a:pPr>
            <a:r>
              <a:rPr lang="en-US" sz="2400" dirty="0"/>
              <a:t>Accommodating submissions from past members</a:t>
            </a:r>
          </a:p>
          <a:p>
            <a:r>
              <a:rPr lang="en-US" sz="3200" dirty="0" smtClean="0"/>
              <a:t>3GPP </a:t>
            </a:r>
            <a:r>
              <a:rPr lang="en-US" sz="3200" dirty="0" smtClean="0"/>
              <a:t>liaison letter being drafted  </a:t>
            </a:r>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23</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24</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2014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25</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335287"/>
            <a:ext cx="36342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75802562"/>
              </p:ext>
            </p:extLst>
          </p:nvPr>
        </p:nvGraphicFramePr>
        <p:xfrm>
          <a:off x="183923" y="1981618"/>
          <a:ext cx="7772400" cy="2569845"/>
        </p:xfrm>
        <a:graphic>
          <a:graphicData uri="http://schemas.openxmlformats.org/drawingml/2006/table">
            <a:tbl>
              <a:tblPr/>
              <a:tblGrid>
                <a:gridCol w="4762500"/>
                <a:gridCol w="3009900"/>
              </a:tblGrid>
              <a:tr h="2569845">
                <a:tc>
                  <a:txBody>
                    <a:bodyPr/>
                    <a:lstStyle/>
                    <a:p>
                      <a:pPr>
                        <a:buFont typeface="Arial"/>
                        <a:buChar char="•"/>
                      </a:pPr>
                      <a:endParaRPr lang="en-US" sz="2000" dirty="0" smtClean="0">
                        <a:effectLst/>
                      </a:endParaRPr>
                    </a:p>
                    <a:p>
                      <a:pPr>
                        <a:buFont typeface="Arial"/>
                        <a:buChar char="•"/>
                      </a:pPr>
                      <a:r>
                        <a:rPr lang="en-US" sz="2000" dirty="0" smtClean="0">
                          <a:effectLst/>
                        </a:rPr>
                        <a:t>Tutorial </a:t>
                      </a:r>
                      <a:r>
                        <a:rPr lang="en-US" sz="2000" dirty="0">
                          <a:effectLst/>
                        </a:rPr>
                        <a:t>#1 (6:00–7:30 pm): </a:t>
                      </a:r>
                      <a:r>
                        <a:rPr lang="en-US" sz="1200" b="1" dirty="0">
                          <a:effectLst/>
                          <a:latin typeface="Arial"/>
                          <a:ea typeface="Times New Roman"/>
                          <a:cs typeface="Times New Roman"/>
                        </a:rPr>
                        <a:t>Optical Backplanes</a:t>
                      </a:r>
                      <a:r>
                        <a:rPr lang="en-US" sz="2000" dirty="0">
                          <a:effectLst/>
                        </a:rPr>
                        <a:t> </a:t>
                      </a:r>
                      <a:endParaRPr lang="en-US" sz="2000" dirty="0" smtClean="0">
                        <a:effectLst/>
                      </a:endParaRPr>
                    </a:p>
                    <a:p>
                      <a:pPr>
                        <a:buFont typeface="Arial"/>
                        <a:buChar char="•"/>
                      </a:pPr>
                      <a:r>
                        <a:rPr lang="en-US" sz="2000" dirty="0" smtClean="0">
                          <a:effectLst/>
                        </a:rPr>
                        <a:t>Hideo </a:t>
                      </a:r>
                      <a:r>
                        <a:rPr lang="en-US" sz="2000" dirty="0" err="1">
                          <a:effectLst/>
                        </a:rPr>
                        <a:t>Itoh</a:t>
                      </a:r>
                      <a:r>
                        <a:rPr lang="en-US" sz="2000" dirty="0">
                          <a:effectLst/>
                        </a:rPr>
                        <a:t>, National Institute of Advanced Industrial Science and Technology, </a:t>
                      </a:r>
                      <a:r>
                        <a:rPr lang="en-US" sz="2000" dirty="0" err="1">
                          <a:effectLst/>
                        </a:rPr>
                        <a:t>Convenor</a:t>
                      </a:r>
                      <a:r>
                        <a:rPr lang="en-US" sz="2000" dirty="0">
                          <a:effectLst/>
                        </a:rPr>
                        <a:t> of IEC TC86 JWG9 (with TC91)</a:t>
                      </a:r>
                    </a:p>
                  </a:txBody>
                  <a:tcPr anchor="ctr">
                    <a:lnL>
                      <a:noFill/>
                    </a:lnL>
                    <a:lnR>
                      <a:noFill/>
                    </a:lnR>
                    <a:lnT>
                      <a:noFill/>
                    </a:lnT>
                    <a:lnB>
                      <a:noFill/>
                    </a:lnB>
                    <a:solidFill>
                      <a:srgbClr val="FFFFFF"/>
                    </a:solidFill>
                  </a:tcPr>
                </a:tc>
                <a:tc>
                  <a:txBody>
                    <a:bodyPr/>
                    <a:lstStyle/>
                    <a:p>
                      <a:r>
                        <a:rPr lang="en-US" sz="2000" dirty="0">
                          <a:effectLst/>
                        </a:rPr>
                        <a:t>Sponsored by David Law, Chair, IEEE 802.3 WG</a:t>
                      </a:r>
                    </a:p>
                  </a:txBody>
                  <a:tcPr>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7541281"/>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EC Meetings</a:t>
            </a:r>
            <a:endParaRPr lang="en-US" dirty="0"/>
          </a:p>
        </p:txBody>
      </p:sp>
      <p:sp>
        <p:nvSpPr>
          <p:cNvPr id="3" name="Content Placeholder 2"/>
          <p:cNvSpPr>
            <a:spLocks noGrp="1"/>
          </p:cNvSpPr>
          <p:nvPr>
            <p:ph idx="1"/>
          </p:nvPr>
        </p:nvSpPr>
        <p:spPr>
          <a:xfrm>
            <a:off x="123825" y="1247775"/>
            <a:ext cx="8905875" cy="4848225"/>
          </a:xfrm>
        </p:spPr>
        <p:txBody>
          <a:bodyPr/>
          <a:lstStyle/>
          <a:p>
            <a:r>
              <a:rPr lang="en-US" sz="1600" b="0" dirty="0"/>
              <a:t>Sunday 7:00-9:30pm LMSC Rules Review (Function 3A-CW Arcade level) </a:t>
            </a:r>
          </a:p>
          <a:p>
            <a:r>
              <a:rPr lang="en-US" sz="1600" b="0" dirty="0"/>
              <a:t>Monday 1:30-3:30pm 802 Architecture (Room A-Trader Level 1 East) </a:t>
            </a:r>
          </a:p>
          <a:p>
            <a:r>
              <a:rPr lang="en-US" sz="1600" b="0" dirty="0"/>
              <a:t>Monday 6:00-7:30pm Optical Backplane Tutorial (Grand Ballroom CD, CW-Level 1) </a:t>
            </a:r>
          </a:p>
          <a:p>
            <a:r>
              <a:rPr lang="en-US" sz="1600" b="0" dirty="0"/>
              <a:t>Tuesday 8-10am open Tuesday 8-9am University Outreach Orientation (Room 2-Trader Level 1 West) </a:t>
            </a:r>
          </a:p>
          <a:p>
            <a:r>
              <a:rPr lang="en-US" sz="1600" b="0" dirty="0"/>
              <a:t>Tues 1:30pm-3:30pm JTC1/SC6 ad hoc (Function 12-CW Level 1) </a:t>
            </a:r>
          </a:p>
          <a:p>
            <a:r>
              <a:rPr lang="en-US" sz="1600" b="0" dirty="0"/>
              <a:t>Tues 5:00-6:00pm 802 Chair’s Open Office Hour (Function 3A-CW Arcade level) </a:t>
            </a:r>
          </a:p>
          <a:p>
            <a:r>
              <a:rPr lang="en-US" sz="1600" b="0" dirty="0"/>
              <a:t>Tues 6:00-7:30pm 802.24 Nuts and Bolts of Internet of Things (</a:t>
            </a:r>
            <a:r>
              <a:rPr lang="en-US" sz="1600" b="0" dirty="0" err="1"/>
              <a:t>NaB</a:t>
            </a:r>
            <a:r>
              <a:rPr lang="en-US" sz="1600" b="0" dirty="0"/>
              <a:t>-IoT) (Grand Ballroom CD, CW-L1) </a:t>
            </a:r>
          </a:p>
          <a:p>
            <a:r>
              <a:rPr lang="en-US" sz="1600" b="0" dirty="0"/>
              <a:t>Wed 8:00-10:00am Future Venue details (Function 3A-CW Arcade level) </a:t>
            </a:r>
          </a:p>
          <a:p>
            <a:r>
              <a:rPr lang="en-US" sz="1600" b="0" dirty="0"/>
              <a:t>Wed 10:30-12:30pm ITU standing committee (Room F –Trader Level 1 East) </a:t>
            </a:r>
          </a:p>
          <a:p>
            <a:r>
              <a:rPr lang="en-US" sz="1600" b="0" dirty="0"/>
              <a:t>Wed 1:30pm-3:30pm JTC1/SC6 standing committee (Function 12-CW Level 1) </a:t>
            </a:r>
          </a:p>
          <a:p>
            <a:r>
              <a:rPr lang="en-US" sz="1600" b="0" dirty="0"/>
              <a:t>Wed 1:00-5:00pm open </a:t>
            </a:r>
          </a:p>
          <a:p>
            <a:r>
              <a:rPr lang="en-US" sz="1600" b="0" dirty="0"/>
              <a:t>Thursday 8:00-10:00 Meeting planner RFP (Function 3A-CW Arcade Level) </a:t>
            </a:r>
          </a:p>
          <a:p>
            <a:r>
              <a:rPr lang="en-US" sz="1600" b="0" dirty="0"/>
              <a:t>Thursday 10:30-12:30 802 Architecture (Room A-Trader Level 1 East) </a:t>
            </a:r>
          </a:p>
          <a:p>
            <a:r>
              <a:rPr lang="en-US" sz="1600" b="0" dirty="0"/>
              <a:t>Thursday 10-noon IEEE 802 Task Force (Function 3A-CW Arcade Level) </a:t>
            </a:r>
          </a:p>
          <a:p>
            <a:r>
              <a:rPr lang="en-US" sz="1600" b="0" dirty="0"/>
              <a:t>Thursday 1:30pm-3:30pmJTC1/SC6 standing committee (Function 12-CW Level 1) </a:t>
            </a:r>
          </a:p>
          <a:p>
            <a:r>
              <a:rPr lang="en-US" sz="1600" b="0" dirty="0"/>
              <a:t>Friday 09am-noon open </a:t>
            </a: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3216752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425"/>
          </a:xfrm>
        </p:spPr>
        <p:txBody>
          <a:bodyPr/>
          <a:lstStyle/>
          <a:p>
            <a:r>
              <a:rPr lang="en-US" dirty="0" smtClean="0"/>
              <a:t>802 Task Force</a:t>
            </a:r>
            <a:endParaRPr lang="en-US" dirty="0"/>
          </a:p>
        </p:txBody>
      </p:sp>
      <p:sp>
        <p:nvSpPr>
          <p:cNvPr id="3" name="Content Placeholder 2"/>
          <p:cNvSpPr>
            <a:spLocks noGrp="1"/>
          </p:cNvSpPr>
          <p:nvPr>
            <p:ph idx="1"/>
          </p:nvPr>
        </p:nvSpPr>
        <p:spPr>
          <a:xfrm>
            <a:off x="304800" y="1371599"/>
            <a:ext cx="7772400" cy="4733925"/>
          </a:xfrm>
        </p:spPr>
        <p:txBody>
          <a:bodyPr/>
          <a:lstStyle/>
          <a:p>
            <a:pPr marL="0" indent="0">
              <a:spcBef>
                <a:spcPts val="0"/>
              </a:spcBef>
              <a:buNone/>
            </a:pPr>
            <a:r>
              <a:rPr lang="en-US" sz="2000" b="0" dirty="0" smtClean="0"/>
              <a:t>802 </a:t>
            </a:r>
            <a:r>
              <a:rPr lang="en-US" sz="2000" b="0" dirty="0"/>
              <a:t>Task Force, Thurs 10AM-noon (room: </a:t>
            </a:r>
            <a:r>
              <a:rPr lang="en-US" sz="2000" b="0" dirty="0" err="1"/>
              <a:t>tbd</a:t>
            </a:r>
            <a:r>
              <a:rPr lang="en-US" sz="2000" b="0" dirty="0"/>
              <a:t>) </a:t>
            </a:r>
          </a:p>
          <a:p>
            <a:pPr marL="0" indent="0">
              <a:spcBef>
                <a:spcPts val="0"/>
              </a:spcBef>
              <a:buNone/>
            </a:pPr>
            <a:r>
              <a:rPr lang="en-US" sz="2000" b="0" dirty="0"/>
              <a:t>Tentative agenda </a:t>
            </a:r>
          </a:p>
          <a:p>
            <a:pPr marL="0" indent="0">
              <a:spcBef>
                <a:spcPts val="0"/>
              </a:spcBef>
              <a:buNone/>
            </a:pPr>
            <a:endParaRPr lang="en-US" sz="2000" b="0" dirty="0"/>
          </a:p>
          <a:p>
            <a:pPr marL="0" indent="0">
              <a:spcBef>
                <a:spcPts val="0"/>
              </a:spcBef>
              <a:buNone/>
            </a:pPr>
            <a:r>
              <a:rPr lang="en-US" sz="2000" b="0" dirty="0"/>
              <a:t>1.Next generation publishing program status update (</a:t>
            </a:r>
            <a:r>
              <a:rPr lang="en-US" sz="2000" b="0" dirty="0" err="1"/>
              <a:t>Penciak</a:t>
            </a:r>
            <a:r>
              <a:rPr lang="en-US" sz="2000" b="0" dirty="0"/>
              <a:t>) </a:t>
            </a:r>
          </a:p>
          <a:p>
            <a:pPr marL="0" indent="0">
              <a:spcBef>
                <a:spcPts val="0"/>
              </a:spcBef>
              <a:buNone/>
            </a:pPr>
            <a:r>
              <a:rPr lang="en-US" sz="2000" b="0" dirty="0"/>
              <a:t>2.SA tools re-architecture status update (</a:t>
            </a:r>
            <a:r>
              <a:rPr lang="en-US" sz="2000" b="0" dirty="0" err="1"/>
              <a:t>Penciak</a:t>
            </a:r>
            <a:r>
              <a:rPr lang="en-US" sz="2000" b="0" dirty="0"/>
              <a:t>) </a:t>
            </a:r>
          </a:p>
          <a:p>
            <a:pPr marL="457200" lvl="1" indent="0">
              <a:spcBef>
                <a:spcPts val="0"/>
              </a:spcBef>
              <a:buNone/>
            </a:pPr>
            <a:r>
              <a:rPr lang="en-US" sz="1600" b="0" dirty="0"/>
              <a:t>1.Mentor </a:t>
            </a:r>
          </a:p>
          <a:p>
            <a:pPr marL="457200" lvl="1" indent="0">
              <a:spcBef>
                <a:spcPts val="0"/>
              </a:spcBef>
              <a:buNone/>
            </a:pPr>
            <a:r>
              <a:rPr lang="en-US" sz="1600" b="0" dirty="0"/>
              <a:t>2.Everything else </a:t>
            </a:r>
          </a:p>
          <a:p>
            <a:pPr marL="0" indent="0">
              <a:spcBef>
                <a:spcPts val="0"/>
              </a:spcBef>
              <a:buNone/>
            </a:pPr>
            <a:r>
              <a:rPr lang="en-US" sz="2000" b="0" dirty="0"/>
              <a:t>3.International Topics (</a:t>
            </a:r>
            <a:r>
              <a:rPr lang="en-US" sz="2000" b="0" dirty="0" err="1"/>
              <a:t>Haasz</a:t>
            </a:r>
            <a:r>
              <a:rPr lang="en-US" sz="2000" b="0" dirty="0"/>
              <a:t>) </a:t>
            </a:r>
          </a:p>
          <a:p>
            <a:pPr marL="0" indent="0">
              <a:spcBef>
                <a:spcPts val="0"/>
              </a:spcBef>
              <a:buNone/>
            </a:pPr>
            <a:r>
              <a:rPr lang="en-US" sz="2000" b="0" dirty="0"/>
              <a:t>4.ITU World Summit on the Information Society (WSIS) status (Parsons) </a:t>
            </a:r>
          </a:p>
          <a:p>
            <a:pPr marL="0" indent="0">
              <a:spcBef>
                <a:spcPts val="0"/>
              </a:spcBef>
              <a:buNone/>
            </a:pPr>
            <a:r>
              <a:rPr lang="en-US" sz="2000" b="0" dirty="0"/>
              <a:t>5.Web conferencing pilot program status (Bennett) </a:t>
            </a:r>
          </a:p>
          <a:p>
            <a:pPr marL="0" indent="0">
              <a:spcBef>
                <a:spcPts val="0"/>
              </a:spcBef>
              <a:buNone/>
            </a:pPr>
            <a:r>
              <a:rPr lang="en-US" sz="2000" b="0" dirty="0"/>
              <a:t>6.Follow up on 802/SA relevant EC workshop items (e.g., 07DEC 802/SA </a:t>
            </a:r>
            <a:r>
              <a:rPr lang="en-US" sz="2000" b="0" dirty="0" err="1"/>
              <a:t>mtg</a:t>
            </a:r>
            <a:r>
              <a:rPr lang="en-US" sz="2000" b="0" dirty="0"/>
              <a:t>, 22JAN EC discussion, etc.) </a:t>
            </a:r>
          </a:p>
          <a:p>
            <a:pPr marL="0" indent="0">
              <a:spcBef>
                <a:spcPts val="0"/>
              </a:spcBef>
              <a:buNone/>
            </a:pPr>
            <a:r>
              <a:rPr lang="en-US" sz="2000" b="0" dirty="0"/>
              <a:t>7.Any Other Business? </a:t>
            </a:r>
          </a:p>
          <a:p>
            <a:pPr marL="0" indent="0">
              <a:spcBef>
                <a:spcPts val="0"/>
              </a:spcBef>
              <a:buNone/>
            </a:pPr>
            <a:r>
              <a:rPr lang="en-US" sz="2000" b="0" dirty="0"/>
              <a:t>8.Action item review – Nikolich </a:t>
            </a:r>
          </a:p>
          <a:p>
            <a:pPr marL="0" indent="0">
              <a:spcBef>
                <a:spcPts val="0"/>
              </a:spcBef>
              <a:buNone/>
            </a:pPr>
            <a:r>
              <a:rPr lang="en-US" sz="2000" b="0" dirty="0"/>
              <a:t>9.Adjourn </a:t>
            </a:r>
          </a:p>
          <a:p>
            <a:pPr marL="0" indent="0">
              <a:spcBef>
                <a:spcPts val="0"/>
              </a:spcBef>
              <a:buNone/>
            </a:pP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42254729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Officer - Election Process Update</a:t>
            </a:r>
            <a:endParaRPr lang="en-US" dirty="0"/>
          </a:p>
        </p:txBody>
      </p:sp>
      <p:sp>
        <p:nvSpPr>
          <p:cNvPr id="3" name="Content Placeholder 2"/>
          <p:cNvSpPr>
            <a:spLocks noGrp="1"/>
          </p:cNvSpPr>
          <p:nvPr>
            <p:ph idx="1"/>
          </p:nvPr>
        </p:nvSpPr>
        <p:spPr>
          <a:xfrm>
            <a:off x="238124" y="1581150"/>
            <a:ext cx="8734425" cy="4514850"/>
          </a:xfrm>
        </p:spPr>
        <p:txBody>
          <a:bodyPr/>
          <a:lstStyle/>
          <a:p>
            <a:r>
              <a:rPr lang="en-US" dirty="0" smtClean="0"/>
              <a:t>Monday </a:t>
            </a:r>
          </a:p>
          <a:p>
            <a:r>
              <a:rPr lang="en-US" dirty="0" smtClean="0"/>
              <a:t>Final call for nominations. Close of nominations.</a:t>
            </a:r>
          </a:p>
          <a:p>
            <a:r>
              <a:rPr lang="en-US" dirty="0" smtClean="0"/>
              <a:t>List of Nominees</a:t>
            </a:r>
          </a:p>
          <a:p>
            <a:r>
              <a:rPr lang="en-US" dirty="0" smtClean="0"/>
              <a:t>10 minutes allocated for a speech by each candidate</a:t>
            </a:r>
          </a:p>
          <a:p>
            <a:r>
              <a:rPr lang="en-US" dirty="0" smtClean="0"/>
              <a:t>10 minutes allocated for question and answer for all candidates</a:t>
            </a:r>
            <a:endParaRPr lang="en-US" dirty="0"/>
          </a:p>
          <a:p>
            <a:r>
              <a:rPr lang="en-US" dirty="0" smtClean="0"/>
              <a:t>Voting to occur to Wednesday</a:t>
            </a:r>
          </a:p>
          <a:p>
            <a:r>
              <a:rPr lang="en-US" dirty="0" smtClean="0"/>
              <a:t>Anonymous paper ballot – counters from EC/IEEE staff</a:t>
            </a:r>
          </a:p>
          <a:p>
            <a:r>
              <a:rPr lang="en-US" dirty="0" smtClean="0"/>
              <a:t>First candidate to exceed 50.00% of ballots wins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253650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1</a:t>
            </a:r>
            <a:endParaRPr lang="en-US" dirty="0"/>
          </a:p>
        </p:txBody>
      </p:sp>
      <p:sp>
        <p:nvSpPr>
          <p:cNvPr id="3" name="Content Placeholder 2"/>
          <p:cNvSpPr>
            <a:spLocks noGrp="1"/>
          </p:cNvSpPr>
          <p:nvPr>
            <p:ph idx="1"/>
          </p:nvPr>
        </p:nvSpPr>
        <p:spPr>
          <a:xfrm>
            <a:off x="333375" y="1714500"/>
            <a:ext cx="8124825" cy="4381500"/>
          </a:xfrm>
        </p:spPr>
        <p:txBody>
          <a:bodyPr/>
          <a:lstStyle/>
          <a:p>
            <a:pPr marL="0" indent="0">
              <a:buNone/>
            </a:pPr>
            <a:r>
              <a:rPr lang="en-US" dirty="0" smtClean="0"/>
              <a:t>Ballot #1:</a:t>
            </a:r>
          </a:p>
          <a:p>
            <a:r>
              <a:rPr lang="en-US" dirty="0" smtClean="0"/>
              <a:t>Three candidates X, Y, Z</a:t>
            </a:r>
          </a:p>
          <a:p>
            <a:r>
              <a:rPr lang="en-US" dirty="0" smtClean="0"/>
              <a:t>Votes cast  X =60, Y=70, Z=80 ; total = 210</a:t>
            </a:r>
          </a:p>
          <a:p>
            <a:r>
              <a:rPr lang="en-US" dirty="0" smtClean="0"/>
              <a:t>X = 28.57%, Y= 33.33%, Z = 38.10%; total=100.0%</a:t>
            </a:r>
          </a:p>
          <a:p>
            <a:r>
              <a:rPr lang="en-US" dirty="0" smtClean="0"/>
              <a:t>No winner but X is removed from contention</a:t>
            </a:r>
          </a:p>
          <a:p>
            <a:pPr marL="0" indent="0">
              <a:buNone/>
            </a:pPr>
            <a:endParaRPr lang="en-US" dirty="0" smtClean="0"/>
          </a:p>
          <a:p>
            <a:pPr marL="0" indent="0">
              <a:buNone/>
            </a:pPr>
            <a:r>
              <a:rPr lang="en-US" dirty="0" smtClean="0"/>
              <a:t>Ballot #2 Two candidates Y, Z</a:t>
            </a:r>
          </a:p>
          <a:p>
            <a:r>
              <a:rPr lang="en-US" dirty="0" smtClean="0"/>
              <a:t>Votes cast Y=100, Z=101</a:t>
            </a:r>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3562248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2</a:t>
            </a:r>
            <a:endParaRPr lang="en-US" dirty="0"/>
          </a:p>
        </p:txBody>
      </p:sp>
      <p:sp>
        <p:nvSpPr>
          <p:cNvPr id="3" name="Content Placeholder 2"/>
          <p:cNvSpPr>
            <a:spLocks noGrp="1"/>
          </p:cNvSpPr>
          <p:nvPr>
            <p:ph idx="1"/>
          </p:nvPr>
        </p:nvSpPr>
        <p:spPr/>
        <p:txBody>
          <a:bodyPr/>
          <a:lstStyle/>
          <a:p>
            <a:r>
              <a:rPr lang="en-US" dirty="0" smtClean="0"/>
              <a:t>Ballot #1:</a:t>
            </a:r>
          </a:p>
          <a:p>
            <a:r>
              <a:rPr lang="en-US" dirty="0" smtClean="0"/>
              <a:t>Three candidates X, Y, Z</a:t>
            </a:r>
          </a:p>
          <a:p>
            <a:r>
              <a:rPr lang="en-US" dirty="0" smtClean="0"/>
              <a:t>Votes cast  X =50, Y=40, Z=120 ; total = 210</a:t>
            </a:r>
          </a:p>
          <a:p>
            <a:r>
              <a:rPr lang="en-US" dirty="0" smtClean="0"/>
              <a:t>X = 23.81%, Y= 19.05%, Z = 57.14%; total =100.00</a:t>
            </a:r>
          </a:p>
          <a:p>
            <a:endParaRPr lang="en-US" dirty="0" smtClean="0"/>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69076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32</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33</a:t>
            </a:fld>
            <a:endParaRPr lang="en-US"/>
          </a:p>
        </p:txBody>
      </p:sp>
      <p:sp>
        <p:nvSpPr>
          <p:cNvPr id="8" name="Text Box 4"/>
          <p:cNvSpPr txBox="1">
            <a:spLocks noChangeArrowheads="1"/>
          </p:cNvSpPr>
          <p:nvPr/>
        </p:nvSpPr>
        <p:spPr bwMode="auto">
          <a:xfrm>
            <a:off x="63442" y="535214"/>
            <a:ext cx="3038139" cy="369332"/>
          </a:xfrm>
          <a:prstGeom prst="rect">
            <a:avLst/>
          </a:prstGeom>
          <a:noFill/>
          <a:ln w="9525">
            <a:noFill/>
            <a:miter lim="800000"/>
            <a:headEnd/>
            <a:tailEnd/>
          </a:ln>
        </p:spPr>
        <p:txBody>
          <a:bodyPr wrap="none">
            <a:spAutoFit/>
          </a:body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1.1 </a:t>
            </a:r>
            <a:endParaRPr lang="en-US" sz="1800" dirty="0">
              <a:solidFill>
                <a:schemeClr val="tx2"/>
              </a:solidFill>
            </a:endParaRPr>
          </a:p>
        </p:txBody>
      </p:sp>
      <p:sp>
        <p:nvSpPr>
          <p:cNvPr id="10" name="Title 9"/>
          <p:cNvSpPr>
            <a:spLocks noGrp="1"/>
          </p:cNvSpPr>
          <p:nvPr>
            <p:ph type="title"/>
          </p:nvPr>
        </p:nvSpPr>
        <p:spPr>
          <a:xfrm>
            <a:off x="685800" y="824655"/>
            <a:ext cx="7772400" cy="413595"/>
          </a:xfrm>
        </p:spPr>
        <p:txBody>
          <a:bodyPr/>
          <a:lstStyle/>
          <a:p>
            <a:r>
              <a:rPr lang="en-US" dirty="0" smtClean="0"/>
              <a:t>Wednesday </a:t>
            </a:r>
            <a:r>
              <a:rPr lang="en-US" dirty="0" smtClean="0"/>
              <a:t>Agenda Outline</a:t>
            </a:r>
            <a:endParaRPr lang="en-US" dirty="0"/>
          </a:p>
        </p:txBody>
      </p:sp>
      <p:sp>
        <p:nvSpPr>
          <p:cNvPr id="20" name="Rectangle 19"/>
          <p:cNvSpPr/>
          <p:nvPr/>
        </p:nvSpPr>
        <p:spPr bwMode="auto">
          <a:xfrm>
            <a:off x="28575" y="1266825"/>
            <a:ext cx="2924175" cy="132397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Part 1</a:t>
            </a:r>
            <a:endParaRPr kumimoji="0" lang="en-US" sz="2400" b="1" i="0" u="sng"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algn="ctr" eaLnBrk="0" hangingPunct="0"/>
            <a:r>
              <a:rPr lang="en-US" dirty="0" smtClean="0"/>
              <a:t>Election Process</a:t>
            </a: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076573" y="1266825"/>
            <a:ext cx="2924175" cy="1800225"/>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Part 2</a:t>
            </a:r>
            <a:endParaRPr kumimoji="0" lang="en-US" sz="2400" b="1" i="0" u="sng" strike="noStrike" cap="none" normalizeH="0" baseline="0" dirty="0" smtClean="0">
              <a:ln>
                <a:noFill/>
              </a:ln>
              <a:solidFill>
                <a:schemeClr val="tx1"/>
              </a:solidFill>
              <a:effectLst/>
              <a:latin typeface="Times New Roman" pitchFamily="18" charset="0"/>
            </a:endParaRPr>
          </a:p>
          <a:p>
            <a:pPr algn="ctr" eaLnBrk="0" hangingPunct="0"/>
            <a:r>
              <a:rPr lang="en-US" dirty="0"/>
              <a:t>Candidate </a:t>
            </a:r>
          </a:p>
          <a:p>
            <a:pPr algn="ctr" eaLnBrk="0" hangingPunct="0"/>
            <a:r>
              <a:rPr lang="en-US" dirty="0"/>
              <a:t>Final Comments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Chair Vote #1</a:t>
            </a:r>
            <a:endParaRPr lang="en-US" dirty="0" smtClean="0"/>
          </a:p>
        </p:txBody>
      </p:sp>
      <p:sp>
        <p:nvSpPr>
          <p:cNvPr id="24" name="Rectangle 23"/>
          <p:cNvSpPr/>
          <p:nvPr/>
        </p:nvSpPr>
        <p:spPr bwMode="auto">
          <a:xfrm>
            <a:off x="6161866" y="2524126"/>
            <a:ext cx="2924175" cy="127873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Part 3</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Business 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 Reports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42874" y="2997993"/>
            <a:ext cx="2447925" cy="95964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Offline tally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By IEEE staff</a:t>
            </a:r>
          </a:p>
        </p:txBody>
      </p:sp>
      <p:sp>
        <p:nvSpPr>
          <p:cNvPr id="2" name="Left Arrow 1"/>
          <p:cNvSpPr/>
          <p:nvPr/>
        </p:nvSpPr>
        <p:spPr bwMode="auto">
          <a:xfrm>
            <a:off x="2647949" y="2943225"/>
            <a:ext cx="339332" cy="24765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Right Arrow 2"/>
          <p:cNvSpPr/>
          <p:nvPr/>
        </p:nvSpPr>
        <p:spPr bwMode="auto">
          <a:xfrm>
            <a:off x="2665214" y="3698081"/>
            <a:ext cx="339332"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Down Arrow 6"/>
          <p:cNvSpPr/>
          <p:nvPr/>
        </p:nvSpPr>
        <p:spPr bwMode="auto">
          <a:xfrm>
            <a:off x="4443412" y="4068960"/>
            <a:ext cx="257175" cy="178593"/>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161866" y="4512467"/>
            <a:ext cx="2924175" cy="75485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Business 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 Reports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3076573" y="3643907"/>
            <a:ext cx="2901558" cy="383977"/>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Result Report #1</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5" name="Rectangle 24"/>
          <p:cNvSpPr/>
          <p:nvPr/>
        </p:nvSpPr>
        <p:spPr bwMode="auto">
          <a:xfrm>
            <a:off x="3087881" y="4259461"/>
            <a:ext cx="2901558" cy="450056"/>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Chair Vote #2 ?</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3076573" y="5272682"/>
            <a:ext cx="2901558" cy="394693"/>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Result Report #2</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219074" y="4343100"/>
            <a:ext cx="2447925" cy="963812"/>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Offline tally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By IEEE staff</a:t>
            </a:r>
          </a:p>
        </p:txBody>
      </p:sp>
      <p:sp>
        <p:nvSpPr>
          <p:cNvPr id="29" name="Left Arrow 28"/>
          <p:cNvSpPr/>
          <p:nvPr/>
        </p:nvSpPr>
        <p:spPr bwMode="auto">
          <a:xfrm>
            <a:off x="2695574" y="4414836"/>
            <a:ext cx="339332" cy="24765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0" name="Right Arrow 29"/>
          <p:cNvSpPr/>
          <p:nvPr/>
        </p:nvSpPr>
        <p:spPr bwMode="auto">
          <a:xfrm>
            <a:off x="2730104" y="5306912"/>
            <a:ext cx="339332"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Bent-Up Arrow 10"/>
          <p:cNvSpPr/>
          <p:nvPr/>
        </p:nvSpPr>
        <p:spPr bwMode="auto">
          <a:xfrm rot="5400000">
            <a:off x="5854306" y="3093720"/>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1" name="Bent-Up Arrow 30"/>
          <p:cNvSpPr/>
          <p:nvPr/>
        </p:nvSpPr>
        <p:spPr bwMode="auto">
          <a:xfrm rot="5400000">
            <a:off x="5913561" y="4708266"/>
            <a:ext cx="180379"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2" name="Bent-Up Arrow 31"/>
          <p:cNvSpPr/>
          <p:nvPr/>
        </p:nvSpPr>
        <p:spPr bwMode="auto">
          <a:xfrm rot="10800000">
            <a:off x="5801819" y="3422927"/>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3" name="Bent-Up Arrow 32"/>
          <p:cNvSpPr/>
          <p:nvPr/>
        </p:nvSpPr>
        <p:spPr bwMode="auto">
          <a:xfrm rot="10800000">
            <a:off x="5801819" y="5079085"/>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3064093" y="5857278"/>
            <a:ext cx="2901558" cy="475060"/>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Vice Chair Vote</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35" name="Down Arrow 34"/>
          <p:cNvSpPr/>
          <p:nvPr/>
        </p:nvSpPr>
        <p:spPr bwMode="auto">
          <a:xfrm>
            <a:off x="4348161" y="5678685"/>
            <a:ext cx="257175" cy="178593"/>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6161866" y="5566468"/>
            <a:ext cx="2924175" cy="75485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Unfinished Business</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Recess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37" name="Right Arrow 36"/>
          <p:cNvSpPr/>
          <p:nvPr/>
        </p:nvSpPr>
        <p:spPr bwMode="auto">
          <a:xfrm>
            <a:off x="5991466" y="5933180"/>
            <a:ext cx="181950"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794181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190500" y="1390650"/>
            <a:ext cx="8808027" cy="4676775"/>
          </a:xfrm>
        </p:spPr>
        <p:txBody>
          <a:bodyPr/>
          <a:lstStyle/>
          <a:p>
            <a:pPr marL="0" indent="0">
              <a:buNone/>
            </a:pPr>
            <a:r>
              <a:rPr lang="en-US" sz="2800" dirty="0" smtClean="0"/>
              <a:t>Rules changes for</a:t>
            </a:r>
          </a:p>
          <a:p>
            <a:pPr marL="914400" lvl="1" indent="-514350">
              <a:buFont typeface="+mj-lt"/>
              <a:buAutoNum type="arabicPeriod"/>
            </a:pPr>
            <a:r>
              <a:rPr lang="en-US" sz="2400" dirty="0" smtClean="0"/>
              <a:t>Membership status</a:t>
            </a:r>
          </a:p>
          <a:p>
            <a:pPr marL="914400" lvl="1" indent="-514350">
              <a:buFont typeface="+mj-lt"/>
              <a:buAutoNum type="arabicPeriod"/>
            </a:pPr>
            <a:r>
              <a:rPr lang="en-US" sz="2400" dirty="0" smtClean="0"/>
              <a:t>Accommodating submissions from past </a:t>
            </a:r>
            <a:r>
              <a:rPr lang="en-US" sz="2400" dirty="0" smtClean="0"/>
              <a:t>members</a:t>
            </a:r>
          </a:p>
          <a:p>
            <a:pPr marL="0" indent="0">
              <a:buNone/>
            </a:pPr>
            <a:r>
              <a:rPr lang="en-US" sz="2800" dirty="0"/>
              <a:t>3GPP liaison letter being </a:t>
            </a:r>
            <a:r>
              <a:rPr lang="en-US" sz="2800" dirty="0" smtClean="0"/>
              <a:t>drafted</a:t>
            </a:r>
          </a:p>
          <a:p>
            <a:pPr marL="0" indent="0">
              <a:buNone/>
            </a:pPr>
            <a:r>
              <a:rPr lang="en-US" sz="2800" dirty="0" smtClean="0"/>
              <a:t>ECC Consultation</a:t>
            </a:r>
          </a:p>
          <a:p>
            <a:pPr marL="0" indent="0">
              <a:buNone/>
            </a:pPr>
            <a:r>
              <a:rPr lang="en-US" sz="2800" dirty="0" smtClean="0"/>
              <a:t>IETF Liaison  </a:t>
            </a:r>
            <a:endParaRPr lang="en-US" sz="2800" dirty="0"/>
          </a:p>
          <a:p>
            <a:pPr marL="914400" lvl="1" indent="-514350">
              <a:buFont typeface="+mj-lt"/>
              <a:buAutoNum type="arabicPeriod"/>
            </a:pPr>
            <a:endParaRPr lang="en-US" sz="24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34</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4259243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None</a:t>
            </a: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36</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of March 16-21, 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will be scheduled to occupy ~ 1 hour</a:t>
            </a:r>
          </a:p>
          <a:p>
            <a:pPr lvl="1">
              <a:spcBef>
                <a:spcPts val="0"/>
              </a:spcBef>
            </a:pPr>
            <a:r>
              <a:rPr lang="en-US" sz="2400" b="1" dirty="0" smtClean="0"/>
              <a:t>Candidate speeches 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March Agenda Outline</a:t>
            </a:r>
            <a:endParaRPr lang="en-US" dirty="0"/>
          </a:p>
        </p:txBody>
      </p:sp>
      <p:sp>
        <p:nvSpPr>
          <p:cNvPr id="20" name="Rectangle 19"/>
          <p:cNvSpPr/>
          <p:nvPr/>
        </p:nvSpPr>
        <p:spPr bwMode="auto">
          <a:xfrm>
            <a:off x="76200" y="1704974"/>
            <a:ext cx="2924175" cy="431482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Monday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algn="ctr" eaLnBrk="0" hangingPunct="0"/>
            <a:r>
              <a:rPr lang="en-US" dirty="0" smtClean="0"/>
              <a:t>Election Process</a:t>
            </a: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Speeches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Questions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124198" y="1704975"/>
            <a:ext cx="2924175" cy="2009775"/>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Wednesday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Intro</a:t>
            </a:r>
          </a:p>
        </p:txBody>
      </p:sp>
      <p:sp>
        <p:nvSpPr>
          <p:cNvPr id="22" name="Rectangle 21"/>
          <p:cNvSpPr/>
          <p:nvPr/>
        </p:nvSpPr>
        <p:spPr bwMode="auto">
          <a:xfrm>
            <a:off x="6172199" y="1704975"/>
            <a:ext cx="2924175" cy="3314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Friday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Adjourn</a:t>
            </a:r>
          </a:p>
        </p:txBody>
      </p:sp>
      <p:sp>
        <p:nvSpPr>
          <p:cNvPr id="23" name="Rectangle 22"/>
          <p:cNvSpPr/>
          <p:nvPr/>
        </p:nvSpPr>
        <p:spPr bwMode="auto">
          <a:xfrm>
            <a:off x="3130492"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t>Count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Count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24" name="Rectangle 23"/>
          <p:cNvSpPr/>
          <p:nvPr/>
        </p:nvSpPr>
        <p:spPr bwMode="auto">
          <a:xfrm>
            <a:off x="4657726"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BusinessMotions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Liaisons</a:t>
            </a:r>
          </a:p>
        </p:txBody>
      </p:sp>
      <p:sp>
        <p:nvSpPr>
          <p:cNvPr id="26" name="Freeform 25"/>
          <p:cNvSpPr/>
          <p:nvPr/>
        </p:nvSpPr>
        <p:spPr bwMode="auto">
          <a:xfrm>
            <a:off x="3486150" y="4419600"/>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3" name="Freeform 12"/>
          <p:cNvSpPr/>
          <p:nvPr/>
        </p:nvSpPr>
        <p:spPr bwMode="auto">
          <a:xfrm>
            <a:off x="3652029" y="5381625"/>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5825"/>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4137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0575"/>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 – Chair Vote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45</a:t>
            </a:fld>
            <a:endParaRPr lang="en-US"/>
          </a:p>
        </p:txBody>
      </p:sp>
      <p:sp>
        <p:nvSpPr>
          <p:cNvPr id="7" name="TextBox 6"/>
          <p:cNvSpPr txBox="1"/>
          <p:nvPr/>
        </p:nvSpPr>
        <p:spPr>
          <a:xfrm>
            <a:off x="533400" y="1743670"/>
            <a:ext cx="2424062" cy="461665"/>
          </a:xfrm>
          <a:prstGeom prst="rect">
            <a:avLst/>
          </a:prstGeom>
          <a:noFill/>
        </p:spPr>
        <p:txBody>
          <a:bodyPr wrap="none" rtlCol="0">
            <a:spAutoFit/>
          </a:bodyPr>
          <a:lstStyle/>
          <a:p>
            <a:r>
              <a:rPr lang="en-US" dirty="0" smtClean="0"/>
              <a:t>Get a blue token </a:t>
            </a:r>
            <a:endParaRPr lang="en-US" dirty="0"/>
          </a:p>
        </p:txBody>
      </p:sp>
      <p:sp>
        <p:nvSpPr>
          <p:cNvPr id="8" name="Content Placeholder 2"/>
          <p:cNvSpPr txBox="1">
            <a:spLocks/>
          </p:cNvSpPr>
          <p:nvPr/>
        </p:nvSpPr>
        <p:spPr bwMode="auto">
          <a:xfrm>
            <a:off x="462918" y="2324104"/>
            <a:ext cx="2743200" cy="1523999"/>
          </a:xfrm>
          <a:prstGeom prst="rect">
            <a:avLst/>
          </a:prstGeom>
          <a:solidFill>
            <a:srgbClr val="CCECFF"/>
          </a:solidFill>
          <a:ln>
            <a:solidFill>
              <a:schemeClr val="accent1">
                <a:lumMod val="60000"/>
                <a:lumOff val="40000"/>
              </a:schemeClr>
            </a:solidFill>
          </a:ln>
          <a:extLst/>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smtClean="0"/>
              <a:t>Adrian     ____</a:t>
            </a:r>
          </a:p>
          <a:p>
            <a:r>
              <a:rPr lang="en-US" kern="0" smtClean="0"/>
              <a:t>Dorothy  ____</a:t>
            </a:r>
          </a:p>
          <a:p>
            <a:r>
              <a:rPr lang="en-US" kern="0" smtClean="0"/>
              <a:t>Jon          ____</a:t>
            </a:r>
            <a:endParaRPr lang="en-US" kern="0" dirty="0"/>
          </a:p>
        </p:txBody>
      </p:sp>
      <p:sp>
        <p:nvSpPr>
          <p:cNvPr id="9" name="TextBox 8"/>
          <p:cNvSpPr txBox="1"/>
          <p:nvPr/>
        </p:nvSpPr>
        <p:spPr>
          <a:xfrm>
            <a:off x="3800475" y="2324108"/>
            <a:ext cx="2519472" cy="1200329"/>
          </a:xfrm>
          <a:prstGeom prst="rect">
            <a:avLst/>
          </a:prstGeom>
          <a:noFill/>
          <a:ln>
            <a:solidFill>
              <a:schemeClr val="accent1">
                <a:lumMod val="40000"/>
                <a:lumOff val="60000"/>
              </a:schemeClr>
            </a:solidFill>
          </a:ln>
        </p:spPr>
        <p:txBody>
          <a:bodyPr wrap="none" rtlCol="0">
            <a:spAutoFit/>
          </a:bodyPr>
          <a:lstStyle/>
          <a:p>
            <a:r>
              <a:rPr lang="en-US" dirty="0" smtClean="0"/>
              <a:t>Mark your choice</a:t>
            </a:r>
          </a:p>
          <a:p>
            <a:r>
              <a:rPr lang="en-US" dirty="0" smtClean="0"/>
              <a:t>      One only</a:t>
            </a:r>
          </a:p>
          <a:p>
            <a:pPr algn="ctr"/>
            <a:r>
              <a:rPr lang="en-US" dirty="0" smtClean="0"/>
              <a:t>Fold</a:t>
            </a:r>
            <a:endParaRPr lang="en-US" dirty="0"/>
          </a:p>
        </p:txBody>
      </p:sp>
      <p:sp>
        <p:nvSpPr>
          <p:cNvPr id="10" name="TextBox 9"/>
          <p:cNvSpPr txBox="1"/>
          <p:nvPr/>
        </p:nvSpPr>
        <p:spPr>
          <a:xfrm>
            <a:off x="3505200" y="4286253"/>
            <a:ext cx="2262158" cy="1569660"/>
          </a:xfrm>
          <a:prstGeom prst="rect">
            <a:avLst/>
          </a:prstGeom>
          <a:noFill/>
          <a:ln>
            <a:solidFill>
              <a:schemeClr val="accent1">
                <a:lumMod val="60000"/>
                <a:lumOff val="40000"/>
              </a:schemeClr>
            </a:solidFill>
          </a:ln>
        </p:spPr>
        <p:txBody>
          <a:bodyPr wrap="none" rtlCol="0">
            <a:spAutoFit/>
          </a:bodyPr>
          <a:lstStyle/>
          <a:p>
            <a:r>
              <a:rPr lang="en-US" dirty="0" smtClean="0"/>
              <a:t>Go to table</a:t>
            </a:r>
          </a:p>
          <a:p>
            <a:r>
              <a:rPr lang="en-US" dirty="0" smtClean="0"/>
              <a:t>Verify voter</a:t>
            </a:r>
          </a:p>
          <a:p>
            <a:endParaRPr lang="en-US" dirty="0" smtClean="0"/>
          </a:p>
          <a:p>
            <a:r>
              <a:rPr lang="en-US" dirty="0" smtClean="0"/>
              <a:t>Alphabetic split</a:t>
            </a:r>
            <a:endParaRPr lang="en-US" dirty="0"/>
          </a:p>
        </p:txBody>
      </p:sp>
      <p:sp>
        <p:nvSpPr>
          <p:cNvPr id="11" name="TextBox 10"/>
          <p:cNvSpPr txBox="1"/>
          <p:nvPr/>
        </p:nvSpPr>
        <p:spPr>
          <a:xfrm>
            <a:off x="6358631" y="4267206"/>
            <a:ext cx="2048959" cy="1200329"/>
          </a:xfrm>
          <a:prstGeom prst="rect">
            <a:avLst/>
          </a:prstGeom>
          <a:noFill/>
          <a:ln>
            <a:solidFill>
              <a:schemeClr val="accent1">
                <a:lumMod val="60000"/>
                <a:lumOff val="40000"/>
              </a:schemeClr>
            </a:solidFill>
          </a:ln>
        </p:spPr>
        <p:txBody>
          <a:bodyPr wrap="none" rtlCol="0">
            <a:spAutoFit/>
          </a:bodyPr>
          <a:lstStyle/>
          <a:p>
            <a:r>
              <a:rPr lang="en-US" dirty="0" smtClean="0"/>
              <a:t>Drop in Box</a:t>
            </a:r>
          </a:p>
          <a:p>
            <a:endParaRPr lang="en-US" dirty="0" smtClean="0"/>
          </a:p>
          <a:p>
            <a:r>
              <a:rPr lang="en-US" dirty="0" smtClean="0"/>
              <a:t>Return to seat</a:t>
            </a:r>
            <a:endParaRPr lang="en-US" dirty="0"/>
          </a:p>
        </p:txBody>
      </p:sp>
      <p:sp>
        <p:nvSpPr>
          <p:cNvPr id="12" name="TextBox 11"/>
          <p:cNvSpPr txBox="1"/>
          <p:nvPr/>
        </p:nvSpPr>
        <p:spPr>
          <a:xfrm>
            <a:off x="1924050" y="4426987"/>
            <a:ext cx="748923" cy="461665"/>
          </a:xfrm>
          <a:prstGeom prst="rect">
            <a:avLst/>
          </a:prstGeom>
          <a:noFill/>
        </p:spPr>
        <p:txBody>
          <a:bodyPr wrap="none" rtlCol="0">
            <a:spAutoFit/>
          </a:bodyPr>
          <a:lstStyle/>
          <a:p>
            <a:r>
              <a:rPr lang="en-US" dirty="0" smtClean="0"/>
              <a:t>A-G</a:t>
            </a:r>
            <a:endParaRPr lang="en-US" dirty="0"/>
          </a:p>
        </p:txBody>
      </p:sp>
      <p:sp>
        <p:nvSpPr>
          <p:cNvPr id="13" name="TextBox 12"/>
          <p:cNvSpPr txBox="1"/>
          <p:nvPr/>
        </p:nvSpPr>
        <p:spPr>
          <a:xfrm>
            <a:off x="1924050" y="4871929"/>
            <a:ext cx="731290" cy="461665"/>
          </a:xfrm>
          <a:prstGeom prst="rect">
            <a:avLst/>
          </a:prstGeom>
          <a:noFill/>
        </p:spPr>
        <p:txBody>
          <a:bodyPr wrap="none" rtlCol="0">
            <a:spAutoFit/>
          </a:bodyPr>
          <a:lstStyle/>
          <a:p>
            <a:r>
              <a:rPr lang="en-US" dirty="0" smtClean="0"/>
              <a:t>H-L</a:t>
            </a:r>
            <a:endParaRPr lang="en-US" dirty="0"/>
          </a:p>
        </p:txBody>
      </p:sp>
      <p:sp>
        <p:nvSpPr>
          <p:cNvPr id="14" name="TextBox 13"/>
          <p:cNvSpPr txBox="1"/>
          <p:nvPr/>
        </p:nvSpPr>
        <p:spPr>
          <a:xfrm>
            <a:off x="1924050" y="5316871"/>
            <a:ext cx="748923" cy="461665"/>
          </a:xfrm>
          <a:prstGeom prst="rect">
            <a:avLst/>
          </a:prstGeom>
          <a:noFill/>
        </p:spPr>
        <p:txBody>
          <a:bodyPr wrap="none" rtlCol="0">
            <a:spAutoFit/>
          </a:bodyPr>
          <a:lstStyle/>
          <a:p>
            <a:r>
              <a:rPr lang="en-US" dirty="0" smtClean="0"/>
              <a:t>M-S</a:t>
            </a:r>
            <a:endParaRPr lang="en-US" dirty="0"/>
          </a:p>
        </p:txBody>
      </p:sp>
      <p:sp>
        <p:nvSpPr>
          <p:cNvPr id="15" name="TextBox 14"/>
          <p:cNvSpPr txBox="1"/>
          <p:nvPr/>
        </p:nvSpPr>
        <p:spPr>
          <a:xfrm>
            <a:off x="1924050" y="5761813"/>
            <a:ext cx="669350" cy="461665"/>
          </a:xfrm>
          <a:prstGeom prst="rect">
            <a:avLst/>
          </a:prstGeom>
          <a:noFill/>
        </p:spPr>
        <p:txBody>
          <a:bodyPr wrap="none" rtlCol="0">
            <a:spAutoFit/>
          </a:bodyPr>
          <a:lstStyle/>
          <a:p>
            <a:r>
              <a:rPr lang="en-US" dirty="0" smtClean="0"/>
              <a:t>T-Z</a:t>
            </a:r>
            <a:endParaRPr lang="en-US" dirty="0"/>
          </a:p>
        </p:txBody>
      </p:sp>
      <p:sp>
        <p:nvSpPr>
          <p:cNvPr id="18" name="Right Brace 17"/>
          <p:cNvSpPr/>
          <p:nvPr/>
        </p:nvSpPr>
        <p:spPr bwMode="auto">
          <a:xfrm>
            <a:off x="2824162" y="4550311"/>
            <a:ext cx="466725" cy="1524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Right Arrow 18"/>
          <p:cNvSpPr/>
          <p:nvPr/>
        </p:nvSpPr>
        <p:spPr bwMode="auto">
          <a:xfrm>
            <a:off x="5924550" y="4657819"/>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Right Arrow 19"/>
          <p:cNvSpPr/>
          <p:nvPr/>
        </p:nvSpPr>
        <p:spPr bwMode="auto">
          <a:xfrm>
            <a:off x="3307501" y="2743344"/>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1" name="Down Arrow 20"/>
          <p:cNvSpPr/>
          <p:nvPr/>
        </p:nvSpPr>
        <p:spPr bwMode="auto">
          <a:xfrm>
            <a:off x="4236229" y="3581400"/>
            <a:ext cx="400050" cy="371475"/>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2"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39140190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685800"/>
            <a:ext cx="8391525" cy="638175"/>
          </a:xfrm>
        </p:spPr>
        <p:txBody>
          <a:bodyPr/>
          <a:lstStyle/>
          <a:p>
            <a:r>
              <a:rPr lang="en-US" dirty="0" smtClean="0"/>
              <a:t>Election Process – Chair Vote #2 - If required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46</a:t>
            </a:fld>
            <a:endParaRPr lang="en-US"/>
          </a:p>
        </p:txBody>
      </p:sp>
      <p:sp>
        <p:nvSpPr>
          <p:cNvPr id="7" name="TextBox 6"/>
          <p:cNvSpPr txBox="1"/>
          <p:nvPr/>
        </p:nvSpPr>
        <p:spPr>
          <a:xfrm>
            <a:off x="161925" y="1743670"/>
            <a:ext cx="3418756" cy="461665"/>
          </a:xfrm>
          <a:prstGeom prst="rect">
            <a:avLst/>
          </a:prstGeom>
          <a:noFill/>
        </p:spPr>
        <p:txBody>
          <a:bodyPr wrap="none" rtlCol="0">
            <a:spAutoFit/>
          </a:bodyPr>
          <a:lstStyle/>
          <a:p>
            <a:r>
              <a:rPr lang="en-US" dirty="0" smtClean="0"/>
              <a:t>Get a blank green token </a:t>
            </a:r>
            <a:endParaRPr lang="en-US" dirty="0"/>
          </a:p>
        </p:txBody>
      </p:sp>
      <p:sp>
        <p:nvSpPr>
          <p:cNvPr id="8" name="Content Placeholder 2"/>
          <p:cNvSpPr txBox="1">
            <a:spLocks/>
          </p:cNvSpPr>
          <p:nvPr/>
        </p:nvSpPr>
        <p:spPr bwMode="auto">
          <a:xfrm>
            <a:off x="91443" y="2324104"/>
            <a:ext cx="2743200" cy="1523999"/>
          </a:xfrm>
          <a:prstGeom prst="rect">
            <a:avLst/>
          </a:prstGeom>
          <a:solidFill>
            <a:srgbClr val="CCFFCC"/>
          </a:solidFill>
          <a:ln>
            <a:solidFill>
              <a:schemeClr val="accent1">
                <a:lumMod val="60000"/>
                <a:lumOff val="40000"/>
              </a:schemeClr>
            </a:solidFill>
          </a:ln>
          <a:extLst/>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kern="0" dirty="0"/>
          </a:p>
        </p:txBody>
      </p:sp>
      <p:sp>
        <p:nvSpPr>
          <p:cNvPr id="9" name="TextBox 8"/>
          <p:cNvSpPr txBox="1"/>
          <p:nvPr/>
        </p:nvSpPr>
        <p:spPr>
          <a:xfrm>
            <a:off x="3491868" y="2647774"/>
            <a:ext cx="3546035" cy="1200329"/>
          </a:xfrm>
          <a:prstGeom prst="rect">
            <a:avLst/>
          </a:prstGeom>
          <a:noFill/>
          <a:ln>
            <a:solidFill>
              <a:schemeClr val="accent1">
                <a:lumMod val="40000"/>
                <a:lumOff val="60000"/>
              </a:schemeClr>
            </a:solidFill>
          </a:ln>
        </p:spPr>
        <p:txBody>
          <a:bodyPr wrap="none" rtlCol="0">
            <a:spAutoFit/>
          </a:bodyPr>
          <a:lstStyle/>
          <a:p>
            <a:r>
              <a:rPr lang="en-US" dirty="0" smtClean="0"/>
              <a:t>Indicate candidate choice</a:t>
            </a:r>
          </a:p>
          <a:p>
            <a:r>
              <a:rPr lang="en-US" dirty="0" smtClean="0"/>
              <a:t>A single letter is adequate</a:t>
            </a:r>
          </a:p>
          <a:p>
            <a:pPr algn="ctr"/>
            <a:r>
              <a:rPr lang="en-US" dirty="0" smtClean="0"/>
              <a:t>Fold</a:t>
            </a:r>
            <a:endParaRPr lang="en-US" dirty="0"/>
          </a:p>
        </p:txBody>
      </p:sp>
      <p:sp>
        <p:nvSpPr>
          <p:cNvPr id="10" name="TextBox 9"/>
          <p:cNvSpPr txBox="1"/>
          <p:nvPr/>
        </p:nvSpPr>
        <p:spPr>
          <a:xfrm>
            <a:off x="2933700" y="4410078"/>
            <a:ext cx="2262158" cy="1569660"/>
          </a:xfrm>
          <a:prstGeom prst="rect">
            <a:avLst/>
          </a:prstGeom>
          <a:noFill/>
          <a:ln>
            <a:solidFill>
              <a:schemeClr val="accent1">
                <a:lumMod val="60000"/>
                <a:lumOff val="40000"/>
              </a:schemeClr>
            </a:solidFill>
          </a:ln>
        </p:spPr>
        <p:txBody>
          <a:bodyPr wrap="none" rtlCol="0">
            <a:spAutoFit/>
          </a:bodyPr>
          <a:lstStyle/>
          <a:p>
            <a:r>
              <a:rPr lang="en-US" dirty="0"/>
              <a:t>Go to table</a:t>
            </a:r>
          </a:p>
          <a:p>
            <a:r>
              <a:rPr lang="en-US" dirty="0" smtClean="0"/>
              <a:t>Verify voter</a:t>
            </a:r>
          </a:p>
          <a:p>
            <a:endParaRPr lang="en-US" dirty="0" smtClean="0"/>
          </a:p>
          <a:p>
            <a:r>
              <a:rPr lang="en-US" dirty="0" smtClean="0"/>
              <a:t>Alphabetic split</a:t>
            </a:r>
            <a:endParaRPr lang="en-US" dirty="0"/>
          </a:p>
        </p:txBody>
      </p:sp>
      <p:sp>
        <p:nvSpPr>
          <p:cNvPr id="11" name="TextBox 10"/>
          <p:cNvSpPr txBox="1"/>
          <p:nvPr/>
        </p:nvSpPr>
        <p:spPr>
          <a:xfrm>
            <a:off x="5768081" y="4505331"/>
            <a:ext cx="2048959" cy="1200329"/>
          </a:xfrm>
          <a:prstGeom prst="rect">
            <a:avLst/>
          </a:prstGeom>
          <a:noFill/>
          <a:ln>
            <a:solidFill>
              <a:schemeClr val="accent1">
                <a:lumMod val="60000"/>
                <a:lumOff val="40000"/>
              </a:schemeClr>
            </a:solidFill>
          </a:ln>
        </p:spPr>
        <p:txBody>
          <a:bodyPr wrap="none" rtlCol="0">
            <a:spAutoFit/>
          </a:bodyPr>
          <a:lstStyle/>
          <a:p>
            <a:r>
              <a:rPr lang="en-US" dirty="0" smtClean="0"/>
              <a:t>Drop in Box</a:t>
            </a:r>
          </a:p>
          <a:p>
            <a:endParaRPr lang="en-US" dirty="0" smtClean="0"/>
          </a:p>
          <a:p>
            <a:r>
              <a:rPr lang="en-US" dirty="0" smtClean="0"/>
              <a:t>Return to seat</a:t>
            </a:r>
            <a:endParaRPr lang="en-US" dirty="0"/>
          </a:p>
        </p:txBody>
      </p:sp>
      <p:sp>
        <p:nvSpPr>
          <p:cNvPr id="12" name="TextBox 11"/>
          <p:cNvSpPr txBox="1"/>
          <p:nvPr/>
        </p:nvSpPr>
        <p:spPr>
          <a:xfrm>
            <a:off x="6147185" y="1390662"/>
            <a:ext cx="2876941" cy="1200329"/>
          </a:xfrm>
          <a:prstGeom prst="rect">
            <a:avLst/>
          </a:prstGeom>
          <a:noFill/>
          <a:ln>
            <a:solidFill>
              <a:schemeClr val="accent1">
                <a:lumMod val="40000"/>
                <a:lumOff val="60000"/>
              </a:schemeClr>
            </a:solidFill>
          </a:ln>
        </p:spPr>
        <p:txBody>
          <a:bodyPr wrap="none" rtlCol="0">
            <a:spAutoFit/>
          </a:bodyPr>
          <a:lstStyle/>
          <a:p>
            <a:r>
              <a:rPr lang="en-US" dirty="0" smtClean="0"/>
              <a:t>J= Jon Rosdahl</a:t>
            </a:r>
          </a:p>
          <a:p>
            <a:r>
              <a:rPr lang="en-US" dirty="0" smtClean="0"/>
              <a:t>A=Adrian Stephens</a:t>
            </a:r>
          </a:p>
          <a:p>
            <a:r>
              <a:rPr lang="en-US" dirty="0" smtClean="0"/>
              <a:t>D = Dorothy Stanley</a:t>
            </a:r>
            <a:endParaRPr lang="en-US" dirty="0"/>
          </a:p>
        </p:txBody>
      </p:sp>
      <p:sp>
        <p:nvSpPr>
          <p:cNvPr id="13" name="TextBox 12"/>
          <p:cNvSpPr txBox="1"/>
          <p:nvPr/>
        </p:nvSpPr>
        <p:spPr>
          <a:xfrm>
            <a:off x="1485900" y="4493662"/>
            <a:ext cx="748923" cy="461665"/>
          </a:xfrm>
          <a:prstGeom prst="rect">
            <a:avLst/>
          </a:prstGeom>
          <a:noFill/>
        </p:spPr>
        <p:txBody>
          <a:bodyPr wrap="none" rtlCol="0">
            <a:spAutoFit/>
          </a:bodyPr>
          <a:lstStyle/>
          <a:p>
            <a:r>
              <a:rPr lang="en-US" dirty="0" smtClean="0"/>
              <a:t>A-G</a:t>
            </a:r>
            <a:endParaRPr lang="en-US" dirty="0"/>
          </a:p>
        </p:txBody>
      </p:sp>
      <p:sp>
        <p:nvSpPr>
          <p:cNvPr id="14" name="TextBox 13"/>
          <p:cNvSpPr txBox="1"/>
          <p:nvPr/>
        </p:nvSpPr>
        <p:spPr>
          <a:xfrm>
            <a:off x="1485900" y="4938604"/>
            <a:ext cx="731290" cy="461665"/>
          </a:xfrm>
          <a:prstGeom prst="rect">
            <a:avLst/>
          </a:prstGeom>
          <a:noFill/>
        </p:spPr>
        <p:txBody>
          <a:bodyPr wrap="none" rtlCol="0">
            <a:spAutoFit/>
          </a:bodyPr>
          <a:lstStyle/>
          <a:p>
            <a:r>
              <a:rPr lang="en-US" dirty="0" smtClean="0"/>
              <a:t>H-L</a:t>
            </a:r>
            <a:endParaRPr lang="en-US" dirty="0"/>
          </a:p>
        </p:txBody>
      </p:sp>
      <p:sp>
        <p:nvSpPr>
          <p:cNvPr id="15" name="TextBox 14"/>
          <p:cNvSpPr txBox="1"/>
          <p:nvPr/>
        </p:nvSpPr>
        <p:spPr>
          <a:xfrm>
            <a:off x="1485900" y="5383546"/>
            <a:ext cx="748923" cy="461665"/>
          </a:xfrm>
          <a:prstGeom prst="rect">
            <a:avLst/>
          </a:prstGeom>
          <a:noFill/>
        </p:spPr>
        <p:txBody>
          <a:bodyPr wrap="none" rtlCol="0">
            <a:spAutoFit/>
          </a:bodyPr>
          <a:lstStyle/>
          <a:p>
            <a:r>
              <a:rPr lang="en-US" dirty="0" smtClean="0"/>
              <a:t>M-S</a:t>
            </a:r>
            <a:endParaRPr lang="en-US" dirty="0"/>
          </a:p>
        </p:txBody>
      </p:sp>
      <p:sp>
        <p:nvSpPr>
          <p:cNvPr id="16" name="TextBox 15"/>
          <p:cNvSpPr txBox="1"/>
          <p:nvPr/>
        </p:nvSpPr>
        <p:spPr>
          <a:xfrm>
            <a:off x="1485900" y="5828488"/>
            <a:ext cx="669350" cy="461665"/>
          </a:xfrm>
          <a:prstGeom prst="rect">
            <a:avLst/>
          </a:prstGeom>
          <a:noFill/>
        </p:spPr>
        <p:txBody>
          <a:bodyPr wrap="none" rtlCol="0">
            <a:spAutoFit/>
          </a:bodyPr>
          <a:lstStyle/>
          <a:p>
            <a:r>
              <a:rPr lang="en-US" dirty="0" smtClean="0"/>
              <a:t>T-Z</a:t>
            </a:r>
            <a:endParaRPr lang="en-US" dirty="0"/>
          </a:p>
        </p:txBody>
      </p:sp>
      <p:sp>
        <p:nvSpPr>
          <p:cNvPr id="17" name="Right Brace 16"/>
          <p:cNvSpPr/>
          <p:nvPr/>
        </p:nvSpPr>
        <p:spPr bwMode="auto">
          <a:xfrm>
            <a:off x="2386012" y="4616986"/>
            <a:ext cx="466725" cy="1524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8" name="Right Arrow 17"/>
          <p:cNvSpPr/>
          <p:nvPr/>
        </p:nvSpPr>
        <p:spPr bwMode="auto">
          <a:xfrm>
            <a:off x="2933700" y="2876560"/>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Right Arrow 18"/>
          <p:cNvSpPr/>
          <p:nvPr/>
        </p:nvSpPr>
        <p:spPr bwMode="auto">
          <a:xfrm>
            <a:off x="5308703" y="4757676"/>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Down Arrow 2"/>
          <p:cNvSpPr/>
          <p:nvPr/>
        </p:nvSpPr>
        <p:spPr bwMode="auto">
          <a:xfrm>
            <a:off x="3981450" y="3952875"/>
            <a:ext cx="400050" cy="371475"/>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3663813" y="1328171"/>
            <a:ext cx="2403612" cy="830997"/>
          </a:xfrm>
          <a:prstGeom prst="rect">
            <a:avLst/>
          </a:prstGeom>
          <a:noFill/>
        </p:spPr>
        <p:txBody>
          <a:bodyPr wrap="square" rtlCol="0">
            <a:spAutoFit/>
          </a:bodyPr>
          <a:lstStyle/>
          <a:p>
            <a:r>
              <a:rPr lang="en-US" dirty="0" smtClean="0"/>
              <a:t>Only two choices </a:t>
            </a:r>
          </a:p>
          <a:p>
            <a:r>
              <a:rPr lang="en-US" dirty="0" smtClean="0"/>
              <a:t>in this phase</a:t>
            </a:r>
            <a:endParaRPr lang="en-US" dirty="0"/>
          </a:p>
        </p:txBody>
      </p:sp>
      <p:sp>
        <p:nvSpPr>
          <p:cNvPr id="21" name="Text Box 4"/>
          <p:cNvSpPr txBox="1">
            <a:spLocks noChangeArrowheads="1"/>
          </p:cNvSpPr>
          <p:nvPr/>
        </p:nvSpPr>
        <p:spPr bwMode="auto">
          <a:xfrm>
            <a:off x="22225" y="473757"/>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157622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47</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48</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49</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China World   Conference Level</a:t>
            </a:r>
            <a:endParaRPr lang="en-US"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26607" y="-451740"/>
            <a:ext cx="5060701" cy="870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305050" y="2867025"/>
            <a:ext cx="444352" cy="523220"/>
          </a:xfrm>
          <a:prstGeom prst="rect">
            <a:avLst/>
          </a:prstGeom>
          <a:solidFill>
            <a:srgbClr val="FFFF00"/>
          </a:solidFill>
        </p:spPr>
        <p:txBody>
          <a:bodyPr wrap="none" rtlCol="0">
            <a:spAutoFit/>
          </a:bodyPr>
          <a:lstStyle/>
          <a:p>
            <a:r>
              <a:rPr lang="en-US" sz="2800" dirty="0" smtClean="0"/>
              <a:t>A</a:t>
            </a:r>
            <a:endParaRPr lang="en-US" sz="2800" dirty="0"/>
          </a:p>
        </p:txBody>
      </p:sp>
      <p:sp>
        <p:nvSpPr>
          <p:cNvPr id="12" name="TextBox 11"/>
          <p:cNvSpPr txBox="1"/>
          <p:nvPr/>
        </p:nvSpPr>
        <p:spPr>
          <a:xfrm>
            <a:off x="2325888" y="3781425"/>
            <a:ext cx="423514" cy="523220"/>
          </a:xfrm>
          <a:prstGeom prst="rect">
            <a:avLst/>
          </a:prstGeom>
          <a:solidFill>
            <a:srgbClr val="FFFF00"/>
          </a:solidFill>
        </p:spPr>
        <p:txBody>
          <a:bodyPr wrap="none" rtlCol="0">
            <a:spAutoFit/>
          </a:bodyPr>
          <a:lstStyle/>
          <a:p>
            <a:r>
              <a:rPr lang="en-US" sz="2800" dirty="0" smtClean="0"/>
              <a:t>B</a:t>
            </a:r>
            <a:endParaRPr lang="en-US" sz="2800" dirty="0"/>
          </a:p>
        </p:txBody>
      </p:sp>
      <p:sp>
        <p:nvSpPr>
          <p:cNvPr id="13" name="TextBox 12"/>
          <p:cNvSpPr txBox="1"/>
          <p:nvPr/>
        </p:nvSpPr>
        <p:spPr>
          <a:xfrm>
            <a:off x="2305050" y="4581525"/>
            <a:ext cx="444352" cy="523220"/>
          </a:xfrm>
          <a:prstGeom prst="rect">
            <a:avLst/>
          </a:prstGeom>
          <a:solidFill>
            <a:srgbClr val="FFFF00"/>
          </a:solidFill>
        </p:spPr>
        <p:txBody>
          <a:bodyPr wrap="none" rtlCol="0">
            <a:spAutoFit/>
          </a:bodyPr>
          <a:lstStyle/>
          <a:p>
            <a:r>
              <a:rPr lang="en-US" sz="2800" dirty="0" smtClean="0"/>
              <a:t>C</a:t>
            </a:r>
            <a:endParaRPr lang="en-US" sz="2800" dirty="0"/>
          </a:p>
        </p:txBody>
      </p:sp>
      <p:sp>
        <p:nvSpPr>
          <p:cNvPr id="3" name="TextBox 2"/>
          <p:cNvSpPr txBox="1"/>
          <p:nvPr/>
        </p:nvSpPr>
        <p:spPr>
          <a:xfrm rot="16200000">
            <a:off x="1068259" y="3739155"/>
            <a:ext cx="1682705" cy="461665"/>
          </a:xfrm>
          <a:prstGeom prst="rect">
            <a:avLst/>
          </a:prstGeom>
          <a:solidFill>
            <a:srgbClr val="FFFF00"/>
          </a:solidFill>
        </p:spPr>
        <p:txBody>
          <a:bodyPr wrap="none" rtlCol="0">
            <a:spAutoFit/>
          </a:bodyPr>
          <a:lstStyle/>
          <a:p>
            <a:r>
              <a:rPr lang="en-US" dirty="0" smtClean="0"/>
              <a:t>Conference</a:t>
            </a:r>
            <a:endParaRPr lang="en-US" dirty="0"/>
          </a:p>
        </p:txBody>
      </p:sp>
      <p:sp>
        <p:nvSpPr>
          <p:cNvPr id="14" name="TextBox 13"/>
          <p:cNvSpPr txBox="1"/>
          <p:nvPr/>
        </p:nvSpPr>
        <p:spPr>
          <a:xfrm>
            <a:off x="5010150" y="4781550"/>
            <a:ext cx="370614" cy="400110"/>
          </a:xfrm>
          <a:prstGeom prst="rect">
            <a:avLst/>
          </a:prstGeom>
          <a:solidFill>
            <a:srgbClr val="FFFF00"/>
          </a:solidFill>
        </p:spPr>
        <p:txBody>
          <a:bodyPr wrap="none" rtlCol="0">
            <a:spAutoFit/>
          </a:bodyPr>
          <a:lstStyle/>
          <a:p>
            <a:r>
              <a:rPr lang="en-US" sz="2000" dirty="0" smtClean="0"/>
              <a:t>A</a:t>
            </a:r>
            <a:endParaRPr lang="en-US" sz="2000" dirty="0"/>
          </a:p>
        </p:txBody>
      </p:sp>
      <p:sp>
        <p:nvSpPr>
          <p:cNvPr id="15" name="TextBox 14"/>
          <p:cNvSpPr txBox="1"/>
          <p:nvPr/>
        </p:nvSpPr>
        <p:spPr>
          <a:xfrm>
            <a:off x="5428389" y="4781550"/>
            <a:ext cx="356188" cy="400110"/>
          </a:xfrm>
          <a:prstGeom prst="rect">
            <a:avLst/>
          </a:prstGeom>
          <a:solidFill>
            <a:srgbClr val="FFFF00"/>
          </a:solidFill>
        </p:spPr>
        <p:txBody>
          <a:bodyPr wrap="none" rtlCol="0">
            <a:spAutoFit/>
          </a:bodyPr>
          <a:lstStyle/>
          <a:p>
            <a:r>
              <a:rPr lang="en-US" sz="2000" dirty="0" smtClean="0"/>
              <a:t>B</a:t>
            </a:r>
            <a:endParaRPr lang="en-US" sz="2000" dirty="0"/>
          </a:p>
        </p:txBody>
      </p:sp>
      <p:sp>
        <p:nvSpPr>
          <p:cNvPr id="16" name="TextBox 15"/>
          <p:cNvSpPr txBox="1"/>
          <p:nvPr/>
        </p:nvSpPr>
        <p:spPr>
          <a:xfrm>
            <a:off x="5846628" y="4781550"/>
            <a:ext cx="370614" cy="400110"/>
          </a:xfrm>
          <a:prstGeom prst="rect">
            <a:avLst/>
          </a:prstGeom>
          <a:solidFill>
            <a:srgbClr val="FFFF00"/>
          </a:solidFill>
        </p:spPr>
        <p:txBody>
          <a:bodyPr wrap="none" rtlCol="0">
            <a:spAutoFit/>
          </a:bodyPr>
          <a:lstStyle/>
          <a:p>
            <a:r>
              <a:rPr lang="en-US" sz="2000" dirty="0" smtClean="0"/>
              <a:t>C</a:t>
            </a:r>
            <a:endParaRPr lang="en-US" sz="2000" dirty="0"/>
          </a:p>
        </p:txBody>
      </p:sp>
      <p:sp>
        <p:nvSpPr>
          <p:cNvPr id="17" name="TextBox 16"/>
          <p:cNvSpPr txBox="1"/>
          <p:nvPr/>
        </p:nvSpPr>
        <p:spPr>
          <a:xfrm>
            <a:off x="6456255" y="4781550"/>
            <a:ext cx="370614" cy="400110"/>
          </a:xfrm>
          <a:prstGeom prst="rect">
            <a:avLst/>
          </a:prstGeom>
          <a:solidFill>
            <a:srgbClr val="FFFF00"/>
          </a:solidFill>
        </p:spPr>
        <p:txBody>
          <a:bodyPr wrap="none" rtlCol="0">
            <a:spAutoFit/>
          </a:bodyPr>
          <a:lstStyle/>
          <a:p>
            <a:r>
              <a:rPr lang="en-US" sz="2000" dirty="0" smtClean="0"/>
              <a:t>D</a:t>
            </a:r>
            <a:endParaRPr lang="en-US" sz="2000" dirty="0"/>
          </a:p>
        </p:txBody>
      </p:sp>
      <p:sp>
        <p:nvSpPr>
          <p:cNvPr id="18" name="TextBox 17"/>
          <p:cNvSpPr txBox="1"/>
          <p:nvPr/>
        </p:nvSpPr>
        <p:spPr>
          <a:xfrm>
            <a:off x="5503585" y="4304645"/>
            <a:ext cx="1056700" cy="461665"/>
          </a:xfrm>
          <a:prstGeom prst="rect">
            <a:avLst/>
          </a:prstGeom>
          <a:solidFill>
            <a:srgbClr val="FFFF00"/>
          </a:solidFill>
        </p:spPr>
        <p:txBody>
          <a:bodyPr wrap="none" rtlCol="0">
            <a:spAutoFit/>
          </a:bodyPr>
          <a:lstStyle/>
          <a:p>
            <a:r>
              <a:rPr lang="en-US" dirty="0" smtClean="0"/>
              <a:t>Grand</a:t>
            </a:r>
            <a:endParaRPr lang="en-US" dirty="0"/>
          </a:p>
        </p:txBody>
      </p:sp>
      <p:sp>
        <p:nvSpPr>
          <p:cNvPr id="9" name="Down Arrow 8"/>
          <p:cNvSpPr/>
          <p:nvPr/>
        </p:nvSpPr>
        <p:spPr bwMode="auto">
          <a:xfrm>
            <a:off x="4804423" y="3228645"/>
            <a:ext cx="323850" cy="438479"/>
          </a:xfrm>
          <a:prstGeom prst="downArrow">
            <a:avLst/>
          </a:prstGeom>
          <a:solidFill>
            <a:srgbClr val="66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4317042" y="2776240"/>
            <a:ext cx="1186543" cy="461665"/>
          </a:xfrm>
          <a:prstGeom prst="rect">
            <a:avLst/>
          </a:prstGeom>
          <a:solidFill>
            <a:schemeClr val="bg1"/>
          </a:solidFill>
        </p:spPr>
        <p:txBody>
          <a:bodyPr wrap="none" rtlCol="0">
            <a:spAutoFit/>
          </a:bodyPr>
          <a:lstStyle/>
          <a:p>
            <a:r>
              <a:rPr lang="en-US" dirty="0" smtClean="0"/>
              <a:t>Down 1</a:t>
            </a:r>
            <a:endParaRPr lang="en-US" dirty="0"/>
          </a:p>
        </p:txBody>
      </p:sp>
      <p:sp>
        <p:nvSpPr>
          <p:cNvPr id="19" name="Left-Right-Up Arrow 18"/>
          <p:cNvSpPr/>
          <p:nvPr/>
        </p:nvSpPr>
        <p:spPr bwMode="auto">
          <a:xfrm>
            <a:off x="4380991" y="5104745"/>
            <a:ext cx="747282" cy="534055"/>
          </a:xfrm>
          <a:prstGeom prst="leftRightUpArrow">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85394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50</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PAR status</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of Candidate slate at opening plenary   </a:t>
            </a:r>
            <a:r>
              <a:rPr lang="en-US" dirty="0"/>
              <a:t>Monday </a:t>
            </a:r>
            <a:r>
              <a:rPr lang="en-US" dirty="0" smtClean="0"/>
              <a:t>May 12</a:t>
            </a:r>
          </a:p>
          <a:p>
            <a:r>
              <a:rPr lang="en-US" dirty="0" smtClean="0"/>
              <a:t>Elections Monday, Tuesday, Wednesday before mid-week plenary</a:t>
            </a:r>
          </a:p>
          <a:p>
            <a:endParaRPr lang="en-US" dirty="0" smtClean="0"/>
          </a:p>
          <a:p>
            <a:r>
              <a:rPr lang="en-US" dirty="0" smtClean="0"/>
              <a:t>Confirmation </a:t>
            </a:r>
            <a:r>
              <a:rPr lang="en-US" dirty="0"/>
              <a:t>on 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Mar 2014-close</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52</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3519202188"/>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May 2014-open</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53</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4222528573"/>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25712684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54</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Election Process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55</a:t>
            </a:fld>
            <a:endParaRPr lang="en-US" dirty="0"/>
          </a:p>
        </p:txBody>
      </p:sp>
      <p:sp>
        <p:nvSpPr>
          <p:cNvPr id="7" name="Rectangle 3"/>
          <p:cNvSpPr>
            <a:spLocks noGrp="1" noChangeArrowheads="1"/>
          </p:cNvSpPr>
          <p:nvPr>
            <p:ph idx="1"/>
          </p:nvPr>
        </p:nvSpPr>
        <p:spPr/>
        <p:txBody>
          <a:bodyPr/>
          <a:lstStyle/>
          <a:p>
            <a:r>
              <a:rPr lang="en-US" dirty="0" smtClean="0"/>
              <a:t>Announcement of Candidate slate at opening plenary   </a:t>
            </a:r>
            <a:r>
              <a:rPr lang="en-US" dirty="0"/>
              <a:t>Monday </a:t>
            </a:r>
            <a:r>
              <a:rPr lang="en-US" dirty="0" smtClean="0"/>
              <a:t>May 12</a:t>
            </a:r>
          </a:p>
          <a:p>
            <a:r>
              <a:rPr lang="en-US" dirty="0" smtClean="0"/>
              <a:t>Elections Monday, Tuesday, Wednesday before mid-week plenary</a:t>
            </a:r>
          </a:p>
          <a:p>
            <a:endParaRPr lang="en-US" dirty="0" smtClean="0"/>
          </a:p>
          <a:p>
            <a:r>
              <a:rPr lang="en-US" dirty="0" smtClean="0"/>
              <a:t>Confirmation </a:t>
            </a:r>
            <a:r>
              <a:rPr lang="en-US" dirty="0"/>
              <a:t>on 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Tree>
    <p:extLst>
      <p:ext uri="{BB962C8B-B14F-4D97-AF65-F5344CB8AC3E}">
        <p14:creationId xmlns:p14="http://schemas.microsoft.com/office/powerpoint/2010/main" val="22855858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56</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19235360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$371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$108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$556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$309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57</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July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58</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46452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July 14, 2014 in San Diego</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59</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69281" y="-748657"/>
            <a:ext cx="5277447" cy="8888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63943" y="695325"/>
            <a:ext cx="8741932" cy="714375"/>
          </a:xfrm>
        </p:spPr>
        <p:txBody>
          <a:bodyPr/>
          <a:lstStyle/>
          <a:p>
            <a:r>
              <a:rPr lang="en-US" sz="2800" dirty="0" smtClean="0"/>
              <a:t>China World Arcade Level    Function Rooms 1-6</a:t>
            </a:r>
            <a:endParaRPr lang="en-US" sz="2800" dirty="0"/>
          </a:p>
        </p:txBody>
      </p:sp>
      <p:sp>
        <p:nvSpPr>
          <p:cNvPr id="12" name="TextBox 11"/>
          <p:cNvSpPr txBox="1"/>
          <p:nvPr/>
        </p:nvSpPr>
        <p:spPr>
          <a:xfrm>
            <a:off x="2542953" y="2419350"/>
            <a:ext cx="364202" cy="523220"/>
          </a:xfrm>
          <a:prstGeom prst="rect">
            <a:avLst/>
          </a:prstGeom>
          <a:solidFill>
            <a:srgbClr val="FFFF00"/>
          </a:solidFill>
        </p:spPr>
        <p:txBody>
          <a:bodyPr wrap="none" rtlCol="0">
            <a:spAutoFit/>
          </a:bodyPr>
          <a:lstStyle/>
          <a:p>
            <a:r>
              <a:rPr lang="en-US" sz="2800" dirty="0" smtClean="0"/>
              <a:t>2</a:t>
            </a:r>
            <a:endParaRPr lang="en-US" sz="2800" dirty="0"/>
          </a:p>
        </p:txBody>
      </p:sp>
      <p:sp>
        <p:nvSpPr>
          <p:cNvPr id="13" name="TextBox 12"/>
          <p:cNvSpPr txBox="1"/>
          <p:nvPr/>
        </p:nvSpPr>
        <p:spPr>
          <a:xfrm>
            <a:off x="2628678" y="3324225"/>
            <a:ext cx="364202" cy="523220"/>
          </a:xfrm>
          <a:prstGeom prst="rect">
            <a:avLst/>
          </a:prstGeom>
          <a:solidFill>
            <a:srgbClr val="FFFF00"/>
          </a:solidFill>
        </p:spPr>
        <p:txBody>
          <a:bodyPr wrap="none" rtlCol="0">
            <a:spAutoFit/>
          </a:bodyPr>
          <a:lstStyle/>
          <a:p>
            <a:r>
              <a:rPr lang="en-US" sz="2800" dirty="0" smtClean="0"/>
              <a:t>1</a:t>
            </a:r>
            <a:endParaRPr lang="en-US" sz="2800" dirty="0"/>
          </a:p>
        </p:txBody>
      </p:sp>
      <p:sp>
        <p:nvSpPr>
          <p:cNvPr id="14" name="TextBox 13"/>
          <p:cNvSpPr txBox="1"/>
          <p:nvPr/>
        </p:nvSpPr>
        <p:spPr>
          <a:xfrm>
            <a:off x="4790853" y="2147560"/>
            <a:ext cx="623889" cy="523220"/>
          </a:xfrm>
          <a:prstGeom prst="rect">
            <a:avLst/>
          </a:prstGeom>
          <a:solidFill>
            <a:srgbClr val="FFFF00"/>
          </a:solidFill>
        </p:spPr>
        <p:txBody>
          <a:bodyPr wrap="none" rtlCol="0">
            <a:spAutoFit/>
          </a:bodyPr>
          <a:lstStyle/>
          <a:p>
            <a:r>
              <a:rPr lang="en-US" sz="2800" dirty="0" smtClean="0"/>
              <a:t>3A</a:t>
            </a:r>
            <a:endParaRPr lang="en-US" sz="2800" dirty="0"/>
          </a:p>
        </p:txBody>
      </p:sp>
      <p:sp>
        <p:nvSpPr>
          <p:cNvPr id="15" name="TextBox 14"/>
          <p:cNvSpPr txBox="1"/>
          <p:nvPr/>
        </p:nvSpPr>
        <p:spPr>
          <a:xfrm>
            <a:off x="5638578" y="2147560"/>
            <a:ext cx="623889" cy="523220"/>
          </a:xfrm>
          <a:prstGeom prst="rect">
            <a:avLst/>
          </a:prstGeom>
          <a:solidFill>
            <a:srgbClr val="FFFF00"/>
          </a:solidFill>
        </p:spPr>
        <p:txBody>
          <a:bodyPr wrap="none" rtlCol="0">
            <a:spAutoFit/>
          </a:bodyPr>
          <a:lstStyle/>
          <a:p>
            <a:r>
              <a:rPr lang="en-US" sz="2800" dirty="0" smtClean="0"/>
              <a:t>3B</a:t>
            </a:r>
            <a:endParaRPr lang="en-US" sz="2800" dirty="0"/>
          </a:p>
        </p:txBody>
      </p:sp>
      <p:sp>
        <p:nvSpPr>
          <p:cNvPr id="16" name="TextBox 15"/>
          <p:cNvSpPr txBox="1"/>
          <p:nvPr/>
        </p:nvSpPr>
        <p:spPr>
          <a:xfrm>
            <a:off x="7381653" y="2509510"/>
            <a:ext cx="623889" cy="523220"/>
          </a:xfrm>
          <a:prstGeom prst="rect">
            <a:avLst/>
          </a:prstGeom>
          <a:solidFill>
            <a:srgbClr val="FFFF00"/>
          </a:solidFill>
        </p:spPr>
        <p:txBody>
          <a:bodyPr wrap="none" rtlCol="0">
            <a:spAutoFit/>
          </a:bodyPr>
          <a:lstStyle/>
          <a:p>
            <a:r>
              <a:rPr lang="en-US" sz="2800" dirty="0" smtClean="0"/>
              <a:t>4A</a:t>
            </a:r>
            <a:endParaRPr lang="en-US" sz="2800" dirty="0"/>
          </a:p>
        </p:txBody>
      </p:sp>
      <p:sp>
        <p:nvSpPr>
          <p:cNvPr id="17" name="TextBox 16"/>
          <p:cNvSpPr txBox="1"/>
          <p:nvPr/>
        </p:nvSpPr>
        <p:spPr>
          <a:xfrm>
            <a:off x="7241635" y="3585835"/>
            <a:ext cx="623889" cy="523220"/>
          </a:xfrm>
          <a:prstGeom prst="rect">
            <a:avLst/>
          </a:prstGeom>
          <a:solidFill>
            <a:srgbClr val="FFFF00"/>
          </a:solidFill>
        </p:spPr>
        <p:txBody>
          <a:bodyPr wrap="none" rtlCol="0">
            <a:spAutoFit/>
          </a:bodyPr>
          <a:lstStyle/>
          <a:p>
            <a:r>
              <a:rPr lang="en-US" sz="2800" dirty="0" smtClean="0"/>
              <a:t>4B</a:t>
            </a:r>
            <a:endParaRPr lang="en-US" sz="2800" dirty="0"/>
          </a:p>
        </p:txBody>
      </p:sp>
      <p:sp>
        <p:nvSpPr>
          <p:cNvPr id="18" name="TextBox 17"/>
          <p:cNvSpPr txBox="1"/>
          <p:nvPr/>
        </p:nvSpPr>
        <p:spPr>
          <a:xfrm>
            <a:off x="7327360" y="5433685"/>
            <a:ext cx="364202" cy="523220"/>
          </a:xfrm>
          <a:prstGeom prst="rect">
            <a:avLst/>
          </a:prstGeom>
          <a:solidFill>
            <a:srgbClr val="FFFF00"/>
          </a:solidFill>
        </p:spPr>
        <p:txBody>
          <a:bodyPr wrap="none" rtlCol="0">
            <a:spAutoFit/>
          </a:bodyPr>
          <a:lstStyle/>
          <a:p>
            <a:r>
              <a:rPr lang="en-US" sz="2800" dirty="0" smtClean="0"/>
              <a:t>5</a:t>
            </a:r>
            <a:endParaRPr lang="en-US" sz="2800" dirty="0"/>
          </a:p>
        </p:txBody>
      </p:sp>
      <p:sp>
        <p:nvSpPr>
          <p:cNvPr id="19" name="TextBox 18"/>
          <p:cNvSpPr txBox="1"/>
          <p:nvPr/>
        </p:nvSpPr>
        <p:spPr>
          <a:xfrm>
            <a:off x="5638578" y="5433685"/>
            <a:ext cx="603050" cy="523220"/>
          </a:xfrm>
          <a:prstGeom prst="rect">
            <a:avLst/>
          </a:prstGeom>
          <a:solidFill>
            <a:srgbClr val="FFFF00"/>
          </a:solidFill>
        </p:spPr>
        <p:txBody>
          <a:bodyPr wrap="none" rtlCol="0">
            <a:spAutoFit/>
          </a:bodyPr>
          <a:lstStyle/>
          <a:p>
            <a:r>
              <a:rPr lang="en-US" sz="2800" dirty="0" smtClean="0"/>
              <a:t>6B</a:t>
            </a:r>
            <a:endParaRPr lang="en-US" sz="2800" dirty="0"/>
          </a:p>
        </p:txBody>
      </p:sp>
      <p:sp>
        <p:nvSpPr>
          <p:cNvPr id="20" name="TextBox 19"/>
          <p:cNvSpPr txBox="1"/>
          <p:nvPr/>
        </p:nvSpPr>
        <p:spPr>
          <a:xfrm>
            <a:off x="4489328" y="5433685"/>
            <a:ext cx="623889" cy="523220"/>
          </a:xfrm>
          <a:prstGeom prst="rect">
            <a:avLst/>
          </a:prstGeom>
          <a:solidFill>
            <a:srgbClr val="FFFF00"/>
          </a:solidFill>
        </p:spPr>
        <p:txBody>
          <a:bodyPr wrap="none" rtlCol="0">
            <a:spAutoFit/>
          </a:bodyPr>
          <a:lstStyle/>
          <a:p>
            <a:r>
              <a:rPr lang="en-US" sz="2800" dirty="0" smtClean="0"/>
              <a:t>6A</a:t>
            </a:r>
            <a:endParaRPr lang="en-US" sz="2800" dirty="0"/>
          </a:p>
        </p:txBody>
      </p:sp>
      <p:sp>
        <p:nvSpPr>
          <p:cNvPr id="3" name="Left-Up Arrow 2"/>
          <p:cNvSpPr/>
          <p:nvPr/>
        </p:nvSpPr>
        <p:spPr bwMode="auto">
          <a:xfrm rot="5400000">
            <a:off x="1445033" y="3621394"/>
            <a:ext cx="1066800" cy="1014740"/>
          </a:xfrm>
          <a:prstGeom prst="leftUpArrow">
            <a:avLst>
              <a:gd name="adj1" fmla="val 15613"/>
              <a:gd name="adj2" fmla="val 25000"/>
              <a:gd name="adj3" fmla="val 250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1037882" y="1280384"/>
            <a:ext cx="1186543" cy="461665"/>
          </a:xfrm>
          <a:prstGeom prst="rect">
            <a:avLst/>
          </a:prstGeom>
          <a:solidFill>
            <a:schemeClr val="bg1"/>
          </a:solidFill>
          <a:ln>
            <a:solidFill>
              <a:srgbClr val="66FF99"/>
            </a:solidFill>
          </a:ln>
        </p:spPr>
        <p:txBody>
          <a:bodyPr wrap="none" rtlCol="0">
            <a:spAutoFit/>
          </a:bodyPr>
          <a:lstStyle/>
          <a:p>
            <a:r>
              <a:rPr lang="en-US" dirty="0" smtClean="0"/>
              <a:t>Down 2</a:t>
            </a:r>
            <a:endParaRPr lang="en-US" dirty="0"/>
          </a:p>
        </p:txBody>
      </p:sp>
      <p:sp>
        <p:nvSpPr>
          <p:cNvPr id="7" name="Down Arrow 6"/>
          <p:cNvSpPr/>
          <p:nvPr/>
        </p:nvSpPr>
        <p:spPr bwMode="auto">
          <a:xfrm>
            <a:off x="1630557" y="1742049"/>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52497408"/>
              </p:ext>
            </p:extLst>
          </p:nvPr>
        </p:nvGraphicFramePr>
        <p:xfrm>
          <a:off x="290513" y="1478292"/>
          <a:ext cx="8634411" cy="4753355"/>
        </p:xfrm>
        <a:graphic>
          <a:graphicData uri="http://schemas.openxmlformats.org/drawingml/2006/table">
            <a:tbl>
              <a:tblPr/>
              <a:tblGrid>
                <a:gridCol w="2025842"/>
                <a:gridCol w="4022181"/>
                <a:gridCol w="924413"/>
                <a:gridCol w="1661975"/>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dirty="0" smtClean="0">
                          <a:effectLst/>
                        </a:rPr>
                        <a:t>Beijing China (New Century Hotel)</a:t>
                      </a:r>
                      <a:endParaRPr lang="en-GB" sz="1400" dirty="0">
                        <a:effectLst/>
                      </a:endParaRP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dirty="0">
                          <a:effectLst/>
                        </a:rPr>
                        <a:t>January </a:t>
                      </a:r>
                      <a:r>
                        <a:rPr lang="en-GB" sz="1400" dirty="0" smtClean="0">
                          <a:effectLst/>
                        </a:rPr>
                        <a:t>11-16</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dirty="0" smtClean="0">
                          <a:effectLst/>
                        </a:rPr>
                        <a:t>March 15-20</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 Hyatt </a:t>
                      </a:r>
                      <a:r>
                        <a:rPr lang="en-GB" sz="1400" dirty="0">
                          <a:effectLst/>
                        </a:rPr>
                        <a:t>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dirty="0" smtClean="0">
                          <a:effectLst/>
                        </a:rPr>
                        <a:t>November 08-13</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61</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Grand Ballroom AB    </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dirty="0" smtClean="0"/>
              <a:t>802.3bp </a:t>
            </a:r>
            <a:r>
              <a:rPr lang="en-US" dirty="0"/>
              <a:t>- amendment: 1 Gb/s Operation over Single Twisted Pair Copper Cable, </a:t>
            </a:r>
            <a:r>
              <a:rPr lang="en-US" dirty="0">
                <a:hlinkClick r:id="rId2"/>
              </a:rPr>
              <a:t>PAR modification request</a:t>
            </a:r>
            <a:r>
              <a:rPr lang="en-US" dirty="0"/>
              <a:t> and </a:t>
            </a:r>
            <a:r>
              <a:rPr lang="en-US" dirty="0">
                <a:hlinkClick r:id="rId3"/>
              </a:rPr>
              <a:t>unmodified CSD responses</a:t>
            </a:r>
            <a:r>
              <a:rPr lang="en-US" dirty="0"/>
              <a:t> (grandfathered 5 Criteria responses)</a:t>
            </a:r>
          </a:p>
          <a:p>
            <a:r>
              <a:rPr lang="en-US" dirty="0"/>
              <a:t>802.3bs - amendment: 400 Gb/s Ethernet,  </a:t>
            </a:r>
            <a:r>
              <a:rPr lang="en-US" dirty="0">
                <a:hlinkClick r:id="rId4"/>
              </a:rPr>
              <a:t>PAR</a:t>
            </a:r>
            <a:r>
              <a:rPr lang="en-US" dirty="0"/>
              <a:t> and </a:t>
            </a:r>
            <a:r>
              <a:rPr lang="en-US" dirty="0">
                <a:hlinkClick r:id="rId5"/>
              </a:rPr>
              <a:t>CSD</a:t>
            </a:r>
            <a:r>
              <a:rPr lang="en-US" dirty="0"/>
              <a:t> </a:t>
            </a:r>
          </a:p>
          <a:p>
            <a:r>
              <a:rPr lang="en-US" dirty="0"/>
              <a:t>802.11 HEW (High Efficiency WLAN), </a:t>
            </a:r>
            <a:r>
              <a:rPr lang="en-US" dirty="0">
                <a:hlinkClick r:id="rId6"/>
              </a:rPr>
              <a:t>PAR</a:t>
            </a:r>
            <a:r>
              <a:rPr lang="en-US" dirty="0"/>
              <a:t> and </a:t>
            </a:r>
            <a:r>
              <a:rPr lang="en-US" dirty="0">
                <a:hlinkClick r:id="rId7"/>
              </a:rPr>
              <a:t>CSD</a:t>
            </a:r>
            <a:r>
              <a:rPr lang="en-US" dirty="0"/>
              <a:t> </a:t>
            </a:r>
          </a:p>
          <a:p>
            <a:r>
              <a:rPr lang="en-US" dirty="0"/>
              <a:t>802.15.3d 100Gbps wireless switched point-to-point physical layer, </a:t>
            </a:r>
            <a:r>
              <a:rPr lang="en-US" dirty="0">
                <a:hlinkClick r:id="rId8"/>
              </a:rPr>
              <a:t>PAR</a:t>
            </a:r>
            <a:r>
              <a:rPr lang="en-US" dirty="0"/>
              <a:t> and </a:t>
            </a:r>
            <a:r>
              <a:rPr lang="en-US" dirty="0">
                <a:hlinkClick r:id="rId9"/>
              </a:rPr>
              <a:t>CSD</a:t>
            </a:r>
            <a:endParaRPr lang="en-US" dirty="0"/>
          </a:p>
          <a:p>
            <a:r>
              <a:rPr lang="en-US" dirty="0"/>
              <a:t>802.15.4r Radio based Distance Measurement Techniques , </a:t>
            </a:r>
            <a:r>
              <a:rPr lang="en-US" dirty="0">
                <a:hlinkClick r:id="rId10"/>
              </a:rPr>
              <a:t>PAR</a:t>
            </a:r>
            <a:r>
              <a:rPr lang="en-US" dirty="0"/>
              <a:t> and </a:t>
            </a:r>
            <a:r>
              <a:rPr lang="en-US" dirty="0">
                <a:hlinkClick r:id="rId11"/>
              </a:rPr>
              <a:t>CSD</a:t>
            </a:r>
            <a:endParaRPr lang="en-US" dirty="0"/>
          </a:p>
          <a:p>
            <a:r>
              <a:rPr lang="en-US" dirty="0"/>
              <a:t>802.22 Revision PAR for 802.22-2011, </a:t>
            </a:r>
            <a:r>
              <a:rPr lang="en-US" dirty="0">
                <a:hlinkClick r:id="rId12"/>
              </a:rPr>
              <a:t>PAR</a:t>
            </a:r>
            <a:r>
              <a:rPr lang="en-US" dirty="0"/>
              <a:t> and </a:t>
            </a:r>
            <a:r>
              <a:rPr lang="en-US" dirty="0">
                <a:hlinkClick r:id="rId13"/>
              </a:rPr>
              <a:t>CSD</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4252883324"/>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CW- Arcade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4A,4B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A</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TR – L1 West</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3</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G</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DE</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3B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TextBox 1"/>
          <p:cNvSpPr txBox="1"/>
          <p:nvPr/>
        </p:nvSpPr>
        <p:spPr>
          <a:xfrm>
            <a:off x="257175" y="5934075"/>
            <a:ext cx="2765950" cy="461665"/>
          </a:xfrm>
          <a:prstGeom prst="rect">
            <a:avLst/>
          </a:prstGeom>
          <a:noFill/>
        </p:spPr>
        <p:txBody>
          <a:bodyPr wrap="none" rtlCol="0">
            <a:spAutoFit/>
          </a:bodyPr>
          <a:lstStyle/>
          <a:p>
            <a:r>
              <a:rPr lang="en-US" dirty="0" smtClean="0"/>
              <a:t>TR = Traders Hotel</a:t>
            </a:r>
            <a:endParaRPr lang="en-US" dirty="0"/>
          </a:p>
        </p:txBody>
      </p:sp>
      <p:sp>
        <p:nvSpPr>
          <p:cNvPr id="9" name="TextBox 8"/>
          <p:cNvSpPr txBox="1"/>
          <p:nvPr/>
        </p:nvSpPr>
        <p:spPr>
          <a:xfrm>
            <a:off x="3286125" y="5938540"/>
            <a:ext cx="2751779" cy="461665"/>
          </a:xfrm>
          <a:prstGeom prst="rect">
            <a:avLst/>
          </a:prstGeom>
          <a:noFill/>
        </p:spPr>
        <p:txBody>
          <a:bodyPr wrap="none" rtlCol="0">
            <a:spAutoFit/>
          </a:bodyPr>
          <a:lstStyle/>
          <a:p>
            <a:r>
              <a:rPr lang="en-US" dirty="0" smtClean="0"/>
              <a:t>CW = China World</a:t>
            </a:r>
            <a:endParaRPr lang="en-US" dirty="0"/>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368061</TotalTime>
  <Words>4115</Words>
  <Application>Microsoft Office PowerPoint</Application>
  <PresentationFormat>On-screen Show (4:3)</PresentationFormat>
  <Paragraphs>1187</Paragraphs>
  <Slides>61</Slides>
  <Notes>22</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Default Design</vt:lpstr>
      <vt:lpstr>802.11 Supplementary Plenary Information - March 2014</vt:lpstr>
      <vt:lpstr>PowerPoint Presentation</vt:lpstr>
      <vt:lpstr>IEEE LOA Database – March 16, 2014</vt:lpstr>
      <vt:lpstr>March Agenda Outline</vt:lpstr>
      <vt:lpstr>China World   Conference Level</vt:lpstr>
      <vt:lpstr>China World Arcade Level    Function Rooms 1-6</vt:lpstr>
      <vt:lpstr> Joint Meetings</vt:lpstr>
      <vt:lpstr>March 2014        PARS</vt:lpstr>
      <vt:lpstr>Group Room assignments</vt:lpstr>
      <vt:lpstr>Group Room assignments</vt:lpstr>
      <vt:lpstr>WG Agendas</vt:lpstr>
      <vt:lpstr>802.18 topics – Timeslots to be assigned</vt:lpstr>
      <vt:lpstr>May 16-24, 2014 Waikoloa, Hawaii, US</vt:lpstr>
      <vt:lpstr>Beijing Meeting Registration  (~600)</vt:lpstr>
      <vt:lpstr>Current Membership Status - March</vt:lpstr>
      <vt:lpstr>IEEE Staff on site </vt:lpstr>
      <vt:lpstr>FOOD &amp; BEVERAGE SERVICE</vt:lpstr>
      <vt:lpstr>   Social   None    </vt:lpstr>
      <vt:lpstr>Open Positions</vt:lpstr>
      <vt:lpstr>IOT Nuts &amp; Bolts</vt:lpstr>
      <vt:lpstr>Publication &amp; Awards  802.11ac   published 802.11af published   Award  distribution for both AC and AF    planned for May 2014  (Hawaii) </vt:lpstr>
      <vt:lpstr>Wednesday/Friday Plenary Topics</vt:lpstr>
      <vt:lpstr>802.1 Architecture Document</vt:lpstr>
      <vt:lpstr>802.11 Topics for March 2014 EC</vt:lpstr>
      <vt:lpstr>March Tutorials</vt:lpstr>
      <vt:lpstr>Notable ExCom or SA Activities</vt:lpstr>
      <vt:lpstr>EC Meetings</vt:lpstr>
      <vt:lpstr>802 Task Force</vt:lpstr>
      <vt:lpstr>WG Officer - Election Process Update</vt:lpstr>
      <vt:lpstr>Example Scenario 1</vt:lpstr>
      <vt:lpstr>Example Scenario 2</vt:lpstr>
      <vt:lpstr>PowerPoint Presentation</vt:lpstr>
      <vt:lpstr>Wednesday Agenda Outline</vt:lpstr>
      <vt:lpstr>Wednesday Plenary Topics</vt:lpstr>
      <vt:lpstr>FOOD &amp; BEVERAGE SERVICE</vt:lpstr>
      <vt:lpstr>   Social   None   </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Election Process – Chair Vote #1</vt:lpstr>
      <vt:lpstr>Election Process – Chair Vote #2 - If required</vt:lpstr>
      <vt:lpstr>PowerPoint Presentation</vt:lpstr>
      <vt:lpstr>PowerPoint Presentation</vt:lpstr>
      <vt:lpstr>PowerPoint Presentation</vt:lpstr>
      <vt:lpstr>PAR status</vt:lpstr>
      <vt:lpstr>PowerPoint Presentation</vt:lpstr>
      <vt:lpstr>WG11 Task &amp; Study Group Officers – Mar 2014-close</vt:lpstr>
      <vt:lpstr>WG11 Task &amp; Study Group Officers – May 2014-open</vt:lpstr>
      <vt:lpstr>IEEE LOA Database – March 16, 2014</vt:lpstr>
      <vt:lpstr>May Election Process</vt:lpstr>
      <vt:lpstr>IEEE Store Contents  - January  2014</vt:lpstr>
      <vt:lpstr>802  drafts to ISO/IEC JTC1/SC6</vt:lpstr>
      <vt:lpstr>July Tutorials</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March 2014</dc:title>
  <dc:subject>Additional Meeting Information</dc:subject>
  <dc:creator>Bruce Kraemer (Marvell)</dc:creator>
  <cp:lastModifiedBy>Marvell</cp:lastModifiedBy>
  <cp:revision>3511</cp:revision>
  <cp:lastPrinted>2014-03-18T21:15:08Z</cp:lastPrinted>
  <dcterms:created xsi:type="dcterms:W3CDTF">1998-02-10T13:07:52Z</dcterms:created>
  <dcterms:modified xsi:type="dcterms:W3CDTF">2014-03-18T23:18:31Z</dcterms:modified>
</cp:coreProperties>
</file>