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0"/>
  </p:notesMasterIdLst>
  <p:handoutMasterIdLst>
    <p:handoutMasterId r:id="rId61"/>
  </p:handoutMasterIdLst>
  <p:sldIdLst>
    <p:sldId id="1105" r:id="rId2"/>
    <p:sldId id="1295" r:id="rId3"/>
    <p:sldId id="1617" r:id="rId4"/>
    <p:sldId id="1677" r:id="rId5"/>
    <p:sldId id="1736" r:id="rId6"/>
    <p:sldId id="1679" r:id="rId7"/>
    <p:sldId id="1357" r:id="rId8"/>
    <p:sldId id="1629" r:id="rId9"/>
    <p:sldId id="1563" r:id="rId10"/>
    <p:sldId id="1651" r:id="rId11"/>
    <p:sldId id="1456" r:id="rId12"/>
    <p:sldId id="1642" r:id="rId13"/>
    <p:sldId id="1731" r:id="rId14"/>
    <p:sldId id="1603" r:id="rId15"/>
    <p:sldId id="1609" r:id="rId16"/>
    <p:sldId id="1654" r:id="rId17"/>
    <p:sldId id="1598" r:id="rId18"/>
    <p:sldId id="1680" r:id="rId19"/>
    <p:sldId id="1670" r:id="rId20"/>
    <p:sldId id="1716" r:id="rId21"/>
    <p:sldId id="1701" r:id="rId22"/>
    <p:sldId id="1683" r:id="rId23"/>
    <p:sldId id="1512" r:id="rId24"/>
    <p:sldId id="1450" r:id="rId25"/>
    <p:sldId id="1386" r:id="rId26"/>
    <p:sldId id="1547" r:id="rId27"/>
    <p:sldId id="1652" r:id="rId28"/>
    <p:sldId id="1732" r:id="rId29"/>
    <p:sldId id="1733" r:id="rId30"/>
    <p:sldId id="1734" r:id="rId31"/>
    <p:sldId id="1296" r:id="rId32"/>
    <p:sldId id="1719" r:id="rId33"/>
    <p:sldId id="1737" r:id="rId34"/>
    <p:sldId id="1702" r:id="rId35"/>
    <p:sldId id="1687" r:id="rId36"/>
    <p:sldId id="1706" r:id="rId37"/>
    <p:sldId id="1707" r:id="rId38"/>
    <p:sldId id="1708" r:id="rId39"/>
    <p:sldId id="1709" r:id="rId40"/>
    <p:sldId id="1710" r:id="rId41"/>
    <p:sldId id="1711" r:id="rId42"/>
    <p:sldId id="1712" r:id="rId43"/>
    <p:sldId id="1713" r:id="rId44"/>
    <p:sldId id="1549" r:id="rId45"/>
    <p:sldId id="1550" r:id="rId46"/>
    <p:sldId id="1551" r:id="rId47"/>
    <p:sldId id="1714" r:id="rId48"/>
    <p:sldId id="1722" r:id="rId49"/>
    <p:sldId id="1297" r:id="rId50"/>
    <p:sldId id="1724" r:id="rId51"/>
    <p:sldId id="1735" r:id="rId52"/>
    <p:sldId id="1596" r:id="rId53"/>
    <p:sldId id="1388" r:id="rId54"/>
    <p:sldId id="1693" r:id="rId55"/>
    <p:sldId id="1723" r:id="rId56"/>
    <p:sldId id="1536" r:id="rId57"/>
    <p:sldId id="1697" r:id="rId58"/>
    <p:sldId id="1630" r:id="rId59"/>
  </p:sldIdLst>
  <p:sldSz cx="9144000" cy="6858000" type="screen4x3"/>
  <p:notesSz cx="9296400" cy="6881813"/>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6699"/>
    <a:srgbClr val="E1D5B7"/>
    <a:srgbClr val="D3C5C8"/>
    <a:srgbClr val="FF3300"/>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32" y="-72"/>
      </p:cViewPr>
      <p:guideLst>
        <p:guide orient="horz" pos="1601"/>
        <p:guide pos="386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69437" y="81472"/>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5121" eaLnBrk="0" hangingPunct="0">
              <a:defRPr sz="1400" smtClean="0"/>
            </a:lvl1pPr>
          </a:lstStyle>
          <a:p>
            <a:pPr>
              <a:defRPr/>
            </a:pPr>
            <a:r>
              <a:rPr lang="en-US" smtClean="0"/>
              <a:t>doc.: IEEE 802.11-14/0203r0</a:t>
            </a:r>
            <a:endParaRPr lang="en-US"/>
          </a:p>
        </p:txBody>
      </p:sp>
      <p:sp>
        <p:nvSpPr>
          <p:cNvPr id="3075" name="Rectangle 3"/>
          <p:cNvSpPr>
            <a:spLocks noGrp="1" noChangeArrowheads="1"/>
          </p:cNvSpPr>
          <p:nvPr>
            <p:ph type="dt" sz="quarter" idx="1"/>
          </p:nvPr>
        </p:nvSpPr>
        <p:spPr bwMode="auto">
          <a:xfrm>
            <a:off x="931108" y="7443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35698" eaLnBrk="0" hangingPunct="0">
              <a:defRPr sz="1400"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6892568" y="6661183"/>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5121"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286789" y="6661183"/>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35698"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929016" y="286351"/>
            <a:ext cx="7438374"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
        <p:nvSpPr>
          <p:cNvPr id="72711" name="Rectangle 7"/>
          <p:cNvSpPr>
            <a:spLocks noChangeArrowheads="1"/>
          </p:cNvSpPr>
          <p:nvPr/>
        </p:nvSpPr>
        <p:spPr bwMode="auto">
          <a:xfrm>
            <a:off x="929020" y="6661183"/>
            <a:ext cx="718145" cy="184666"/>
          </a:xfrm>
          <a:prstGeom prst="rect">
            <a:avLst/>
          </a:prstGeom>
          <a:noFill/>
          <a:ln>
            <a:noFill/>
          </a:ln>
          <a:effectLst/>
          <a:extLst/>
        </p:spPr>
        <p:txBody>
          <a:bodyPr wrap="none" lIns="0" tIns="0" rIns="0" bIns="0">
            <a:spAutoFit/>
          </a:bodyPr>
          <a:lstStyle/>
          <a:p>
            <a:pPr defTabSz="935698" eaLnBrk="0" hangingPunct="0">
              <a:defRPr/>
            </a:pPr>
            <a:r>
              <a:rPr lang="en-US" sz="1200" b="0"/>
              <a:t>Submission</a:t>
            </a:r>
          </a:p>
        </p:txBody>
      </p:sp>
      <p:sp>
        <p:nvSpPr>
          <p:cNvPr id="72712" name="Line 8"/>
          <p:cNvSpPr>
            <a:spLocks noChangeShapeType="1"/>
          </p:cNvSpPr>
          <p:nvPr/>
        </p:nvSpPr>
        <p:spPr bwMode="auto">
          <a:xfrm>
            <a:off x="929019" y="6652967"/>
            <a:ext cx="7647613"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25933" y="14576"/>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5121" eaLnBrk="0" hangingPunct="0">
              <a:defRPr sz="1400" smtClean="0"/>
            </a:lvl1pPr>
          </a:lstStyle>
          <a:p>
            <a:pPr>
              <a:defRPr/>
            </a:pPr>
            <a:r>
              <a:rPr lang="en-US" smtClean="0"/>
              <a:t>doc.: IEEE 802.11-14/0203r0</a:t>
            </a:r>
            <a:endParaRPr lang="en-US"/>
          </a:p>
        </p:txBody>
      </p:sp>
      <p:sp>
        <p:nvSpPr>
          <p:cNvPr id="2051" name="Rectangle 3"/>
          <p:cNvSpPr>
            <a:spLocks noGrp="1" noChangeArrowheads="1"/>
          </p:cNvSpPr>
          <p:nvPr>
            <p:ph type="dt" idx="1"/>
          </p:nvPr>
        </p:nvSpPr>
        <p:spPr bwMode="auto">
          <a:xfrm>
            <a:off x="876709" y="1457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5121" eaLnBrk="0" hangingPunct="0">
              <a:defRPr sz="1400" smtClean="0"/>
            </a:lvl1pPr>
          </a:lstStyle>
          <a:p>
            <a:pPr>
              <a:defRPr/>
            </a:pPr>
            <a:r>
              <a:rPr lang="en-US" smtClean="0"/>
              <a:t>March 2014</a:t>
            </a:r>
            <a:endParaRPr lang="en-US"/>
          </a:p>
        </p:txBody>
      </p:sp>
      <p:sp>
        <p:nvSpPr>
          <p:cNvPr id="14340" name="Rectangle 4"/>
          <p:cNvSpPr>
            <a:spLocks noGrp="1" noRot="1" noChangeAspect="1" noChangeArrowheads="1" noTextEdit="1"/>
          </p:cNvSpPr>
          <p:nvPr>
            <p:ph type="sldImg" idx="2"/>
          </p:nvPr>
        </p:nvSpPr>
        <p:spPr bwMode="auto">
          <a:xfrm>
            <a:off x="2935288" y="522288"/>
            <a:ext cx="3425825" cy="25701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8686" y="3269570"/>
            <a:ext cx="6819034" cy="3097051"/>
          </a:xfrm>
          <a:prstGeom prst="rect">
            <a:avLst/>
          </a:prstGeom>
          <a:noFill/>
          <a:ln>
            <a:noFill/>
          </a:ln>
          <a:effectLst/>
          <a:extLst/>
        </p:spPr>
        <p:txBody>
          <a:bodyPr vert="horz" wrap="square" lIns="93875" tIns="46143" rIns="93875" bIns="461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83416" y="6664702"/>
            <a:ext cx="203837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56577" lvl="4" algn="r" defTabSz="935121"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489274" y="6664702"/>
            <a:ext cx="51776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5698"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970867" y="6664702"/>
            <a:ext cx="718145" cy="184666"/>
          </a:xfrm>
          <a:prstGeom prst="rect">
            <a:avLst/>
          </a:prstGeom>
          <a:noFill/>
          <a:ln>
            <a:noFill/>
          </a:ln>
          <a:effectLst/>
          <a:extLst/>
        </p:spPr>
        <p:txBody>
          <a:bodyPr wrap="none" lIns="0" tIns="0" rIns="0" bIns="0">
            <a:spAutoFit/>
          </a:bodyPr>
          <a:lstStyle/>
          <a:p>
            <a:pPr defTabSz="916987" eaLnBrk="0" hangingPunct="0">
              <a:defRPr/>
            </a:pPr>
            <a:r>
              <a:rPr lang="en-US" sz="1200" b="0"/>
              <a:t>Submission</a:t>
            </a:r>
          </a:p>
        </p:txBody>
      </p:sp>
      <p:sp>
        <p:nvSpPr>
          <p:cNvPr id="50185" name="Line 9"/>
          <p:cNvSpPr>
            <a:spLocks noChangeShapeType="1"/>
          </p:cNvSpPr>
          <p:nvPr/>
        </p:nvSpPr>
        <p:spPr bwMode="auto">
          <a:xfrm>
            <a:off x="970866" y="6662356"/>
            <a:ext cx="7354680"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
        <p:nvSpPr>
          <p:cNvPr id="50186" name="Line 10"/>
          <p:cNvSpPr>
            <a:spLocks noChangeShapeType="1"/>
          </p:cNvSpPr>
          <p:nvPr/>
        </p:nvSpPr>
        <p:spPr bwMode="auto">
          <a:xfrm>
            <a:off x="868340" y="219457"/>
            <a:ext cx="7559732"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17410" name="Rectangle 2"/>
          <p:cNvSpPr>
            <a:spLocks noGrp="1" noChangeArrowheads="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17411" name="Rectangle 3"/>
          <p:cNvSpPr txBox="1">
            <a:spLocks noGrp="1" noChangeArrowheads="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4591866" y="666470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52226" name="Rectangle 2"/>
          <p:cNvSpPr>
            <a:spLocks noGrp="1" noChangeArrowheads="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52227" name="Rectangle 3"/>
          <p:cNvSpPr txBox="1">
            <a:spLocks noGrp="1" noChangeArrowheads="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4514926" y="6664702"/>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31</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2"/>
            <a:ext cx="492121" cy="184666"/>
          </a:xfrm>
        </p:spPr>
        <p:txBody>
          <a:bodyPr/>
          <a:lstStyle/>
          <a:p>
            <a:pPr>
              <a:defRPr/>
            </a:pPr>
            <a:r>
              <a:rPr lang="en-US" smtClean="0"/>
              <a:t>Page </a:t>
            </a:r>
            <a:fld id="{ABB55A41-2363-4FF7-B4E6-5952201265BE}" type="slidenum">
              <a:rPr lang="en-US" smtClean="0"/>
              <a:pPr>
                <a:defRPr/>
              </a:pPr>
              <a:t>32</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64517" name="Date Placeholder 4"/>
          <p:cNvSpPr txBox="1">
            <a:spLocks noGrp="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4514926" y="6664702"/>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44</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1"/>
            <a:ext cx="492121" cy="184666"/>
          </a:xfrm>
        </p:spPr>
        <p:txBody>
          <a:bodyPr/>
          <a:lstStyle/>
          <a:p>
            <a:pPr>
              <a:defRPr/>
            </a:pPr>
            <a:r>
              <a:rPr lang="en-US" smtClean="0"/>
              <a:t>Page </a:t>
            </a:r>
            <a:fld id="{ABB55A41-2363-4FF7-B4E6-5952201265BE}" type="slidenum">
              <a:rPr lang="en-US" smtClean="0"/>
              <a:pPr>
                <a:defRPr/>
              </a:pPr>
              <a:t>45</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2"/>
            <a:ext cx="492121" cy="184666"/>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2"/>
            <a:ext cx="492121" cy="184666"/>
          </a:xfrm>
        </p:spPr>
        <p:txBody>
          <a:bodyPr/>
          <a:lstStyle/>
          <a:p>
            <a:pPr>
              <a:defRPr/>
            </a:pPr>
            <a:r>
              <a:rPr lang="en-US" smtClean="0"/>
              <a:t>Page </a:t>
            </a:r>
            <a:fld id="{ABB55A41-2363-4FF7-B4E6-5952201265BE}" type="slidenum">
              <a:rPr lang="en-US" smtClean="0"/>
              <a:pPr>
                <a:defRPr/>
              </a:pPr>
              <a:t>49</a:t>
            </a:fld>
            <a:endParaRPr lang="en-US"/>
          </a:p>
        </p:txBody>
      </p:sp>
    </p:spTree>
    <p:extLst>
      <p:ext uri="{BB962C8B-B14F-4D97-AF65-F5344CB8AC3E}">
        <p14:creationId xmlns:p14="http://schemas.microsoft.com/office/powerpoint/2010/main" val="2962934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doc.: IEEE 802.11-14/0203r0</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451875" defTabSz="928856">
              <a:defRPr sz="2800">
                <a:solidFill>
                  <a:schemeClr val="tx1"/>
                </a:solidFill>
                <a:latin typeface="Times New Roman" pitchFamily="18" charset="0"/>
              </a:defRPr>
            </a:lvl5pPr>
            <a:lvl6pPr marL="903752" defTabSz="928856" fontAlgn="base">
              <a:spcBef>
                <a:spcPct val="0"/>
              </a:spcBef>
              <a:spcAft>
                <a:spcPct val="0"/>
              </a:spcAft>
              <a:defRPr sz="2800">
                <a:solidFill>
                  <a:schemeClr val="tx1"/>
                </a:solidFill>
                <a:latin typeface="Times New Roman" pitchFamily="18" charset="0"/>
              </a:defRPr>
            </a:lvl6pPr>
            <a:lvl7pPr marL="1355626" defTabSz="928856" fontAlgn="base">
              <a:spcBef>
                <a:spcPct val="0"/>
              </a:spcBef>
              <a:spcAft>
                <a:spcPct val="0"/>
              </a:spcAft>
              <a:defRPr sz="2800">
                <a:solidFill>
                  <a:schemeClr val="tx1"/>
                </a:solidFill>
                <a:latin typeface="Times New Roman" pitchFamily="18" charset="0"/>
              </a:defRPr>
            </a:lvl7pPr>
            <a:lvl8pPr marL="1807503" defTabSz="928856" fontAlgn="base">
              <a:spcBef>
                <a:spcPct val="0"/>
              </a:spcBef>
              <a:spcAft>
                <a:spcPct val="0"/>
              </a:spcAft>
              <a:defRPr sz="2800">
                <a:solidFill>
                  <a:schemeClr val="tx1"/>
                </a:solidFill>
                <a:latin typeface="Times New Roman" pitchFamily="18" charset="0"/>
              </a:defRPr>
            </a:lvl8pPr>
            <a:lvl9pPr marL="2259378" defTabSz="92885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17017" y="6665878"/>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50</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doc.: IEEE 802.11-14/0203r0</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451875" defTabSz="928856">
              <a:defRPr sz="2800">
                <a:solidFill>
                  <a:schemeClr val="tx1"/>
                </a:solidFill>
                <a:latin typeface="Times New Roman" pitchFamily="18" charset="0"/>
              </a:defRPr>
            </a:lvl5pPr>
            <a:lvl6pPr marL="903752" defTabSz="928856" fontAlgn="base">
              <a:spcBef>
                <a:spcPct val="0"/>
              </a:spcBef>
              <a:spcAft>
                <a:spcPct val="0"/>
              </a:spcAft>
              <a:defRPr sz="2800">
                <a:solidFill>
                  <a:schemeClr val="tx1"/>
                </a:solidFill>
                <a:latin typeface="Times New Roman" pitchFamily="18" charset="0"/>
              </a:defRPr>
            </a:lvl6pPr>
            <a:lvl7pPr marL="1355626" defTabSz="928856" fontAlgn="base">
              <a:spcBef>
                <a:spcPct val="0"/>
              </a:spcBef>
              <a:spcAft>
                <a:spcPct val="0"/>
              </a:spcAft>
              <a:defRPr sz="2800">
                <a:solidFill>
                  <a:schemeClr val="tx1"/>
                </a:solidFill>
                <a:latin typeface="Times New Roman" pitchFamily="18" charset="0"/>
              </a:defRPr>
            </a:lvl7pPr>
            <a:lvl8pPr marL="1807503" defTabSz="928856" fontAlgn="base">
              <a:spcBef>
                <a:spcPct val="0"/>
              </a:spcBef>
              <a:spcAft>
                <a:spcPct val="0"/>
              </a:spcAft>
              <a:defRPr sz="2800">
                <a:solidFill>
                  <a:schemeClr val="tx1"/>
                </a:solidFill>
                <a:latin typeface="Times New Roman" pitchFamily="18" charset="0"/>
              </a:defRPr>
            </a:lvl8pPr>
            <a:lvl9pPr marL="2259378" defTabSz="92885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17017" y="6665878"/>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51</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70658" name="Rectangle 2"/>
          <p:cNvSpPr>
            <a:spLocks noGrp="1" noChangeArrowheads="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70659" name="Rectangle 3"/>
          <p:cNvSpPr txBox="1">
            <a:spLocks noGrp="1" noChangeArrowheads="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4514926" y="6664702"/>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53</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72706" name="Slide Image Placeholder 1"/>
          <p:cNvSpPr>
            <a:spLocks noGrp="1" noRot="1" noChangeAspect="1" noTextEdit="1"/>
          </p:cNvSpPr>
          <p:nvPr>
            <p:ph type="sldImg"/>
          </p:nvPr>
        </p:nvSpPr>
        <p:spPr>
          <a:xfrm>
            <a:off x="2935288" y="522288"/>
            <a:ext cx="3425825" cy="2570162"/>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72709" name="Date Placeholder 4"/>
          <p:cNvSpPr txBox="1">
            <a:spLocks noGrp="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6615531" y="6664702"/>
            <a:ext cx="180626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4514926" y="6664702"/>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54</a:t>
            </a:fld>
            <a:endParaRPr lang="en-U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19458" name="Rectangle 2"/>
          <p:cNvSpPr>
            <a:spLocks noGrp="1" noChangeArrowheads="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19459" name="Rectangle 3"/>
          <p:cNvSpPr txBox="1">
            <a:spLocks noGrp="1" noChangeArrowheads="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4591866" y="666470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83970" name="Rectangle 2"/>
          <p:cNvSpPr>
            <a:spLocks noGrp="1" noChangeArrowheads="1"/>
          </p:cNvSpPr>
          <p:nvPr>
            <p:ph type="hdr" sz="quarter"/>
          </p:nvPr>
        </p:nvSpPr>
        <p:spPr>
          <a:xfrm>
            <a:off x="6225933" y="1457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83971" name="Rectangle 3"/>
          <p:cNvSpPr txBox="1">
            <a:spLocks noGrp="1" noChangeArrowheads="1"/>
          </p:cNvSpPr>
          <p:nvPr/>
        </p:nvSpPr>
        <p:spPr bwMode="auto">
          <a:xfrm>
            <a:off x="876709" y="14576"/>
            <a:ext cx="11891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6384696" y="6664702"/>
            <a:ext cx="2037096"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4514926" y="6664702"/>
            <a:ext cx="492121"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56</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3" y="6664702"/>
            <a:ext cx="492121" cy="184666"/>
          </a:xfrm>
        </p:spPr>
        <p:txBody>
          <a:bodyPr/>
          <a:lstStyle/>
          <a:p>
            <a:pPr>
              <a:defRPr/>
            </a:pPr>
            <a:r>
              <a:rPr lang="en-US" smtClean="0"/>
              <a:t>Page </a:t>
            </a:r>
            <a:fld id="{ABB55A41-2363-4FF7-B4E6-5952201265BE}" type="slidenum">
              <a:rPr lang="en-US" smtClean="0"/>
              <a:pPr>
                <a:defRPr/>
              </a:pPr>
              <a:t>58</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76709" y="14576"/>
            <a:ext cx="920060" cy="215444"/>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25935" y="14576"/>
            <a:ext cx="2195858" cy="215444"/>
          </a:xfrm>
          <a:noFill/>
          <a:ln>
            <a:miter lim="800000"/>
            <a:headEnd/>
            <a:tailEnd/>
          </a:ln>
        </p:spPr>
        <p:txBody>
          <a:bodyPr/>
          <a:lstStyle/>
          <a:p>
            <a:r>
              <a:rPr lang="en-US" smtClean="0"/>
              <a:t>doc.: IEEE 802.11-14/0203r0</a:t>
            </a:r>
          </a:p>
        </p:txBody>
      </p:sp>
      <p:sp>
        <p:nvSpPr>
          <p:cNvPr id="27653" name="Date Placeholder 4"/>
          <p:cNvSpPr txBox="1">
            <a:spLocks noGrp="1"/>
          </p:cNvSpPr>
          <p:nvPr/>
        </p:nvSpPr>
        <p:spPr bwMode="auto">
          <a:xfrm>
            <a:off x="876709" y="14576"/>
            <a:ext cx="1189108" cy="215444"/>
          </a:xfrm>
          <a:prstGeom prst="rect">
            <a:avLst/>
          </a:prstGeom>
          <a:noFill/>
          <a:ln w="9525">
            <a:noFill/>
            <a:miter lim="800000"/>
            <a:headEnd/>
            <a:tailEnd/>
          </a:ln>
        </p:spPr>
        <p:txBody>
          <a:bodyPr wrap="none" lIns="0" tIns="0" rIns="0" bIns="0" anchor="b">
            <a:spAutoFit/>
          </a:bodyPr>
          <a:lstStyle/>
          <a:p>
            <a:pPr defTabSz="935132" eaLnBrk="0" hangingPunct="0"/>
            <a:r>
              <a:rPr lang="en-US" sz="1400"/>
              <a:t>November 2011</a:t>
            </a:r>
          </a:p>
        </p:txBody>
      </p:sp>
      <p:sp>
        <p:nvSpPr>
          <p:cNvPr id="27654" name="Footer Placeholder 5"/>
          <p:cNvSpPr>
            <a:spLocks noGrp="1"/>
          </p:cNvSpPr>
          <p:nvPr>
            <p:ph type="ftr" sz="quarter" idx="4"/>
          </p:nvPr>
        </p:nvSpPr>
        <p:spPr>
          <a:xfrm>
            <a:off x="6383416" y="6664702"/>
            <a:ext cx="2038379" cy="184666"/>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591870" y="6664702"/>
            <a:ext cx="415177" cy="184666"/>
          </a:xfrm>
          <a:noFill/>
          <a:ln>
            <a:miter lim="800000"/>
            <a:headEnd/>
            <a:tailEnd/>
          </a:ln>
        </p:spPr>
        <p:txBody>
          <a:bodyPr/>
          <a:lstStyle/>
          <a:p>
            <a:pPr defTabSz="935132"/>
            <a:r>
              <a:rPr lang="en-US" smtClean="0"/>
              <a:t>Page </a:t>
            </a:r>
            <a:fld id="{C203DFCC-51D3-4708-9D5D-0538E7E52D07}" type="slidenum">
              <a:rPr lang="en-US" smtClean="0"/>
              <a:pPr defTabSz="935132"/>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76709" y="14576"/>
            <a:ext cx="920060" cy="215444"/>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25935" y="14576"/>
            <a:ext cx="2195858" cy="215444"/>
          </a:xfrm>
          <a:noFill/>
          <a:ln>
            <a:miter lim="800000"/>
            <a:headEnd/>
            <a:tailEnd/>
          </a:ln>
        </p:spPr>
        <p:txBody>
          <a:bodyPr/>
          <a:lstStyle/>
          <a:p>
            <a:r>
              <a:rPr lang="en-US" smtClean="0"/>
              <a:t>doc.: IEEE 802.11-14/0203r0</a:t>
            </a:r>
          </a:p>
        </p:txBody>
      </p:sp>
      <p:sp>
        <p:nvSpPr>
          <p:cNvPr id="27653" name="Date Placeholder 4"/>
          <p:cNvSpPr txBox="1">
            <a:spLocks noGrp="1"/>
          </p:cNvSpPr>
          <p:nvPr/>
        </p:nvSpPr>
        <p:spPr bwMode="auto">
          <a:xfrm>
            <a:off x="876709" y="14576"/>
            <a:ext cx="1189108" cy="215444"/>
          </a:xfrm>
          <a:prstGeom prst="rect">
            <a:avLst/>
          </a:prstGeom>
          <a:noFill/>
          <a:ln w="9525">
            <a:noFill/>
            <a:miter lim="800000"/>
            <a:headEnd/>
            <a:tailEnd/>
          </a:ln>
        </p:spPr>
        <p:txBody>
          <a:bodyPr wrap="none" lIns="0" tIns="0" rIns="0" bIns="0" anchor="b">
            <a:spAutoFit/>
          </a:bodyPr>
          <a:lstStyle/>
          <a:p>
            <a:pPr defTabSz="935132" eaLnBrk="0" hangingPunct="0"/>
            <a:r>
              <a:rPr lang="en-US" sz="1400"/>
              <a:t>November 2011</a:t>
            </a:r>
          </a:p>
        </p:txBody>
      </p:sp>
      <p:sp>
        <p:nvSpPr>
          <p:cNvPr id="27654" name="Footer Placeholder 5"/>
          <p:cNvSpPr>
            <a:spLocks noGrp="1"/>
          </p:cNvSpPr>
          <p:nvPr>
            <p:ph type="ftr" sz="quarter" idx="4"/>
          </p:nvPr>
        </p:nvSpPr>
        <p:spPr>
          <a:xfrm>
            <a:off x="6383416" y="6664702"/>
            <a:ext cx="2038379" cy="184666"/>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591869" y="6664702"/>
            <a:ext cx="415177" cy="184666"/>
          </a:xfrm>
          <a:noFill/>
          <a:ln>
            <a:miter lim="800000"/>
            <a:headEnd/>
            <a:tailEnd/>
          </a:ln>
        </p:spPr>
        <p:txBody>
          <a:bodyPr/>
          <a:lstStyle/>
          <a:p>
            <a:pPr defTabSz="935132"/>
            <a:r>
              <a:rPr lang="en-US" smtClean="0"/>
              <a:t>Page </a:t>
            </a:r>
            <a:fld id="{C203DFCC-51D3-4708-9D5D-0538E7E52D07}" type="slidenum">
              <a:rPr lang="en-US" smtClean="0"/>
              <a:pPr defTabSz="935132"/>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3" y="6664702"/>
            <a:ext cx="492121" cy="184666"/>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1"/>
            <a:ext cx="492121" cy="18466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802.11-14/0203r0</a:t>
            </a:r>
            <a:endParaRPr lang="en-US" sz="1400"/>
          </a:p>
        </p:txBody>
      </p:sp>
      <p:sp>
        <p:nvSpPr>
          <p:cNvPr id="26627" name="Rectangle 3"/>
          <p:cNvSpPr>
            <a:spLocks noGrp="1" noChangeArrowheads="1"/>
          </p:cNvSpPr>
          <p:nvPr>
            <p:ph type="dt" sz="quarter" idx="1"/>
          </p:nvPr>
        </p:nvSpPr>
        <p:spPr>
          <a:xfrm>
            <a:off x="876713" y="13403"/>
            <a:ext cx="92006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26628" name="Rectangle 6"/>
          <p:cNvSpPr>
            <a:spLocks noGrp="1" noChangeArrowheads="1"/>
          </p:cNvSpPr>
          <p:nvPr>
            <p:ph type="ftr" sz="quarter" idx="4"/>
          </p:nvPr>
        </p:nvSpPr>
        <p:spPr>
          <a:xfrm>
            <a:off x="5790941" y="6665878"/>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3244" indent="-343244"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459249" defTabSz="939156">
              <a:defRPr sz="2400" b="1">
                <a:solidFill>
                  <a:schemeClr val="tx1"/>
                </a:solidFill>
                <a:latin typeface="Times New Roman" pitchFamily="18" charset="0"/>
              </a:defRPr>
            </a:lvl5pPr>
            <a:lvl6pPr marL="916910" defTabSz="939156" eaLnBrk="0" fontAlgn="base" hangingPunct="0">
              <a:spcBef>
                <a:spcPct val="0"/>
              </a:spcBef>
              <a:spcAft>
                <a:spcPct val="0"/>
              </a:spcAft>
              <a:defRPr sz="2400" b="1">
                <a:solidFill>
                  <a:schemeClr val="tx1"/>
                </a:solidFill>
                <a:latin typeface="Times New Roman" pitchFamily="18" charset="0"/>
              </a:defRPr>
            </a:lvl6pPr>
            <a:lvl7pPr marL="1374569" defTabSz="939156" eaLnBrk="0" fontAlgn="base" hangingPunct="0">
              <a:spcBef>
                <a:spcPct val="0"/>
              </a:spcBef>
              <a:spcAft>
                <a:spcPct val="0"/>
              </a:spcAft>
              <a:defRPr sz="2400" b="1">
                <a:solidFill>
                  <a:schemeClr val="tx1"/>
                </a:solidFill>
                <a:latin typeface="Times New Roman" pitchFamily="18" charset="0"/>
              </a:defRPr>
            </a:lvl7pPr>
            <a:lvl8pPr marL="1832229" defTabSz="939156" eaLnBrk="0" fontAlgn="base" hangingPunct="0">
              <a:spcBef>
                <a:spcPct val="0"/>
              </a:spcBef>
              <a:spcAft>
                <a:spcPct val="0"/>
              </a:spcAft>
              <a:defRPr sz="2400" b="1">
                <a:solidFill>
                  <a:schemeClr val="tx1"/>
                </a:solidFill>
                <a:latin typeface="Times New Roman" pitchFamily="18" charset="0"/>
              </a:defRPr>
            </a:lvl8pPr>
            <a:lvl9pPr marL="2289888" defTabSz="939156"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4517014" y="6665878"/>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3" y="6664702"/>
            <a:ext cx="492121" cy="184666"/>
          </a:xfrm>
        </p:spPr>
        <p:txBody>
          <a:bodyPr/>
          <a:lstStyle/>
          <a:p>
            <a:pPr>
              <a:defRPr/>
            </a:pPr>
            <a:r>
              <a:rPr lang="en-US" smtClean="0"/>
              <a:t>Page </a:t>
            </a:r>
            <a:fld id="{ABB55A41-2363-4FF7-B4E6-5952201265BE}" type="slidenum">
              <a:rPr lang="en-US" smtClean="0"/>
              <a:pPr>
                <a:defRPr/>
              </a:pPr>
              <a:t>20</a:t>
            </a:fld>
            <a:endParaRPr lang="en-US"/>
          </a:p>
        </p:txBody>
      </p:sp>
    </p:spTree>
    <p:extLst>
      <p:ext uri="{BB962C8B-B14F-4D97-AF65-F5344CB8AC3E}">
        <p14:creationId xmlns:p14="http://schemas.microsoft.com/office/powerpoint/2010/main" val="1395655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14922" y="6664702"/>
            <a:ext cx="492121" cy="184666"/>
          </a:xfrm>
        </p:spPr>
        <p:txBody>
          <a:bodyPr/>
          <a:lstStyle/>
          <a:p>
            <a:pPr>
              <a:defRPr/>
            </a:pPr>
            <a:r>
              <a:rPr lang="en-US" smtClean="0"/>
              <a:t>Page </a:t>
            </a:r>
            <a:fld id="{ABB55A41-2363-4FF7-B4E6-5952201265BE}" type="slidenum">
              <a:rPr lang="en-US" smtClean="0"/>
              <a:pPr>
                <a:defRPr/>
              </a:pPr>
              <a:t>23</a:t>
            </a:fld>
            <a:endParaRPr lang="en-US"/>
          </a:p>
        </p:txBody>
      </p:sp>
    </p:spTree>
    <p:extLst>
      <p:ext uri="{BB962C8B-B14F-4D97-AF65-F5344CB8AC3E}">
        <p14:creationId xmlns:p14="http://schemas.microsoft.com/office/powerpoint/2010/main" val="5465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802.11-14/0203r0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spreadsheet/ccc?key=0Arb3_3dB_pMCdGdTU29pWXd6b0o4M3U4YXpSbFhXLWc#gid=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5/dcn/13/15-13-0523-05-0thz-100g-working-draft-par.pdf" TargetMode="External"/><Relationship Id="rId13" Type="http://schemas.openxmlformats.org/officeDocument/2006/relationships/hyperlink" Target="https://mentor.ieee.org/802.22/dcn/13/22-13-0156-04-0000-802-22-revision-par-new-csd-5c.docx" TargetMode="External"/><Relationship Id="rId3" Type="http://schemas.openxmlformats.org/officeDocument/2006/relationships/hyperlink" Target="http://www.ieee802.org/3/bp/5Criteria.pdf" TargetMode="External"/><Relationship Id="rId7" Type="http://schemas.openxmlformats.org/officeDocument/2006/relationships/hyperlink" Target="https://mentor.ieee.org/802.11/dcn/14/11-14-0169-00-0hew-ieee-802-11-hew-sg-proposed-csd.docx" TargetMode="External"/><Relationship Id="rId12" Type="http://schemas.openxmlformats.org/officeDocument/2006/relationships/hyperlink" Target="https://mentor.ieee.org/802.22/dcn/13/22-13-0138-06-0000-802-22-revision-par.docx" TargetMode="External"/><Relationship Id="rId2" Type="http://schemas.openxmlformats.org/officeDocument/2006/relationships/hyperlink" Target="http://www.ieee802.org/3/bp/P802_3bp_PAR_modification_0114.pdf"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65-00-0hew-802-11-hew-sg-proposed-par.docx" TargetMode="External"/><Relationship Id="rId11" Type="http://schemas.openxmlformats.org/officeDocument/2006/relationships/hyperlink" Target="https://mentor.ieee.org/802.15/dcn/14/15-14-0076-02-004r-sg4r-draft-csd.docx" TargetMode="External"/><Relationship Id="rId5" Type="http://schemas.openxmlformats.org/officeDocument/2006/relationships/hyperlink" Target="http://www.ieee802.org/3/400GSG/project_docs/CSD_400_14_0121.pdf" TargetMode="External"/><Relationship Id="rId10" Type="http://schemas.openxmlformats.org/officeDocument/2006/relationships/hyperlink" Target="https://mentor.ieee.org/802.15/dcn/14/15-14-0075-03-004r-sg4r-draft-par.pdf" TargetMode="External"/><Relationship Id="rId4" Type="http://schemas.openxmlformats.org/officeDocument/2006/relationships/hyperlink" Target="http://www.ieee802.org/3/400GSG/project_docs/PAR_400_14_0121.pdf" TargetMode="External"/><Relationship Id="rId9" Type="http://schemas.openxmlformats.org/officeDocument/2006/relationships/hyperlink" Target="http://www.ieee802.org/PARs/2014_03/15-13-0522-03-0thz-100g-working-draft-5c.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March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March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March  2014 </a:t>
            </a:r>
          </a:p>
          <a:p>
            <a:pPr eaLnBrk="0" hangingPunct="0"/>
            <a:r>
              <a:rPr lang="en-US" sz="1600" dirty="0" smtClean="0"/>
              <a:t>being held in Beijing, Beijing,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245051755"/>
              </p:ext>
            </p:extLst>
          </p:nvPr>
        </p:nvGraphicFramePr>
        <p:xfrm>
          <a:off x="161018" y="1211726"/>
          <a:ext cx="8418741" cy="541020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Conference Hall 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Conference Hall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Level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Grand D</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086137310"/>
              </p:ext>
            </p:extLst>
          </p:nvPr>
        </p:nvGraphicFramePr>
        <p:xfrm>
          <a:off x="847725" y="1397000"/>
          <a:ext cx="7315200" cy="4689475"/>
        </p:xfrm>
        <a:graphic>
          <a:graphicData uri="http://schemas.openxmlformats.org/drawingml/2006/table">
            <a:tbl>
              <a:tblPr firstRow="1" bandRow="1">
                <a:tableStyleId>{5C22544A-7EE6-4342-B048-85BDC9FD1C3A}</a:tableStyleId>
              </a:tblPr>
              <a:tblGrid>
                <a:gridCol w="1609725"/>
                <a:gridCol w="2905125"/>
                <a:gridCol w="2800350"/>
              </a:tblGrid>
              <a:tr h="712202">
                <a:tc>
                  <a:txBody>
                    <a:bodyPr/>
                    <a:lstStyle/>
                    <a:p>
                      <a:pPr algn="ctr"/>
                      <a:r>
                        <a:rPr lang="en-US" sz="2400" dirty="0" smtClean="0">
                          <a:solidFill>
                            <a:schemeClr val="tx1"/>
                          </a:solidFill>
                        </a:rPr>
                        <a:t>Working Group</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Agenda</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Opening Report</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15</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15-15-0092r2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666115">
                <a:tc>
                  <a:txBody>
                    <a:bodyPr/>
                    <a:lstStyle/>
                    <a:p>
                      <a:pPr algn="ctr"/>
                      <a:r>
                        <a:rPr lang="en-US" sz="2400" dirty="0" smtClean="0">
                          <a:solidFill>
                            <a:schemeClr val="tx1"/>
                          </a:solidFill>
                        </a:rPr>
                        <a:t>16</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1200" dirty="0" smtClean="0">
                          <a:solidFill>
                            <a:schemeClr val="tx1"/>
                          </a:solidFill>
                          <a:hlinkClick r:id="rId3"/>
                        </a:rPr>
                        <a:t>https://docs.google.com/spreadsheet/ccc?key=0Arb3_3dB_pMCdGdTU29pWXd6b0o4M3U4YXpSbFhXLWc#gid=3</a:t>
                      </a:r>
                      <a:endParaRPr lang="en-US" sz="1200" dirty="0" smtClean="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18</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18-14-0010r0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19</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19-14-0022r1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19-14-0025r0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21-14-0031r0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22-14-0039r0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24</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24-14-0014r3</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err="1" smtClean="0">
                          <a:solidFill>
                            <a:schemeClr val="tx1"/>
                          </a:solidFill>
                        </a:rPr>
                        <a:t>OmniRAN</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Omniran-14-0020r0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3GPP Liaison request</a:t>
            </a:r>
          </a:p>
          <a:p>
            <a:r>
              <a:rPr lang="en-US" dirty="0" smtClean="0"/>
              <a:t>European TV bands</a:t>
            </a:r>
          </a:p>
          <a:p>
            <a:r>
              <a:rPr lang="en-US" dirty="0" smtClean="0"/>
              <a:t>5GHz</a:t>
            </a:r>
          </a:p>
          <a:p>
            <a:r>
              <a:rPr lang="en-US" dirty="0" smtClean="0"/>
              <a:t>LTE-U</a:t>
            </a:r>
          </a:p>
          <a:p>
            <a:r>
              <a:rPr lang="en-US" dirty="0" smtClean="0"/>
              <a:t>2.3 GHz</a:t>
            </a:r>
            <a:endParaRPr lang="en-US" dirty="0"/>
          </a:p>
        </p:txBody>
      </p:sp>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95300"/>
          </a:xfrm>
        </p:spPr>
        <p:txBody>
          <a:bodyPr/>
          <a:lstStyle/>
          <a:p>
            <a:r>
              <a:rPr lang="en-US" dirty="0" smtClean="0"/>
              <a:t>EC Questions on TV band use</a:t>
            </a:r>
            <a:endParaRPr lang="en-US" dirty="0"/>
          </a:p>
        </p:txBody>
      </p:sp>
      <p:sp>
        <p:nvSpPr>
          <p:cNvPr id="3" name="Content Placeholder 2"/>
          <p:cNvSpPr>
            <a:spLocks noGrp="1"/>
          </p:cNvSpPr>
          <p:nvPr>
            <p:ph idx="1"/>
          </p:nvPr>
        </p:nvSpPr>
        <p:spPr>
          <a:xfrm>
            <a:off x="276225" y="1314451"/>
            <a:ext cx="8515350" cy="4781550"/>
          </a:xfrm>
        </p:spPr>
        <p:txBody>
          <a:bodyPr/>
          <a:lstStyle/>
          <a:p>
            <a:r>
              <a:rPr lang="en-US" sz="1400" dirty="0"/>
              <a:t>Pascal </a:t>
            </a:r>
            <a:r>
              <a:rPr lang="en-US" sz="1400" dirty="0" err="1"/>
              <a:t>Lamy</a:t>
            </a:r>
            <a:r>
              <a:rPr lang="en-US" sz="1400" dirty="0"/>
              <a:t> has been appointed to head a group advising the European Commission on how the EU's spectrum allocation should be divided between the competing demands of television broadcasting and mobile broadband.</a:t>
            </a:r>
          </a:p>
          <a:p>
            <a:r>
              <a:rPr lang="en-US" sz="1400" dirty="0" err="1"/>
              <a:t>Lamy</a:t>
            </a:r>
            <a:r>
              <a:rPr lang="en-US" sz="1400" dirty="0"/>
              <a:t>, ex-director-general of the World Trade Organization and ex-European commissioner for trade, will head a group of executives from the broadcasting and internet sectors. He will publish a report in July with recommendations on how best to allocate spectrum over the coming decades. To see a full list of the members of the high-level group click here.</a:t>
            </a:r>
          </a:p>
          <a:p>
            <a:r>
              <a:rPr lang="en-US" sz="1400" dirty="0"/>
              <a:t>  Pascal </a:t>
            </a:r>
            <a:r>
              <a:rPr lang="en-US" sz="1400" dirty="0" err="1"/>
              <a:t>Lamy</a:t>
            </a:r>
            <a:r>
              <a:rPr lang="en-US" sz="1400" dirty="0"/>
              <a:t> leads new advisory group on future use of UHF spectrum for TV and wireless broadband.</a:t>
            </a:r>
          </a:p>
          <a:p>
            <a:r>
              <a:rPr lang="en-US" sz="1400" b="0" dirty="0"/>
              <a:t>Pascal </a:t>
            </a:r>
            <a:r>
              <a:rPr lang="en-US" sz="1400" b="0" dirty="0" err="1"/>
              <a:t>Lamy</a:t>
            </a:r>
            <a:r>
              <a:rPr lang="en-US" sz="1400" b="0" dirty="0"/>
              <a:t> and top executives from Europe's broadcasters, network operators, mobile companies and tech associations have been given six months to make proposals to the European Commission on how to use the UHF spectrum band (470-790 MHz) most effectively in coming decades</a:t>
            </a:r>
            <a:r>
              <a:rPr lang="en-US" sz="1400" b="0" dirty="0" smtClean="0"/>
              <a:t>.</a:t>
            </a:r>
            <a:r>
              <a:rPr lang="en-US" sz="1400" dirty="0"/>
              <a:t> </a:t>
            </a:r>
          </a:p>
          <a:p>
            <a:r>
              <a:rPr lang="en-US" sz="1400" dirty="0"/>
              <a:t>Based on the fact that WIFI is also a spectrum users, do you consider as relevant to approach this group to ensure this </a:t>
            </a:r>
            <a:r>
              <a:rPr lang="en-US" sz="1400" dirty="0" err="1"/>
              <a:t>technlogy</a:t>
            </a:r>
            <a:r>
              <a:rPr lang="en-US" sz="1400" dirty="0"/>
              <a:t> has still some room to deploy and increase</a:t>
            </a:r>
            <a:r>
              <a:rPr lang="en-US" sz="1400" dirty="0" smtClean="0"/>
              <a:t>.</a:t>
            </a:r>
          </a:p>
          <a:p>
            <a:r>
              <a:rPr lang="en-US" sz="1400" b="0" dirty="0"/>
              <a:t>The Group has been asked to look at how Europe will access and use audiovisual content and data in the medium to long term and come up with options that respond to 4 separate challenges:</a:t>
            </a:r>
          </a:p>
          <a:p>
            <a:r>
              <a:rPr lang="en-US" sz="1400" b="0" dirty="0"/>
              <a:t>What will next generation (terrestrial) provision/reception of audiovisual content (including linear TV) look like?</a:t>
            </a:r>
          </a:p>
          <a:p>
            <a:r>
              <a:rPr lang="en-US" sz="1400" b="0" dirty="0"/>
              <a:t>How do we secure the public interest and consumer benefits while facilitating market transformation?</a:t>
            </a:r>
          </a:p>
          <a:p>
            <a:r>
              <a:rPr lang="en-US" sz="1400" b="0" dirty="0"/>
              <a:t>What are the strategic elements of spectrum use in the UHF band in light of the first challenge? What would the regulatory role of the EU be in coordinating developments?</a:t>
            </a:r>
          </a:p>
          <a:p>
            <a:r>
              <a:rPr lang="en-US" sz="1400" b="0" dirty="0"/>
              <a:t>What are the financial implications for a next-generation terrestrial platform for broadcasting and internet use?</a:t>
            </a:r>
          </a:p>
          <a:p>
            <a:endParaRPr lang="en-US" sz="1400" dirty="0"/>
          </a:p>
          <a:p>
            <a:endParaRPr lang="en-US" sz="14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dirty="0"/>
          </a:p>
        </p:txBody>
      </p:sp>
    </p:spTree>
    <p:extLst>
      <p:ext uri="{BB962C8B-B14F-4D97-AF65-F5344CB8AC3E}">
        <p14:creationId xmlns:p14="http://schemas.microsoft.com/office/powerpoint/2010/main" val="643708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May 16-24, 2014 Waikoloa, Hawaii,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461665"/>
          </a:xfrm>
          <a:prstGeom prst="rect">
            <a:avLst/>
          </a:prstGeom>
          <a:noFill/>
        </p:spPr>
        <p:txBody>
          <a:bodyPr wrap="square" rtlCol="0">
            <a:spAutoFit/>
          </a:bodyPr>
          <a:lstStyle/>
          <a:p>
            <a:r>
              <a:rPr lang="en-US" dirty="0" smtClean="0"/>
              <a:t>IEEE 802 Wireless Interim Session</a:t>
            </a:r>
            <a:endParaRPr lang="en-US" sz="1600" dirty="0"/>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smtClean="0"/>
              <a:t>Standard: April  21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March 20</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Beijing Meeting Registration  (~600)</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5"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802.11      250</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p>
        </p:txBody>
      </p:sp>
      <p:sp>
        <p:nvSpPr>
          <p:cNvPr id="9221" name="Rectangle 2"/>
          <p:cNvSpPr>
            <a:spLocks noGrp="1" noChangeArrowheads="1"/>
          </p:cNvSpPr>
          <p:nvPr>
            <p:ph type="title"/>
          </p:nvPr>
        </p:nvSpPr>
        <p:spPr/>
        <p:txBody>
          <a:bodyPr/>
          <a:lstStyle/>
          <a:p>
            <a:r>
              <a:rPr lang="en-GB" dirty="0" smtClean="0"/>
              <a:t>Current Membership Status - March</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2289440"/>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122</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56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
        <p:nvSpPr>
          <p:cNvPr id="5" name="Curved Left Arrow 4"/>
          <p:cNvSpPr/>
          <p:nvPr/>
        </p:nvSpPr>
        <p:spPr bwMode="auto">
          <a:xfrm>
            <a:off x="7086600" y="3200400"/>
            <a:ext cx="695325" cy="78105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p:txBody>
      </p:sp>
      <p:sp>
        <p:nvSpPr>
          <p:cNvPr id="6" name="TextBox 5"/>
          <p:cNvSpPr txBox="1"/>
          <p:nvPr/>
        </p:nvSpPr>
        <p:spPr>
          <a:xfrm>
            <a:off x="7936498" y="3360091"/>
            <a:ext cx="338554" cy="461665"/>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166241" y="1581149"/>
            <a:ext cx="6134965" cy="2771775"/>
          </a:xfrm>
          <a:ln>
            <a:solidFill>
              <a:srgbClr val="FF9966"/>
            </a:solidFill>
          </a:ln>
        </p:spPr>
        <p:txBody>
          <a:bodyPr/>
          <a:lstStyle/>
          <a:p>
            <a:r>
              <a:rPr lang="en-US" dirty="0" smtClean="0"/>
              <a:t>Soo Kim</a:t>
            </a:r>
          </a:p>
          <a:p>
            <a:r>
              <a:rPr lang="en-US" dirty="0" smtClean="0"/>
              <a:t>Michele Turner</a:t>
            </a:r>
          </a:p>
          <a:p>
            <a:r>
              <a:rPr lang="en-US" dirty="0" smtClean="0"/>
              <a:t>Lisa Perry</a:t>
            </a:r>
          </a:p>
          <a:p>
            <a:r>
              <a:rPr lang="en-US" dirty="0" smtClean="0"/>
              <a:t>Kathryn Bennett</a:t>
            </a:r>
          </a:p>
          <a:p>
            <a:r>
              <a:rPr lang="en-US" dirty="0" smtClean="0"/>
              <a:t>Jodi </a:t>
            </a:r>
            <a:r>
              <a:rPr lang="en-US" dirty="0" err="1" smtClean="0"/>
              <a:t>Haasz</a:t>
            </a:r>
            <a:endParaRPr lang="en-US" dirty="0" smtClean="0"/>
          </a:p>
          <a:p>
            <a:r>
              <a:rPr lang="en-US" dirty="0" err="1" smtClean="0"/>
              <a:t>Meng</a:t>
            </a:r>
            <a:r>
              <a:rPr lang="en-US" dirty="0" smtClean="0"/>
              <a:t> Zhao</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
        <p:nvSpPr>
          <p:cNvPr id="8" name="TextBox 7"/>
          <p:cNvSpPr txBox="1"/>
          <p:nvPr/>
        </p:nvSpPr>
        <p:spPr>
          <a:xfrm>
            <a:off x="247650" y="4712548"/>
            <a:ext cx="2633926" cy="1569660"/>
          </a:xfrm>
          <a:prstGeom prst="rect">
            <a:avLst/>
          </a:prstGeom>
          <a:noFill/>
          <a:ln>
            <a:solidFill>
              <a:schemeClr val="accent1">
                <a:lumMod val="60000"/>
                <a:lumOff val="40000"/>
              </a:schemeClr>
            </a:solidFill>
          </a:ln>
        </p:spPr>
        <p:txBody>
          <a:bodyPr wrap="none" rtlCol="0">
            <a:spAutoFit/>
          </a:bodyPr>
          <a:lstStyle/>
          <a:p>
            <a:pPr marL="342900" indent="-342900">
              <a:buFont typeface="Arial" panose="020B0604020202020204" pitchFamily="34" charset="0"/>
              <a:buChar char="•"/>
            </a:pPr>
            <a:r>
              <a:rPr lang="en-US" dirty="0"/>
              <a:t>Karen McCabe</a:t>
            </a:r>
          </a:p>
          <a:p>
            <a:pPr marL="342900" indent="-342900">
              <a:buFont typeface="Arial" panose="020B0604020202020204" pitchFamily="34" charset="0"/>
              <a:buChar char="•"/>
            </a:pPr>
            <a:r>
              <a:rPr lang="en-US" dirty="0" smtClean="0"/>
              <a:t>Adam Newman</a:t>
            </a:r>
          </a:p>
          <a:p>
            <a:pPr marL="342900" indent="-342900">
              <a:buFont typeface="Arial" panose="020B0604020202020204" pitchFamily="34" charset="0"/>
              <a:buChar char="•"/>
            </a:pPr>
            <a:r>
              <a:rPr lang="en-US" dirty="0" smtClean="0"/>
              <a:t>Walter Sun</a:t>
            </a:r>
          </a:p>
          <a:p>
            <a:pPr marL="342900" indent="-342900">
              <a:buFont typeface="Arial" panose="020B0604020202020204" pitchFamily="34" charset="0"/>
              <a:buChar char="•"/>
            </a:pPr>
            <a:r>
              <a:rPr lang="en-US" dirty="0" smtClean="0"/>
              <a:t>Walter </a:t>
            </a:r>
            <a:r>
              <a:rPr lang="en-US" dirty="0" err="1" smtClean="0"/>
              <a:t>Pienciak</a:t>
            </a:r>
            <a:endParaRPr lang="en-US" dirty="0"/>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sz="4000" b="0" dirty="0" smtClean="0"/>
              <a:t>None</a:t>
            </a:r>
            <a:br>
              <a:rPr lang="en-US" sz="4000" b="0" dirty="0" smtClean="0"/>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u="sng" dirty="0" smtClean="0"/>
              <a:t>Regulatory Chair</a:t>
            </a:r>
          </a:p>
          <a:p>
            <a:r>
              <a:rPr lang="en-US" sz="2800" dirty="0" smtClean="0"/>
              <a:t>One nominee at the moment for Chair position</a:t>
            </a:r>
          </a:p>
          <a:p>
            <a:r>
              <a:rPr lang="en-US" sz="2800" dirty="0" smtClean="0"/>
              <a:t>Richard Kennedy (</a:t>
            </a:r>
            <a:r>
              <a:rPr lang="en-US" sz="2800" dirty="0" err="1" smtClean="0"/>
              <a:t>Mediatek</a:t>
            </a:r>
            <a:r>
              <a:rPr lang="en-US" sz="2800" dirty="0" smtClean="0"/>
              <a:t>)</a:t>
            </a:r>
          </a:p>
          <a:p>
            <a:endParaRPr lang="en-US" sz="2800" dirty="0"/>
          </a:p>
          <a:p>
            <a:r>
              <a:rPr lang="en-US" sz="2800" u="sng" dirty="0" smtClean="0"/>
              <a:t>AK Vice Chair</a:t>
            </a:r>
          </a:p>
          <a:p>
            <a:r>
              <a:rPr lang="en-US" sz="2800" dirty="0" smtClean="0"/>
              <a:t>Nominees?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Nuts &amp; Bolts</a:t>
            </a:r>
            <a:endParaRPr lang="en-US" dirty="0"/>
          </a:p>
        </p:txBody>
      </p:sp>
      <p:sp>
        <p:nvSpPr>
          <p:cNvPr id="3" name="Content Placeholder 2"/>
          <p:cNvSpPr>
            <a:spLocks noGrp="1"/>
          </p:cNvSpPr>
          <p:nvPr>
            <p:ph idx="1"/>
          </p:nvPr>
        </p:nvSpPr>
        <p:spPr>
          <a:xfrm>
            <a:off x="352425" y="1724025"/>
            <a:ext cx="8524875" cy="4371975"/>
          </a:xfrm>
        </p:spPr>
        <p:txBody>
          <a:bodyPr/>
          <a:lstStyle/>
          <a:p>
            <a:r>
              <a:rPr lang="en-US" sz="2800" dirty="0" smtClean="0"/>
              <a:t>Considering adding IOT to the charter of 802.24</a:t>
            </a:r>
          </a:p>
          <a:p>
            <a:endParaRPr lang="en-US" sz="2800" dirty="0"/>
          </a:p>
          <a:p>
            <a:r>
              <a:rPr lang="en-US" sz="2800" dirty="0" smtClean="0"/>
              <a:t>6:00 to 7:30 Tuesday</a:t>
            </a:r>
          </a:p>
          <a:p>
            <a:r>
              <a:rPr lang="en-US" sz="2800" dirty="0" smtClean="0"/>
              <a:t>Grand Ballroom C,D</a:t>
            </a:r>
            <a:endParaRPr lang="en-US" sz="28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published</a:t>
            </a:r>
            <a:br>
              <a:rPr lang="en-GB" sz="3200" dirty="0" smtClean="0"/>
            </a:br>
            <a:r>
              <a:rPr lang="en-GB" dirty="0" smtClean="0"/>
              <a:t>802.11af </a:t>
            </a:r>
            <a:r>
              <a:rPr lang="en-GB" dirty="0"/>
              <a:t>published </a:t>
            </a:r>
            <a:r>
              <a:rPr lang="en-GB" dirty="0" smtClean="0"/>
              <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r>
              <a:rPr lang="en-US" sz="3200" dirty="0" smtClean="0"/>
              <a:t>3GPP liaison letter being drafted  </a:t>
            </a:r>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23</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24</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25</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2014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335287"/>
            <a:ext cx="36342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75802562"/>
              </p:ext>
            </p:extLst>
          </p:nvPr>
        </p:nvGraphicFramePr>
        <p:xfrm>
          <a:off x="183923" y="1981618"/>
          <a:ext cx="7772400" cy="2569845"/>
        </p:xfrm>
        <a:graphic>
          <a:graphicData uri="http://schemas.openxmlformats.org/drawingml/2006/table">
            <a:tbl>
              <a:tblPr/>
              <a:tblGrid>
                <a:gridCol w="4762500"/>
                <a:gridCol w="3009900"/>
              </a:tblGrid>
              <a:tr h="2569845">
                <a:tc>
                  <a:txBody>
                    <a:bodyPr/>
                    <a:lstStyle/>
                    <a:p>
                      <a:pPr>
                        <a:buFont typeface="Arial"/>
                        <a:buChar char="•"/>
                      </a:pPr>
                      <a:endParaRPr lang="en-US" sz="2000" dirty="0" smtClean="0">
                        <a:effectLst/>
                      </a:endParaRPr>
                    </a:p>
                    <a:p>
                      <a:pPr>
                        <a:buFont typeface="Arial"/>
                        <a:buChar char="•"/>
                      </a:pPr>
                      <a:r>
                        <a:rPr lang="en-US" sz="2000" dirty="0" smtClean="0">
                          <a:effectLst/>
                        </a:rPr>
                        <a:t>Tutorial </a:t>
                      </a:r>
                      <a:r>
                        <a:rPr lang="en-US" sz="2000" dirty="0">
                          <a:effectLst/>
                        </a:rPr>
                        <a:t>#1 (6:00–7:30 pm): </a:t>
                      </a:r>
                      <a:r>
                        <a:rPr lang="en-US" sz="1200" b="1" dirty="0">
                          <a:effectLst/>
                          <a:latin typeface="Arial"/>
                          <a:ea typeface="Times New Roman"/>
                          <a:cs typeface="Times New Roman"/>
                        </a:rPr>
                        <a:t>Optical Backplanes</a:t>
                      </a:r>
                      <a:r>
                        <a:rPr lang="en-US" sz="2000" dirty="0">
                          <a:effectLst/>
                        </a:rPr>
                        <a:t> </a:t>
                      </a:r>
                      <a:endParaRPr lang="en-US" sz="2000" dirty="0" smtClean="0">
                        <a:effectLst/>
                      </a:endParaRPr>
                    </a:p>
                    <a:p>
                      <a:pPr>
                        <a:buFont typeface="Arial"/>
                        <a:buChar char="•"/>
                      </a:pPr>
                      <a:r>
                        <a:rPr lang="en-US" sz="2000" dirty="0" smtClean="0">
                          <a:effectLst/>
                        </a:rPr>
                        <a:t>Hideo </a:t>
                      </a:r>
                      <a:r>
                        <a:rPr lang="en-US" sz="2000" dirty="0" err="1">
                          <a:effectLst/>
                        </a:rPr>
                        <a:t>Itoh</a:t>
                      </a:r>
                      <a:r>
                        <a:rPr lang="en-US" sz="2000" dirty="0">
                          <a:effectLst/>
                        </a:rPr>
                        <a:t>, National Institute of Advanced Industrial Science and Technology, </a:t>
                      </a:r>
                      <a:r>
                        <a:rPr lang="en-US" sz="2000" dirty="0" err="1">
                          <a:effectLst/>
                        </a:rPr>
                        <a:t>Convenor</a:t>
                      </a:r>
                      <a:r>
                        <a:rPr lang="en-US" sz="2000" dirty="0">
                          <a:effectLst/>
                        </a:rPr>
                        <a:t> of IEC TC86 JWG9 (with TC91)</a:t>
                      </a:r>
                    </a:p>
                  </a:txBody>
                  <a:tcPr anchor="ctr">
                    <a:lnL>
                      <a:noFill/>
                    </a:lnL>
                    <a:lnR>
                      <a:noFill/>
                    </a:lnR>
                    <a:lnT>
                      <a:noFill/>
                    </a:lnT>
                    <a:lnB>
                      <a:noFill/>
                    </a:lnB>
                    <a:solidFill>
                      <a:srgbClr val="FFFFFF"/>
                    </a:solidFill>
                  </a:tcPr>
                </a:tc>
                <a:tc>
                  <a:txBody>
                    <a:bodyPr/>
                    <a:lstStyle/>
                    <a:p>
                      <a:r>
                        <a:rPr lang="en-US" sz="2000" dirty="0">
                          <a:effectLst/>
                        </a:rPr>
                        <a:t>Sponsored by David Law, Chair, IEEE 802.3 WG</a:t>
                      </a:r>
                    </a:p>
                  </a:txBody>
                  <a:tcPr>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27</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7541281"/>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Officer - Election Process Update</a:t>
            </a:r>
            <a:endParaRPr lang="en-US" dirty="0"/>
          </a:p>
        </p:txBody>
      </p:sp>
      <p:sp>
        <p:nvSpPr>
          <p:cNvPr id="3" name="Content Placeholder 2"/>
          <p:cNvSpPr>
            <a:spLocks noGrp="1"/>
          </p:cNvSpPr>
          <p:nvPr>
            <p:ph idx="1"/>
          </p:nvPr>
        </p:nvSpPr>
        <p:spPr>
          <a:xfrm>
            <a:off x="238124" y="1581150"/>
            <a:ext cx="8734425" cy="4514850"/>
          </a:xfrm>
        </p:spPr>
        <p:txBody>
          <a:bodyPr/>
          <a:lstStyle/>
          <a:p>
            <a:r>
              <a:rPr lang="en-US" dirty="0" smtClean="0"/>
              <a:t>Monday </a:t>
            </a:r>
          </a:p>
          <a:p>
            <a:r>
              <a:rPr lang="en-US" dirty="0" smtClean="0"/>
              <a:t>Final call for nominations. Close of nominations.</a:t>
            </a:r>
          </a:p>
          <a:p>
            <a:r>
              <a:rPr lang="en-US" dirty="0" smtClean="0"/>
              <a:t>List of Nominees</a:t>
            </a:r>
          </a:p>
          <a:p>
            <a:r>
              <a:rPr lang="en-US" dirty="0" smtClean="0"/>
              <a:t>10 minutes allocated for a speech by each candidate</a:t>
            </a:r>
          </a:p>
          <a:p>
            <a:r>
              <a:rPr lang="en-US" dirty="0" smtClean="0"/>
              <a:t>10 minutes allocated for question and answer for all candidates</a:t>
            </a:r>
            <a:endParaRPr lang="en-US" dirty="0"/>
          </a:p>
          <a:p>
            <a:r>
              <a:rPr lang="en-US" dirty="0" smtClean="0"/>
              <a:t>Voting to occur to Wednesday</a:t>
            </a:r>
          </a:p>
          <a:p>
            <a:r>
              <a:rPr lang="en-US" dirty="0" smtClean="0"/>
              <a:t>Anonymous paper ballot – counters from EC/IEEE staff</a:t>
            </a:r>
          </a:p>
          <a:p>
            <a:r>
              <a:rPr lang="en-US" dirty="0" smtClean="0"/>
              <a:t>First candidate to exceed 50.00% of ballots wins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25365015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1</a:t>
            </a:r>
            <a:endParaRPr lang="en-US" dirty="0"/>
          </a:p>
        </p:txBody>
      </p:sp>
      <p:sp>
        <p:nvSpPr>
          <p:cNvPr id="3" name="Content Placeholder 2"/>
          <p:cNvSpPr>
            <a:spLocks noGrp="1"/>
          </p:cNvSpPr>
          <p:nvPr>
            <p:ph idx="1"/>
          </p:nvPr>
        </p:nvSpPr>
        <p:spPr>
          <a:xfrm>
            <a:off x="333375" y="1714500"/>
            <a:ext cx="8124825" cy="4381500"/>
          </a:xfrm>
        </p:spPr>
        <p:txBody>
          <a:bodyPr/>
          <a:lstStyle/>
          <a:p>
            <a:pPr marL="0" indent="0">
              <a:buNone/>
            </a:pPr>
            <a:r>
              <a:rPr lang="en-US" dirty="0" smtClean="0"/>
              <a:t>Ballot #1:</a:t>
            </a:r>
          </a:p>
          <a:p>
            <a:r>
              <a:rPr lang="en-US" dirty="0" smtClean="0"/>
              <a:t>Three candidates X, Y, Z</a:t>
            </a:r>
          </a:p>
          <a:p>
            <a:r>
              <a:rPr lang="en-US" dirty="0" smtClean="0"/>
              <a:t>Votes cast  X =60, Y=70, Z=80 ; total = 210</a:t>
            </a:r>
          </a:p>
          <a:p>
            <a:r>
              <a:rPr lang="en-US" dirty="0" smtClean="0"/>
              <a:t>X = 28.57%, Y= 33.33%, Z = 38.10%; total=100.0%</a:t>
            </a:r>
          </a:p>
          <a:p>
            <a:r>
              <a:rPr lang="en-US" dirty="0" smtClean="0"/>
              <a:t>No winner but X is removed from contention</a:t>
            </a:r>
          </a:p>
          <a:p>
            <a:pPr marL="0" indent="0">
              <a:buNone/>
            </a:pPr>
            <a:endParaRPr lang="en-US" dirty="0" smtClean="0"/>
          </a:p>
          <a:p>
            <a:pPr marL="0" indent="0">
              <a:buNone/>
            </a:pPr>
            <a:r>
              <a:rPr lang="en-US" dirty="0" smtClean="0"/>
              <a:t>Ballot #2 Two candidates Y, Z</a:t>
            </a:r>
          </a:p>
          <a:p>
            <a:r>
              <a:rPr lang="en-US" dirty="0" smtClean="0"/>
              <a:t>Votes cast Y=100, Z=101</a:t>
            </a:r>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356224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2</a:t>
            </a:r>
            <a:endParaRPr lang="en-US" dirty="0"/>
          </a:p>
        </p:txBody>
      </p:sp>
      <p:sp>
        <p:nvSpPr>
          <p:cNvPr id="3" name="Content Placeholder 2"/>
          <p:cNvSpPr>
            <a:spLocks noGrp="1"/>
          </p:cNvSpPr>
          <p:nvPr>
            <p:ph idx="1"/>
          </p:nvPr>
        </p:nvSpPr>
        <p:spPr/>
        <p:txBody>
          <a:bodyPr/>
          <a:lstStyle/>
          <a:p>
            <a:r>
              <a:rPr lang="en-US" dirty="0" smtClean="0"/>
              <a:t>Ballot #1:</a:t>
            </a:r>
          </a:p>
          <a:p>
            <a:r>
              <a:rPr lang="en-US" dirty="0" smtClean="0"/>
              <a:t>Three candidates X, Y, Z</a:t>
            </a:r>
          </a:p>
          <a:p>
            <a:r>
              <a:rPr lang="en-US" dirty="0" smtClean="0"/>
              <a:t>Votes cast  X =50, Y=40, Z=120 ; total = 210</a:t>
            </a:r>
          </a:p>
          <a:p>
            <a:r>
              <a:rPr lang="en-US" dirty="0" smtClean="0"/>
              <a:t>X = 23.81%, Y= 19.05%, Z = 57.14%; total =100.00</a:t>
            </a:r>
          </a:p>
          <a:p>
            <a:endParaRPr lang="en-US" dirty="0" smtClean="0"/>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690765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190500" y="1390650"/>
            <a:ext cx="8808027" cy="4676775"/>
          </a:xfrm>
        </p:spPr>
        <p:txBody>
          <a:bodyPr/>
          <a:lstStyle/>
          <a:p>
            <a:pPr marL="514350" indent="-514350">
              <a:buFont typeface="+mj-lt"/>
              <a:buAutoNum type="arabicPeriod"/>
            </a:pPr>
            <a:r>
              <a:rPr lang="en-US" sz="2800" dirty="0" smtClean="0"/>
              <a:t>Rules changes for</a:t>
            </a:r>
          </a:p>
          <a:p>
            <a:pPr marL="914400" lvl="1" indent="-514350">
              <a:buFont typeface="+mj-lt"/>
              <a:buAutoNum type="arabicPeriod"/>
            </a:pPr>
            <a:r>
              <a:rPr lang="en-US" sz="2400" dirty="0" smtClean="0"/>
              <a:t>Membership status</a:t>
            </a:r>
          </a:p>
          <a:p>
            <a:pPr marL="914400" lvl="1" indent="-514350">
              <a:buFont typeface="+mj-lt"/>
              <a:buAutoNum type="arabicPeriod"/>
            </a:pPr>
            <a:r>
              <a:rPr lang="en-US" sz="2400" dirty="0" smtClean="0"/>
              <a:t>Accommodating submissions from past members</a:t>
            </a:r>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32</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42592434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None</a:t>
            </a: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35</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36</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of March 16-21, 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will be scheduled to occupy ~ 1 hour</a:t>
            </a:r>
          </a:p>
          <a:p>
            <a:pPr lvl="1">
              <a:spcBef>
                <a:spcPts val="0"/>
              </a:spcBef>
            </a:pPr>
            <a:r>
              <a:rPr lang="en-US" sz="2400" b="1" dirty="0" smtClean="0"/>
              <a:t>Candidate speeches 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38</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39</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March Agenda Outline</a:t>
            </a:r>
            <a:endParaRPr lang="en-US" dirty="0"/>
          </a:p>
        </p:txBody>
      </p:sp>
      <p:sp>
        <p:nvSpPr>
          <p:cNvPr id="20" name="Rectangle 19"/>
          <p:cNvSpPr/>
          <p:nvPr/>
        </p:nvSpPr>
        <p:spPr bwMode="auto">
          <a:xfrm>
            <a:off x="76200" y="1704974"/>
            <a:ext cx="2924175" cy="431482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Monday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algn="ctr" eaLnBrk="0" hangingPunct="0"/>
            <a:r>
              <a:rPr lang="en-US" dirty="0" smtClean="0"/>
              <a:t>Election Process</a:t>
            </a: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Speeches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Questions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124198" y="1704975"/>
            <a:ext cx="2924175" cy="2009775"/>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Wednesday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Intro</a:t>
            </a:r>
          </a:p>
        </p:txBody>
      </p:sp>
      <p:sp>
        <p:nvSpPr>
          <p:cNvPr id="22" name="Rectangle 21"/>
          <p:cNvSpPr/>
          <p:nvPr/>
        </p:nvSpPr>
        <p:spPr bwMode="auto">
          <a:xfrm>
            <a:off x="6172199" y="1704975"/>
            <a:ext cx="2924175" cy="3314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Friday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Adjourn</a:t>
            </a:r>
          </a:p>
        </p:txBody>
      </p:sp>
      <p:sp>
        <p:nvSpPr>
          <p:cNvPr id="23" name="Rectangle 22"/>
          <p:cNvSpPr/>
          <p:nvPr/>
        </p:nvSpPr>
        <p:spPr bwMode="auto">
          <a:xfrm>
            <a:off x="3130492"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t>Count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Count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24" name="Rectangle 23"/>
          <p:cNvSpPr/>
          <p:nvPr/>
        </p:nvSpPr>
        <p:spPr bwMode="auto">
          <a:xfrm>
            <a:off x="4657726"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BusinessMotions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Liaisons</a:t>
            </a:r>
          </a:p>
        </p:txBody>
      </p:sp>
      <p:sp>
        <p:nvSpPr>
          <p:cNvPr id="26" name="Freeform 25"/>
          <p:cNvSpPr/>
          <p:nvPr/>
        </p:nvSpPr>
        <p:spPr bwMode="auto">
          <a:xfrm>
            <a:off x="3486150" y="4419600"/>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3" name="Freeform 12"/>
          <p:cNvSpPr/>
          <p:nvPr/>
        </p:nvSpPr>
        <p:spPr bwMode="auto">
          <a:xfrm>
            <a:off x="3652029" y="5381625"/>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44</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45</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46</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11-16, 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of Candidate slate at opening plenary   </a:t>
            </a:r>
            <a:r>
              <a:rPr lang="en-US" dirty="0"/>
              <a:t>Monday </a:t>
            </a:r>
            <a:r>
              <a:rPr lang="en-US" dirty="0" smtClean="0"/>
              <a:t>May 12</a:t>
            </a:r>
          </a:p>
          <a:p>
            <a:r>
              <a:rPr lang="en-US" dirty="0" smtClean="0"/>
              <a:t>Elections Monday, Tuesday, Wednesday before mid-week plenary</a:t>
            </a:r>
          </a:p>
          <a:p>
            <a:endParaRPr lang="en-US" dirty="0" smtClean="0"/>
          </a:p>
          <a:p>
            <a:r>
              <a:rPr lang="en-US" dirty="0" smtClean="0"/>
              <a:t>Confirmation </a:t>
            </a:r>
            <a:r>
              <a:rPr lang="en-US" dirty="0"/>
              <a:t>on 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48</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49</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China World   Conference Level</a:t>
            </a:r>
            <a:endParaRPr lang="en-US"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26607" y="-451740"/>
            <a:ext cx="5060701" cy="870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305050" y="2867025"/>
            <a:ext cx="444352" cy="523220"/>
          </a:xfrm>
          <a:prstGeom prst="rect">
            <a:avLst/>
          </a:prstGeom>
          <a:solidFill>
            <a:srgbClr val="FFFF00"/>
          </a:solidFill>
        </p:spPr>
        <p:txBody>
          <a:bodyPr wrap="none" rtlCol="0">
            <a:spAutoFit/>
          </a:bodyPr>
          <a:lstStyle/>
          <a:p>
            <a:r>
              <a:rPr lang="en-US" sz="2800" dirty="0" smtClean="0"/>
              <a:t>A</a:t>
            </a:r>
            <a:endParaRPr lang="en-US" sz="2800" dirty="0"/>
          </a:p>
        </p:txBody>
      </p:sp>
      <p:sp>
        <p:nvSpPr>
          <p:cNvPr id="12" name="TextBox 11"/>
          <p:cNvSpPr txBox="1"/>
          <p:nvPr/>
        </p:nvSpPr>
        <p:spPr>
          <a:xfrm>
            <a:off x="2325888" y="3781425"/>
            <a:ext cx="423514" cy="523220"/>
          </a:xfrm>
          <a:prstGeom prst="rect">
            <a:avLst/>
          </a:prstGeom>
          <a:solidFill>
            <a:srgbClr val="FFFF00"/>
          </a:solidFill>
        </p:spPr>
        <p:txBody>
          <a:bodyPr wrap="none" rtlCol="0">
            <a:spAutoFit/>
          </a:bodyPr>
          <a:lstStyle/>
          <a:p>
            <a:r>
              <a:rPr lang="en-US" sz="2800" dirty="0" smtClean="0"/>
              <a:t>B</a:t>
            </a:r>
            <a:endParaRPr lang="en-US" sz="2800" dirty="0"/>
          </a:p>
        </p:txBody>
      </p:sp>
      <p:sp>
        <p:nvSpPr>
          <p:cNvPr id="13" name="TextBox 12"/>
          <p:cNvSpPr txBox="1"/>
          <p:nvPr/>
        </p:nvSpPr>
        <p:spPr>
          <a:xfrm>
            <a:off x="2305050" y="4581525"/>
            <a:ext cx="444352" cy="523220"/>
          </a:xfrm>
          <a:prstGeom prst="rect">
            <a:avLst/>
          </a:prstGeom>
          <a:solidFill>
            <a:srgbClr val="FFFF00"/>
          </a:solidFill>
        </p:spPr>
        <p:txBody>
          <a:bodyPr wrap="none" rtlCol="0">
            <a:spAutoFit/>
          </a:bodyPr>
          <a:lstStyle/>
          <a:p>
            <a:r>
              <a:rPr lang="en-US" sz="2800" dirty="0" smtClean="0"/>
              <a:t>C</a:t>
            </a:r>
            <a:endParaRPr lang="en-US" sz="2800" dirty="0"/>
          </a:p>
        </p:txBody>
      </p:sp>
      <p:sp>
        <p:nvSpPr>
          <p:cNvPr id="3" name="TextBox 2"/>
          <p:cNvSpPr txBox="1"/>
          <p:nvPr/>
        </p:nvSpPr>
        <p:spPr>
          <a:xfrm rot="16200000">
            <a:off x="1068259" y="3739155"/>
            <a:ext cx="1682705" cy="461665"/>
          </a:xfrm>
          <a:prstGeom prst="rect">
            <a:avLst/>
          </a:prstGeom>
          <a:solidFill>
            <a:srgbClr val="FFFF00"/>
          </a:solidFill>
        </p:spPr>
        <p:txBody>
          <a:bodyPr wrap="none" rtlCol="0">
            <a:spAutoFit/>
          </a:bodyPr>
          <a:lstStyle/>
          <a:p>
            <a:r>
              <a:rPr lang="en-US" dirty="0" smtClean="0"/>
              <a:t>Conference</a:t>
            </a:r>
            <a:endParaRPr lang="en-US" dirty="0"/>
          </a:p>
        </p:txBody>
      </p:sp>
      <p:sp>
        <p:nvSpPr>
          <p:cNvPr id="14" name="TextBox 13"/>
          <p:cNvSpPr txBox="1"/>
          <p:nvPr/>
        </p:nvSpPr>
        <p:spPr>
          <a:xfrm>
            <a:off x="5010150" y="4781550"/>
            <a:ext cx="370614" cy="400110"/>
          </a:xfrm>
          <a:prstGeom prst="rect">
            <a:avLst/>
          </a:prstGeom>
          <a:solidFill>
            <a:srgbClr val="FFFF00"/>
          </a:solidFill>
        </p:spPr>
        <p:txBody>
          <a:bodyPr wrap="none" rtlCol="0">
            <a:spAutoFit/>
          </a:bodyPr>
          <a:lstStyle/>
          <a:p>
            <a:r>
              <a:rPr lang="en-US" sz="2000" dirty="0" smtClean="0"/>
              <a:t>A</a:t>
            </a:r>
            <a:endParaRPr lang="en-US" sz="2000" dirty="0"/>
          </a:p>
        </p:txBody>
      </p:sp>
      <p:sp>
        <p:nvSpPr>
          <p:cNvPr id="15" name="TextBox 14"/>
          <p:cNvSpPr txBox="1"/>
          <p:nvPr/>
        </p:nvSpPr>
        <p:spPr>
          <a:xfrm>
            <a:off x="5428389" y="4781550"/>
            <a:ext cx="356188" cy="400110"/>
          </a:xfrm>
          <a:prstGeom prst="rect">
            <a:avLst/>
          </a:prstGeom>
          <a:solidFill>
            <a:srgbClr val="FFFF00"/>
          </a:solidFill>
        </p:spPr>
        <p:txBody>
          <a:bodyPr wrap="none" rtlCol="0">
            <a:spAutoFit/>
          </a:bodyPr>
          <a:lstStyle/>
          <a:p>
            <a:r>
              <a:rPr lang="en-US" sz="2000" dirty="0" smtClean="0"/>
              <a:t>B</a:t>
            </a:r>
            <a:endParaRPr lang="en-US" sz="2000" dirty="0"/>
          </a:p>
        </p:txBody>
      </p:sp>
      <p:sp>
        <p:nvSpPr>
          <p:cNvPr id="16" name="TextBox 15"/>
          <p:cNvSpPr txBox="1"/>
          <p:nvPr/>
        </p:nvSpPr>
        <p:spPr>
          <a:xfrm>
            <a:off x="5846628" y="4781550"/>
            <a:ext cx="370614" cy="400110"/>
          </a:xfrm>
          <a:prstGeom prst="rect">
            <a:avLst/>
          </a:prstGeom>
          <a:solidFill>
            <a:srgbClr val="FFFF00"/>
          </a:solidFill>
        </p:spPr>
        <p:txBody>
          <a:bodyPr wrap="none" rtlCol="0">
            <a:spAutoFit/>
          </a:bodyPr>
          <a:lstStyle/>
          <a:p>
            <a:r>
              <a:rPr lang="en-US" sz="2000" dirty="0" smtClean="0"/>
              <a:t>C</a:t>
            </a:r>
            <a:endParaRPr lang="en-US" sz="2000" dirty="0"/>
          </a:p>
        </p:txBody>
      </p:sp>
      <p:sp>
        <p:nvSpPr>
          <p:cNvPr id="17" name="TextBox 16"/>
          <p:cNvSpPr txBox="1"/>
          <p:nvPr/>
        </p:nvSpPr>
        <p:spPr>
          <a:xfrm>
            <a:off x="6456255" y="4781550"/>
            <a:ext cx="370614" cy="400110"/>
          </a:xfrm>
          <a:prstGeom prst="rect">
            <a:avLst/>
          </a:prstGeom>
          <a:solidFill>
            <a:srgbClr val="FFFF00"/>
          </a:solidFill>
        </p:spPr>
        <p:txBody>
          <a:bodyPr wrap="none" rtlCol="0">
            <a:spAutoFit/>
          </a:bodyPr>
          <a:lstStyle/>
          <a:p>
            <a:r>
              <a:rPr lang="en-US" sz="2000" dirty="0" smtClean="0"/>
              <a:t>D</a:t>
            </a:r>
            <a:endParaRPr lang="en-US" sz="2000" dirty="0"/>
          </a:p>
        </p:txBody>
      </p:sp>
      <p:sp>
        <p:nvSpPr>
          <p:cNvPr id="18" name="TextBox 17"/>
          <p:cNvSpPr txBox="1"/>
          <p:nvPr/>
        </p:nvSpPr>
        <p:spPr>
          <a:xfrm>
            <a:off x="5503585" y="4304645"/>
            <a:ext cx="1056700" cy="461665"/>
          </a:xfrm>
          <a:prstGeom prst="rect">
            <a:avLst/>
          </a:prstGeom>
          <a:solidFill>
            <a:srgbClr val="FFFF00"/>
          </a:solidFill>
        </p:spPr>
        <p:txBody>
          <a:bodyPr wrap="none" rtlCol="0">
            <a:spAutoFit/>
          </a:bodyPr>
          <a:lstStyle/>
          <a:p>
            <a:r>
              <a:rPr lang="en-US" dirty="0" smtClean="0"/>
              <a:t>Grand</a:t>
            </a:r>
            <a:endParaRPr lang="en-US" dirty="0"/>
          </a:p>
        </p:txBody>
      </p:sp>
      <p:sp>
        <p:nvSpPr>
          <p:cNvPr id="9" name="Down Arrow 8"/>
          <p:cNvSpPr/>
          <p:nvPr/>
        </p:nvSpPr>
        <p:spPr bwMode="auto">
          <a:xfrm>
            <a:off x="4804423" y="3228645"/>
            <a:ext cx="323850" cy="438479"/>
          </a:xfrm>
          <a:prstGeom prst="downArrow">
            <a:avLst/>
          </a:prstGeom>
          <a:solidFill>
            <a:srgbClr val="66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4317042" y="2776240"/>
            <a:ext cx="1186543" cy="461665"/>
          </a:xfrm>
          <a:prstGeom prst="rect">
            <a:avLst/>
          </a:prstGeom>
          <a:solidFill>
            <a:schemeClr val="bg1"/>
          </a:solidFill>
        </p:spPr>
        <p:txBody>
          <a:bodyPr wrap="none" rtlCol="0">
            <a:spAutoFit/>
          </a:bodyPr>
          <a:lstStyle/>
          <a:p>
            <a:r>
              <a:rPr lang="en-US" dirty="0" smtClean="0"/>
              <a:t>Down 1</a:t>
            </a:r>
            <a:endParaRPr lang="en-US" dirty="0"/>
          </a:p>
        </p:txBody>
      </p:sp>
      <p:sp>
        <p:nvSpPr>
          <p:cNvPr id="19" name="Left-Right-Up Arrow 18"/>
          <p:cNvSpPr/>
          <p:nvPr/>
        </p:nvSpPr>
        <p:spPr bwMode="auto">
          <a:xfrm>
            <a:off x="4380991" y="5104745"/>
            <a:ext cx="747282" cy="534055"/>
          </a:xfrm>
          <a:prstGeom prst="leftRightUpArrow">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85394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Mar 2014-close</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50</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3519202188"/>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May 2014-open</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51</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4222528573"/>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25712684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52</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53</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19235360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$371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$108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$556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$309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54</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July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55</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46452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July 14, 2014 in San Diego</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56</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52497408"/>
              </p:ext>
            </p:extLst>
          </p:nvPr>
        </p:nvGraphicFramePr>
        <p:xfrm>
          <a:off x="290513" y="1478292"/>
          <a:ext cx="8634411" cy="4753355"/>
        </p:xfrm>
        <a:graphic>
          <a:graphicData uri="http://schemas.openxmlformats.org/drawingml/2006/table">
            <a:tbl>
              <a:tblPr/>
              <a:tblGrid>
                <a:gridCol w="2025842"/>
                <a:gridCol w="4022181"/>
                <a:gridCol w="924413"/>
                <a:gridCol w="1661975"/>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dirty="0" smtClean="0">
                          <a:effectLst/>
                        </a:rPr>
                        <a:t>Beijing China (New Century Hotel)</a:t>
                      </a:r>
                      <a:endParaRPr lang="en-GB" sz="1400" dirty="0">
                        <a:effectLst/>
                      </a:endParaRP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dirty="0">
                          <a:effectLst/>
                        </a:rPr>
                        <a:t>January </a:t>
                      </a:r>
                      <a:r>
                        <a:rPr lang="en-GB" sz="1400" dirty="0" smtClean="0">
                          <a:effectLst/>
                        </a:rPr>
                        <a:t>11-16</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dirty="0" smtClean="0">
                          <a:effectLst/>
                        </a:rPr>
                        <a:t>March 15-20</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 Hyatt </a:t>
                      </a:r>
                      <a:r>
                        <a:rPr lang="en-GB" sz="1400" dirty="0">
                          <a:effectLst/>
                        </a:rPr>
                        <a:t>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dirty="0" smtClean="0">
                          <a:effectLst/>
                        </a:rPr>
                        <a:t>November 08-13</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69281" y="-748657"/>
            <a:ext cx="5277447" cy="8888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63943" y="695325"/>
            <a:ext cx="8741932" cy="714375"/>
          </a:xfrm>
        </p:spPr>
        <p:txBody>
          <a:bodyPr/>
          <a:lstStyle/>
          <a:p>
            <a:r>
              <a:rPr lang="en-US" sz="2800" dirty="0" smtClean="0"/>
              <a:t>China World Arcade Level    Function Rooms 1-6</a:t>
            </a:r>
            <a:endParaRPr lang="en-US" sz="2800" dirty="0"/>
          </a:p>
        </p:txBody>
      </p:sp>
      <p:sp>
        <p:nvSpPr>
          <p:cNvPr id="12" name="TextBox 11"/>
          <p:cNvSpPr txBox="1"/>
          <p:nvPr/>
        </p:nvSpPr>
        <p:spPr>
          <a:xfrm>
            <a:off x="2542953" y="2419350"/>
            <a:ext cx="364202" cy="523220"/>
          </a:xfrm>
          <a:prstGeom prst="rect">
            <a:avLst/>
          </a:prstGeom>
          <a:solidFill>
            <a:srgbClr val="FFFF00"/>
          </a:solidFill>
        </p:spPr>
        <p:txBody>
          <a:bodyPr wrap="none" rtlCol="0">
            <a:spAutoFit/>
          </a:bodyPr>
          <a:lstStyle/>
          <a:p>
            <a:r>
              <a:rPr lang="en-US" sz="2800" dirty="0" smtClean="0"/>
              <a:t>2</a:t>
            </a:r>
            <a:endParaRPr lang="en-US" sz="2800" dirty="0"/>
          </a:p>
        </p:txBody>
      </p:sp>
      <p:sp>
        <p:nvSpPr>
          <p:cNvPr id="13" name="TextBox 12"/>
          <p:cNvSpPr txBox="1"/>
          <p:nvPr/>
        </p:nvSpPr>
        <p:spPr>
          <a:xfrm>
            <a:off x="2628678" y="3324225"/>
            <a:ext cx="364202" cy="523220"/>
          </a:xfrm>
          <a:prstGeom prst="rect">
            <a:avLst/>
          </a:prstGeom>
          <a:solidFill>
            <a:srgbClr val="FFFF00"/>
          </a:solidFill>
        </p:spPr>
        <p:txBody>
          <a:bodyPr wrap="none" rtlCol="0">
            <a:spAutoFit/>
          </a:bodyPr>
          <a:lstStyle/>
          <a:p>
            <a:r>
              <a:rPr lang="en-US" sz="2800" dirty="0" smtClean="0"/>
              <a:t>1</a:t>
            </a:r>
            <a:endParaRPr lang="en-US" sz="2800" dirty="0"/>
          </a:p>
        </p:txBody>
      </p:sp>
      <p:sp>
        <p:nvSpPr>
          <p:cNvPr id="14" name="TextBox 13"/>
          <p:cNvSpPr txBox="1"/>
          <p:nvPr/>
        </p:nvSpPr>
        <p:spPr>
          <a:xfrm>
            <a:off x="4790853" y="2147560"/>
            <a:ext cx="623889" cy="523220"/>
          </a:xfrm>
          <a:prstGeom prst="rect">
            <a:avLst/>
          </a:prstGeom>
          <a:solidFill>
            <a:srgbClr val="FFFF00"/>
          </a:solidFill>
        </p:spPr>
        <p:txBody>
          <a:bodyPr wrap="none" rtlCol="0">
            <a:spAutoFit/>
          </a:bodyPr>
          <a:lstStyle/>
          <a:p>
            <a:r>
              <a:rPr lang="en-US" sz="2800" dirty="0" smtClean="0"/>
              <a:t>3A</a:t>
            </a:r>
            <a:endParaRPr lang="en-US" sz="2800" dirty="0"/>
          </a:p>
        </p:txBody>
      </p:sp>
      <p:sp>
        <p:nvSpPr>
          <p:cNvPr id="15" name="TextBox 14"/>
          <p:cNvSpPr txBox="1"/>
          <p:nvPr/>
        </p:nvSpPr>
        <p:spPr>
          <a:xfrm>
            <a:off x="5638578" y="2147560"/>
            <a:ext cx="623889" cy="523220"/>
          </a:xfrm>
          <a:prstGeom prst="rect">
            <a:avLst/>
          </a:prstGeom>
          <a:solidFill>
            <a:srgbClr val="FFFF00"/>
          </a:solidFill>
        </p:spPr>
        <p:txBody>
          <a:bodyPr wrap="none" rtlCol="0">
            <a:spAutoFit/>
          </a:bodyPr>
          <a:lstStyle/>
          <a:p>
            <a:r>
              <a:rPr lang="en-US" sz="2800" dirty="0" smtClean="0"/>
              <a:t>3B</a:t>
            </a:r>
            <a:endParaRPr lang="en-US" sz="2800" dirty="0"/>
          </a:p>
        </p:txBody>
      </p:sp>
      <p:sp>
        <p:nvSpPr>
          <p:cNvPr id="16" name="TextBox 15"/>
          <p:cNvSpPr txBox="1"/>
          <p:nvPr/>
        </p:nvSpPr>
        <p:spPr>
          <a:xfrm>
            <a:off x="7381653" y="2509510"/>
            <a:ext cx="623889" cy="523220"/>
          </a:xfrm>
          <a:prstGeom prst="rect">
            <a:avLst/>
          </a:prstGeom>
          <a:solidFill>
            <a:srgbClr val="FFFF00"/>
          </a:solidFill>
        </p:spPr>
        <p:txBody>
          <a:bodyPr wrap="none" rtlCol="0">
            <a:spAutoFit/>
          </a:bodyPr>
          <a:lstStyle/>
          <a:p>
            <a:r>
              <a:rPr lang="en-US" sz="2800" dirty="0" smtClean="0"/>
              <a:t>4A</a:t>
            </a:r>
            <a:endParaRPr lang="en-US" sz="2800" dirty="0"/>
          </a:p>
        </p:txBody>
      </p:sp>
      <p:sp>
        <p:nvSpPr>
          <p:cNvPr id="17" name="TextBox 16"/>
          <p:cNvSpPr txBox="1"/>
          <p:nvPr/>
        </p:nvSpPr>
        <p:spPr>
          <a:xfrm>
            <a:off x="7241635" y="3585835"/>
            <a:ext cx="623889" cy="523220"/>
          </a:xfrm>
          <a:prstGeom prst="rect">
            <a:avLst/>
          </a:prstGeom>
          <a:solidFill>
            <a:srgbClr val="FFFF00"/>
          </a:solidFill>
        </p:spPr>
        <p:txBody>
          <a:bodyPr wrap="none" rtlCol="0">
            <a:spAutoFit/>
          </a:bodyPr>
          <a:lstStyle/>
          <a:p>
            <a:r>
              <a:rPr lang="en-US" sz="2800" dirty="0" smtClean="0"/>
              <a:t>4B</a:t>
            </a:r>
            <a:endParaRPr lang="en-US" sz="2800" dirty="0"/>
          </a:p>
        </p:txBody>
      </p:sp>
      <p:sp>
        <p:nvSpPr>
          <p:cNvPr id="18" name="TextBox 17"/>
          <p:cNvSpPr txBox="1"/>
          <p:nvPr/>
        </p:nvSpPr>
        <p:spPr>
          <a:xfrm>
            <a:off x="7327360" y="5433685"/>
            <a:ext cx="364202" cy="523220"/>
          </a:xfrm>
          <a:prstGeom prst="rect">
            <a:avLst/>
          </a:prstGeom>
          <a:solidFill>
            <a:srgbClr val="FFFF00"/>
          </a:solidFill>
        </p:spPr>
        <p:txBody>
          <a:bodyPr wrap="none" rtlCol="0">
            <a:spAutoFit/>
          </a:bodyPr>
          <a:lstStyle/>
          <a:p>
            <a:r>
              <a:rPr lang="en-US" sz="2800" dirty="0" smtClean="0"/>
              <a:t>5</a:t>
            </a:r>
            <a:endParaRPr lang="en-US" sz="2800" dirty="0"/>
          </a:p>
        </p:txBody>
      </p:sp>
      <p:sp>
        <p:nvSpPr>
          <p:cNvPr id="19" name="TextBox 18"/>
          <p:cNvSpPr txBox="1"/>
          <p:nvPr/>
        </p:nvSpPr>
        <p:spPr>
          <a:xfrm>
            <a:off x="5638578" y="5433685"/>
            <a:ext cx="603050" cy="523220"/>
          </a:xfrm>
          <a:prstGeom prst="rect">
            <a:avLst/>
          </a:prstGeom>
          <a:solidFill>
            <a:srgbClr val="FFFF00"/>
          </a:solidFill>
        </p:spPr>
        <p:txBody>
          <a:bodyPr wrap="none" rtlCol="0">
            <a:spAutoFit/>
          </a:bodyPr>
          <a:lstStyle/>
          <a:p>
            <a:r>
              <a:rPr lang="en-US" sz="2800" dirty="0" smtClean="0"/>
              <a:t>6B</a:t>
            </a:r>
            <a:endParaRPr lang="en-US" sz="2800" dirty="0"/>
          </a:p>
        </p:txBody>
      </p:sp>
      <p:sp>
        <p:nvSpPr>
          <p:cNvPr id="20" name="TextBox 19"/>
          <p:cNvSpPr txBox="1"/>
          <p:nvPr/>
        </p:nvSpPr>
        <p:spPr>
          <a:xfrm>
            <a:off x="4489328" y="5433685"/>
            <a:ext cx="623889" cy="523220"/>
          </a:xfrm>
          <a:prstGeom prst="rect">
            <a:avLst/>
          </a:prstGeom>
          <a:solidFill>
            <a:srgbClr val="FFFF00"/>
          </a:solidFill>
        </p:spPr>
        <p:txBody>
          <a:bodyPr wrap="none" rtlCol="0">
            <a:spAutoFit/>
          </a:bodyPr>
          <a:lstStyle/>
          <a:p>
            <a:r>
              <a:rPr lang="en-US" sz="2800" dirty="0" smtClean="0"/>
              <a:t>6A</a:t>
            </a:r>
            <a:endParaRPr lang="en-US" sz="2800" dirty="0"/>
          </a:p>
        </p:txBody>
      </p:sp>
      <p:sp>
        <p:nvSpPr>
          <p:cNvPr id="3" name="Left-Up Arrow 2"/>
          <p:cNvSpPr/>
          <p:nvPr/>
        </p:nvSpPr>
        <p:spPr bwMode="auto">
          <a:xfrm rot="5400000">
            <a:off x="1445033" y="3621394"/>
            <a:ext cx="1066800" cy="1014740"/>
          </a:xfrm>
          <a:prstGeom prst="leftUpArrow">
            <a:avLst>
              <a:gd name="adj1" fmla="val 15613"/>
              <a:gd name="adj2" fmla="val 25000"/>
              <a:gd name="adj3" fmla="val 250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1037882" y="1280384"/>
            <a:ext cx="1186543" cy="461665"/>
          </a:xfrm>
          <a:prstGeom prst="rect">
            <a:avLst/>
          </a:prstGeom>
          <a:solidFill>
            <a:schemeClr val="bg1"/>
          </a:solidFill>
          <a:ln>
            <a:solidFill>
              <a:srgbClr val="66FF99"/>
            </a:solidFill>
          </a:ln>
        </p:spPr>
        <p:txBody>
          <a:bodyPr wrap="none" rtlCol="0">
            <a:spAutoFit/>
          </a:bodyPr>
          <a:lstStyle/>
          <a:p>
            <a:r>
              <a:rPr lang="en-US" dirty="0" smtClean="0"/>
              <a:t>Down 2</a:t>
            </a:r>
            <a:endParaRPr lang="en-US" dirty="0"/>
          </a:p>
        </p:txBody>
      </p:sp>
      <p:sp>
        <p:nvSpPr>
          <p:cNvPr id="7" name="Down Arrow 6"/>
          <p:cNvSpPr/>
          <p:nvPr/>
        </p:nvSpPr>
        <p:spPr bwMode="auto">
          <a:xfrm>
            <a:off x="1630557" y="1742049"/>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Grand Ballroom AB    </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dirty="0" smtClean="0"/>
              <a:t>802.3bp </a:t>
            </a:r>
            <a:r>
              <a:rPr lang="en-US" dirty="0"/>
              <a:t>- amendment: 1 Gb/s Operation over Single Twisted Pair Copper Cable, </a:t>
            </a:r>
            <a:r>
              <a:rPr lang="en-US" dirty="0">
                <a:hlinkClick r:id="rId2"/>
              </a:rPr>
              <a:t>PAR modification request</a:t>
            </a:r>
            <a:r>
              <a:rPr lang="en-US" dirty="0"/>
              <a:t> and </a:t>
            </a:r>
            <a:r>
              <a:rPr lang="en-US" dirty="0">
                <a:hlinkClick r:id="rId3"/>
              </a:rPr>
              <a:t>unmodified CSD responses</a:t>
            </a:r>
            <a:r>
              <a:rPr lang="en-US" dirty="0"/>
              <a:t> (grandfathered 5 Criteria responses)</a:t>
            </a:r>
          </a:p>
          <a:p>
            <a:r>
              <a:rPr lang="en-US" dirty="0"/>
              <a:t>802.3bs - amendment: 400 Gb/s Ethernet,  </a:t>
            </a:r>
            <a:r>
              <a:rPr lang="en-US" dirty="0">
                <a:hlinkClick r:id="rId4"/>
              </a:rPr>
              <a:t>PAR</a:t>
            </a:r>
            <a:r>
              <a:rPr lang="en-US" dirty="0"/>
              <a:t> and </a:t>
            </a:r>
            <a:r>
              <a:rPr lang="en-US" dirty="0">
                <a:hlinkClick r:id="rId5"/>
              </a:rPr>
              <a:t>CSD</a:t>
            </a:r>
            <a:r>
              <a:rPr lang="en-US" dirty="0"/>
              <a:t> </a:t>
            </a:r>
          </a:p>
          <a:p>
            <a:r>
              <a:rPr lang="en-US" dirty="0"/>
              <a:t>802.11 HEW (High Efficiency WLAN), </a:t>
            </a:r>
            <a:r>
              <a:rPr lang="en-US" dirty="0">
                <a:hlinkClick r:id="rId6"/>
              </a:rPr>
              <a:t>PAR</a:t>
            </a:r>
            <a:r>
              <a:rPr lang="en-US" dirty="0"/>
              <a:t> and </a:t>
            </a:r>
            <a:r>
              <a:rPr lang="en-US" dirty="0">
                <a:hlinkClick r:id="rId7"/>
              </a:rPr>
              <a:t>CSD</a:t>
            </a:r>
            <a:r>
              <a:rPr lang="en-US" dirty="0"/>
              <a:t> </a:t>
            </a:r>
          </a:p>
          <a:p>
            <a:r>
              <a:rPr lang="en-US" dirty="0"/>
              <a:t>802.15.3d 100Gbps wireless switched point-to-point physical layer, </a:t>
            </a:r>
            <a:r>
              <a:rPr lang="en-US" dirty="0">
                <a:hlinkClick r:id="rId8"/>
              </a:rPr>
              <a:t>PAR</a:t>
            </a:r>
            <a:r>
              <a:rPr lang="en-US" dirty="0"/>
              <a:t> and </a:t>
            </a:r>
            <a:r>
              <a:rPr lang="en-US" dirty="0">
                <a:hlinkClick r:id="rId9"/>
              </a:rPr>
              <a:t>CSD</a:t>
            </a:r>
            <a:endParaRPr lang="en-US" dirty="0"/>
          </a:p>
          <a:p>
            <a:r>
              <a:rPr lang="en-US" dirty="0"/>
              <a:t>802.15.4r Radio based Distance Measurement Techniques , </a:t>
            </a:r>
            <a:r>
              <a:rPr lang="en-US" dirty="0">
                <a:hlinkClick r:id="rId10"/>
              </a:rPr>
              <a:t>PAR</a:t>
            </a:r>
            <a:r>
              <a:rPr lang="en-US" dirty="0"/>
              <a:t> and </a:t>
            </a:r>
            <a:r>
              <a:rPr lang="en-US" dirty="0">
                <a:hlinkClick r:id="rId11"/>
              </a:rPr>
              <a:t>CSD</a:t>
            </a:r>
            <a:endParaRPr lang="en-US" dirty="0"/>
          </a:p>
          <a:p>
            <a:r>
              <a:rPr lang="en-US" dirty="0"/>
              <a:t>802.22 Revision PAR for 802.22-2011, </a:t>
            </a:r>
            <a:r>
              <a:rPr lang="en-US" dirty="0">
                <a:hlinkClick r:id="rId12"/>
              </a:rPr>
              <a:t>PAR</a:t>
            </a:r>
            <a:r>
              <a:rPr lang="en-US" dirty="0"/>
              <a:t> and </a:t>
            </a:r>
            <a:r>
              <a:rPr lang="en-US" dirty="0">
                <a:hlinkClick r:id="rId13"/>
              </a:rPr>
              <a:t>CSD</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4252883324"/>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CW- Arcade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4A,4B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A</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TR – L1 West</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3</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G</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DE</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3B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TextBox 1"/>
          <p:cNvSpPr txBox="1"/>
          <p:nvPr/>
        </p:nvSpPr>
        <p:spPr>
          <a:xfrm>
            <a:off x="257175" y="5934075"/>
            <a:ext cx="2765950" cy="461665"/>
          </a:xfrm>
          <a:prstGeom prst="rect">
            <a:avLst/>
          </a:prstGeom>
          <a:noFill/>
        </p:spPr>
        <p:txBody>
          <a:bodyPr wrap="none" rtlCol="0">
            <a:spAutoFit/>
          </a:bodyPr>
          <a:lstStyle/>
          <a:p>
            <a:r>
              <a:rPr lang="en-US" dirty="0" smtClean="0"/>
              <a:t>TR = Traders Hotel</a:t>
            </a:r>
            <a:endParaRPr lang="en-US" dirty="0"/>
          </a:p>
        </p:txBody>
      </p:sp>
      <p:sp>
        <p:nvSpPr>
          <p:cNvPr id="9" name="TextBox 8"/>
          <p:cNvSpPr txBox="1"/>
          <p:nvPr/>
        </p:nvSpPr>
        <p:spPr>
          <a:xfrm>
            <a:off x="3286125" y="5938540"/>
            <a:ext cx="2751779" cy="461665"/>
          </a:xfrm>
          <a:prstGeom prst="rect">
            <a:avLst/>
          </a:prstGeom>
          <a:noFill/>
        </p:spPr>
        <p:txBody>
          <a:bodyPr wrap="none" rtlCol="0">
            <a:spAutoFit/>
          </a:bodyPr>
          <a:lstStyle/>
          <a:p>
            <a:r>
              <a:rPr lang="en-US" dirty="0" smtClean="0"/>
              <a:t>CW = China World</a:t>
            </a:r>
            <a:endParaRPr lang="en-US" dirty="0"/>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365203</TotalTime>
  <Words>3762</Words>
  <Application>Microsoft Office PowerPoint</Application>
  <PresentationFormat>On-screen Show (4:3)</PresentationFormat>
  <Paragraphs>1074</Paragraphs>
  <Slides>58</Slides>
  <Notes>21</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Default Design</vt:lpstr>
      <vt:lpstr>802.11 Supplementary Plenary Information - March 2014</vt:lpstr>
      <vt:lpstr>PowerPoint Presentation</vt:lpstr>
      <vt:lpstr>IEEE LOA Database – March 16, 2014</vt:lpstr>
      <vt:lpstr>March Agenda Outline</vt:lpstr>
      <vt:lpstr>China World   Conference Level</vt:lpstr>
      <vt:lpstr>China World Arcade Level    Function Rooms 1-6</vt:lpstr>
      <vt:lpstr> Joint Meetings</vt:lpstr>
      <vt:lpstr>March 2014        PARS</vt:lpstr>
      <vt:lpstr>Group Room assignments</vt:lpstr>
      <vt:lpstr>Group Room assignments</vt:lpstr>
      <vt:lpstr>WG Agendas</vt:lpstr>
      <vt:lpstr>802.18 topics – Timeslots to be assigned</vt:lpstr>
      <vt:lpstr>EC Questions on TV band use</vt:lpstr>
      <vt:lpstr>May 16-24, 2014 Waikoloa, Hawaii, US</vt:lpstr>
      <vt:lpstr>Beijing Meeting Registration  (~600)</vt:lpstr>
      <vt:lpstr>Current Membership Status - March</vt:lpstr>
      <vt:lpstr>IEEE Staff on site </vt:lpstr>
      <vt:lpstr>FOOD &amp; BEVERAGE SERVICE</vt:lpstr>
      <vt:lpstr>   Social   None    </vt:lpstr>
      <vt:lpstr>Open Positions</vt:lpstr>
      <vt:lpstr>IOT Nuts &amp; Bolts</vt:lpstr>
      <vt:lpstr>Publication &amp; Awards  802.11ac   published 802.11af published   Award  distribution for both AC and AF    planned for May 2014  (Hawaii) </vt:lpstr>
      <vt:lpstr>Wednesday/Friday Plenary Topics</vt:lpstr>
      <vt:lpstr>802.1 Architecture Document</vt:lpstr>
      <vt:lpstr>802.11 Topics for March 2014 EC</vt:lpstr>
      <vt:lpstr>March Tutorials</vt:lpstr>
      <vt:lpstr>Notable ExCom or SA Activities</vt:lpstr>
      <vt:lpstr>WG Officer - Election Process Update</vt:lpstr>
      <vt:lpstr>Example Scenario 1</vt:lpstr>
      <vt:lpstr>Example Scenario 2</vt:lpstr>
      <vt:lpstr>PowerPoint Presentation</vt:lpstr>
      <vt:lpstr>Wednesday Plenary Topics</vt:lpstr>
      <vt:lpstr>FOOD &amp; BEVERAGE SERVICE</vt:lpstr>
      <vt:lpstr>   Social   None   </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TG/SG/SC Officer Election Process Week of May 11-16, 2014</vt:lpstr>
      <vt:lpstr>LTE-U     Moving LTE into 5GHz</vt:lpstr>
      <vt:lpstr>PowerPoint Presentation</vt:lpstr>
      <vt:lpstr>WG11 Task &amp; Study Group Officers – Mar 2014-close</vt:lpstr>
      <vt:lpstr>WG11 Task &amp; Study Group Officers – May 2014-open</vt:lpstr>
      <vt:lpstr>IEEE LOA Database – March 16, 2014</vt:lpstr>
      <vt:lpstr>IEEE Store Contents  - January  2014</vt:lpstr>
      <vt:lpstr>802  drafts to ISO/IEC JTC1/SC6</vt:lpstr>
      <vt:lpstr>July Tutorials</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March 2014</dc:title>
  <dc:subject>Additional Meeting Information</dc:subject>
  <dc:creator>Bruce Kraemer (Marvell)</dc:creator>
  <cp:lastModifiedBy>Marvell</cp:lastModifiedBy>
  <cp:revision>3491</cp:revision>
  <cp:lastPrinted>2014-03-16T12:52:02Z</cp:lastPrinted>
  <dcterms:created xsi:type="dcterms:W3CDTF">1998-02-10T13:07:52Z</dcterms:created>
  <dcterms:modified xsi:type="dcterms:W3CDTF">2014-03-16T23:40:30Z</dcterms:modified>
</cp:coreProperties>
</file>