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332" r:id="rId3"/>
    <p:sldId id="347" r:id="rId4"/>
    <p:sldId id="343" r:id="rId5"/>
    <p:sldId id="345" r:id="rId6"/>
    <p:sldId id="344" r:id="rId7"/>
    <p:sldId id="346" r:id="rId8"/>
    <p:sldId id="348" r:id="rId9"/>
    <p:sldId id="349" r:id="rId10"/>
    <p:sldId id="350" r:id="rId11"/>
    <p:sldId id="351" r:id="rId12"/>
    <p:sldId id="342"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1" hangingPunct="1">
      <a:defRPr sz="1200" kern="1200">
        <a:solidFill>
          <a:schemeClr val="tx1"/>
        </a:solidFill>
        <a:latin typeface="Times New Roman" panose="02020603050405020304" pitchFamily="18" charset="0"/>
        <a:ea typeface="+mn-ea"/>
        <a:cs typeface="+mn-cs"/>
      </a:defRPr>
    </a:lvl6pPr>
    <a:lvl7pPr marL="2743200" algn="l" defTabSz="914400" rtl="0" eaLnBrk="1" latinLnBrk="1" hangingPunct="1">
      <a:defRPr sz="1200" kern="1200">
        <a:solidFill>
          <a:schemeClr val="tx1"/>
        </a:solidFill>
        <a:latin typeface="Times New Roman" panose="02020603050405020304" pitchFamily="18" charset="0"/>
        <a:ea typeface="+mn-ea"/>
        <a:cs typeface="+mn-cs"/>
      </a:defRPr>
    </a:lvl7pPr>
    <a:lvl8pPr marL="3200400" algn="l" defTabSz="914400" rtl="0" eaLnBrk="1" latinLnBrk="1" hangingPunct="1">
      <a:defRPr sz="1200" kern="1200">
        <a:solidFill>
          <a:schemeClr val="tx1"/>
        </a:solidFill>
        <a:latin typeface="Times New Roman" panose="02020603050405020304" pitchFamily="18" charset="0"/>
        <a:ea typeface="+mn-ea"/>
        <a:cs typeface="+mn-cs"/>
      </a:defRPr>
    </a:lvl8pPr>
    <a:lvl9pPr marL="3657600" algn="l" defTabSz="914400" rtl="0" eaLnBrk="1" latinLnBrk="1"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1" autoAdjust="0"/>
    <p:restoredTop sz="78963" autoAdjust="0"/>
  </p:normalViewPr>
  <p:slideViewPr>
    <p:cSldViewPr showGuides="1">
      <p:cViewPr varScale="1">
        <p:scale>
          <a:sx n="72" d="100"/>
          <a:sy n="72" d="100"/>
        </p:scale>
        <p:origin x="1536"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596"/>
    </p:cViewPr>
  </p:sorterViewPr>
  <p:notesViewPr>
    <p:cSldViewPr showGuides="1">
      <p:cViewPr>
        <p:scale>
          <a:sx n="100" d="100"/>
          <a:sy n="100" d="100"/>
        </p:scale>
        <p:origin x="-2136" y="13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2625" y="20320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ko-KR"/>
              <a:t>April 2013</a:t>
            </a:r>
            <a:endParaRPr lang="en-GB" altLang="ko-KR">
              <a:ea typeface="굴림" charset="-127"/>
            </a:endParaRPr>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RYU Cheol. ETRI</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ea typeface="굴림" panose="020B0600000101010101" pitchFamily="50" charset="-127"/>
              </a:defRPr>
            </a:lvl1pPr>
          </a:lstStyle>
          <a:p>
            <a:pPr>
              <a:defRPr/>
            </a:pPr>
            <a:r>
              <a:rPr lang="en-GB" altLang="ko-KR"/>
              <a:t>Page </a:t>
            </a:r>
            <a:fld id="{57BAD394-DEF6-4C1D-9EA4-9418A5C03F3C}" type="slidenum">
              <a:rPr lang="en-GB" altLang="ko-KR"/>
              <a:pPr>
                <a:defRPr/>
              </a:pPr>
              <a:t>‹#›</a:t>
            </a:fld>
            <a:endParaRPr lang="en-GB" altLang="ko-KR"/>
          </a:p>
        </p:txBody>
      </p:sp>
      <p:sp>
        <p:nvSpPr>
          <p:cNvPr id="4102"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0487" name="Rectangle 7"/>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ko-KR" smtClean="0">
                <a:ea typeface="굴림" panose="020B0600000101010101" pitchFamily="50" charset="-127"/>
              </a:rPr>
              <a:t>Submission</a:t>
            </a:r>
          </a:p>
        </p:txBody>
      </p:sp>
      <p:sp>
        <p:nvSpPr>
          <p:cNvPr id="4104"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308839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81350" y="117475"/>
            <a:ext cx="27368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dirty="0" smtClean="0"/>
            </a:lvl1pPr>
          </a:lstStyle>
          <a:p>
            <a:pPr>
              <a:defRPr/>
            </a:pPr>
            <a:r>
              <a:rPr lang="en-GB" dirty="0"/>
              <a:t>doc.: IEEE 802.11-13/1130r1</a:t>
            </a:r>
          </a:p>
        </p:txBody>
      </p:sp>
      <p:sp>
        <p:nvSpPr>
          <p:cNvPr id="3075"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RYU Cheol. ETRI</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ea typeface="굴림" panose="020B0600000101010101" pitchFamily="50" charset="-127"/>
              </a:defRPr>
            </a:lvl1pPr>
          </a:lstStyle>
          <a:p>
            <a:pPr>
              <a:defRPr/>
            </a:pPr>
            <a:r>
              <a:rPr lang="en-GB" altLang="ko-KR"/>
              <a:t>Page </a:t>
            </a:r>
            <a:fld id="{76E5758F-360A-4B24-8EAD-4E8B4B160DF7}" type="slidenum">
              <a:rPr lang="en-GB" altLang="ko-KR"/>
              <a:pPr>
                <a:defRPr/>
              </a:pPr>
              <a:t>‹#›</a:t>
            </a:fld>
            <a:endParaRPr lang="en-GB" altLang="ko-KR"/>
          </a:p>
        </p:txBody>
      </p:sp>
      <p:sp>
        <p:nvSpPr>
          <p:cNvPr id="12296" name="Rectangle 8"/>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ko-KR" smtClean="0">
                <a:ea typeface="굴림" panose="020B0600000101010101" pitchFamily="50" charset="-127"/>
              </a:rPr>
              <a:t>Submission</a:t>
            </a:r>
          </a:p>
        </p:txBody>
      </p:sp>
      <p:sp>
        <p:nvSpPr>
          <p:cNvPr id="3080"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3081"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349393919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dt" sz="quarter" idx="4294967295"/>
          </p:nvPr>
        </p:nvSpPr>
        <p:spPr bwMode="auto">
          <a:xfrm>
            <a:off x="641350" y="117475"/>
            <a:ext cx="1041400" cy="215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z="1400"/>
              <a:t>April 2013</a:t>
            </a:r>
            <a:endParaRPr lang="en-GB" altLang="ko-KR" sz="1400">
              <a:ea typeface="굴림" panose="020B0600000101010101" pitchFamily="50" charset="-127"/>
            </a:endParaRPr>
          </a:p>
        </p:txBody>
      </p:sp>
      <p:sp>
        <p:nvSpPr>
          <p:cNvPr id="614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ko-KR" smtClean="0">
                <a:ea typeface="굴림" panose="020B0600000101010101" pitchFamily="50" charset="-127"/>
              </a:rPr>
              <a:t>RYU Cheol. ETRI</a:t>
            </a:r>
          </a:p>
        </p:txBody>
      </p:sp>
      <p:sp>
        <p:nvSpPr>
          <p:cNvPr id="614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ko-KR"/>
              <a:t>Page </a:t>
            </a:r>
            <a:fld id="{F8FEA51D-3A66-41EA-BA8B-7EB5704939B8}" type="slidenum">
              <a:rPr lang="en-GB" altLang="ko-KR"/>
              <a:pPr>
                <a:spcBef>
                  <a:spcPct val="0"/>
                </a:spcBef>
              </a:pPr>
              <a:t>1</a:t>
            </a:fld>
            <a:endParaRPr lang="en-GB" altLang="ko-KR"/>
          </a:p>
        </p:txBody>
      </p:sp>
      <p:sp>
        <p:nvSpPr>
          <p:cNvPr id="6149" name="Rectangle 2"/>
          <p:cNvSpPr>
            <a:spLocks noGrp="1" noRot="1" noChangeAspect="1" noChangeArrowheads="1" noTextEdit="1"/>
          </p:cNvSpPr>
          <p:nvPr>
            <p:ph type="sldImg"/>
          </p:nvPr>
        </p:nvSpPr>
        <p:spPr>
          <a:xfrm>
            <a:off x="922338" y="750888"/>
            <a:ext cx="4949825" cy="3711575"/>
          </a:xfrm>
          <a:ln/>
        </p:spPr>
      </p:sp>
      <p:sp>
        <p:nvSpPr>
          <p:cNvPr id="615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smtClean="0">
              <a:ea typeface="굴림" panose="020B0600000101010101" pitchFamily="50" charset="-127"/>
            </a:endParaRPr>
          </a:p>
        </p:txBody>
      </p:sp>
    </p:spTree>
    <p:extLst>
      <p:ext uri="{BB962C8B-B14F-4D97-AF65-F5344CB8AC3E}">
        <p14:creationId xmlns:p14="http://schemas.microsoft.com/office/powerpoint/2010/main" val="1747858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4294967295"/>
          </p:nvPr>
        </p:nvSpPr>
        <p:spPr bwMode="auto">
          <a:xfrm>
            <a:off x="641350" y="117475"/>
            <a:ext cx="1041400" cy="215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z="1400"/>
              <a:t>April 2013</a:t>
            </a:r>
            <a:endParaRPr lang="en-GB" altLang="ko-KR" sz="1400">
              <a:ea typeface="굴림" panose="020B0600000101010101" pitchFamily="50" charset="-127"/>
            </a:endParaRPr>
          </a:p>
        </p:txBody>
      </p:sp>
      <p:sp>
        <p:nvSpPr>
          <p:cNvPr id="819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ko-KR" smtClean="0">
                <a:ea typeface="굴림" panose="020B0600000101010101" pitchFamily="50" charset="-127"/>
              </a:rPr>
              <a:t>RYU Cheol. ETRI</a:t>
            </a:r>
          </a:p>
        </p:txBody>
      </p:sp>
      <p:sp>
        <p:nvSpPr>
          <p:cNvPr id="819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ko-KR"/>
              <a:t>Page </a:t>
            </a:r>
            <a:fld id="{FE1A3FFE-A170-426A-B876-B1856D717EDD}" type="slidenum">
              <a:rPr lang="en-GB" altLang="ko-KR"/>
              <a:pPr>
                <a:spcBef>
                  <a:spcPct val="0"/>
                </a:spcBef>
              </a:pPr>
              <a:t>2</a:t>
            </a:fld>
            <a:endParaRPr lang="en-GB" altLang="ko-KR"/>
          </a:p>
        </p:txBody>
      </p:sp>
      <p:sp>
        <p:nvSpPr>
          <p:cNvPr id="8197" name="Rectangle 2"/>
          <p:cNvSpPr>
            <a:spLocks noGrp="1" noRot="1" noChangeAspect="1" noChangeArrowheads="1" noTextEdit="1"/>
          </p:cNvSpPr>
          <p:nvPr>
            <p:ph type="sldImg"/>
          </p:nvPr>
        </p:nvSpPr>
        <p:spPr>
          <a:xfrm>
            <a:off x="922338" y="750888"/>
            <a:ext cx="4949825" cy="3711575"/>
          </a:xfrm>
          <a:ln cap="flat"/>
        </p:spPr>
      </p:sp>
      <p:sp>
        <p:nvSpPr>
          <p:cNvPr id="819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ko-KR" smtClean="0">
              <a:ea typeface="굴림" panose="020B0600000101010101" pitchFamily="50" charset="-127"/>
            </a:endParaRPr>
          </a:p>
        </p:txBody>
      </p:sp>
    </p:spTree>
    <p:extLst>
      <p:ext uri="{BB962C8B-B14F-4D97-AF65-F5344CB8AC3E}">
        <p14:creationId xmlns:p14="http://schemas.microsoft.com/office/powerpoint/2010/main" val="3703706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4294967295"/>
          </p:nvPr>
        </p:nvSpPr>
        <p:spPr bwMode="auto">
          <a:xfrm>
            <a:off x="641350" y="117475"/>
            <a:ext cx="1041400" cy="215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z="1400"/>
              <a:t>April 2013</a:t>
            </a:r>
            <a:endParaRPr lang="en-GB" altLang="ko-KR" sz="1400">
              <a:ea typeface="굴림" panose="020B0600000101010101" pitchFamily="50" charset="-127"/>
            </a:endParaRPr>
          </a:p>
        </p:txBody>
      </p:sp>
      <p:sp>
        <p:nvSpPr>
          <p:cNvPr id="819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ko-KR" smtClean="0">
                <a:ea typeface="굴림" panose="020B0600000101010101" pitchFamily="50" charset="-127"/>
              </a:rPr>
              <a:t>RYU Cheol. ETRI</a:t>
            </a:r>
          </a:p>
        </p:txBody>
      </p:sp>
      <p:sp>
        <p:nvSpPr>
          <p:cNvPr id="819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ko-KR"/>
              <a:t>Page </a:t>
            </a:r>
            <a:fld id="{FE1A3FFE-A170-426A-B876-B1856D717EDD}" type="slidenum">
              <a:rPr lang="en-GB" altLang="ko-KR"/>
              <a:pPr>
                <a:spcBef>
                  <a:spcPct val="0"/>
                </a:spcBef>
              </a:pPr>
              <a:t>3</a:t>
            </a:fld>
            <a:endParaRPr lang="en-GB" altLang="ko-KR"/>
          </a:p>
        </p:txBody>
      </p:sp>
      <p:sp>
        <p:nvSpPr>
          <p:cNvPr id="8197" name="Rectangle 2"/>
          <p:cNvSpPr>
            <a:spLocks noGrp="1" noRot="1" noChangeAspect="1" noChangeArrowheads="1" noTextEdit="1"/>
          </p:cNvSpPr>
          <p:nvPr>
            <p:ph type="sldImg"/>
          </p:nvPr>
        </p:nvSpPr>
        <p:spPr>
          <a:xfrm>
            <a:off x="922338" y="750888"/>
            <a:ext cx="4949825" cy="3711575"/>
          </a:xfrm>
          <a:ln cap="flat"/>
        </p:spPr>
      </p:sp>
      <p:sp>
        <p:nvSpPr>
          <p:cNvPr id="819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ko-KR" dirty="0" smtClean="0">
              <a:ea typeface="굴림" panose="020B0600000101010101" pitchFamily="50" charset="-127"/>
            </a:endParaRPr>
          </a:p>
        </p:txBody>
      </p:sp>
    </p:spTree>
    <p:extLst>
      <p:ext uri="{BB962C8B-B14F-4D97-AF65-F5344CB8AC3E}">
        <p14:creationId xmlns:p14="http://schemas.microsoft.com/office/powerpoint/2010/main" val="3703706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GB" smtClean="0"/>
              <a:t>RYU Cheol. ETRI</a:t>
            </a:r>
            <a:endParaRPr lang="en-GB"/>
          </a:p>
        </p:txBody>
      </p:sp>
      <p:sp>
        <p:nvSpPr>
          <p:cNvPr id="5" name="슬라이드 번호 개체 틀 4"/>
          <p:cNvSpPr>
            <a:spLocks noGrp="1"/>
          </p:cNvSpPr>
          <p:nvPr>
            <p:ph type="sldNum" sz="quarter" idx="11"/>
          </p:nvPr>
        </p:nvSpPr>
        <p:spPr/>
        <p:txBody>
          <a:bodyPr/>
          <a:lstStyle/>
          <a:p>
            <a:pPr>
              <a:defRPr/>
            </a:pPr>
            <a:r>
              <a:rPr lang="en-GB" altLang="ko-KR" smtClean="0"/>
              <a:t>Page </a:t>
            </a:r>
            <a:fld id="{76E5758F-360A-4B24-8EAD-4E8B4B160DF7}" type="slidenum">
              <a:rPr lang="en-GB" altLang="ko-KR" smtClean="0"/>
              <a:pPr>
                <a:defRPr/>
              </a:pPr>
              <a:t>6</a:t>
            </a:fld>
            <a:endParaRPr lang="en-GB" altLang="ko-KR"/>
          </a:p>
        </p:txBody>
      </p:sp>
    </p:spTree>
    <p:extLst>
      <p:ext uri="{BB962C8B-B14F-4D97-AF65-F5344CB8AC3E}">
        <p14:creationId xmlns:p14="http://schemas.microsoft.com/office/powerpoint/2010/main" val="1330330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GB" smtClean="0"/>
              <a:t>RYU Cheol. ETRI</a:t>
            </a:r>
            <a:endParaRPr lang="en-GB"/>
          </a:p>
        </p:txBody>
      </p:sp>
      <p:sp>
        <p:nvSpPr>
          <p:cNvPr id="5" name="슬라이드 번호 개체 틀 4"/>
          <p:cNvSpPr>
            <a:spLocks noGrp="1"/>
          </p:cNvSpPr>
          <p:nvPr>
            <p:ph type="sldNum" sz="quarter" idx="11"/>
          </p:nvPr>
        </p:nvSpPr>
        <p:spPr/>
        <p:txBody>
          <a:bodyPr/>
          <a:lstStyle/>
          <a:p>
            <a:pPr>
              <a:defRPr/>
            </a:pPr>
            <a:r>
              <a:rPr lang="en-GB" altLang="ko-KR" smtClean="0"/>
              <a:t>Page </a:t>
            </a:r>
            <a:fld id="{76E5758F-360A-4B24-8EAD-4E8B4B160DF7}" type="slidenum">
              <a:rPr lang="en-GB" altLang="ko-KR" smtClean="0"/>
              <a:pPr>
                <a:defRPr/>
              </a:pPr>
              <a:t>9</a:t>
            </a:fld>
            <a:endParaRPr lang="en-GB" altLang="ko-KR"/>
          </a:p>
        </p:txBody>
      </p:sp>
    </p:spTree>
    <p:extLst>
      <p:ext uri="{BB962C8B-B14F-4D97-AF65-F5344CB8AC3E}">
        <p14:creationId xmlns:p14="http://schemas.microsoft.com/office/powerpoint/2010/main" val="3690878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B4F03161-F059-4501-92CF-208CEFFE8B8A}" type="slidenum">
              <a:rPr lang="en-GB" altLang="ko-KR"/>
              <a:pPr>
                <a:defRPr/>
              </a:pPr>
              <a:t>‹#›</a:t>
            </a:fld>
            <a:endParaRPr lang="en-GB" altLang="ko-KR"/>
          </a:p>
        </p:txBody>
      </p:sp>
    </p:spTree>
    <p:extLst>
      <p:ext uri="{BB962C8B-B14F-4D97-AF65-F5344CB8AC3E}">
        <p14:creationId xmlns:p14="http://schemas.microsoft.com/office/powerpoint/2010/main" val="4229411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26BD3DB2-6454-4C42-B921-CD662FCA1CBC}" type="slidenum">
              <a:rPr lang="en-GB" altLang="ko-KR"/>
              <a:pPr>
                <a:defRPr/>
              </a:pPr>
              <a:t>‹#›</a:t>
            </a:fld>
            <a:endParaRPr lang="en-GB" altLang="ko-KR"/>
          </a:p>
        </p:txBody>
      </p:sp>
    </p:spTree>
    <p:extLst>
      <p:ext uri="{BB962C8B-B14F-4D97-AF65-F5344CB8AC3E}">
        <p14:creationId xmlns:p14="http://schemas.microsoft.com/office/powerpoint/2010/main" val="384658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98310A40-9CCD-40D3-A799-1653D2970DA1}" type="slidenum">
              <a:rPr lang="en-GB" altLang="ko-KR"/>
              <a:pPr>
                <a:defRPr/>
              </a:pPr>
              <a:t>‹#›</a:t>
            </a:fld>
            <a:endParaRPr lang="en-GB" altLang="ko-KR"/>
          </a:p>
        </p:txBody>
      </p:sp>
    </p:spTree>
    <p:extLst>
      <p:ext uri="{BB962C8B-B14F-4D97-AF65-F5344CB8AC3E}">
        <p14:creationId xmlns:p14="http://schemas.microsoft.com/office/powerpoint/2010/main" val="2203560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15" name="제목 14"/>
          <p:cNvSpPr>
            <a:spLocks noGrp="1"/>
          </p:cNvSpPr>
          <p:nvPr>
            <p:ph type="title"/>
          </p:nvPr>
        </p:nvSpPr>
        <p:spPr/>
        <p:txBody>
          <a:bodyPr/>
          <a:lstStyle/>
          <a:p>
            <a:r>
              <a:rPr lang="ko-KR" altLang="en-US" smtClean="0"/>
              <a:t>마스터 제목 스타일 편집</a:t>
            </a:r>
            <a:endParaRPr lang="ko-KR" altLang="en-US"/>
          </a:p>
        </p:txBody>
      </p:sp>
      <p:sp>
        <p:nvSpPr>
          <p:cNvPr id="4" name="날짜 개체 틀 11"/>
          <p:cNvSpPr>
            <a:spLocks noGrp="1"/>
          </p:cNvSpPr>
          <p:nvPr>
            <p:ph type="dt" sz="half" idx="10"/>
          </p:nvPr>
        </p:nvSpPr>
        <p:spPr/>
        <p:txBody>
          <a:bodyPr/>
          <a:lstStyle>
            <a:lvl1pPr>
              <a:defRPr/>
            </a:lvl1pPr>
          </a:lstStyle>
          <a:p>
            <a:pPr>
              <a:defRPr/>
            </a:pPr>
            <a:r>
              <a:rPr lang="en-US" altLang="ko-KR" smtClean="0"/>
              <a:t>January 2014</a:t>
            </a:r>
            <a:endParaRPr lang="en-GB" altLang="ko-KR" dirty="0">
              <a:ea typeface="굴림" charset="-127"/>
            </a:endParaRPr>
          </a:p>
        </p:txBody>
      </p:sp>
      <p:sp>
        <p:nvSpPr>
          <p:cNvPr id="5" name="바닥글 개체 틀 12"/>
          <p:cNvSpPr>
            <a:spLocks noGrp="1"/>
          </p:cNvSpPr>
          <p:nvPr>
            <p:ph type="ftr" sz="quarter" idx="11"/>
          </p:nvPr>
        </p:nvSpPr>
        <p:spPr/>
        <p:txBody>
          <a:bodyPr/>
          <a:lstStyle>
            <a:lvl1pPr>
              <a:defRPr smtClean="0"/>
            </a:lvl1pPr>
          </a:lstStyle>
          <a:p>
            <a:pPr>
              <a:defRPr/>
            </a:pPr>
            <a:r>
              <a:rPr lang="en-GB" dirty="0"/>
              <a:t>RYU Cheol, ETRI</a:t>
            </a:r>
          </a:p>
        </p:txBody>
      </p:sp>
      <p:sp>
        <p:nvSpPr>
          <p:cNvPr id="6" name="슬라이드 번호 개체 틀 13"/>
          <p:cNvSpPr>
            <a:spLocks noGrp="1"/>
          </p:cNvSpPr>
          <p:nvPr>
            <p:ph type="sldNum" sz="quarter" idx="12"/>
          </p:nvPr>
        </p:nvSpPr>
        <p:spPr/>
        <p:txBody>
          <a:bodyPr/>
          <a:lstStyle>
            <a:lvl1pPr>
              <a:defRPr/>
            </a:lvl1pPr>
          </a:lstStyle>
          <a:p>
            <a:pPr>
              <a:defRPr/>
            </a:pPr>
            <a:r>
              <a:rPr lang="en-GB" altLang="ko-KR"/>
              <a:t>Slide </a:t>
            </a:r>
            <a:fld id="{0A8B2118-B3F1-457C-AD3F-F2BF46784517}" type="slidenum">
              <a:rPr lang="en-GB" altLang="ko-KR"/>
              <a:pPr>
                <a:defRPr/>
              </a:pPr>
              <a:t>‹#›</a:t>
            </a:fld>
            <a:endParaRPr lang="en-GB" altLang="ko-KR"/>
          </a:p>
        </p:txBody>
      </p:sp>
    </p:spTree>
    <p:extLst>
      <p:ext uri="{BB962C8B-B14F-4D97-AF65-F5344CB8AC3E}">
        <p14:creationId xmlns:p14="http://schemas.microsoft.com/office/powerpoint/2010/main" val="238073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A0780BB0-6B73-47E3-8A39-55965745FE4F}" type="slidenum">
              <a:rPr lang="en-GB" altLang="ko-KR"/>
              <a:pPr>
                <a:defRPr/>
              </a:pPr>
              <a:t>‹#›</a:t>
            </a:fld>
            <a:endParaRPr lang="en-GB" altLang="ko-KR"/>
          </a:p>
        </p:txBody>
      </p:sp>
    </p:spTree>
    <p:extLst>
      <p:ext uri="{BB962C8B-B14F-4D97-AF65-F5344CB8AC3E}">
        <p14:creationId xmlns:p14="http://schemas.microsoft.com/office/powerpoint/2010/main" val="410579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ko-KR"/>
              <a:t>Slide </a:t>
            </a:r>
            <a:fld id="{B0444B8F-FB78-4194-8382-1BF82FF5FAEC}" type="slidenum">
              <a:rPr lang="en-GB" altLang="ko-KR"/>
              <a:pPr>
                <a:defRPr/>
              </a:pPr>
              <a:t>‹#›</a:t>
            </a:fld>
            <a:endParaRPr lang="en-GB" altLang="ko-KR"/>
          </a:p>
        </p:txBody>
      </p:sp>
    </p:spTree>
    <p:extLst>
      <p:ext uri="{BB962C8B-B14F-4D97-AF65-F5344CB8AC3E}">
        <p14:creationId xmlns:p14="http://schemas.microsoft.com/office/powerpoint/2010/main" val="95343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9" name="Rectangle 6"/>
          <p:cNvSpPr>
            <a:spLocks noGrp="1" noChangeArrowheads="1"/>
          </p:cNvSpPr>
          <p:nvPr>
            <p:ph type="sldNum" sz="quarter" idx="12"/>
          </p:nvPr>
        </p:nvSpPr>
        <p:spPr>
          <a:ln/>
        </p:spPr>
        <p:txBody>
          <a:bodyPr/>
          <a:lstStyle>
            <a:lvl1pPr>
              <a:defRPr/>
            </a:lvl1pPr>
          </a:lstStyle>
          <a:p>
            <a:pPr>
              <a:defRPr/>
            </a:pPr>
            <a:r>
              <a:rPr lang="en-GB" altLang="ko-KR"/>
              <a:t>Slide </a:t>
            </a:r>
            <a:fld id="{2B0880A7-BE38-46DF-AFFE-24BB5C3F25B1}" type="slidenum">
              <a:rPr lang="en-GB" altLang="ko-KR"/>
              <a:pPr>
                <a:defRPr/>
              </a:pPr>
              <a:t>‹#›</a:t>
            </a:fld>
            <a:endParaRPr lang="en-GB" altLang="ko-KR"/>
          </a:p>
        </p:txBody>
      </p:sp>
    </p:spTree>
    <p:extLst>
      <p:ext uri="{BB962C8B-B14F-4D97-AF65-F5344CB8AC3E}">
        <p14:creationId xmlns:p14="http://schemas.microsoft.com/office/powerpoint/2010/main" val="218861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ltLang="ko-KR"/>
              <a:t>Slide </a:t>
            </a:r>
            <a:fld id="{C51F1A6B-0183-425D-9657-FAB5C4D4783D}" type="slidenum">
              <a:rPr lang="en-GB" altLang="ko-KR"/>
              <a:pPr>
                <a:defRPr/>
              </a:pPr>
              <a:t>‹#›</a:t>
            </a:fld>
            <a:endParaRPr lang="en-GB" altLang="ko-KR"/>
          </a:p>
        </p:txBody>
      </p:sp>
    </p:spTree>
    <p:extLst>
      <p:ext uri="{BB962C8B-B14F-4D97-AF65-F5344CB8AC3E}">
        <p14:creationId xmlns:p14="http://schemas.microsoft.com/office/powerpoint/2010/main" val="82220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ltLang="ko-KR"/>
              <a:t>Slide </a:t>
            </a:r>
            <a:fld id="{FB438D2C-6805-4735-AE3E-45C262938DFC}" type="slidenum">
              <a:rPr lang="en-GB" altLang="ko-KR"/>
              <a:pPr>
                <a:defRPr/>
              </a:pPr>
              <a:t>‹#›</a:t>
            </a:fld>
            <a:endParaRPr lang="en-GB" altLang="ko-KR"/>
          </a:p>
        </p:txBody>
      </p:sp>
    </p:spTree>
    <p:extLst>
      <p:ext uri="{BB962C8B-B14F-4D97-AF65-F5344CB8AC3E}">
        <p14:creationId xmlns:p14="http://schemas.microsoft.com/office/powerpoint/2010/main" val="374450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ko-KR"/>
              <a:t>Slide </a:t>
            </a:r>
            <a:fld id="{E72DADFB-A548-4446-BADE-FA232B37D094}" type="slidenum">
              <a:rPr lang="en-GB" altLang="ko-KR"/>
              <a:pPr>
                <a:defRPr/>
              </a:pPr>
              <a:t>‹#›</a:t>
            </a:fld>
            <a:endParaRPr lang="en-GB" altLang="ko-KR"/>
          </a:p>
        </p:txBody>
      </p:sp>
    </p:spTree>
    <p:extLst>
      <p:ext uri="{BB962C8B-B14F-4D97-AF65-F5344CB8AC3E}">
        <p14:creationId xmlns:p14="http://schemas.microsoft.com/office/powerpoint/2010/main" val="26565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noProof="0" smtClean="0"/>
              <a:t>그림을 추가하려면 아이콘을 클릭하십시오</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January 2014</a:t>
            </a:r>
            <a:endParaRPr lang="en-GB" altLang="ko-KR" dirty="0">
              <a:ea typeface="굴림" charset="-127"/>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ko-KR"/>
              <a:t>Slide </a:t>
            </a:r>
            <a:fld id="{1C724B7A-5A99-4175-8F1C-244C48B3151D}" type="slidenum">
              <a:rPr lang="en-GB" altLang="ko-KR"/>
              <a:pPr>
                <a:defRPr/>
              </a:pPr>
              <a:t>‹#›</a:t>
            </a:fld>
            <a:endParaRPr lang="en-GB" altLang="ko-KR"/>
          </a:p>
        </p:txBody>
      </p:sp>
    </p:spTree>
    <p:extLst>
      <p:ext uri="{BB962C8B-B14F-4D97-AF65-F5344CB8AC3E}">
        <p14:creationId xmlns:p14="http://schemas.microsoft.com/office/powerpoint/2010/main" val="227896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GB" altLang="ko-KR"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GB" altLang="ko-KR" dirty="0" smtClean="0"/>
          </a:p>
        </p:txBody>
      </p:sp>
      <p:sp>
        <p:nvSpPr>
          <p:cNvPr id="1028" name="Rectangle 4"/>
          <p:cNvSpPr>
            <a:spLocks noGrp="1" noChangeArrowheads="1"/>
          </p:cNvSpPr>
          <p:nvPr>
            <p:ph type="dt" sz="half" idx="2"/>
          </p:nvPr>
        </p:nvSpPr>
        <p:spPr bwMode="auto">
          <a:xfrm>
            <a:off x="696913"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ltLang="ko-KR" smtClean="0"/>
              <a:t>January 2014</a:t>
            </a:r>
            <a:endParaRPr lang="en-GB" altLang="ko-KR" dirty="0">
              <a:ea typeface="굴림" charset="-127"/>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RYU Cheol,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굴림" panose="020B0600000101010101" pitchFamily="50" charset="-127"/>
              </a:defRPr>
            </a:lvl1pPr>
          </a:lstStyle>
          <a:p>
            <a:pPr>
              <a:defRPr/>
            </a:pPr>
            <a:r>
              <a:rPr lang="en-GB" altLang="ko-KR"/>
              <a:t>Slide </a:t>
            </a:r>
            <a:fld id="{ADF312FF-BF07-4035-BCB5-429D24D775A9}" type="slidenum">
              <a:rPr lang="en-GB" altLang="ko-KR"/>
              <a:pPr>
                <a:defRPr/>
              </a:pPr>
              <a:t>‹#›</a:t>
            </a:fld>
            <a:endParaRPr lang="en-GB" altLang="ko-K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ko-KR" smtClean="0">
                <a:ea typeface="굴림" panose="020B0600000101010101"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extBox 1"/>
          <p:cNvSpPr txBox="1"/>
          <p:nvPr/>
        </p:nvSpPr>
        <p:spPr>
          <a:xfrm>
            <a:off x="5508104" y="262389"/>
            <a:ext cx="3563888" cy="646331"/>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GB" altLang="ko-KR" sz="1800" b="1" kern="1200" dirty="0" smtClean="0">
                <a:solidFill>
                  <a:schemeClr val="tx1"/>
                </a:solidFill>
                <a:latin typeface="Times New Roman" panose="02020603050405020304" pitchFamily="18" charset="0"/>
                <a:ea typeface="+mn-ea"/>
                <a:cs typeface="+mn-cs"/>
              </a:rPr>
              <a:t>doc.: IEEE 802.11-14/162</a:t>
            </a:r>
          </a:p>
          <a:p>
            <a:endParaRPr lang="ko-KR" altLang="en-US" sz="1800" b="1" kern="1200" dirty="0" smtClean="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200" b="1">
          <a:solidFill>
            <a:schemeClr val="tx2"/>
          </a:solidFill>
          <a:latin typeface="+mj-lt"/>
          <a:ea typeface="+mj-ea"/>
          <a:cs typeface="+mj-cs"/>
        </a:defRPr>
      </a:lvl1pPr>
      <a:lvl2pPr algn="ctr" rtl="0" eaLnBrk="1" fontAlgn="base" latinLnBrk="1" hangingPunct="1">
        <a:spcBef>
          <a:spcPct val="0"/>
        </a:spcBef>
        <a:spcAft>
          <a:spcPct val="0"/>
        </a:spcAft>
        <a:defRPr sz="3200" b="1">
          <a:solidFill>
            <a:schemeClr val="tx2"/>
          </a:solidFill>
          <a:latin typeface="Times New Roman" pitchFamily="18" charset="0"/>
        </a:defRPr>
      </a:lvl2pPr>
      <a:lvl3pPr algn="ctr" rtl="0" eaLnBrk="1" fontAlgn="base" latinLnBrk="1" hangingPunct="1">
        <a:spcBef>
          <a:spcPct val="0"/>
        </a:spcBef>
        <a:spcAft>
          <a:spcPct val="0"/>
        </a:spcAft>
        <a:defRPr sz="3200" b="1">
          <a:solidFill>
            <a:schemeClr val="tx2"/>
          </a:solidFill>
          <a:latin typeface="Times New Roman" pitchFamily="18" charset="0"/>
        </a:defRPr>
      </a:lvl3pPr>
      <a:lvl4pPr algn="ctr" rtl="0" eaLnBrk="1" fontAlgn="base" latinLnBrk="1" hangingPunct="1">
        <a:spcBef>
          <a:spcPct val="0"/>
        </a:spcBef>
        <a:spcAft>
          <a:spcPct val="0"/>
        </a:spcAft>
        <a:defRPr sz="3200" b="1">
          <a:solidFill>
            <a:schemeClr val="tx2"/>
          </a:solidFill>
          <a:latin typeface="Times New Roman" pitchFamily="18" charset="0"/>
        </a:defRPr>
      </a:lvl4pPr>
      <a:lvl5pPr algn="ctr" rtl="0" eaLnBrk="1" fontAlgn="base" latinLnBrk="1" hangingPunct="1">
        <a:spcBef>
          <a:spcPct val="0"/>
        </a:spcBef>
        <a:spcAft>
          <a:spcPct val="0"/>
        </a:spcAft>
        <a:defRPr sz="3200" b="1">
          <a:solidFill>
            <a:schemeClr val="tx2"/>
          </a:solidFill>
          <a:latin typeface="Times New Roman" pitchFamily="18" charset="0"/>
        </a:defRPr>
      </a:lvl5pPr>
      <a:lvl6pPr marL="457200" algn="ctr" rtl="0" eaLnBrk="1" fontAlgn="base" latinLnBrk="1" hangingPunct="1">
        <a:spcBef>
          <a:spcPct val="0"/>
        </a:spcBef>
        <a:spcAft>
          <a:spcPct val="0"/>
        </a:spcAft>
        <a:defRPr sz="3200" b="1">
          <a:solidFill>
            <a:schemeClr val="tx2"/>
          </a:solidFill>
          <a:latin typeface="Times New Roman" pitchFamily="18" charset="0"/>
        </a:defRPr>
      </a:lvl6pPr>
      <a:lvl7pPr marL="914400" algn="ctr" rtl="0" eaLnBrk="1" fontAlgn="base" latinLnBrk="1" hangingPunct="1">
        <a:spcBef>
          <a:spcPct val="0"/>
        </a:spcBef>
        <a:spcAft>
          <a:spcPct val="0"/>
        </a:spcAft>
        <a:defRPr sz="3200" b="1">
          <a:solidFill>
            <a:schemeClr val="tx2"/>
          </a:solidFill>
          <a:latin typeface="Times New Roman" pitchFamily="18" charset="0"/>
        </a:defRPr>
      </a:lvl7pPr>
      <a:lvl8pPr marL="1371600" algn="ctr" rtl="0" eaLnBrk="1" fontAlgn="base" latinLnBrk="1" hangingPunct="1">
        <a:spcBef>
          <a:spcPct val="0"/>
        </a:spcBef>
        <a:spcAft>
          <a:spcPct val="0"/>
        </a:spcAft>
        <a:defRPr sz="3200" b="1">
          <a:solidFill>
            <a:schemeClr val="tx2"/>
          </a:solidFill>
          <a:latin typeface="Times New Roman" pitchFamily="18" charset="0"/>
        </a:defRPr>
      </a:lvl8pPr>
      <a:lvl9pPr marL="1828800" algn="ctr" rtl="0" eaLnBrk="1" fontAlgn="base" latinLnBrk="1"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000">
          <a:solidFill>
            <a:schemeClr val="tx1"/>
          </a:solidFill>
          <a:latin typeface="+mn-lt"/>
        </a:defRPr>
      </a:lvl2pPr>
      <a:lvl3pPr marL="1085850" indent="-228600" algn="l" rtl="0" eaLnBrk="1" fontAlgn="base" latinLnBrk="1" hangingPunct="1">
        <a:spcBef>
          <a:spcPct val="20000"/>
        </a:spcBef>
        <a:spcAft>
          <a:spcPct val="0"/>
        </a:spcAft>
        <a:buChar char="•"/>
        <a:defRPr>
          <a:solidFill>
            <a:schemeClr val="tx1"/>
          </a:solidFill>
          <a:latin typeface="+mn-lt"/>
        </a:defRPr>
      </a:lvl3pPr>
      <a:lvl4pPr marL="1428750" indent="-228600" algn="l" rtl="0" eaLnBrk="1" fontAlgn="base" latinLnBrk="1" hangingPunct="1">
        <a:spcBef>
          <a:spcPct val="20000"/>
        </a:spcBef>
        <a:spcAft>
          <a:spcPct val="0"/>
        </a:spcAft>
        <a:buChar char="–"/>
        <a:defRPr sz="1600">
          <a:solidFill>
            <a:schemeClr val="tx1"/>
          </a:solidFill>
          <a:latin typeface="+mn-lt"/>
        </a:defRPr>
      </a:lvl4pPr>
      <a:lvl5pPr marL="1771650" indent="-228600" algn="l" rtl="0" eaLnBrk="1" fontAlgn="base" latinLnBrk="1" hangingPunct="1">
        <a:spcBef>
          <a:spcPct val="20000"/>
        </a:spcBef>
        <a:spcAft>
          <a:spcPct val="0"/>
        </a:spcAft>
        <a:buChar char="•"/>
        <a:defRPr sz="1600">
          <a:solidFill>
            <a:schemeClr val="tx1"/>
          </a:solidFill>
          <a:latin typeface="+mn-lt"/>
        </a:defRPr>
      </a:lvl5pPr>
      <a:lvl6pPr marL="2228850" indent="-228600" algn="l" rtl="0" eaLnBrk="1" fontAlgn="base" latinLnBrk="1" hangingPunct="1">
        <a:spcBef>
          <a:spcPct val="20000"/>
        </a:spcBef>
        <a:spcAft>
          <a:spcPct val="0"/>
        </a:spcAft>
        <a:buChar char="•"/>
        <a:defRPr sz="1600">
          <a:solidFill>
            <a:schemeClr val="tx1"/>
          </a:solidFill>
          <a:latin typeface="+mn-lt"/>
        </a:defRPr>
      </a:lvl6pPr>
      <a:lvl7pPr marL="2686050" indent="-228600" algn="l" rtl="0" eaLnBrk="1" fontAlgn="base" latinLnBrk="1" hangingPunct="1">
        <a:spcBef>
          <a:spcPct val="20000"/>
        </a:spcBef>
        <a:spcAft>
          <a:spcPct val="0"/>
        </a:spcAft>
        <a:buChar char="•"/>
        <a:defRPr sz="1600">
          <a:solidFill>
            <a:schemeClr val="tx1"/>
          </a:solidFill>
          <a:latin typeface="+mn-lt"/>
        </a:defRPr>
      </a:lvl7pPr>
      <a:lvl8pPr marL="3143250" indent="-228600" algn="l" rtl="0" eaLnBrk="1" fontAlgn="base" latinLnBrk="1" hangingPunct="1">
        <a:spcBef>
          <a:spcPct val="20000"/>
        </a:spcBef>
        <a:spcAft>
          <a:spcPct val="0"/>
        </a:spcAft>
        <a:buChar char="•"/>
        <a:defRPr sz="1600">
          <a:solidFill>
            <a:schemeClr val="tx1"/>
          </a:solidFill>
          <a:latin typeface="+mn-lt"/>
        </a:defRPr>
      </a:lvl8pPr>
      <a:lvl9pPr marL="3600450" indent="-228600" algn="l" rtl="0" eaLnBrk="1" fontAlgn="base" latinLnBrk="1"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1014"/>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800" smtClean="0">
                <a:ea typeface="굴림" panose="020B0600000101010101" pitchFamily="50" charset="-127"/>
              </a:rPr>
              <a:t>January 2014</a:t>
            </a:r>
            <a:endParaRPr lang="en-GB" altLang="ko-KR" sz="1800" dirty="0">
              <a:ea typeface="굴림" panose="020B0600000101010101" pitchFamily="50" charset="-127"/>
            </a:endParaRP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ea typeface="굴림" panose="020B0600000101010101" pitchFamily="50" charset="-127"/>
              </a:rPr>
              <a:t>RYU Cheol, ETRI</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t>Slide </a:t>
            </a:r>
            <a:fld id="{14BA36E2-FCC1-422B-8EC7-77F31C42173D}" type="slidenum">
              <a:rPr lang="en-GB" altLang="ko-KR" sz="1200" b="0"/>
              <a:pPr>
                <a:spcBef>
                  <a:spcPct val="0"/>
                </a:spcBef>
                <a:buFontTx/>
                <a:buNone/>
              </a:pPr>
              <a:t>1</a:t>
            </a:fld>
            <a:endParaRPr lang="en-GB" altLang="ko-KR" sz="1200" b="0"/>
          </a:p>
        </p:txBody>
      </p:sp>
      <p:sp>
        <p:nvSpPr>
          <p:cNvPr id="5125" name="Rectangle 2"/>
          <p:cNvSpPr>
            <a:spLocks noGrp="1" noChangeArrowheads="1"/>
          </p:cNvSpPr>
          <p:nvPr>
            <p:ph type="title"/>
          </p:nvPr>
        </p:nvSpPr>
        <p:spPr>
          <a:xfrm>
            <a:off x="685800" y="1641475"/>
            <a:ext cx="7772400" cy="1066800"/>
          </a:xfrm>
          <a:noFill/>
        </p:spPr>
        <p:txBody>
          <a:bodyPr/>
          <a:lstStyle/>
          <a:p>
            <a:r>
              <a:rPr lang="en-US" altLang="ko-KR" dirty="0" smtClean="0">
                <a:ea typeface="굴림" panose="020B0600000101010101" pitchFamily="50" charset="-127"/>
              </a:rPr>
              <a:t>Possible Agreements </a:t>
            </a:r>
            <a:r>
              <a:rPr lang="en-US" altLang="ko-KR" dirty="0" smtClean="0">
                <a:ea typeface="굴림" panose="020B0600000101010101" pitchFamily="50" charset="-127"/>
              </a:rPr>
              <a:t>for the Design</a:t>
            </a:r>
            <a:endParaRPr lang="en-GB" altLang="ko-KR" dirty="0" smtClean="0">
              <a:ea typeface="굴림" panose="020B0600000101010101" pitchFamily="50" charset="-127"/>
            </a:endParaRPr>
          </a:p>
        </p:txBody>
      </p:sp>
      <p:sp>
        <p:nvSpPr>
          <p:cNvPr id="5126" name="Rectangle 4"/>
          <p:cNvSpPr>
            <a:spLocks noGrp="1" noChangeArrowheads="1"/>
          </p:cNvSpPr>
          <p:nvPr>
            <p:ph type="body" idx="1"/>
          </p:nvPr>
        </p:nvSpPr>
        <p:spPr>
          <a:xfrm>
            <a:off x="685800" y="3443288"/>
            <a:ext cx="7772400" cy="381000"/>
          </a:xfrm>
          <a:noFill/>
        </p:spPr>
        <p:txBody>
          <a:bodyPr/>
          <a:lstStyle/>
          <a:p>
            <a:pPr algn="ctr">
              <a:buFontTx/>
              <a:buNone/>
            </a:pPr>
            <a:r>
              <a:rPr lang="en-GB" altLang="ko-KR" sz="2000" dirty="0" smtClean="0">
                <a:ea typeface="굴림" panose="020B0600000101010101" pitchFamily="50" charset="-127"/>
              </a:rPr>
              <a:t>Date:</a:t>
            </a:r>
            <a:r>
              <a:rPr lang="en-GB" altLang="ko-KR" sz="2000" b="0" dirty="0" smtClean="0">
                <a:ea typeface="굴림" panose="020B0600000101010101" pitchFamily="50" charset="-127"/>
              </a:rPr>
              <a:t> 2014-1-23</a:t>
            </a:r>
          </a:p>
        </p:txBody>
      </p:sp>
      <p:graphicFrame>
        <p:nvGraphicFramePr>
          <p:cNvPr id="5127" name="Object 5"/>
          <p:cNvGraphicFramePr>
            <a:graphicFrameLocks noChangeAspect="1"/>
          </p:cNvGraphicFramePr>
          <p:nvPr>
            <p:extLst>
              <p:ext uri="{D42A27DB-BD31-4B8C-83A1-F6EECF244321}">
                <p14:modId xmlns:p14="http://schemas.microsoft.com/office/powerpoint/2010/main" val="800156243"/>
              </p:ext>
            </p:extLst>
          </p:nvPr>
        </p:nvGraphicFramePr>
        <p:xfrm>
          <a:off x="825574" y="4383088"/>
          <a:ext cx="7562850" cy="2133600"/>
        </p:xfrm>
        <a:graphic>
          <a:graphicData uri="http://schemas.openxmlformats.org/presentationml/2006/ole">
            <mc:AlternateContent xmlns:mc="http://schemas.openxmlformats.org/markup-compatibility/2006">
              <mc:Choice xmlns:v="urn:schemas-microsoft-com:vml" Requires="v">
                <p:oleObj spid="_x0000_s5164" name="Document" r:id="rId5" imgW="8132982" imgH="2308501" progId="Word.Document.8">
                  <p:embed/>
                </p:oleObj>
              </mc:Choice>
              <mc:Fallback>
                <p:oleObj name="Document" r:id="rId5" imgW="8132982" imgH="2308501" progId="Word.Document.8">
                  <p:embed/>
                  <p:pic>
                    <p:nvPicPr>
                      <p:cNvPr id="0" name="Object 5"/>
                      <p:cNvPicPr>
                        <a:picLocks noChangeAspect="1" noChangeArrowheads="1"/>
                      </p:cNvPicPr>
                      <p:nvPr/>
                    </p:nvPicPr>
                    <p:blipFill>
                      <a:blip r:embed="rId6"/>
                      <a:srcRect/>
                      <a:stretch>
                        <a:fillRect/>
                      </a:stretch>
                    </p:blipFill>
                    <p:spPr bwMode="auto">
                      <a:xfrm>
                        <a:off x="825574" y="4383088"/>
                        <a:ext cx="756285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8" name="Rectangle 6"/>
          <p:cNvSpPr>
            <a:spLocks noChangeArrowheads="1"/>
          </p:cNvSpPr>
          <p:nvPr/>
        </p:nvSpPr>
        <p:spPr bwMode="auto">
          <a:xfrm>
            <a:off x="533400" y="38020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ko-KR" sz="2000">
                <a:ea typeface="굴림" panose="020B0600000101010101" pitchFamily="50" charset="-127"/>
              </a:rPr>
              <a:t>Authors:</a:t>
            </a:r>
            <a:endParaRPr lang="en-GB" altLang="ko-KR" sz="2000" b="0">
              <a:ea typeface="굴림" panose="020B0600000101010101" pitchFamily="50"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A STA sends a probe request frame including a service query with a service ID.</a:t>
            </a:r>
          </a:p>
          <a:p>
            <a:r>
              <a:rPr lang="en-US" altLang="ko-KR" dirty="0" smtClean="0"/>
              <a:t>A service discovery proxy in the infrastructure network responses that the service is available via an AP. </a:t>
            </a:r>
          </a:p>
          <a:p>
            <a:r>
              <a:rPr lang="en-US" altLang="ko-KR" dirty="0" smtClean="0"/>
              <a:t>The STA associates with the AP.</a:t>
            </a:r>
            <a:endParaRPr lang="ko-KR" altLang="en-US" dirty="0"/>
          </a:p>
        </p:txBody>
      </p:sp>
      <p:sp>
        <p:nvSpPr>
          <p:cNvPr id="3" name="제목 2"/>
          <p:cNvSpPr>
            <a:spLocks noGrp="1"/>
          </p:cNvSpPr>
          <p:nvPr>
            <p:ph type="title"/>
          </p:nvPr>
        </p:nvSpPr>
        <p:spPr/>
        <p:txBody>
          <a:bodyPr/>
          <a:lstStyle/>
          <a:p>
            <a:r>
              <a:rPr lang="en-US" altLang="ko-KR" dirty="0" smtClean="0"/>
              <a:t>Scenario 2: Query in probe request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January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10</a:t>
            </a:fld>
            <a:endParaRPr lang="en-GB" altLang="ko-KR"/>
          </a:p>
        </p:txBody>
      </p:sp>
    </p:spTree>
    <p:extLst>
      <p:ext uri="{BB962C8B-B14F-4D97-AF65-F5344CB8AC3E}">
        <p14:creationId xmlns:p14="http://schemas.microsoft.com/office/powerpoint/2010/main" val="184426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772816"/>
            <a:ext cx="7772400" cy="4400128"/>
          </a:xfrm>
        </p:spPr>
        <p:txBody>
          <a:bodyPr/>
          <a:lstStyle/>
          <a:p>
            <a:r>
              <a:rPr lang="en-US" altLang="ko-KR" dirty="0" smtClean="0"/>
              <a:t>A STA sends </a:t>
            </a:r>
            <a:r>
              <a:rPr lang="en-US" altLang="ko-KR" dirty="0"/>
              <a:t>a probe request frame </a:t>
            </a:r>
            <a:r>
              <a:rPr lang="en-US" altLang="ko-KR" dirty="0" smtClean="0"/>
              <a:t>including a </a:t>
            </a:r>
            <a:r>
              <a:rPr lang="en-US" altLang="ko-KR" dirty="0"/>
              <a:t>service query with </a:t>
            </a:r>
            <a:r>
              <a:rPr lang="en-US" altLang="ko-KR" dirty="0" smtClean="0"/>
              <a:t>the </a:t>
            </a:r>
            <a:r>
              <a:rPr lang="en-US" altLang="ko-KR" dirty="0"/>
              <a:t>service </a:t>
            </a:r>
            <a:r>
              <a:rPr lang="en-US" altLang="ko-KR" dirty="0" smtClean="0"/>
              <a:t>ID which means “IP Printer” but not specifying device driver version number.</a:t>
            </a:r>
            <a:endParaRPr lang="en-US" altLang="ko-KR" dirty="0"/>
          </a:p>
          <a:p>
            <a:r>
              <a:rPr lang="en-US" altLang="ko-KR" dirty="0"/>
              <a:t>A service discovery proxy in the infrastructure network </a:t>
            </a:r>
            <a:r>
              <a:rPr lang="en-US" altLang="ko-KR" dirty="0" smtClean="0"/>
              <a:t>responses </a:t>
            </a:r>
            <a:r>
              <a:rPr lang="en-US" altLang="ko-KR" dirty="0"/>
              <a:t>that the service is </a:t>
            </a:r>
            <a:r>
              <a:rPr lang="en-US" altLang="ko-KR" dirty="0" smtClean="0"/>
              <a:t>available via an AP. </a:t>
            </a:r>
            <a:endParaRPr lang="en-US" altLang="ko-KR" dirty="0"/>
          </a:p>
          <a:p>
            <a:r>
              <a:rPr lang="en-US" altLang="ko-KR" dirty="0" smtClean="0"/>
              <a:t>The STA sends encapsulated service query which asks the device driver version number to the AP, and the service discovery proxy tunnels the specific question to the network.</a:t>
            </a:r>
          </a:p>
          <a:p>
            <a:r>
              <a:rPr lang="en-US" altLang="ko-KR" dirty="0" smtClean="0"/>
              <a:t>The service discovery proxy gets a response from the network and sends back an encapsulated response to the STA.</a:t>
            </a:r>
            <a:endParaRPr lang="ko-KR" altLang="en-US" dirty="0"/>
          </a:p>
        </p:txBody>
      </p:sp>
      <p:sp>
        <p:nvSpPr>
          <p:cNvPr id="3" name="제목 2"/>
          <p:cNvSpPr>
            <a:spLocks noGrp="1"/>
          </p:cNvSpPr>
          <p:nvPr>
            <p:ph type="title"/>
          </p:nvPr>
        </p:nvSpPr>
        <p:spPr/>
        <p:txBody>
          <a:bodyPr/>
          <a:lstStyle/>
          <a:p>
            <a:r>
              <a:rPr lang="en-US" altLang="ko-KR" dirty="0" smtClean="0"/>
              <a:t>Scenario 3: Two-step discovery</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January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11</a:t>
            </a:fld>
            <a:endParaRPr lang="en-GB" altLang="ko-KR"/>
          </a:p>
        </p:txBody>
      </p:sp>
    </p:spTree>
    <p:extLst>
      <p:ext uri="{BB962C8B-B14F-4D97-AF65-F5344CB8AC3E}">
        <p14:creationId xmlns:p14="http://schemas.microsoft.com/office/powerpoint/2010/main" val="3568430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내용 개체 틀 1"/>
          <p:cNvSpPr>
            <a:spLocks noGrp="1"/>
          </p:cNvSpPr>
          <p:nvPr>
            <p:ph idx="1"/>
          </p:nvPr>
        </p:nvSpPr>
        <p:spPr/>
        <p:txBody>
          <a:bodyPr/>
          <a:lstStyle/>
          <a:p>
            <a:endParaRPr lang="ko-KR" altLang="en-US" dirty="0" smtClean="0">
              <a:ea typeface="굴림" panose="020B0600000101010101" pitchFamily="50" charset="-127"/>
            </a:endParaRPr>
          </a:p>
        </p:txBody>
      </p:sp>
      <p:sp>
        <p:nvSpPr>
          <p:cNvPr id="16387" name="날짜 개체 틀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ko-KR" sz="1800" smtClean="0">
                <a:ea typeface="굴림" panose="020B0600000101010101" pitchFamily="50" charset="-127"/>
              </a:rPr>
              <a:t>January 2014</a:t>
            </a:r>
            <a:endParaRPr lang="en-GB" altLang="ko-KR" sz="1800">
              <a:ea typeface="굴림" panose="020B0600000101010101" pitchFamily="50" charset="-127"/>
            </a:endParaRPr>
          </a:p>
        </p:txBody>
      </p:sp>
      <p:sp>
        <p:nvSpPr>
          <p:cNvPr id="16388" name="바닥글 개체 틀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ko-KR">
                <a:ea typeface="굴림" panose="020B0600000101010101" pitchFamily="50" charset="-127"/>
              </a:rPr>
              <a:t>RYU Cheol, ETRI</a:t>
            </a:r>
          </a:p>
        </p:txBody>
      </p:sp>
      <p:sp>
        <p:nvSpPr>
          <p:cNvPr id="16389" name="슬라이드 번호 개체 틀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ko-KR"/>
              <a:t>Slide </a:t>
            </a:r>
            <a:fld id="{2DAFB22D-2887-4C03-A44A-BAFF93689C99}" type="slidenum">
              <a:rPr lang="en-GB" altLang="ko-KR"/>
              <a:pPr/>
              <a:t>12</a:t>
            </a:fld>
            <a:endParaRPr lang="en-GB" altLang="ko-KR"/>
          </a:p>
        </p:txBody>
      </p:sp>
      <p:sp>
        <p:nvSpPr>
          <p:cNvPr id="16390" name="제목 5"/>
          <p:cNvSpPr>
            <a:spLocks noGrp="1"/>
          </p:cNvSpPr>
          <p:nvPr>
            <p:ph type="title"/>
          </p:nvPr>
        </p:nvSpPr>
        <p:spPr/>
        <p:txBody>
          <a:bodyPr/>
          <a:lstStyle/>
          <a:p>
            <a:r>
              <a:rPr lang="en-US" altLang="ko-KR" dirty="0" smtClean="0">
                <a:ea typeface="굴림" panose="020B0600000101010101" pitchFamily="50" charset="-127"/>
              </a:rPr>
              <a:t>Discussions</a:t>
            </a:r>
            <a:endParaRPr lang="ko-KR" altLang="en-US" dirty="0" smtClean="0">
              <a:ea typeface="굴림" panose="020B0600000101010101" pitchFamily="50"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800" smtClean="0">
                <a:ea typeface="굴림" panose="020B0600000101010101" pitchFamily="50" charset="-127"/>
              </a:rPr>
              <a:t>January 2014</a:t>
            </a:r>
            <a:endParaRPr lang="en-GB" altLang="ko-KR" sz="1800">
              <a:ea typeface="굴림" panose="020B0600000101010101" pitchFamily="50" charset="-127"/>
            </a:endParaRP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ea typeface="굴림" panose="020B0600000101010101" pitchFamily="50" charset="-127"/>
              </a:rPr>
              <a:t>RYU Cheol, ETRI</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t>Slide </a:t>
            </a:r>
            <a:fld id="{8C8CCDA6-B0E3-437C-9CBF-DC78D587D131}" type="slidenum">
              <a:rPr lang="en-GB" altLang="ko-KR" sz="1200" b="0"/>
              <a:pPr>
                <a:spcBef>
                  <a:spcPct val="0"/>
                </a:spcBef>
                <a:buFontTx/>
                <a:buNone/>
              </a:pPr>
              <a:t>2</a:t>
            </a:fld>
            <a:endParaRPr lang="en-GB" altLang="ko-KR" sz="1200" b="0"/>
          </a:p>
        </p:txBody>
      </p:sp>
      <p:sp>
        <p:nvSpPr>
          <p:cNvPr id="7173" name="Rectangle 2"/>
          <p:cNvSpPr>
            <a:spLocks noGrp="1" noChangeArrowheads="1"/>
          </p:cNvSpPr>
          <p:nvPr>
            <p:ph type="title"/>
          </p:nvPr>
        </p:nvSpPr>
        <p:spPr>
          <a:noFill/>
        </p:spPr>
        <p:txBody>
          <a:bodyPr/>
          <a:lstStyle/>
          <a:p>
            <a:r>
              <a:rPr lang="en-GB" altLang="ko-KR" dirty="0" smtClean="0">
                <a:ea typeface="굴림" panose="020B0600000101010101" pitchFamily="50" charset="-127"/>
              </a:rPr>
              <a:t>Abstract</a:t>
            </a:r>
          </a:p>
        </p:txBody>
      </p:sp>
      <p:sp>
        <p:nvSpPr>
          <p:cNvPr id="7174" name="Rectangle 3"/>
          <p:cNvSpPr>
            <a:spLocks noGrp="1" noChangeArrowheads="1"/>
          </p:cNvSpPr>
          <p:nvPr>
            <p:ph type="body" idx="1"/>
          </p:nvPr>
        </p:nvSpPr>
        <p:spPr>
          <a:noFill/>
        </p:spPr>
        <p:txBody>
          <a:bodyPr/>
          <a:lstStyle/>
          <a:p>
            <a:pPr marL="0" indent="0">
              <a:buFontTx/>
              <a:buNone/>
            </a:pPr>
            <a:r>
              <a:rPr lang="en-GB" altLang="ko-KR" sz="3200" b="0" dirty="0" smtClean="0">
                <a:ea typeface="굴림" panose="020B0600000101010101" pitchFamily="50" charset="-127"/>
              </a:rPr>
              <a:t>11aq has discussed various design options and for some points there were consensuses. This presentation tries to enumerate potential agreements on the design options for PAD. The agreed design options might be incorporated into the specification frame document.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800" smtClean="0">
                <a:ea typeface="굴림" panose="020B0600000101010101" pitchFamily="50" charset="-127"/>
              </a:rPr>
              <a:t>January 2014</a:t>
            </a:r>
            <a:endParaRPr lang="en-GB" altLang="ko-KR" sz="1800" dirty="0">
              <a:ea typeface="굴림" panose="020B0600000101010101" pitchFamily="50" charset="-127"/>
            </a:endParaRP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ea typeface="굴림" panose="020B0600000101010101" pitchFamily="50" charset="-127"/>
              </a:rPr>
              <a:t>RYU Cheol, ETRI</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t>Slide </a:t>
            </a:r>
            <a:fld id="{8C8CCDA6-B0E3-437C-9CBF-DC78D587D131}" type="slidenum">
              <a:rPr lang="en-GB" altLang="ko-KR" sz="1200" b="0"/>
              <a:pPr>
                <a:spcBef>
                  <a:spcPct val="0"/>
                </a:spcBef>
                <a:buFontTx/>
                <a:buNone/>
              </a:pPr>
              <a:t>3</a:t>
            </a:fld>
            <a:endParaRPr lang="en-GB" altLang="ko-KR" sz="1200" b="0"/>
          </a:p>
        </p:txBody>
      </p:sp>
      <p:sp>
        <p:nvSpPr>
          <p:cNvPr id="7173" name="Rectangle 2"/>
          <p:cNvSpPr>
            <a:spLocks noGrp="1" noChangeArrowheads="1"/>
          </p:cNvSpPr>
          <p:nvPr>
            <p:ph type="title"/>
          </p:nvPr>
        </p:nvSpPr>
        <p:spPr>
          <a:noFill/>
        </p:spPr>
        <p:txBody>
          <a:bodyPr/>
          <a:lstStyle/>
          <a:p>
            <a:r>
              <a:rPr lang="en-GB" altLang="ko-KR" dirty="0" smtClean="0">
                <a:ea typeface="굴림" panose="020B0600000101010101" pitchFamily="50" charset="-127"/>
              </a:rPr>
              <a:t>Overview: Design Areas</a:t>
            </a:r>
          </a:p>
        </p:txBody>
      </p:sp>
      <p:sp>
        <p:nvSpPr>
          <p:cNvPr id="7174" name="Rectangle 3"/>
          <p:cNvSpPr>
            <a:spLocks noGrp="1" noChangeArrowheads="1"/>
          </p:cNvSpPr>
          <p:nvPr>
            <p:ph type="body" idx="1"/>
          </p:nvPr>
        </p:nvSpPr>
        <p:spPr>
          <a:xfrm>
            <a:off x="685800" y="1981200"/>
            <a:ext cx="7772400" cy="4400128"/>
          </a:xfrm>
          <a:noFill/>
        </p:spPr>
        <p:txBody>
          <a:bodyPr/>
          <a:lstStyle/>
          <a:p>
            <a:r>
              <a:rPr lang="en-GB" altLang="ko-KR" sz="2000" b="0" dirty="0" smtClean="0">
                <a:ea typeface="굴림" panose="020B0600000101010101" pitchFamily="50" charset="-127"/>
              </a:rPr>
              <a:t>Beacon: service discovery capability bit/element</a:t>
            </a:r>
          </a:p>
          <a:p>
            <a:r>
              <a:rPr lang="en-GB" altLang="ko-KR" sz="2000" b="0" dirty="0" smtClean="0">
                <a:ea typeface="굴림" panose="020B0600000101010101" pitchFamily="50" charset="-127"/>
              </a:rPr>
              <a:t>Probe: </a:t>
            </a:r>
            <a:endParaRPr lang="en-GB" altLang="ko-KR" sz="1800" b="0" dirty="0" smtClean="0">
              <a:ea typeface="굴림" panose="020B0600000101010101" pitchFamily="50" charset="-127"/>
            </a:endParaRPr>
          </a:p>
          <a:p>
            <a:pPr lvl="1"/>
            <a:r>
              <a:rPr lang="en-GB" altLang="ko-KR" sz="1800" dirty="0" smtClean="0">
                <a:ea typeface="굴림" panose="020B0600000101010101" pitchFamily="50" charset="-127"/>
              </a:rPr>
              <a:t>Option 1: </a:t>
            </a:r>
            <a:r>
              <a:rPr lang="en-GB" altLang="ko-KR" sz="1800" b="0" dirty="0" smtClean="0">
                <a:ea typeface="굴림" panose="020B0600000101010101" pitchFamily="50" charset="-127"/>
              </a:rPr>
              <a:t>service discovery capability information in probe response frame same as in beacon</a:t>
            </a:r>
          </a:p>
          <a:p>
            <a:pPr lvl="1"/>
            <a:r>
              <a:rPr lang="en-GB" altLang="ko-KR" sz="1800" dirty="0">
                <a:ea typeface="굴림" panose="020B0600000101010101" pitchFamily="50" charset="-127"/>
              </a:rPr>
              <a:t>Option 2</a:t>
            </a:r>
            <a:r>
              <a:rPr lang="en-GB" altLang="ko-KR" sz="1800" dirty="0" smtClean="0">
                <a:ea typeface="굴림" panose="020B0600000101010101" pitchFamily="50" charset="-127"/>
              </a:rPr>
              <a:t>: </a:t>
            </a:r>
            <a:r>
              <a:rPr lang="en-GB" altLang="ko-KR" sz="1800" dirty="0">
                <a:ea typeface="굴림" panose="020B0600000101010101" pitchFamily="50" charset="-127"/>
              </a:rPr>
              <a:t>efficient service query and response with </a:t>
            </a:r>
            <a:r>
              <a:rPr lang="en-GB" altLang="ko-KR" sz="1800" dirty="0" smtClean="0">
                <a:ea typeface="굴림" panose="020B0600000101010101" pitchFamily="50" charset="-127"/>
              </a:rPr>
              <a:t>service </a:t>
            </a:r>
            <a:r>
              <a:rPr lang="en-GB" altLang="ko-KR" sz="1800" dirty="0">
                <a:ea typeface="굴림" panose="020B0600000101010101" pitchFamily="50" charset="-127"/>
              </a:rPr>
              <a:t>ID</a:t>
            </a:r>
            <a:endParaRPr lang="en-GB" altLang="ko-KR" sz="1800" b="0" dirty="0" smtClean="0">
              <a:ea typeface="굴림" panose="020B0600000101010101" pitchFamily="50" charset="-127"/>
            </a:endParaRPr>
          </a:p>
          <a:p>
            <a:r>
              <a:rPr lang="en-GB" altLang="ko-KR" sz="2000" b="0" dirty="0" smtClean="0">
                <a:ea typeface="굴림" panose="020B0600000101010101" pitchFamily="50" charset="-127"/>
              </a:rPr>
              <a:t>Announcement: new less frequent broadcasting frame for service announcement with service IDs</a:t>
            </a:r>
          </a:p>
          <a:p>
            <a:r>
              <a:rPr lang="en-GB" altLang="ko-KR" sz="2000" b="0" dirty="0" smtClean="0">
                <a:ea typeface="굴림" panose="020B0600000101010101" pitchFamily="50" charset="-127"/>
              </a:rPr>
              <a:t>Query and Response: </a:t>
            </a:r>
          </a:p>
          <a:p>
            <a:pPr lvl="1"/>
            <a:r>
              <a:rPr lang="en-GB" altLang="ko-KR" sz="1800" dirty="0" smtClean="0">
                <a:ea typeface="굴림" panose="020B0600000101010101" pitchFamily="50" charset="-127"/>
              </a:rPr>
              <a:t>Option 1: </a:t>
            </a:r>
            <a:r>
              <a:rPr lang="en-GB" altLang="ko-KR" sz="1800" b="0" dirty="0" smtClean="0">
                <a:ea typeface="굴림" panose="020B0600000101010101" pitchFamily="50" charset="-127"/>
              </a:rPr>
              <a:t>tunnelling service discovery protocols by encapsulating into GAS frames </a:t>
            </a:r>
          </a:p>
          <a:p>
            <a:pPr lvl="1"/>
            <a:r>
              <a:rPr lang="en-GB" altLang="ko-KR" sz="1800" dirty="0" smtClean="0">
                <a:ea typeface="굴림" panose="020B0600000101010101" pitchFamily="50" charset="-127"/>
              </a:rPr>
              <a:t>Option 2: </a:t>
            </a:r>
            <a:r>
              <a:rPr lang="en-GB" altLang="ko-KR" sz="1800" dirty="0">
                <a:ea typeface="굴림" panose="020B0600000101010101" pitchFamily="50" charset="-127"/>
              </a:rPr>
              <a:t>efficient service </a:t>
            </a:r>
            <a:r>
              <a:rPr lang="en-GB" altLang="ko-KR" sz="1800" dirty="0" smtClean="0">
                <a:ea typeface="굴림" panose="020B0600000101010101" pitchFamily="50" charset="-127"/>
              </a:rPr>
              <a:t>discovery with service ID as well as Option 1</a:t>
            </a:r>
            <a:endParaRPr lang="en-GB" altLang="ko-KR" sz="1800" b="0" dirty="0" smtClean="0">
              <a:ea typeface="굴림" panose="020B0600000101010101" pitchFamily="50" charset="-127"/>
            </a:endParaRPr>
          </a:p>
          <a:p>
            <a:r>
              <a:rPr lang="en-GB" altLang="ko-KR" sz="2000" b="0" dirty="0" smtClean="0">
                <a:ea typeface="굴림" panose="020B0600000101010101" pitchFamily="50" charset="-127"/>
              </a:rPr>
              <a:t>Service Discovery Proxy: agent managing service information database and end points of the tunnel</a:t>
            </a:r>
          </a:p>
          <a:p>
            <a:endParaRPr lang="en-GB" altLang="ko-KR" sz="2000" b="0" dirty="0" smtClean="0">
              <a:ea typeface="굴림" panose="020B0600000101010101" pitchFamily="50" charset="-127"/>
            </a:endParaRPr>
          </a:p>
        </p:txBody>
      </p:sp>
    </p:spTree>
    <p:extLst>
      <p:ext uri="{BB962C8B-B14F-4D97-AF65-F5344CB8AC3E}">
        <p14:creationId xmlns:p14="http://schemas.microsoft.com/office/powerpoint/2010/main" val="2606551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Define a new service discovery capability element.</a:t>
            </a:r>
          </a:p>
          <a:p>
            <a:r>
              <a:rPr lang="en-US" altLang="ko-KR" dirty="0" smtClean="0"/>
              <a:t>The new IE may includes</a:t>
            </a:r>
          </a:p>
          <a:p>
            <a:pPr lvl="1"/>
            <a:r>
              <a:rPr lang="en-US" altLang="ko-KR" dirty="0" smtClean="0"/>
              <a:t>ULP ID(s): Service discovery protocol ID(s)</a:t>
            </a:r>
          </a:p>
          <a:p>
            <a:pPr lvl="1"/>
            <a:r>
              <a:rPr lang="en-US" altLang="ko-KR" dirty="0" smtClean="0"/>
              <a:t>Service Type Mask.</a:t>
            </a:r>
          </a:p>
          <a:p>
            <a:r>
              <a:rPr lang="en-US" altLang="ko-KR" dirty="0" smtClean="0"/>
              <a:t>It must be very short.</a:t>
            </a:r>
            <a:endParaRPr lang="ko-KR" altLang="en-US" dirty="0"/>
          </a:p>
        </p:txBody>
      </p:sp>
      <p:sp>
        <p:nvSpPr>
          <p:cNvPr id="3" name="제목 2"/>
          <p:cNvSpPr>
            <a:spLocks noGrp="1"/>
          </p:cNvSpPr>
          <p:nvPr>
            <p:ph type="title"/>
          </p:nvPr>
        </p:nvSpPr>
        <p:spPr/>
        <p:txBody>
          <a:bodyPr/>
          <a:lstStyle/>
          <a:p>
            <a:r>
              <a:rPr lang="en-US" altLang="ko-KR" dirty="0" smtClean="0"/>
              <a:t>Beacon</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January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4</a:t>
            </a:fld>
            <a:endParaRPr lang="en-GB" altLang="ko-KR"/>
          </a:p>
        </p:txBody>
      </p:sp>
    </p:spTree>
    <p:extLst>
      <p:ext uri="{BB962C8B-B14F-4D97-AF65-F5344CB8AC3E}">
        <p14:creationId xmlns:p14="http://schemas.microsoft.com/office/powerpoint/2010/main" val="2052242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981200"/>
            <a:ext cx="7772400" cy="4472136"/>
          </a:xfrm>
        </p:spPr>
        <p:txBody>
          <a:bodyPr/>
          <a:lstStyle/>
          <a:p>
            <a:r>
              <a:rPr lang="en-US" altLang="ko-KR" sz="2000" dirty="0" smtClean="0"/>
              <a:t>Option 1</a:t>
            </a:r>
          </a:p>
          <a:p>
            <a:pPr lvl="1"/>
            <a:r>
              <a:rPr lang="en-US" altLang="ko-KR" sz="1800" dirty="0" smtClean="0"/>
              <a:t>Send probe response frame with service discovery capability information</a:t>
            </a:r>
          </a:p>
          <a:p>
            <a:r>
              <a:rPr lang="en-US" altLang="ko-KR" sz="2000" dirty="0" smtClean="0"/>
              <a:t>Option 2</a:t>
            </a:r>
          </a:p>
          <a:p>
            <a:pPr lvl="1"/>
            <a:r>
              <a:rPr lang="en-US" altLang="ko-KR" sz="1800" dirty="0" smtClean="0"/>
              <a:t>Add a new IE for PAD.</a:t>
            </a:r>
          </a:p>
          <a:p>
            <a:pPr lvl="1"/>
            <a:r>
              <a:rPr lang="en-US" altLang="ko-KR" sz="1800" dirty="0" smtClean="0"/>
              <a:t>Efficient query with a service ID </a:t>
            </a:r>
            <a:r>
              <a:rPr lang="en-US" altLang="ko-KR" sz="1800" dirty="0"/>
              <a:t>in probe request </a:t>
            </a:r>
            <a:r>
              <a:rPr lang="en-US" altLang="ko-KR" sz="1800" dirty="0" smtClean="0"/>
              <a:t>frame.</a:t>
            </a:r>
          </a:p>
          <a:p>
            <a:pPr lvl="1"/>
            <a:r>
              <a:rPr lang="en-US" altLang="ko-KR" sz="1800" dirty="0" smtClean="0"/>
              <a:t>AP which could provide the access to the service sends back a probe response frame.</a:t>
            </a:r>
          </a:p>
          <a:p>
            <a:pPr lvl="1"/>
            <a:r>
              <a:rPr lang="en-US" altLang="ko-KR" sz="1800" dirty="0" smtClean="0"/>
              <a:t>Reasonably short service ID is required (e.g. 6 octets). </a:t>
            </a:r>
          </a:p>
          <a:p>
            <a:pPr lvl="1"/>
            <a:r>
              <a:rPr lang="en-US" altLang="ko-KR" sz="1800" dirty="0" smtClean="0"/>
              <a:t>Third party STAs could recognize what services are available by overhearing the probe response which includes service ID.</a:t>
            </a:r>
            <a:endParaRPr lang="en-US" altLang="ko-KR" sz="1800" dirty="0"/>
          </a:p>
          <a:p>
            <a:pPr lvl="1"/>
            <a:r>
              <a:rPr lang="en-US" altLang="ko-KR" sz="1800" dirty="0" smtClean="0"/>
              <a:t>Service discovery proxy in ESS manages service information database. </a:t>
            </a:r>
          </a:p>
          <a:p>
            <a:pPr lvl="1"/>
            <a:r>
              <a:rPr lang="en-US" altLang="ko-KR" sz="1800" dirty="0" smtClean="0"/>
              <a:t>Probe frames could be minimized by the leverage of service announcement.</a:t>
            </a:r>
          </a:p>
          <a:p>
            <a:endParaRPr lang="en-US" altLang="ko-KR" sz="2000" dirty="0" smtClean="0"/>
          </a:p>
          <a:p>
            <a:endParaRPr lang="ko-KR" altLang="en-US" sz="2000" dirty="0"/>
          </a:p>
        </p:txBody>
      </p:sp>
      <p:sp>
        <p:nvSpPr>
          <p:cNvPr id="3" name="제목 2"/>
          <p:cNvSpPr>
            <a:spLocks noGrp="1"/>
          </p:cNvSpPr>
          <p:nvPr>
            <p:ph type="title"/>
          </p:nvPr>
        </p:nvSpPr>
        <p:spPr/>
        <p:txBody>
          <a:bodyPr/>
          <a:lstStyle/>
          <a:p>
            <a:r>
              <a:rPr lang="en-US" altLang="ko-KR" dirty="0" smtClean="0"/>
              <a:t>Probe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January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5</a:t>
            </a:fld>
            <a:endParaRPr lang="en-GB" altLang="ko-KR"/>
          </a:p>
        </p:txBody>
      </p:sp>
    </p:spTree>
    <p:extLst>
      <p:ext uri="{BB962C8B-B14F-4D97-AF65-F5344CB8AC3E}">
        <p14:creationId xmlns:p14="http://schemas.microsoft.com/office/powerpoint/2010/main" val="842592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Create a new frame for one-way service announcement from AP to STA.</a:t>
            </a:r>
          </a:p>
          <a:p>
            <a:r>
              <a:rPr lang="en-US" altLang="ko-KR" dirty="0" smtClean="0"/>
              <a:t>The frame could be a public action frame.</a:t>
            </a:r>
          </a:p>
          <a:p>
            <a:r>
              <a:rPr lang="en-US" altLang="ko-KR" dirty="0" smtClean="0"/>
              <a:t>AP broadcasts the service announcement frame periodically.</a:t>
            </a:r>
          </a:p>
          <a:p>
            <a:r>
              <a:rPr lang="en-US" altLang="ko-KR" dirty="0" smtClean="0"/>
              <a:t>But the frame will be less frequent than beacon frame for reducing traffic.</a:t>
            </a:r>
          </a:p>
          <a:p>
            <a:r>
              <a:rPr lang="en-US" altLang="ko-KR" dirty="0" smtClean="0"/>
              <a:t>The announcement frame has the converted form of unsolicited service announcements of service discovery protocols with the use of service IDs.</a:t>
            </a:r>
          </a:p>
          <a:p>
            <a:endParaRPr lang="ko-KR" altLang="en-US" dirty="0"/>
          </a:p>
        </p:txBody>
      </p:sp>
      <p:sp>
        <p:nvSpPr>
          <p:cNvPr id="3" name="제목 2"/>
          <p:cNvSpPr>
            <a:spLocks noGrp="1"/>
          </p:cNvSpPr>
          <p:nvPr>
            <p:ph type="title"/>
          </p:nvPr>
        </p:nvSpPr>
        <p:spPr/>
        <p:txBody>
          <a:bodyPr/>
          <a:lstStyle/>
          <a:p>
            <a:r>
              <a:rPr lang="en-US" altLang="ko-KR" dirty="0" smtClean="0"/>
              <a:t>Announcement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January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6</a:t>
            </a:fld>
            <a:endParaRPr lang="en-GB" altLang="ko-KR"/>
          </a:p>
        </p:txBody>
      </p:sp>
    </p:spTree>
    <p:extLst>
      <p:ext uri="{BB962C8B-B14F-4D97-AF65-F5344CB8AC3E}">
        <p14:creationId xmlns:p14="http://schemas.microsoft.com/office/powerpoint/2010/main" val="1095919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196752"/>
            <a:ext cx="7772400" cy="5112568"/>
          </a:xfrm>
        </p:spPr>
        <p:txBody>
          <a:bodyPr/>
          <a:lstStyle/>
          <a:p>
            <a:r>
              <a:rPr lang="en-US" altLang="ko-KR" sz="2000" dirty="0" smtClean="0"/>
              <a:t>Option 1</a:t>
            </a:r>
          </a:p>
          <a:p>
            <a:pPr lvl="1"/>
            <a:r>
              <a:rPr lang="en-US" altLang="ko-KR" sz="1800" dirty="0"/>
              <a:t>A new GAS-based </a:t>
            </a:r>
            <a:r>
              <a:rPr lang="en-US" altLang="ko-KR" sz="1800" dirty="0" smtClean="0"/>
              <a:t>query and response protocol </a:t>
            </a:r>
            <a:r>
              <a:rPr lang="en-US" altLang="ko-KR" sz="1800" dirty="0"/>
              <a:t>which is similar to ANQP but not </a:t>
            </a:r>
            <a:r>
              <a:rPr lang="en-US" altLang="ko-KR" sz="1800" dirty="0" smtClean="0"/>
              <a:t>same </a:t>
            </a:r>
            <a:r>
              <a:rPr lang="en-US" altLang="ko-KR" sz="1800" dirty="0"/>
              <a:t>as ANQP</a:t>
            </a:r>
            <a:r>
              <a:rPr lang="ko-KR" altLang="en-US" sz="1800" dirty="0"/>
              <a:t> </a:t>
            </a:r>
            <a:r>
              <a:rPr lang="en-US" altLang="ko-KR" sz="1800" dirty="0"/>
              <a:t>will be defined.</a:t>
            </a:r>
          </a:p>
          <a:p>
            <a:pPr lvl="1"/>
            <a:r>
              <a:rPr lang="en-US" altLang="ko-KR" sz="1800" dirty="0" smtClean="0"/>
              <a:t>802.11aq will tunnel service discovery protocols transparently. (but minor changes or compression or dummy IP are unavoidable)</a:t>
            </a:r>
          </a:p>
          <a:p>
            <a:pPr lvl="1"/>
            <a:r>
              <a:rPr lang="en-US" altLang="ko-KR" sz="1800" dirty="0" smtClean="0"/>
              <a:t>This means service providers, which talk legacy service discovery protocols in the infrastructure network, are not required to be changed to be discovered by the STAs in the pre-associated state.</a:t>
            </a:r>
          </a:p>
          <a:p>
            <a:pPr lvl="1"/>
            <a:r>
              <a:rPr lang="en-US" altLang="ko-KR" sz="1800" dirty="0" smtClean="0"/>
              <a:t>The new service transaction protocol could accommodate legacy service discovery protocols as well vendor-specific service discovery protocols without the introduction of service ID.</a:t>
            </a:r>
          </a:p>
          <a:p>
            <a:pPr lvl="1"/>
            <a:r>
              <a:rPr lang="en-US" altLang="ko-KR" sz="1800" dirty="0" smtClean="0"/>
              <a:t>GAS comeback request/response seem to be good for delayed responses which is due to service discovery latency.</a:t>
            </a:r>
          </a:p>
          <a:p>
            <a:r>
              <a:rPr lang="en-US" altLang="ko-KR" sz="2000" dirty="0" smtClean="0"/>
              <a:t>Option 2</a:t>
            </a:r>
          </a:p>
          <a:p>
            <a:pPr lvl="1"/>
            <a:r>
              <a:rPr lang="en-GB" altLang="ko-KR" sz="1800" dirty="0" smtClean="0">
                <a:ea typeface="굴림" panose="020B0600000101010101" pitchFamily="50" charset="-127"/>
              </a:rPr>
              <a:t>Efficient </a:t>
            </a:r>
            <a:r>
              <a:rPr lang="en-GB" altLang="ko-KR" sz="1800" dirty="0">
                <a:ea typeface="굴림" panose="020B0600000101010101" pitchFamily="50" charset="-127"/>
              </a:rPr>
              <a:t>service discovery with service </a:t>
            </a:r>
            <a:r>
              <a:rPr lang="en-GB" altLang="ko-KR" sz="1800" dirty="0" smtClean="0">
                <a:ea typeface="굴림" panose="020B0600000101010101" pitchFamily="50" charset="-127"/>
              </a:rPr>
              <a:t>ID(s) </a:t>
            </a:r>
            <a:r>
              <a:rPr lang="en-GB" altLang="ko-KR" sz="1800" dirty="0">
                <a:ea typeface="굴림" panose="020B0600000101010101" pitchFamily="50" charset="-127"/>
              </a:rPr>
              <a:t>as well as Option </a:t>
            </a:r>
            <a:r>
              <a:rPr lang="en-GB" altLang="ko-KR" sz="1800" dirty="0" smtClean="0">
                <a:ea typeface="굴림" panose="020B0600000101010101" pitchFamily="50" charset="-127"/>
              </a:rPr>
              <a:t>1</a:t>
            </a:r>
          </a:p>
          <a:p>
            <a:pPr lvl="1"/>
            <a:r>
              <a:rPr lang="en-GB" altLang="ko-KR" sz="1800" dirty="0" smtClean="0">
                <a:ea typeface="굴림" panose="020B0600000101010101" pitchFamily="50" charset="-127"/>
              </a:rPr>
              <a:t>But this is different from the query with service ID in probe frame in the sense that this is a unicast query.</a:t>
            </a:r>
            <a:endParaRPr lang="en-US" altLang="ko-KR" sz="1800" dirty="0" smtClean="0"/>
          </a:p>
          <a:p>
            <a:pPr lvl="1"/>
            <a:endParaRPr lang="ko-KR" altLang="en-US" sz="1800" dirty="0"/>
          </a:p>
        </p:txBody>
      </p:sp>
      <p:sp>
        <p:nvSpPr>
          <p:cNvPr id="3" name="제목 2"/>
          <p:cNvSpPr>
            <a:spLocks noGrp="1"/>
          </p:cNvSpPr>
          <p:nvPr>
            <p:ph type="title"/>
          </p:nvPr>
        </p:nvSpPr>
        <p:spPr>
          <a:xfrm>
            <a:off x="685800" y="345976"/>
            <a:ext cx="7772400" cy="1066800"/>
          </a:xfrm>
        </p:spPr>
        <p:txBody>
          <a:bodyPr/>
          <a:lstStyle/>
          <a:p>
            <a:r>
              <a:rPr lang="en-US" altLang="ko-KR" dirty="0" smtClean="0"/>
              <a:t>Query and Response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January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7</a:t>
            </a:fld>
            <a:endParaRPr lang="en-GB" altLang="ko-KR"/>
          </a:p>
        </p:txBody>
      </p:sp>
    </p:spTree>
    <p:extLst>
      <p:ext uri="{BB962C8B-B14F-4D97-AF65-F5344CB8AC3E}">
        <p14:creationId xmlns:p14="http://schemas.microsoft.com/office/powerpoint/2010/main" val="3892996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981200"/>
            <a:ext cx="7772400" cy="4328120"/>
          </a:xfrm>
        </p:spPr>
        <p:txBody>
          <a:bodyPr/>
          <a:lstStyle/>
          <a:p>
            <a:r>
              <a:rPr lang="en-US" altLang="ko-KR" dirty="0" smtClean="0"/>
              <a:t>Service discovery </a:t>
            </a:r>
            <a:r>
              <a:rPr lang="en-US" altLang="ko-KR" dirty="0"/>
              <a:t>p</a:t>
            </a:r>
            <a:r>
              <a:rPr lang="en-US" altLang="ko-KR" dirty="0" smtClean="0"/>
              <a:t>roxy a.k.a. service transaction proxy resides in ESS, either on AP or a separate server,  and STA.</a:t>
            </a:r>
          </a:p>
          <a:p>
            <a:r>
              <a:rPr lang="en-US" altLang="ko-KR" dirty="0" smtClean="0"/>
              <a:t>Service discovery proxy understands service discovery protocols, so new service registration mechanism is not required.</a:t>
            </a:r>
          </a:p>
          <a:p>
            <a:r>
              <a:rPr lang="en-US" altLang="ko-KR" dirty="0" smtClean="0"/>
              <a:t>Service discovery proxy composites service ID(hash value) with a certain ID in service announcement packets or by parsing some parts of service query/ response of the service discovery protocols(i.e. attributes).</a:t>
            </a:r>
          </a:p>
          <a:p>
            <a:endParaRPr lang="ko-KR" altLang="en-US" dirty="0"/>
          </a:p>
        </p:txBody>
      </p:sp>
      <p:sp>
        <p:nvSpPr>
          <p:cNvPr id="3" name="제목 2"/>
          <p:cNvSpPr>
            <a:spLocks noGrp="1"/>
          </p:cNvSpPr>
          <p:nvPr>
            <p:ph type="title"/>
          </p:nvPr>
        </p:nvSpPr>
        <p:spPr/>
        <p:txBody>
          <a:bodyPr/>
          <a:lstStyle/>
          <a:p>
            <a:r>
              <a:rPr lang="en-US" altLang="ko-KR" dirty="0" smtClean="0"/>
              <a:t>Service Discovery Proxy</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January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8</a:t>
            </a:fld>
            <a:endParaRPr lang="en-GB" altLang="ko-KR"/>
          </a:p>
        </p:txBody>
      </p:sp>
    </p:spTree>
    <p:extLst>
      <p:ext uri="{BB962C8B-B14F-4D97-AF65-F5344CB8AC3E}">
        <p14:creationId xmlns:p14="http://schemas.microsoft.com/office/powerpoint/2010/main" val="1861425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A STA receives a beacon frame which carries service discovery capability element which includes an ULP ID from an AP.</a:t>
            </a:r>
          </a:p>
          <a:p>
            <a:r>
              <a:rPr lang="en-US" altLang="ko-KR" dirty="0" smtClean="0"/>
              <a:t>The STA sends service query encapsulated in a service transaction frame to the AP.</a:t>
            </a:r>
          </a:p>
          <a:p>
            <a:r>
              <a:rPr lang="en-US" altLang="ko-KR" dirty="0" smtClean="0"/>
              <a:t>A service discovery proxy </a:t>
            </a:r>
            <a:r>
              <a:rPr lang="en-US" altLang="ko-KR" dirty="0" err="1" smtClean="0"/>
              <a:t>decapsulates</a:t>
            </a:r>
            <a:r>
              <a:rPr lang="en-US" altLang="ko-KR" dirty="0" smtClean="0"/>
              <a:t> the query and forwards it to the infrastructure network.</a:t>
            </a:r>
          </a:p>
          <a:p>
            <a:r>
              <a:rPr lang="en-US" altLang="ko-KR" dirty="0" smtClean="0"/>
              <a:t>The service discovery proxy gets a service discovery response from service provider and tunnels to the STA. </a:t>
            </a:r>
            <a:endParaRPr lang="ko-KR" altLang="en-US" dirty="0"/>
          </a:p>
        </p:txBody>
      </p:sp>
      <p:sp>
        <p:nvSpPr>
          <p:cNvPr id="3" name="제목 2"/>
          <p:cNvSpPr>
            <a:spLocks noGrp="1"/>
          </p:cNvSpPr>
          <p:nvPr>
            <p:ph type="title"/>
          </p:nvPr>
        </p:nvSpPr>
        <p:spPr/>
        <p:txBody>
          <a:bodyPr/>
          <a:lstStyle/>
          <a:p>
            <a:r>
              <a:rPr lang="en-US" altLang="ko-KR" dirty="0" smtClean="0"/>
              <a:t>Scenario 1: Typical tunneling</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January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9</a:t>
            </a:fld>
            <a:endParaRPr lang="en-GB" altLang="ko-KR"/>
          </a:p>
        </p:txBody>
      </p:sp>
    </p:spTree>
    <p:extLst>
      <p:ext uri="{BB962C8B-B14F-4D97-AF65-F5344CB8AC3E}">
        <p14:creationId xmlns:p14="http://schemas.microsoft.com/office/powerpoint/2010/main" val="338511445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slides.potx" id="{8EDCDAE7-483F-4C0B-BA27-C7F571E132D8}" vid="{7E9CDD56-A1B9-41E2-A073-B35894CAE64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slides</Template>
  <TotalTime>2565</TotalTime>
  <Words>940</Words>
  <Application>Microsoft Office PowerPoint</Application>
  <PresentationFormat>화면 슬라이드 쇼(4:3)</PresentationFormat>
  <Paragraphs>116</Paragraphs>
  <Slides>12</Slides>
  <Notes>5</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7" baseType="lpstr">
      <vt:lpstr>굴림</vt:lpstr>
      <vt:lpstr>맑은 고딕</vt:lpstr>
      <vt:lpstr>Times New Roman</vt:lpstr>
      <vt:lpstr>802-11-Submission</vt:lpstr>
      <vt:lpstr>Document</vt:lpstr>
      <vt:lpstr>Possible Agreements for the Design</vt:lpstr>
      <vt:lpstr>Abstract</vt:lpstr>
      <vt:lpstr>Overview: Design Areas</vt:lpstr>
      <vt:lpstr>Beacon</vt:lpstr>
      <vt:lpstr>Probe</vt:lpstr>
      <vt:lpstr>Announcement</vt:lpstr>
      <vt:lpstr>Query and Response</vt:lpstr>
      <vt:lpstr>Service Discovery Proxy</vt:lpstr>
      <vt:lpstr>Scenario 1: Typical tunneling</vt:lpstr>
      <vt:lpstr>Scenario 2: Query in probe request</vt:lpstr>
      <vt:lpstr>Scenario 3: Two-step discovery</vt:lpstr>
      <vt:lpstr>Discussions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Cheol Ryu</dc:creator>
  <cp:keywords>IEEE</cp:keywords>
  <cp:lastModifiedBy>leejaeho</cp:lastModifiedBy>
  <cp:revision>70</cp:revision>
  <cp:lastPrinted>1998-02-10T13:28:06Z</cp:lastPrinted>
  <dcterms:created xsi:type="dcterms:W3CDTF">2013-11-11T16:53:38Z</dcterms:created>
  <dcterms:modified xsi:type="dcterms:W3CDTF">2014-01-23T06:10:07Z</dcterms:modified>
</cp:coreProperties>
</file>