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m" ContentType="application/vnd.ms-word.document.macroEnabled.12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479" r:id="rId2"/>
    <p:sldId id="583" r:id="rId3"/>
    <p:sldId id="582" r:id="rId4"/>
    <p:sldId id="575" r:id="rId5"/>
    <p:sldId id="576" r:id="rId6"/>
    <p:sldId id="577" r:id="rId7"/>
    <p:sldId id="578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nzo Wentink" initials="M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00"/>
    <a:srgbClr val="2F05E1"/>
    <a:srgbClr val="FFFF00"/>
    <a:srgbClr val="66CC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212" autoAdjust="0"/>
    <p:restoredTop sz="98446" autoAdjust="0"/>
  </p:normalViewPr>
  <p:slideViewPr>
    <p:cSldViewPr>
      <p:cViewPr>
        <p:scale>
          <a:sx n="90" d="100"/>
          <a:sy n="90" d="100"/>
        </p:scale>
        <p:origin x="-1272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02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D32B504-A888-4620-871E-4C7196395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4857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2E2529D-A12F-4941-8D14-D7D39A04F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66291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574EA27-B91D-4ADE-95CC-1448B54EC95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E049E0A4-D13C-48AD-B305-EC11398105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4BE23980-0B66-44B1-9D24-F7EED9DFE44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CE9F9CF-3121-4AF5-95C4-3FA2B5B427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716ED19-D27A-43A3-82AF-CF4240BA693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427DC16-8487-4687-B614-64F9F531C33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DBE39F8B-9560-4412-B07B-3288B07C94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C975370-970A-454F-9099-D44253997AB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EC05F17D-7BD0-478F-9DF8-D07B7DDA823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433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381000" y="6474767"/>
            <a:ext cx="8380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400" dirty="0">
                <a:latin typeface="+mj-lt"/>
                <a:cs typeface="Calibri" pitchFamily="34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2" name="TextBox 1"/>
          <p:cNvSpPr txBox="1"/>
          <p:nvPr userDrawn="1"/>
        </p:nvSpPr>
        <p:spPr>
          <a:xfrm>
            <a:off x="304800" y="287923"/>
            <a:ext cx="1524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lvl="0"/>
            <a:lvl5pPr marL="0" marR="0" lvl="4" indent="0" algn="r" defTabSz="914400" latinLnBrk="0">
              <a:lnSpc>
                <a:spcPct val="100000"/>
              </a:lnSpc>
              <a:buClrTx/>
              <a:buSzTx/>
              <a:buFontTx/>
              <a:buNone/>
              <a:tabLst/>
              <a:defRPr sz="1600" b="1">
                <a:cs typeface="Calibri" pitchFamily="34" charset="0"/>
              </a:defRPr>
            </a:lvl5pPr>
          </a:lstStyle>
          <a:p>
            <a:pPr lvl="0"/>
            <a:r>
              <a:rPr lang="en-US" sz="1800" b="1" dirty="0" smtClean="0"/>
              <a:t>January 2014</a:t>
            </a:r>
            <a:endParaRPr lang="en-US" sz="1800" b="1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5837551" y="287923"/>
            <a:ext cx="2948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lvl="0"/>
            <a:lvl5pPr marL="0" marR="0" lvl="4" indent="0" algn="r" defTabSz="914400" latinLnBrk="0">
              <a:lnSpc>
                <a:spcPct val="100000"/>
              </a:lnSpc>
              <a:buClrTx/>
              <a:buSzTx/>
              <a:buFontTx/>
              <a:buNone/>
              <a:tabLst/>
              <a:defRPr sz="1600" b="1">
                <a:cs typeface="Calibri" pitchFamily="34" charset="0"/>
              </a:defRPr>
            </a:lvl5pPr>
          </a:lstStyle>
          <a:p>
            <a:pPr lvl="4"/>
            <a:r>
              <a:rPr lang="en-US" sz="1800" dirty="0" err="1" smtClean="0"/>
              <a:t>doc.:IEEE</a:t>
            </a:r>
            <a:r>
              <a:rPr lang="en-US" sz="1800" dirty="0" smtClean="0"/>
              <a:t> </a:t>
            </a:r>
            <a:r>
              <a:rPr lang="en-US" sz="1800" dirty="0" smtClean="0"/>
              <a:t>802.11-14/0157r0</a:t>
            </a:r>
            <a:endParaRPr lang="en-US" sz="1800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6539314" y="6428601"/>
            <a:ext cx="2223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lvl="0"/>
            <a:lvl5pPr marL="0" marR="0" lvl="4" indent="0" algn="r" defTabSz="914400" latinLnBrk="0">
              <a:lnSpc>
                <a:spcPct val="100000"/>
              </a:lnSpc>
              <a:buClrTx/>
              <a:buSzTx/>
              <a:buFontTx/>
              <a:buNone/>
              <a:tabLst/>
              <a:defRPr sz="1600" b="1">
                <a:cs typeface="Calibri" pitchFamily="34" charset="0"/>
              </a:defRPr>
            </a:lvl5pPr>
          </a:lstStyle>
          <a:p>
            <a:pPr lvl="4"/>
            <a:r>
              <a:rPr lang="en-US" sz="1400" b="0" dirty="0" smtClean="0"/>
              <a:t>Menzo Wentink, Qualcomm</a:t>
            </a:r>
            <a:endParaRPr lang="en-US" sz="1400" b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Macro-Enabled_Document1.docm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Macro-Enabled_Document2.docm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dirty="0" smtClean="0">
                <a:latin typeface="+mj-lt"/>
              </a:rPr>
              <a:t>CID 1551: CCMP Header Compression</a:t>
            </a:r>
            <a:endParaRPr lang="en-US" dirty="0" smtClean="0">
              <a:latin typeface="+mj-lt"/>
            </a:endParaRPr>
          </a:p>
        </p:txBody>
      </p:sp>
      <p:sp>
        <p:nvSpPr>
          <p:cNvPr id="1031" name="Rectangle 6"/>
          <p:cNvSpPr>
            <a:spLocks noGrp="1" noChangeArrowheads="1"/>
          </p:cNvSpPr>
          <p:nvPr>
            <p:ph idx="1"/>
          </p:nvPr>
        </p:nvSpPr>
        <p:spPr>
          <a:xfrm>
            <a:off x="381000" y="1447800"/>
            <a:ext cx="8305800" cy="6096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b="0" dirty="0" smtClean="0">
                <a:latin typeface="+mn-lt"/>
              </a:rPr>
              <a:t>Date: </a:t>
            </a:r>
            <a:r>
              <a:rPr lang="en-US" sz="2000" b="0" dirty="0" smtClean="0">
                <a:latin typeface="+mn-lt"/>
              </a:rPr>
              <a:t>22 Jan. 2014</a:t>
            </a:r>
            <a:endParaRPr lang="en-US" sz="2000" b="0" dirty="0" smtClean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986140"/>
              </p:ext>
            </p:extLst>
          </p:nvPr>
        </p:nvGraphicFramePr>
        <p:xfrm>
          <a:off x="1447800" y="2057400"/>
          <a:ext cx="6019800" cy="40100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7800"/>
                <a:gridCol w="1066800"/>
                <a:gridCol w="1143000"/>
                <a:gridCol w="914400"/>
                <a:gridCol w="1447800"/>
              </a:tblGrid>
              <a:tr h="18893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Name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/>
                        <a:t>Company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Address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/>
                        <a:t>Phone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/>
                        <a:t>Email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340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Menzo Wentink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Qualcomm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The</a:t>
                      </a:r>
                      <a:r>
                        <a:rPr lang="en-US" sz="1200" baseline="0"/>
                        <a:t> </a:t>
                      </a:r>
                      <a:r>
                        <a:rPr lang="en-US" sz="1200"/>
                        <a:t>Netherlands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+31-65-183-6231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mwentink@qualcomm.com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11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Jouni Malinen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Qualcomm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Finland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17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Alfred Asterjadhi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Qualcomm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San Diego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494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Simone Merlin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Qualcomm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San Diego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494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Amin Jafarian</a:t>
                      </a:r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Qualcomm</a:t>
                      </a:r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San Diego</a:t>
                      </a:r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494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Minyoung</a:t>
                      </a:r>
                      <a:r>
                        <a:rPr lang="en-US" sz="1200" baseline="0" dirty="0" smtClean="0"/>
                        <a:t> Park</a:t>
                      </a:r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Intel Corp.</a:t>
                      </a:r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494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Tom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Tetzlaff</a:t>
                      </a:r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Intel Corp.</a:t>
                      </a:r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494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Emily Qi</a:t>
                      </a:r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Intel Corp.</a:t>
                      </a:r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494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Liwen</a:t>
                      </a:r>
                      <a:r>
                        <a:rPr lang="en-US" sz="1200" dirty="0" smtClean="0"/>
                        <a:t> Chu</a:t>
                      </a:r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Marvell</a:t>
                      </a:r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494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Jinjing</a:t>
                      </a:r>
                      <a:r>
                        <a:rPr lang="en-US" sz="1200" dirty="0" smtClean="0"/>
                        <a:t> Jiang</a:t>
                      </a:r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Marvell</a:t>
                      </a:r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494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Hongyuan</a:t>
                      </a:r>
                      <a:r>
                        <a:rPr lang="en-US" sz="1200" baseline="0" dirty="0" smtClean="0"/>
                        <a:t> Zhang</a:t>
                      </a:r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Marvell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494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Hui</a:t>
                      </a:r>
                      <a:r>
                        <a:rPr lang="en-US" sz="1200" dirty="0" smtClean="0"/>
                        <a:t>-Ling</a:t>
                      </a:r>
                      <a:r>
                        <a:rPr lang="en-US" sz="1200" baseline="0" dirty="0" smtClean="0"/>
                        <a:t> Lou</a:t>
                      </a:r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Marvell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494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Yongho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Seok</a:t>
                      </a:r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LG Electronics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494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Jinsoo</a:t>
                      </a:r>
                      <a:r>
                        <a:rPr lang="en-US" sz="1200" dirty="0" smtClean="0"/>
                        <a:t> Choi</a:t>
                      </a:r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LG Electronics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494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Jeongki</a:t>
                      </a:r>
                      <a:r>
                        <a:rPr lang="en-US" sz="1200" baseline="0" dirty="0" smtClean="0"/>
                        <a:t> Kim</a:t>
                      </a:r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LG Electronics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494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Jin Sam </a:t>
                      </a:r>
                      <a:r>
                        <a:rPr lang="en-US" sz="1200" dirty="0" err="1" smtClean="0"/>
                        <a:t>Kwak</a:t>
                      </a:r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LG Electronics</a:t>
                      </a:r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494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Matthew</a:t>
                      </a:r>
                      <a:r>
                        <a:rPr lang="en-US" sz="1200" baseline="0" dirty="0" smtClean="0"/>
                        <a:t> Fischer</a:t>
                      </a:r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Broadcom</a:t>
                      </a:r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494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Rojan Chitrakar</a:t>
                      </a:r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Panasonic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494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Ken Mori</a:t>
                      </a:r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Panasonic</a:t>
                      </a:r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304800" y="1752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1953587"/>
              </p:ext>
            </p:extLst>
          </p:nvPr>
        </p:nvGraphicFramePr>
        <p:xfrm>
          <a:off x="1270000" y="1905000"/>
          <a:ext cx="6459538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Macro-Enabled Template" r:id="rId3" imgW="8529055" imgH="5986732" progId="Word.DocumentMacroEnabled.12">
                  <p:embed/>
                </p:oleObj>
              </mc:Choice>
              <mc:Fallback>
                <p:oleObj name="Macro-Enabled Template" r:id="rId3" imgW="8529055" imgH="5986732" progId="Word.DocumentMacroEnabled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00" y="1905000"/>
                        <a:ext cx="6459538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1856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0311964"/>
              </p:ext>
            </p:extLst>
          </p:nvPr>
        </p:nvGraphicFramePr>
        <p:xfrm>
          <a:off x="1296988" y="1000125"/>
          <a:ext cx="6464300" cy="553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Macro-Enabled Template" r:id="rId3" imgW="8513727" imgH="7289880" progId="Word.DocumentMacroEnabled.12">
                  <p:embed/>
                </p:oleObj>
              </mc:Choice>
              <mc:Fallback>
                <p:oleObj name="Macro-Enabled Template" r:id="rId3" imgW="8513727" imgH="7289880" progId="Word.DocumentMacroEnabled.1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6988" y="1000125"/>
                        <a:ext cx="6464300" cy="553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4007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CCMP Header Compression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Compression of the CCMP header consists of three steps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/>
              <a:t>The packet number (PN) is transmitted only partly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/>
              <a:t>The transmitted part is combined with Sequence Control (SC)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/>
              <a:t>Key ID and Ext IV are omitted</a:t>
            </a:r>
          </a:p>
          <a:p>
            <a:pPr marL="400050"/>
            <a:endParaRPr lang="en-US"/>
          </a:p>
          <a:p>
            <a:pPr marL="400050"/>
            <a:endParaRPr lang="en-US"/>
          </a:p>
          <a:p>
            <a:pPr marL="400050"/>
            <a:r>
              <a:rPr lang="en-US"/>
              <a:t>CCMP header compression is proposed in combination with the 802.11ah short frame format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1676400" y="3472190"/>
            <a:ext cx="5486400" cy="609600"/>
            <a:chOff x="685800" y="5562600"/>
            <a:chExt cx="5486400" cy="685800"/>
          </a:xfrm>
        </p:grpSpPr>
        <p:sp>
          <p:nvSpPr>
            <p:cNvPr id="5" name="Rectangle 4"/>
            <p:cNvSpPr/>
            <p:nvPr/>
          </p:nvSpPr>
          <p:spPr bwMode="auto">
            <a:xfrm>
              <a:off x="685800" y="5562600"/>
              <a:ext cx="685800" cy="685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PN0</a:t>
              </a: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1371600" y="5562600"/>
              <a:ext cx="685800" cy="685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PN1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2057400" y="5562600"/>
              <a:ext cx="685800" cy="685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Rsvd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2743200" y="5562600"/>
              <a:ext cx="685800" cy="685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Key ID</a:t>
              </a:r>
              <a:endParaRPr kumimoji="0" lang="en-US" sz="10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50"/>
                <a:t>- </a:t>
              </a:r>
              <a:r>
                <a:rPr lang="en-US" sz="900"/>
                <a:t>Ext IV</a:t>
              </a: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- Key ID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3429000" y="5562600"/>
              <a:ext cx="685800" cy="685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PN2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114800" y="5562600"/>
              <a:ext cx="685800" cy="685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PN3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4800600" y="5562600"/>
              <a:ext cx="685800" cy="685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PN4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5486400" y="5562600"/>
              <a:ext cx="685800" cy="685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PN5</a:t>
              </a: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3692478" y="4081790"/>
            <a:ext cx="14542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/>
              <a:t>Current CCMP header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723763" y="6062990"/>
            <a:ext cx="3391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/>
              <a:t>802.11ah short frame MAC header (A3, A4 are optional)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5377190"/>
            <a:ext cx="5029200" cy="673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916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1. Transmit only part of the Packet Number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PN is split into a Base PN (BPN) and a Transmitted PN (TPN)</a:t>
            </a:r>
          </a:p>
          <a:p>
            <a:pPr lvl="1"/>
            <a:r>
              <a:rPr lang="en-US"/>
              <a:t>Transmitted PN = PN0|PN1 - transmitted</a:t>
            </a:r>
          </a:p>
          <a:p>
            <a:pPr lvl="1"/>
            <a:r>
              <a:rPr lang="en-US"/>
              <a:t>Base PN = PN2|PN3|PN4|PN5 - stored</a:t>
            </a:r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r>
              <a:rPr lang="en-US"/>
              <a:t>The PN can be reconstructed as BPN|TPN</a:t>
            </a:r>
          </a:p>
          <a:p>
            <a:pPr lvl="1"/>
            <a:r>
              <a:rPr lang="en-US"/>
              <a:t>The TPN rolls over every 2^16 packets</a:t>
            </a:r>
          </a:p>
          <a:p>
            <a:pPr lvl="2"/>
            <a:r>
              <a:rPr lang="en-US"/>
              <a:t>the TPN size coincides with sequence control size, but exact size TBD</a:t>
            </a:r>
          </a:p>
          <a:p>
            <a:pPr lvl="2"/>
            <a:r>
              <a:rPr lang="en-US"/>
              <a:t>the TPN size should be large enough to avoid frequent BPN sync events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828800" y="3352800"/>
            <a:ext cx="6858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PN0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2514600" y="3352800"/>
            <a:ext cx="6858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PN1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572000" y="3352800"/>
            <a:ext cx="6858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PN2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257800" y="3352800"/>
            <a:ext cx="6858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PN3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5943600" y="3352800"/>
            <a:ext cx="6858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PN4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6629400" y="3352800"/>
            <a:ext cx="6858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PN5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70420" y="3900101"/>
            <a:ext cx="34932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Transmitted PN (TPN) - transmitted with each packet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108531" y="3900101"/>
            <a:ext cx="16635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Base PN (BPN) - stored</a:t>
            </a:r>
          </a:p>
        </p:txBody>
      </p:sp>
    </p:spTree>
    <p:extLst>
      <p:ext uri="{BB962C8B-B14F-4D97-AF65-F5344CB8AC3E}">
        <p14:creationId xmlns:p14="http://schemas.microsoft.com/office/powerpoint/2010/main" val="2326647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2. Combine Packet PN with Sequence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Combining the Transmitted PN (TPN) with Sequence Control causes that the Packet Number becomes unique per TID</a:t>
            </a:r>
          </a:p>
          <a:p>
            <a:pPr lvl="1"/>
            <a:r>
              <a:rPr lang="en-US" sz="1800" dirty="0"/>
              <a:t>The TID is included in the Nonce, so the Nonce is still unique</a:t>
            </a:r>
          </a:p>
          <a:p>
            <a:pPr lvl="2"/>
            <a:r>
              <a:rPr lang="en-US" sz="1600" dirty="0"/>
              <a:t>Technically the TID does not even have to be included in the Nonce, because there is a replay counter per TID</a:t>
            </a:r>
          </a:p>
          <a:p>
            <a:pPr lvl="1"/>
            <a:r>
              <a:rPr lang="en-US" sz="1800" dirty="0"/>
              <a:t>The Packet Number now has to be fixed when the Sequence Number is determined</a:t>
            </a:r>
          </a:p>
          <a:p>
            <a:pPr lvl="2"/>
            <a:r>
              <a:rPr lang="en-US" sz="1600" dirty="0"/>
              <a:t>This is not considered to be a problem</a:t>
            </a:r>
          </a:p>
          <a:p>
            <a:pPr lvl="1"/>
            <a:r>
              <a:rPr lang="en-US" sz="1800" dirty="0"/>
              <a:t>The Fragment Number (FN) effectively reduces the PN space with 4 bits</a:t>
            </a:r>
          </a:p>
          <a:p>
            <a:pPr lvl="2"/>
            <a:r>
              <a:rPr lang="en-US" sz="1600" dirty="0"/>
              <a:t>TPN range effectively becomes 2^12 when no fragmentation is used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2895600" y="5486400"/>
            <a:ext cx="685800" cy="55539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PN0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581400" y="5486400"/>
            <a:ext cx="685800" cy="55539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PN1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4724400" y="5486400"/>
            <a:ext cx="457200" cy="55539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/>
              <a:t>(4b)</a:t>
            </a: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181600" y="5486400"/>
            <a:ext cx="914400" cy="55539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/>
              <a:t>(12b)</a:t>
            </a: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76746" y="5562600"/>
            <a:ext cx="2714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=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08233" y="6026600"/>
            <a:ext cx="11580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Transmitted PN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86129" y="6026600"/>
            <a:ext cx="12829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Sequence Control</a:t>
            </a:r>
          </a:p>
        </p:txBody>
      </p:sp>
    </p:spTree>
    <p:extLst>
      <p:ext uri="{BB962C8B-B14F-4D97-AF65-F5344CB8AC3E}">
        <p14:creationId xmlns:p14="http://schemas.microsoft.com/office/powerpoint/2010/main" val="2752523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3. Omit Key ID and Ext IV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Ext IV is always 0 for CCMP, so it can be omitted</a:t>
            </a:r>
          </a:p>
          <a:p>
            <a:r>
              <a:rPr lang="en-US"/>
              <a:t>The Key ID is typically fixed for unicast traffic, but it can change for group traffic</a:t>
            </a:r>
          </a:p>
          <a:p>
            <a:pPr lvl="1"/>
            <a:r>
              <a:rPr lang="en-US"/>
              <a:t>when the GTK is rekeyed and it is not possible to delay certain group traffic during this process, normal frames (with a Key ID) can be used to transmit such group frames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284647"/>
      </p:ext>
    </p:extLst>
  </p:cSld>
  <p:clrMapOvr>
    <a:masterClrMapping/>
  </p:clrMapOvr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Extend Submission Template</Template>
  <TotalTime>67909</TotalTime>
  <Words>508</Words>
  <Application>Microsoft Office PowerPoint</Application>
  <PresentationFormat>On-screen Show (4:3)</PresentationFormat>
  <Paragraphs>125</Paragraphs>
  <Slides>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Extend Submission Template</vt:lpstr>
      <vt:lpstr>Macro-Enabled Template</vt:lpstr>
      <vt:lpstr>CID 1551: CCMP Header Compression</vt:lpstr>
      <vt:lpstr>PowerPoint Presentation</vt:lpstr>
      <vt:lpstr>PowerPoint Presentation</vt:lpstr>
      <vt:lpstr>CCMP Header Compression</vt:lpstr>
      <vt:lpstr>1. Transmit only part of the Packet Number</vt:lpstr>
      <vt:lpstr>2. Combine Packet PN with Sequence Control</vt:lpstr>
      <vt:lpstr>3. Omit Key ID and Ext IV</vt:lpstr>
    </vt:vector>
  </TitlesOfParts>
  <Company>Marvell Semiconductor, 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Enhanced MAC Header Compression</dc:title>
  <dc:creator>Alfred Asterjadhi</dc:creator>
  <cp:lastModifiedBy>Alfred Asterjadhi</cp:lastModifiedBy>
  <cp:revision>3281</cp:revision>
  <cp:lastPrinted>1998-02-10T13:28:06Z</cp:lastPrinted>
  <dcterms:created xsi:type="dcterms:W3CDTF">2009-12-02T19:05:24Z</dcterms:created>
  <dcterms:modified xsi:type="dcterms:W3CDTF">2014-01-22T21:14:54Z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1203408456</vt:i4>
  </property>
  <property fmtid="{D5CDD505-2E9C-101B-9397-08002B2CF9AE}" pid="3" name="_NewReviewCycle">
    <vt:lpwstr/>
  </property>
  <property fmtid="{D5CDD505-2E9C-101B-9397-08002B2CF9AE}" pid="4" name="_EmailSubject">
    <vt:lpwstr>PN0|PN1 = SC</vt:lpwstr>
  </property>
  <property fmtid="{D5CDD505-2E9C-101B-9397-08002B2CF9AE}" pid="5" name="_AuthorEmail">
    <vt:lpwstr>aasterja@qualcomm.com</vt:lpwstr>
  </property>
  <property fmtid="{D5CDD505-2E9C-101B-9397-08002B2CF9AE}" pid="6" name="_AuthorEmailDisplayName">
    <vt:lpwstr>Asterjadhi, Alfred</vt:lpwstr>
  </property>
  <property fmtid="{D5CDD505-2E9C-101B-9397-08002B2CF9AE}" pid="7" name="_PreviousAdHocReviewCycleID">
    <vt:i4>-1837470136</vt:i4>
  </property>
</Properties>
</file>