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9" r:id="rId2"/>
    <p:sldId id="317" r:id="rId3"/>
    <p:sldId id="318" r:id="rId4"/>
    <p:sldId id="319" r:id="rId5"/>
    <p:sldId id="320" r:id="rId6"/>
    <p:sldId id="321" r:id="rId7"/>
    <p:sldId id="324" r:id="rId8"/>
    <p:sldId id="323" r:id="rId9"/>
    <p:sldId id="298" r:id="rId10"/>
    <p:sldId id="341" r:id="rId11"/>
    <p:sldId id="301" r:id="rId12"/>
    <p:sldId id="342" r:id="rId13"/>
    <p:sldId id="304" r:id="rId14"/>
    <p:sldId id="343" r:id="rId15"/>
    <p:sldId id="327" r:id="rId16"/>
    <p:sldId id="344" r:id="rId17"/>
    <p:sldId id="328" r:id="rId18"/>
    <p:sldId id="335" r:id="rId19"/>
    <p:sldId id="325" r:id="rId20"/>
    <p:sldId id="270" r:id="rId21"/>
    <p:sldId id="326" r:id="rId22"/>
    <p:sldId id="299" r:id="rId23"/>
    <p:sldId id="300" r:id="rId24"/>
    <p:sldId id="302" r:id="rId25"/>
    <p:sldId id="303" r:id="rId26"/>
    <p:sldId id="329" r:id="rId27"/>
    <p:sldId id="330" r:id="rId28"/>
    <p:sldId id="331" r:id="rId29"/>
    <p:sldId id="332" r:id="rId30"/>
    <p:sldId id="333" r:id="rId31"/>
    <p:sldId id="334" r:id="rId32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jing Jiang" initials="J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29" autoAdjust="0"/>
  </p:normalViewPr>
  <p:slideViewPr>
    <p:cSldViewPr>
      <p:cViewPr varScale="1">
        <p:scale>
          <a:sx n="118" d="100"/>
          <a:sy n="118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950" y="161925"/>
            <a:ext cx="2195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13" y="161925"/>
            <a:ext cx="915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425" y="8667750"/>
            <a:ext cx="1651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3575" y="86677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A47FB59-56EE-4F4D-A9FE-28B713D3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25" y="373063"/>
            <a:ext cx="566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25" y="8667750"/>
            <a:ext cx="7175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25" y="8656638"/>
            <a:ext cx="5818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4813" y="84138"/>
            <a:ext cx="2197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6750" y="84138"/>
            <a:ext cx="917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254500"/>
            <a:ext cx="5191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950" y="8670925"/>
            <a:ext cx="21129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8825" y="86709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67E657C-8704-4B97-9528-C596D55B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188" y="8670925"/>
            <a:ext cx="7191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188" y="8669338"/>
            <a:ext cx="560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0400" y="285750"/>
            <a:ext cx="575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53FB35B0-2A14-463E-82B1-BC6840E0A8CF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366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316" y="6475413"/>
            <a:ext cx="1050609" cy="184666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6B5057C-5369-43F9-81A5-48016EC3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150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E056D2B-FD4D-43F6-AE5B-236A2121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150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CDDA9FB-F492-474A-A470-D2E51FE4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366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4865" y="6475413"/>
            <a:ext cx="1719060" cy="184666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9223F9B-178A-44F0-B932-0C4B2167E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687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F1A853-5D18-4F5E-B11E-3FD02C256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687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84AA33-9D18-4CB9-8FB8-39E3A4ED2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687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17D151-A7DA-432E-91F4-AEFC14BF7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0250" y="334963"/>
            <a:ext cx="9620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0" y="6475413"/>
            <a:ext cx="1050925" cy="1841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EDCCB6-64B3-4CA4-A33C-939338AD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0250" y="334963"/>
            <a:ext cx="9620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0" y="6475413"/>
            <a:ext cx="1050925" cy="1841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3EA3D2-06E9-4683-8223-D14EE749F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39F0F10-9CF0-4FDD-9506-336A6B47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6FC844-D97B-47AA-91AE-14DC93AD3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250" y="334963"/>
            <a:ext cx="9366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dirty="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4865" y="6475413"/>
            <a:ext cx="171906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dirty="0" smtClean="0">
                <a:cs typeface="+mn-cs"/>
              </a:defRPr>
            </a:lvl1pPr>
          </a:lstStyle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3ADD200-E9A5-4CE0-8216-31865E41E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4189"/>
            <a:ext cx="32702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802.11-14/0116r1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a-DK" smtClean="0">
                <a:cs typeface="Arial" charset="0"/>
              </a:rPr>
              <a:t>Yakun Sun, et. al. (Marvell)</a:t>
            </a:r>
            <a:endParaRPr lang="en-US">
              <a:cs typeface="Arial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9E06968E-125C-439E-B58B-FDD6D8E6CBF0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Long-Term SINR Calibration for System Simulation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2014-01-20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2590800"/>
          <a:ext cx="7615933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419"/>
                <a:gridCol w="1609595"/>
                <a:gridCol w="1684961"/>
                <a:gridCol w="1165860"/>
                <a:gridCol w="1669098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/>
                        <a:t>Name</a:t>
                      </a:r>
                      <a:endParaRPr lang="en-US" sz="1200" b="1" kern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Affiliations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Address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Phone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email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Yakun Sun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indent="0" algn="l"/>
                      <a:r>
                        <a:rPr lang="nl-NL" sz="1200" dirty="0"/>
                        <a:t>5488 Marvell Ln, Santa Clara, CA 95054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/>
                        <a:t>1-408-222-3847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/>
                        <a:t>yakunsun@marvell.com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Jinjing Jiang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Yan Zhang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Hongyuan Zhang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 (Scenario 1)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37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441762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44176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STAs per apartment</a:t>
                      </a:r>
                      <a:endParaRPr lang="en-US" dirty="0"/>
                    </a:p>
                  </a:txBody>
                  <a:tcPr/>
                </a:tc>
              </a:tr>
              <a:tr h="441762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TGn</a:t>
                      </a:r>
                      <a:r>
                        <a:rPr lang="en-US" dirty="0" smtClean="0"/>
                        <a:t> B (AP-AP,</a:t>
                      </a:r>
                      <a:r>
                        <a:rPr lang="en-US" baseline="0" dirty="0" smtClean="0"/>
                        <a:t> STA-STA, AP-STA)</a:t>
                      </a:r>
                      <a:endParaRPr lang="en-US" dirty="0"/>
                    </a:p>
                  </a:txBody>
                  <a:tcPr/>
                </a:tc>
              </a:tr>
              <a:tr h="441762"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 12dB, Floor 17dB, linear for multiple walls/floors</a:t>
                      </a:r>
                      <a:endParaRPr lang="en-US" dirty="0"/>
                    </a:p>
                  </a:txBody>
                  <a:tcPr/>
                </a:tc>
              </a:tr>
              <a:tr h="762494">
                <a:tc>
                  <a:txBody>
                    <a:bodyPr/>
                    <a:lstStyle/>
                    <a:p>
                      <a:r>
                        <a:rPr lang="en-US" dirty="0" smtClean="0"/>
                        <a:t>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 at 2.4GHz. Each BSS randomly</a:t>
                      </a:r>
                      <a:r>
                        <a:rPr lang="en-US" baseline="0" dirty="0" smtClean="0"/>
                        <a:t> selects one channel out of 3.</a:t>
                      </a:r>
                      <a:endParaRPr lang="en-US" dirty="0"/>
                    </a:p>
                  </a:txBody>
                  <a:tcPr/>
                </a:tc>
              </a:tr>
              <a:tr h="441762">
                <a:tc>
                  <a:txBody>
                    <a:bodyPr/>
                    <a:lstStyle/>
                    <a:p>
                      <a:r>
                        <a:rPr lang="en-US" dirty="0" smtClean="0"/>
                        <a:t>TX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AP: 23dBm, STA: 17dBm</a:t>
                      </a:r>
                      <a:endParaRPr lang="en-US" dirty="0"/>
                    </a:p>
                  </a:txBody>
                  <a:tcPr/>
                </a:tc>
              </a:tr>
              <a:tr h="762494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STA in an</a:t>
                      </a:r>
                      <a:r>
                        <a:rPr lang="en-US" baseline="0" dirty="0" smtClean="0"/>
                        <a:t> apartment associated with the AP in the room.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1 – Residential: SINR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AP-AP, AP-STA and STA-STA: channel B</a:t>
            </a:r>
          </a:p>
          <a:p>
            <a:r>
              <a:rPr lang="en-US" dirty="0" smtClean="0"/>
              <a:t>10 STA per BSS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5867400"/>
            <a:ext cx="762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+mn-lt"/>
              </a:rPr>
              <a:t>Scenario 1 is a severe interfered case (CSMA reduces interference by more than 20dB).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10" name="Content Placeholder 9" descr="s1-csin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892800" cy="4419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 (Scenario 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077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518"/>
                <a:gridCol w="6176682"/>
              </a:tblGrid>
              <a:tr h="455951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455951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STAs per BSS, 1 AP per BSS</a:t>
                      </a:r>
                      <a:endParaRPr lang="en-US" dirty="0"/>
                    </a:p>
                  </a:txBody>
                  <a:tcPr/>
                </a:tc>
              </a:tr>
              <a:tr h="455951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TGn</a:t>
                      </a:r>
                      <a:r>
                        <a:rPr lang="en-US" dirty="0" smtClean="0"/>
                        <a:t> D (AP-AP,</a:t>
                      </a:r>
                      <a:r>
                        <a:rPr lang="en-US" baseline="0" dirty="0" smtClean="0"/>
                        <a:t> STA-STA, AP-STA)</a:t>
                      </a:r>
                      <a:endParaRPr lang="en-US" dirty="0"/>
                    </a:p>
                  </a:txBody>
                  <a:tcPr/>
                </a:tc>
              </a:tr>
              <a:tr h="455951"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 7dB, linear for multiple walls</a:t>
                      </a:r>
                      <a:endParaRPr lang="en-US" dirty="0"/>
                    </a:p>
                  </a:txBody>
                  <a:tcPr/>
                </a:tc>
              </a:tr>
              <a:tr h="1124261">
                <a:tc>
                  <a:txBody>
                    <a:bodyPr/>
                    <a:lstStyle/>
                    <a:p>
                      <a:r>
                        <a:rPr lang="en-US" dirty="0" smtClean="0"/>
                        <a:t>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 at 2.4GHz. Each BSS </a:t>
                      </a:r>
                      <a:r>
                        <a:rPr lang="en-US" baseline="0" dirty="0" smtClean="0"/>
                        <a:t>selects one channel out of 4. (BSS1,BSS2,BSS3,BSS4)=(BSS5,BSS6,BSS7,BSS8)=(ch1,ch2,ch3,ch4)</a:t>
                      </a:r>
                      <a:endParaRPr lang="en-US" dirty="0"/>
                    </a:p>
                  </a:txBody>
                  <a:tcPr/>
                </a:tc>
              </a:tr>
              <a:tr h="455951">
                <a:tc>
                  <a:txBody>
                    <a:bodyPr/>
                    <a:lstStyle/>
                    <a:p>
                      <a:r>
                        <a:rPr lang="en-US" dirty="0" smtClean="0"/>
                        <a:t>TX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AP: 24dBm, STA: 21dBm</a:t>
                      </a:r>
                      <a:endParaRPr lang="en-US" dirty="0"/>
                    </a:p>
                  </a:txBody>
                  <a:tcPr/>
                </a:tc>
              </a:tr>
              <a:tr h="786984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STA in a</a:t>
                      </a:r>
                      <a:r>
                        <a:rPr lang="en-US" baseline="0" dirty="0" smtClean="0"/>
                        <a:t> BSS associated with the AP in BSS (pre-fixed), no P2P STA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6019800"/>
            <a:ext cx="399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[2] before the document was updated at the meeting.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2 – Enterprise: SINR</a:t>
            </a:r>
            <a:endParaRPr lang="en-US" dirty="0"/>
          </a:p>
        </p:txBody>
      </p:sp>
      <p:pic>
        <p:nvPicPr>
          <p:cNvPr id="5" name="Content Placeholder 4" descr="s2-csin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034617" cy="452596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5867400"/>
            <a:ext cx="7543800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+mn-lt"/>
              </a:rPr>
              <a:t>Scenario 2 is a sever interfered case (CSMA reduces interference by about 20dB). </a:t>
            </a:r>
          </a:p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DL/UL traffic impact SINR more with CSMA due to the limited number of strong interfering APs.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 (Scenario 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398"/>
          <a:ext cx="7772400" cy="423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41570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1025013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BSSs in Hexagon (figure 5), simulated BSS in 1</a:t>
                      </a:r>
                      <a:r>
                        <a:rPr lang="en-US" baseline="0" dirty="0" smtClean="0"/>
                        <a:t> channel (figure 6)</a:t>
                      </a:r>
                    </a:p>
                    <a:p>
                      <a:r>
                        <a:rPr lang="en-US" baseline="0" dirty="0" smtClean="0"/>
                        <a:t>BSS radius: R=7m</a:t>
                      </a:r>
                      <a:endParaRPr lang="en-US" dirty="0"/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STAs per BSS</a:t>
                      </a:r>
                      <a:endParaRPr lang="en-US" dirty="0"/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TGn</a:t>
                      </a:r>
                      <a:r>
                        <a:rPr lang="en-US" dirty="0" smtClean="0"/>
                        <a:t> D (AP-AP,</a:t>
                      </a:r>
                      <a:r>
                        <a:rPr lang="en-US" baseline="0" dirty="0" smtClean="0"/>
                        <a:t> AP-STA), </a:t>
                      </a:r>
                      <a:r>
                        <a:rPr lang="en-US" baseline="0" dirty="0" err="1" smtClean="0"/>
                        <a:t>TGn</a:t>
                      </a:r>
                      <a:r>
                        <a:rPr lang="en-US" baseline="0" dirty="0" smtClean="0"/>
                        <a:t> B (STA-STA)</a:t>
                      </a:r>
                      <a:endParaRPr lang="en-US" dirty="0"/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717509">
                <a:tc>
                  <a:txBody>
                    <a:bodyPr/>
                    <a:lstStyle/>
                    <a:p>
                      <a:r>
                        <a:rPr lang="en-US" dirty="0" smtClean="0"/>
                        <a:t>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 at 2.4GHz. Each simulated BSS selects the same channel.</a:t>
                      </a:r>
                      <a:endParaRPr lang="en-US" dirty="0"/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r>
                        <a:rPr lang="en-US" dirty="0" smtClean="0"/>
                        <a:t>TX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AP: 17dBm, STA: 15dBm</a:t>
                      </a:r>
                      <a:endParaRPr lang="en-US" dirty="0"/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STA associated with the strongest AP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WIFI_TGn_SI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6660061" cy="441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 – Indoor Small BSSs: Received SINR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8200" y="5715000"/>
            <a:ext cx="746760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1" indent="-169863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+mn-lt"/>
              </a:rPr>
              <a:t>Scenario is a severe interfered case (CSMA reduces interference substantially). </a:t>
            </a:r>
          </a:p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DL/UL traffic impact SINR more without CSMA due to the large number of strong interfering APs.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Assumptions (Scenario 4)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BSSs in Hexagon (figure 8),</a:t>
                      </a:r>
                      <a:r>
                        <a:rPr lang="en-US" baseline="0" dirty="0" smtClean="0"/>
                        <a:t> ICD = 130m</a:t>
                      </a:r>
                    </a:p>
                  </a:txBody>
                  <a:tcPr/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STAs per BSS (50% outdoor, 50% indoor)</a:t>
                      </a:r>
                      <a:endParaRPr lang="en-US" dirty="0"/>
                    </a:p>
                  </a:txBody>
                  <a:tcPr/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UMi (AP-AP,</a:t>
                      </a:r>
                      <a:r>
                        <a:rPr lang="en-US" baseline="0" dirty="0" smtClean="0"/>
                        <a:t> AP-STA, STA-STA)</a:t>
                      </a:r>
                      <a:endParaRPr lang="en-US" dirty="0"/>
                    </a:p>
                  </a:txBody>
                  <a:tcPr/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20dB (outdoor-indoor)</a:t>
                      </a:r>
                    </a:p>
                  </a:txBody>
                  <a:tcPr/>
                </a:tc>
              </a:tr>
              <a:tr h="844061">
                <a:tc>
                  <a:txBody>
                    <a:bodyPr/>
                    <a:lstStyle/>
                    <a:p>
                      <a:r>
                        <a:rPr lang="en-US" dirty="0" smtClean="0"/>
                        <a:t>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 at 2.4GHz. Each simulated BSS selects the same channel.</a:t>
                      </a:r>
                      <a:endParaRPr lang="en-US" dirty="0"/>
                    </a:p>
                  </a:txBody>
                  <a:tcPr/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TX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AP: 30dBm, STA: 15dBm</a:t>
                      </a:r>
                      <a:endParaRPr lang="en-US" dirty="0"/>
                    </a:p>
                  </a:txBody>
                  <a:tcPr/>
                </a:tc>
              </a:tr>
              <a:tr h="48902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STA associated with the strongest AP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WIFI_UMI_SI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447800"/>
            <a:ext cx="5898061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4 – Outdoor Large BSSs: Received SINR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8200" y="5638800"/>
            <a:ext cx="78486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1" indent="-1698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/>
              <a:t>Scenario </a:t>
            </a:r>
            <a:r>
              <a:rPr lang="en-US" sz="1400" kern="0" dirty="0"/>
              <a:t>is a severe interfered case (CSMA reduces interference substantially). </a:t>
            </a:r>
          </a:p>
          <a:p>
            <a:pPr marL="227013" lvl="1" indent="-1698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/>
              <a:t>Using the same channel type for STA-STA causes a long tail for DL/UL=1/N (more severe interfering STAs)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types of long-term SINR give very good insights into the system modeling and captures fundamental characteristics for calibration.</a:t>
            </a:r>
          </a:p>
          <a:p>
            <a:pPr lvl="1"/>
            <a:r>
              <a:rPr lang="en-US" dirty="0" smtClean="0"/>
              <a:t>Long-term SINR distributions with different traffic model (UL/DL time ratio) are within a relatively small difference.</a:t>
            </a:r>
          </a:p>
          <a:p>
            <a:pPr lvl="1"/>
            <a:r>
              <a:rPr lang="en-US" dirty="0" smtClean="0"/>
              <a:t>Long-term SINR distributions with or without CSMA are with some </a:t>
            </a:r>
            <a:r>
              <a:rPr lang="en-US" dirty="0" err="1" smtClean="0"/>
              <a:t>dBs</a:t>
            </a:r>
            <a:r>
              <a:rPr lang="en-US" dirty="0" smtClean="0"/>
              <a:t> shift.</a:t>
            </a:r>
          </a:p>
          <a:p>
            <a:endParaRPr lang="en-US" dirty="0" smtClean="0"/>
          </a:p>
          <a:p>
            <a:r>
              <a:rPr lang="en-US" dirty="0" smtClean="0"/>
              <a:t>We can select a type of definition solely based on complexity of calibration.</a:t>
            </a:r>
          </a:p>
          <a:p>
            <a:pPr lvl="1"/>
            <a:r>
              <a:rPr lang="en-US" dirty="0" smtClean="0"/>
              <a:t>Least ambiguity with equal STA/AP traffic and without CSMA.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Use the distribution of long term SINR as the metric for system simulator calibration.</a:t>
            </a:r>
          </a:p>
          <a:p>
            <a:endParaRPr lang="en-US" dirty="0" smtClean="0"/>
          </a:p>
          <a:p>
            <a:r>
              <a:rPr lang="en-US" dirty="0" smtClean="0"/>
              <a:t>For simplicity and avoiding ambiguity, use the definition with equal STA/AP traffic and without CSMA as the metric for calibration.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9393" name="Object 2"/>
          <p:cNvGraphicFramePr>
            <a:graphicFrameLocks noChangeAspect="1"/>
          </p:cNvGraphicFramePr>
          <p:nvPr/>
        </p:nvGraphicFramePr>
        <p:xfrm>
          <a:off x="1524000" y="4267200"/>
          <a:ext cx="5954712" cy="1973263"/>
        </p:xfrm>
        <a:graphic>
          <a:graphicData uri="http://schemas.openxmlformats.org/presentationml/2006/ole">
            <p:oleObj spid="_x0000_s59393" name="Equation" r:id="rId3" imgW="4444920" imgH="1473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 step-by-step calibration was proposed in [1] with high level descriptions.</a:t>
            </a:r>
          </a:p>
          <a:p>
            <a:r>
              <a:rPr lang="en-US" dirty="0" smtClean="0"/>
              <a:t>More details and examples of the first step of statistics-based calibration in this contribution.</a:t>
            </a:r>
          </a:p>
          <a:p>
            <a:r>
              <a:rPr lang="en-US" dirty="0" smtClean="0"/>
              <a:t>Results also provide some insights of the simulation scenario under development.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38200" y="4495800"/>
            <a:ext cx="7467600" cy="1995170"/>
            <a:chOff x="838200" y="2431415"/>
            <a:chExt cx="7467600" cy="1995170"/>
          </a:xfrm>
        </p:grpSpPr>
        <p:sp>
          <p:nvSpPr>
            <p:cNvPr id="8" name="Notched Right Arrow 7"/>
            <p:cNvSpPr/>
            <p:nvPr/>
          </p:nvSpPr>
          <p:spPr>
            <a:xfrm>
              <a:off x="838200" y="3029966"/>
              <a:ext cx="7467600" cy="798068"/>
            </a:xfrm>
            <a:prstGeom prst="notched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841679" y="2431415"/>
              <a:ext cx="973012" cy="798068"/>
              <a:chOff x="3479" y="0"/>
              <a:chExt cx="973012" cy="79806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479" y="0"/>
                <a:ext cx="973012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3479" y="0"/>
                <a:ext cx="973012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b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Simulation Scenario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24000" y="3628517"/>
              <a:ext cx="1981200" cy="798068"/>
              <a:chOff x="685800" y="1197102"/>
              <a:chExt cx="1981200" cy="79806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25141" y="1197102"/>
                <a:ext cx="1384168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685800" y="1197102"/>
                <a:ext cx="1981200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t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Static Radio statistics</a:t>
                </a:r>
                <a:endParaRPr lang="zh-CN" altLang="en-US" sz="1300" b="1" kern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:r>
                  <a:rPr lang="en-US" altLang="zh-CN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S/I</a:t>
                </a:r>
                <a:r>
                  <a:rPr lang="zh-CN" altLang="en-US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distribution)</a:t>
                </a:r>
                <a:endParaRPr lang="en-US" sz="1300" b="1" kern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455667" y="3329241"/>
              <a:ext cx="199517" cy="1995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fillRef>
            <a:effectRef idx="1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3296160" y="2431415"/>
              <a:ext cx="1765462" cy="798068"/>
              <a:chOff x="2457960" y="0"/>
              <a:chExt cx="1765462" cy="79806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457960" y="0"/>
                <a:ext cx="1765462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2457960" y="0"/>
                <a:ext cx="1765462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b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PHY statistics</a:t>
                </a:r>
                <a:endParaRPr lang="zh-CN" altLang="en-US" sz="1300" b="1" kern="12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n-US" altLang="zh-CN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Freq-domain</a:t>
                </a:r>
                <a:r>
                  <a:rPr lang="zh-CN" alt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SINR</a:t>
                </a:r>
                <a:r>
                  <a:rPr lang="zh-CN" alt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distribution)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079133" y="3329241"/>
              <a:ext cx="199517" cy="19951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fillRef>
            <a:effectRef idx="1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4" name="Group 13"/>
            <p:cNvGrpSpPr/>
            <p:nvPr/>
          </p:nvGrpSpPr>
          <p:grpSpPr>
            <a:xfrm>
              <a:off x="5110274" y="3628517"/>
              <a:ext cx="1219145" cy="798068"/>
              <a:chOff x="4272074" y="1197102"/>
              <a:chExt cx="1219145" cy="79806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272074" y="1197102"/>
                <a:ext cx="1219145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4272074" y="1197102"/>
                <a:ext cx="1219145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t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PHY Tput calibration 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5620088" y="3329241"/>
              <a:ext cx="199517" cy="19951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fillRef>
            <a:effectRef idx="1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6378070" y="2431415"/>
              <a:ext cx="1177490" cy="798068"/>
              <a:chOff x="5539870" y="0"/>
              <a:chExt cx="1177490" cy="79806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539870" y="0"/>
                <a:ext cx="1177490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5539870" y="0"/>
                <a:ext cx="1177490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b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MAC calibration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6867056" y="3329241"/>
              <a:ext cx="199517" cy="19951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fillRef>
            <a:effectRef idx="1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effectRef>
            <a:fontRef idx="minor">
              <a:schemeClr val="dk1"/>
            </a:fontRef>
          </p:style>
        </p:sp>
      </p:grpSp>
      <p:sp>
        <p:nvSpPr>
          <p:cNvPr id="29" name="Down Arrow 28"/>
          <p:cNvSpPr/>
          <p:nvPr/>
        </p:nvSpPr>
        <p:spPr bwMode="auto">
          <a:xfrm>
            <a:off x="2321740" y="4724400"/>
            <a:ext cx="4572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0" dirty="0" smtClean="0"/>
              <a:t>[1] 11-13-1392-00-0hew-methodology-of-calibrating-system-simulation-results</a:t>
            </a:r>
          </a:p>
          <a:p>
            <a:pPr>
              <a:buFontTx/>
              <a:buNone/>
            </a:pPr>
            <a:r>
              <a:rPr lang="en-US" sz="1800" b="0" dirty="0" smtClean="0"/>
              <a:t>[2</a:t>
            </a:r>
            <a:r>
              <a:rPr lang="en-US" sz="1800" b="0" smtClean="0"/>
              <a:t>] 11-13-1001-05-0hew-HEW-evaluation-simulation-scenarios-document-template</a:t>
            </a:r>
            <a:endParaRPr lang="en-US" sz="1800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20D0C7F-D26F-4016-91E8-03C34A82C3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Expected Received Signal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signal power at receiver RX from transmitter TX.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28663" y="2743200"/>
          <a:ext cx="7950200" cy="2667000"/>
        </p:xfrm>
        <a:graphic>
          <a:graphicData uri="http://schemas.openxmlformats.org/presentationml/2006/ole">
            <p:oleObj spid="_x0000_s40963" name="Equation" r:id="rId3" imgW="5067000" imgH="1701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1 – Residential: Received Signal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9" name="Content Placeholder 8" descr="s1-arx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0" y="1676400"/>
            <a:ext cx="5892800" cy="4419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1 – Residential: Interference Signal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8" name="Content Placeholder 7" descr="s1-bin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0" y="1676400"/>
            <a:ext cx="5892800" cy="4419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2 – Enterprise: Received Signal Power</a:t>
            </a:r>
            <a:endParaRPr lang="en-US" dirty="0"/>
          </a:p>
        </p:txBody>
      </p:sp>
      <p:pic>
        <p:nvPicPr>
          <p:cNvPr id="6" name="Content Placeholder 5" descr="s2-arx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2 – Enterprise: Interference Signal Power</a:t>
            </a:r>
            <a:endParaRPr lang="en-US" dirty="0"/>
          </a:p>
        </p:txBody>
      </p:sp>
      <p:pic>
        <p:nvPicPr>
          <p:cNvPr id="5" name="Content Placeholder 4" descr="s2-bin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3 – Indoor Small BSSs: Received Signal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8" name="Content Placeholder 7" descr="WIFI_TGn_Pl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3 – Indoor Small BSSs: Received Signal over white noise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9" name="Content Placeholder 8" descr="WIFI_TGn_S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3 – Indoor Small BSSs: Interference Signal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8" name="Content Placeholder 7" descr="WIFI_TGn_In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773" y="1676400"/>
            <a:ext cx="6308453" cy="4419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4 – Outdoor Large BSSs: Received Signal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9" name="Content Placeholder 8" descr="WIFI_UMI_Pl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Radio Characteristics: Long 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Geometry, or long-term SINR, defines the average quality of reception.</a:t>
            </a:r>
          </a:p>
          <a:p>
            <a:pPr lvl="1"/>
            <a:r>
              <a:rPr lang="en-US" dirty="0" smtClean="0"/>
              <a:t>Expected received (desired) signal power over the sum of the interference power (and noise).</a:t>
            </a:r>
          </a:p>
          <a:p>
            <a:endParaRPr lang="en-US" dirty="0" smtClean="0"/>
          </a:p>
          <a:p>
            <a:r>
              <a:rPr lang="en-US" dirty="0" smtClean="0"/>
              <a:t>Expected received signal power of (desired or interfering) transmitter</a:t>
            </a:r>
          </a:p>
          <a:p>
            <a:pPr lvl="1"/>
            <a:r>
              <a:rPr lang="en-US" dirty="0" smtClean="0"/>
              <a:t>Include large scale fading (path-loss, shadowing factor) </a:t>
            </a:r>
          </a:p>
          <a:p>
            <a:pPr lvl="1"/>
            <a:r>
              <a:rPr lang="en-US" dirty="0" smtClean="0"/>
              <a:t>Include static transmission/receiving factors (transmit power, antenna gain, cable loss, noise figure, etc)</a:t>
            </a:r>
          </a:p>
          <a:p>
            <a:pPr lvl="1"/>
            <a:r>
              <a:rPr lang="en-US" dirty="0" smtClean="0"/>
              <a:t>Does not include small scale fading.</a:t>
            </a:r>
          </a:p>
          <a:p>
            <a:endParaRPr lang="en-US" dirty="0" smtClean="0"/>
          </a:p>
          <a:p>
            <a:r>
              <a:rPr lang="en-US" dirty="0" smtClean="0"/>
              <a:t>Propose to use long-term SINR as a static radio characteristic for system simulator calibration.</a:t>
            </a:r>
          </a:p>
          <a:p>
            <a:pPr lvl="1"/>
            <a:r>
              <a:rPr lang="en-US" dirty="0" smtClean="0"/>
              <a:t>Long-term SINR provide a high-level picture of the network (deployment and basic transmitter/receiver/propagation configuration).</a:t>
            </a:r>
          </a:p>
          <a:p>
            <a:pPr lvl="1"/>
            <a:r>
              <a:rPr lang="en-US" dirty="0" smtClean="0"/>
              <a:t>Calibrating long-term SINR aligns the system modeling.</a:t>
            </a:r>
          </a:p>
          <a:p>
            <a:pPr lvl="1"/>
            <a:r>
              <a:rPr lang="en-US" dirty="0" smtClean="0"/>
              <a:t>Long-term SINR is easy to calibrate.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4 – Outdoor Large BSSs: Received Signal over white noise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9" name="Content Placeholder 8" descr="WIFI_UMI_S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4 – Outdoor Large BSSs: Interference Signal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pic>
        <p:nvPicPr>
          <p:cNvPr id="9" name="Content Placeholder 8" descr="WIFI_UMI_In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Long-Term SINR in 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Contention based channel access in WiFi leads to no strict definition of long term SINR.</a:t>
            </a:r>
          </a:p>
          <a:p>
            <a:pPr lvl="1"/>
            <a:r>
              <a:rPr lang="en-US" dirty="0" smtClean="0"/>
              <a:t>Some rough definition is used.</a:t>
            </a:r>
          </a:p>
          <a:p>
            <a:pPr lvl="1"/>
            <a:r>
              <a:rPr lang="en-US" dirty="0" smtClean="0"/>
              <a:t>A good definition should capture the deployment and long term radio statistics.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u="sng" dirty="0" smtClean="0"/>
              <a:t>DL SINR of STA-</a:t>
            </a:r>
            <a:r>
              <a:rPr lang="en-US" i="1" u="sng" dirty="0" smtClean="0"/>
              <a:t>m</a:t>
            </a:r>
            <a:r>
              <a:rPr lang="en-US" u="sng" dirty="0" smtClean="0"/>
              <a:t> associated with AP-</a:t>
            </a:r>
            <a:r>
              <a:rPr lang="en-US" i="1" u="sng" dirty="0" smtClean="0"/>
              <a:t>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19138" y="3962400"/>
          <a:ext cx="7488237" cy="2382838"/>
        </p:xfrm>
        <a:graphic>
          <a:graphicData uri="http://schemas.openxmlformats.org/presentationml/2006/ole">
            <p:oleObj spid="_x0000_s36866" name="Equation" r:id="rId3" imgW="5587920" imgH="1777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on Long-Term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DL/UL traffic time ratio models</a:t>
            </a:r>
          </a:p>
          <a:p>
            <a:pPr lvl="1"/>
            <a:r>
              <a:rPr lang="en-US" dirty="0" smtClean="0"/>
              <a:t>Assume 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+</a:t>
            </a:r>
            <a:r>
              <a:rPr lang="el-GR" dirty="0" smtClean="0"/>
              <a:t> α</a:t>
            </a:r>
            <a:r>
              <a:rPr lang="en-US" baseline="-25000" dirty="0" smtClean="0"/>
              <a:t>UL</a:t>
            </a:r>
            <a:r>
              <a:rPr lang="en-US" dirty="0" smtClean="0"/>
              <a:t>=1 </a:t>
            </a:r>
            <a:r>
              <a:rPr lang="en-US" dirty="0" smtClean="0">
                <a:sym typeface="Wingdings" pitchFamily="2" charset="2"/>
              </a:rPr>
              <a:t> a fully occupied network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Case 1: 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:</a:t>
            </a:r>
            <a:r>
              <a:rPr lang="el-GR" dirty="0" smtClean="0"/>
              <a:t> α</a:t>
            </a:r>
            <a:r>
              <a:rPr lang="en-US" baseline="-25000" dirty="0" smtClean="0"/>
              <a:t>UL </a:t>
            </a:r>
            <a:r>
              <a:rPr lang="en-US" dirty="0" smtClean="0"/>
              <a:t>=1 </a:t>
            </a:r>
            <a:r>
              <a:rPr lang="en-US" dirty="0" smtClean="0">
                <a:sym typeface="Wingdings" pitchFamily="2" charset="2"/>
              </a:rPr>
              <a:t> equal traffic in both way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Case 2: 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 :</a:t>
            </a:r>
            <a:r>
              <a:rPr lang="el-GR" dirty="0" smtClean="0"/>
              <a:t> α</a:t>
            </a:r>
            <a:r>
              <a:rPr lang="en-US" baseline="-25000" dirty="0" smtClean="0"/>
              <a:t>UL </a:t>
            </a:r>
            <a:r>
              <a:rPr lang="en-US" dirty="0" smtClean="0"/>
              <a:t>=1:N</a:t>
            </a:r>
            <a:r>
              <a:rPr lang="en-US" i="1" baseline="-25000" dirty="0" smtClean="0"/>
              <a:t>STA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equal traffic from each STA including AP.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Probability of collision roughly models CSMA</a:t>
            </a:r>
          </a:p>
          <a:p>
            <a:pPr lvl="1"/>
            <a:r>
              <a:rPr lang="en-US" u="sng" dirty="0" smtClean="0">
                <a:sym typeface="Wingdings" pitchFamily="2" charset="2"/>
              </a:rPr>
              <a:t>CSMA off </a:t>
            </a:r>
            <a:r>
              <a:rPr lang="en-US" dirty="0" smtClean="0">
                <a:sym typeface="Wingdings" pitchFamily="2" charset="2"/>
              </a:rPr>
              <a:t> All transmitters will transmit anyway, and will creates interference at receiver.</a:t>
            </a:r>
          </a:p>
          <a:p>
            <a:pPr lvl="1"/>
            <a:r>
              <a:rPr lang="en-US" u="sng" dirty="0" smtClean="0">
                <a:sym typeface="Wingdings" pitchFamily="2" charset="2"/>
              </a:rPr>
              <a:t>CSMA on </a:t>
            </a:r>
            <a:r>
              <a:rPr lang="en-US" dirty="0" smtClean="0">
                <a:sym typeface="Wingdings" pitchFamily="2" charset="2"/>
              </a:rPr>
              <a:t> A transmitter (TX2) will listen before transmit, and will not create interference to RX if it can hear TX1 is talking.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667000" y="5029200"/>
          <a:ext cx="3384967" cy="1066800"/>
        </p:xfrm>
        <a:graphic>
          <a:graphicData uri="http://schemas.openxmlformats.org/presentationml/2006/ole">
            <p:oleObj spid="_x0000_s37890" name="Equation" r:id="rId3" imgW="2501640" imgH="7873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Long-Term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types of long-term SINR are tested in our contribution.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81038" y="2667000"/>
          <a:ext cx="7829550" cy="3079750"/>
        </p:xfrm>
        <a:graphic>
          <a:graphicData uri="http://schemas.openxmlformats.org/presentationml/2006/ole">
            <p:oleObj spid="_x0000_s38914" name="Equation" r:id="rId3" imgW="7556400" imgH="297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Uplink Long-Term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Similarly, uplink long-term SINR can be defined as:</a:t>
            </a:r>
          </a:p>
          <a:p>
            <a:pPr lvl="1"/>
            <a:r>
              <a:rPr lang="en-US" dirty="0" smtClean="0"/>
              <a:t>Average UL SINR per AP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UL SINR per AP-STA link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example of uplink long-term SINR under equal STA/AP traffic with CSMA off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4400" y="2076011"/>
          <a:ext cx="7007225" cy="1124389"/>
        </p:xfrm>
        <a:graphic>
          <a:graphicData uri="http://schemas.openxmlformats.org/presentationml/2006/ole">
            <p:oleObj spid="_x0000_s39938" name="Equation" r:id="rId3" imgW="5854680" imgH="939600" progId="Equation.DSMT4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38338" y="5334000"/>
          <a:ext cx="4457700" cy="969963"/>
        </p:xfrm>
        <a:graphic>
          <a:graphicData uri="http://schemas.openxmlformats.org/presentationml/2006/ole">
            <p:oleObj spid="_x0000_s39939" name="Equation" r:id="rId4" imgW="3327120" imgH="723600" progId="Equation.DSMT4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9600" y="3657600"/>
          <a:ext cx="8191501" cy="873648"/>
        </p:xfrm>
        <a:graphic>
          <a:graphicData uri="http://schemas.openxmlformats.org/presentationml/2006/ole">
            <p:oleObj spid="_x0000_s39940" name="Equation" r:id="rId5" imgW="690876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of Statistics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The definition (and the parameters, such as </a:t>
            </a:r>
            <a:r>
              <a:rPr lang="el-GR" dirty="0" smtClean="0"/>
              <a:t>α</a:t>
            </a:r>
            <a:r>
              <a:rPr lang="en-US" baseline="-25000" dirty="0" smtClean="0"/>
              <a:t>UL</a:t>
            </a:r>
            <a:r>
              <a:rPr lang="en-US" dirty="0" smtClean="0"/>
              <a:t>/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 and P</a:t>
            </a:r>
            <a:r>
              <a:rPr lang="en-US" baseline="-25000" dirty="0" smtClean="0"/>
              <a:t>CCA</a:t>
            </a:r>
            <a:r>
              <a:rPr lang="en-US" dirty="0" smtClean="0"/>
              <a:t> if apply) is selected and fixed before calibration.</a:t>
            </a:r>
          </a:p>
          <a:p>
            <a:pPr marL="457200" indent="-457200"/>
            <a:r>
              <a:rPr lang="en-US" dirty="0" smtClean="0"/>
              <a:t>For the selected calibration scenario, multiple drops of STA/AP is done for convergence.</a:t>
            </a:r>
          </a:p>
          <a:p>
            <a:pPr marL="457200" indent="-457200"/>
            <a:r>
              <a:rPr lang="en-US" dirty="0" smtClean="0"/>
              <a:t>In each drop:</a:t>
            </a:r>
          </a:p>
          <a:p>
            <a:pPr marL="744538" lvl="1" indent="-282575"/>
            <a:r>
              <a:rPr lang="en-US" dirty="0" smtClean="0">
                <a:solidFill>
                  <a:schemeClr val="tx1"/>
                </a:solidFill>
                <a:latin typeface="+mn-lt"/>
              </a:rPr>
              <a:t>Drop STAs/APs, and associate each STA with an AP.</a:t>
            </a:r>
          </a:p>
          <a:p>
            <a:pPr marL="1144588" lvl="2" indent="-230188"/>
            <a:r>
              <a:rPr lang="en-US" dirty="0" smtClean="0"/>
              <a:t>Randomly drop or load prefixed locations.</a:t>
            </a:r>
          </a:p>
          <a:p>
            <a:pPr marL="1144588" lvl="2" indent="-230188"/>
            <a:r>
              <a:rPr lang="en-US" dirty="0" smtClean="0">
                <a:solidFill>
                  <a:schemeClr val="tx1"/>
                </a:solidFill>
                <a:latin typeface="+mn-lt"/>
              </a:rPr>
              <a:t>Fixed association or signal-strength based association</a:t>
            </a:r>
          </a:p>
          <a:p>
            <a:pPr marL="744538" lvl="1" indent="-282575"/>
            <a:r>
              <a:rPr lang="en-US" dirty="0" smtClean="0">
                <a:solidFill>
                  <a:schemeClr val="tx1"/>
                </a:solidFill>
                <a:latin typeface="+mn-lt"/>
              </a:rPr>
              <a:t>After STA/AP are dropped and associated, collect the long-term SINR observed at each STA (downlink) and AP (uplink).</a:t>
            </a:r>
          </a:p>
          <a:p>
            <a:pPr marL="457200" indent="-457200"/>
            <a:r>
              <a:rPr lang="en-US" dirty="0" smtClean="0"/>
              <a:t>After multiple drops:</a:t>
            </a:r>
          </a:p>
          <a:p>
            <a:pPr marL="744538" lvl="1" indent="-282575"/>
            <a:r>
              <a:rPr lang="en-US" dirty="0" smtClean="0"/>
              <a:t>Generate the distribution (CDF) of long-term SINR for STAs (downlink) and APs (uplink) respectively collected over multiple drops.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Simulation is based on scenario 1 to 4 in [2].</a:t>
            </a:r>
          </a:p>
          <a:p>
            <a:pPr lvl="1"/>
            <a:r>
              <a:rPr lang="en-US" dirty="0" smtClean="0"/>
              <a:t>Distribution of downlink long-term SINR are plotted as an example.</a:t>
            </a:r>
          </a:p>
          <a:p>
            <a:endParaRPr lang="en-US" dirty="0" smtClean="0"/>
          </a:p>
          <a:p>
            <a:r>
              <a:rPr lang="en-US" dirty="0" smtClean="0"/>
              <a:t>Detailed/optional simulation assumptions:</a:t>
            </a:r>
          </a:p>
          <a:p>
            <a:pPr lvl="1"/>
            <a:r>
              <a:rPr lang="en-US" dirty="0" smtClean="0"/>
              <a:t>2.4GHz Channel with 20MHz Bandwidth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Noise Figure: 7dB</a:t>
            </a:r>
          </a:p>
          <a:p>
            <a:pPr lvl="1"/>
            <a:r>
              <a:rPr lang="en-US" dirty="0" smtClean="0"/>
              <a:t>Thermal noise: -174dBm/Hz</a:t>
            </a:r>
          </a:p>
          <a:p>
            <a:pPr lvl="1"/>
            <a:r>
              <a:rPr lang="en-US" dirty="0" smtClean="0"/>
              <a:t>No antenna gain, no cable loss</a:t>
            </a:r>
          </a:p>
          <a:p>
            <a:pPr lvl="1"/>
            <a:r>
              <a:rPr lang="en-US" dirty="0" smtClean="0"/>
              <a:t>Expected received signal power is defined in Appendix.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CCA threshold: -82dBm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Randomly drop STAs and APs (if apply)</a:t>
            </a:r>
          </a:p>
          <a:p>
            <a:pPr lvl="1"/>
            <a:r>
              <a:rPr lang="en-US" dirty="0" smtClean="0"/>
              <a:t>Association based on scenarios (fixed for scenario 1-2, signal-strength based for scenario 3-4).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Detailed simulation assumptions (which is not defined yet in [2]) in Appendix.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Yakun Sun, et. al. (Marvell)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802.11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 template</Template>
  <TotalTime>1571</TotalTime>
  <Words>1808</Words>
  <Application>Microsoft Office PowerPoint</Application>
  <PresentationFormat>On-screen Show (4:3)</PresentationFormat>
  <Paragraphs>273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IEEE802.11 template</vt:lpstr>
      <vt:lpstr>Equation</vt:lpstr>
      <vt:lpstr>Long-Term SINR Calibration for System Simulation</vt:lpstr>
      <vt:lpstr>Overview</vt:lpstr>
      <vt:lpstr>Static Radio Characteristics: Long Term SINR</vt:lpstr>
      <vt:lpstr>Definition of Long-Term SINR in WiFi</vt:lpstr>
      <vt:lpstr>Discussions on Long-Term SINR</vt:lpstr>
      <vt:lpstr>Tested Long-Term SINR</vt:lpstr>
      <vt:lpstr>Uplink Long-Term SINR</vt:lpstr>
      <vt:lpstr>Procedure of Statistics Collection</vt:lpstr>
      <vt:lpstr>Simulation Setup</vt:lpstr>
      <vt:lpstr>Simulation Assumptions (Scenario 1)</vt:lpstr>
      <vt:lpstr>Scenario 1 – Residential: SINR</vt:lpstr>
      <vt:lpstr>Simulation Assumptions (Scenario 2)</vt:lpstr>
      <vt:lpstr>Scenario 2 – Enterprise: SINR</vt:lpstr>
      <vt:lpstr>Simulation Assumptions (Scenario 3)</vt:lpstr>
      <vt:lpstr>Scenario 3 – Indoor Small BSSs: Received SINR</vt:lpstr>
      <vt:lpstr>Simulation Assumptions (Scenario 4)</vt:lpstr>
      <vt:lpstr>Scenario 4 – Outdoor Large BSSs: Received SINR</vt:lpstr>
      <vt:lpstr>Observations</vt:lpstr>
      <vt:lpstr>Summary</vt:lpstr>
      <vt:lpstr>References</vt:lpstr>
      <vt:lpstr>Appendix: Expected Received Signal Power</vt:lpstr>
      <vt:lpstr>Appendix: Scenario 1 – Residential: Received Signal Power</vt:lpstr>
      <vt:lpstr>Appendix: Scenario 1 – Residential: Interference Signal Power</vt:lpstr>
      <vt:lpstr>Appendix: Scenario 2 – Enterprise: Received Signal Power</vt:lpstr>
      <vt:lpstr>Appendix: Scenario 2 – Enterprise: Interference Signal Power</vt:lpstr>
      <vt:lpstr>Appendix: Scenario 3 – Indoor Small BSSs: Received Signal Power</vt:lpstr>
      <vt:lpstr>Appendix: Scenario 3 – Indoor Small BSSs: Received Signal over white noise</vt:lpstr>
      <vt:lpstr>Appendix: Scenario 3 – Indoor Small BSSs: Interference Signal Power</vt:lpstr>
      <vt:lpstr>Appendix: Scenario 4 – Outdoor Large BSSs: Received Signal Power</vt:lpstr>
      <vt:lpstr>Appendix: Scenario 4 – Outdoor Large BSSs: Received Signal over white noise</vt:lpstr>
      <vt:lpstr>Appendix: Scenario 4 – Outdoor Large BSSs: Interference Signal Power</vt:lpstr>
    </vt:vector>
  </TitlesOfParts>
  <Company>Marvell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 Abstraction for HEW System Level Simulation</dc:title>
  <dc:creator>Yakun Sun</dc:creator>
  <cp:lastModifiedBy>Yakun Sun</cp:lastModifiedBy>
  <cp:revision>57</cp:revision>
  <cp:lastPrinted>2010-12-20T20:45:24Z</cp:lastPrinted>
  <dcterms:created xsi:type="dcterms:W3CDTF">2014-01-14T02:35:55Z</dcterms:created>
  <dcterms:modified xsi:type="dcterms:W3CDTF">2014-01-27T22:19:52Z</dcterms:modified>
</cp:coreProperties>
</file>