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4"/>
  </p:notesMasterIdLst>
  <p:handoutMasterIdLst>
    <p:handoutMasterId r:id="rId15"/>
  </p:handoutMasterIdLst>
  <p:sldIdLst>
    <p:sldId id="529" r:id="rId2"/>
    <p:sldId id="514" r:id="rId3"/>
    <p:sldId id="554" r:id="rId4"/>
    <p:sldId id="556" r:id="rId5"/>
    <p:sldId id="553" r:id="rId6"/>
    <p:sldId id="544" r:id="rId7"/>
    <p:sldId id="558" r:id="rId8"/>
    <p:sldId id="559" r:id="rId9"/>
    <p:sldId id="560" r:id="rId10"/>
    <p:sldId id="561" r:id="rId11"/>
    <p:sldId id="562" r:id="rId12"/>
    <p:sldId id="54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3399FF"/>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3" autoAdjust="0"/>
    <p:restoredTop sz="93514" autoAdjust="0"/>
  </p:normalViewPr>
  <p:slideViewPr>
    <p:cSldViewPr>
      <p:cViewPr varScale="1">
        <p:scale>
          <a:sx n="67" d="100"/>
          <a:sy n="67" d="100"/>
        </p:scale>
        <p:origin x="-1171"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859989" y="240268"/>
            <a:ext cx="2960939"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802.11-14/0107</a:t>
            </a:r>
            <a:endParaRPr lang="en-US" altLang="ko-KR" sz="1600" b="1" dirty="0">
              <a:ea typeface="굴림" pitchFamily="34" charset="-127"/>
            </a:endParaRPr>
          </a:p>
        </p:txBody>
      </p:sp>
      <p:sp>
        <p:nvSpPr>
          <p:cNvPr id="11" name="Rectangle 10"/>
          <p:cNvSpPr/>
          <p:nvPr userDrawn="1"/>
        </p:nvSpPr>
        <p:spPr>
          <a:xfrm>
            <a:off x="366089" y="271046"/>
            <a:ext cx="965329" cy="338554"/>
          </a:xfrm>
          <a:prstGeom prst="rect">
            <a:avLst/>
          </a:prstGeom>
        </p:spPr>
        <p:txBody>
          <a:bodyPr wrap="none">
            <a:spAutoFit/>
          </a:bodyPr>
          <a:lstStyle/>
          <a:p>
            <a:pPr marL="0" lvl="0" indent="-99483" algn="l" eaLnBrk="0" hangingPunct="0"/>
            <a:r>
              <a:rPr lang="en-US" altLang="ko-KR" sz="1600" b="1" dirty="0" smtClean="0">
                <a:ea typeface="굴림" pitchFamily="34" charset="-127"/>
              </a:rPr>
              <a:t>Jan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err="1" smtClean="0"/>
              <a:t>Yonggang</a:t>
            </a:r>
            <a:r>
              <a:rPr lang="en-US" baseline="0" dirty="0" smtClean="0"/>
              <a:t> Fang et. al. (ZTE)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HEW Evaluation Metrics</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smtClean="0">
                <a:latin typeface="+mn-lt"/>
              </a:rPr>
              <a:t>:</a:t>
            </a:r>
            <a:r>
              <a:rPr lang="en-US" sz="2000" b="0" smtClean="0">
                <a:latin typeface="+mn-lt"/>
              </a:rPr>
              <a:t> 2014-01-20</a:t>
            </a:r>
            <a:endParaRPr lang="en-US" sz="2000" b="0" dirty="0" smtClean="0">
              <a:latin typeface="+mn-lt"/>
            </a:endParaRP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8" name="Table 7"/>
          <p:cNvGraphicFramePr>
            <a:graphicFrameLocks noGrp="1"/>
          </p:cNvGraphicFramePr>
          <p:nvPr/>
        </p:nvGraphicFramePr>
        <p:xfrm>
          <a:off x="685800" y="2667000"/>
          <a:ext cx="7924800" cy="259588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Kaiying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Zhendong</a:t>
                      </a:r>
                      <a:r>
                        <a:rPr lang="en-US" sz="1600" baseline="0" dirty="0" smtClean="0">
                          <a:solidFill>
                            <a:schemeClr val="tx1"/>
                          </a:solidFill>
                        </a:rPr>
                        <a:t>  </a:t>
                      </a:r>
                      <a:r>
                        <a:rPr lang="en-US" sz="1600" baseline="0" dirty="0" err="1" smtClean="0">
                          <a:solidFill>
                            <a:schemeClr val="tx1"/>
                          </a:solidFill>
                        </a:rPr>
                        <a:t>Luo</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luozhendong@catr.cn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Meng</a:t>
                      </a:r>
                      <a:r>
                        <a:rPr lang="en-US" sz="1600" baseline="0" dirty="0" smtClean="0">
                          <a:solidFill>
                            <a:schemeClr val="tx1"/>
                          </a:solidFill>
                        </a:rPr>
                        <a:t> Y</a:t>
                      </a:r>
                      <a:r>
                        <a:rPr lang="en-US" sz="1600" dirty="0" smtClean="0">
                          <a:solidFill>
                            <a:schemeClr val="tx1"/>
                          </a:solidFill>
                        </a:rPr>
                        <a:t>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yangmeng@catr.cn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HEW Evaluation Metrics</a:t>
            </a:r>
            <a:endParaRPr lang="en-US" dirty="0"/>
          </a:p>
        </p:txBody>
      </p:sp>
      <p:sp>
        <p:nvSpPr>
          <p:cNvPr id="3" name="Content Placeholder 2"/>
          <p:cNvSpPr>
            <a:spLocks noGrp="1"/>
          </p:cNvSpPr>
          <p:nvPr>
            <p:ph idx="1"/>
          </p:nvPr>
        </p:nvSpPr>
        <p:spPr>
          <a:xfrm>
            <a:off x="381000" y="1371600"/>
            <a:ext cx="8305800" cy="5029200"/>
          </a:xfrm>
        </p:spPr>
        <p:txBody>
          <a:bodyPr/>
          <a:lstStyle/>
          <a:p>
            <a:r>
              <a:rPr lang="en-US" dirty="0" smtClean="0"/>
              <a:t>Reliability Metrics  </a:t>
            </a:r>
            <a:endParaRPr lang="en-US" sz="2000" dirty="0" smtClean="0"/>
          </a:p>
          <a:p>
            <a:pPr lvl="1"/>
            <a:r>
              <a:rPr lang="en-US" dirty="0" smtClean="0"/>
              <a:t>Robustness  </a:t>
            </a:r>
          </a:p>
          <a:p>
            <a:pPr lvl="2"/>
            <a:r>
              <a:rPr lang="en-US" sz="2000" dirty="0" smtClean="0"/>
              <a:t>The robustness is used to measure the link performance especially  in the interference environment such as high density scenario.  It can also be used to evaluate the performance of MCS adaptation.</a:t>
            </a:r>
          </a:p>
          <a:p>
            <a:pPr lvl="2"/>
            <a:r>
              <a:rPr lang="en-US" sz="2000" dirty="0" smtClean="0"/>
              <a:t>Definition:  First transmission success and re-transmission ratio.</a:t>
            </a:r>
          </a:p>
          <a:p>
            <a:pPr lvl="2"/>
            <a:endParaRPr lang="en-US" sz="2000" dirty="0" smtClean="0"/>
          </a:p>
          <a:p>
            <a:pPr lvl="1"/>
            <a:r>
              <a:rPr lang="en-US" dirty="0" smtClean="0"/>
              <a:t>Outage</a:t>
            </a:r>
          </a:p>
          <a:p>
            <a:pPr lvl="2"/>
            <a:r>
              <a:rPr lang="en-US" dirty="0" smtClean="0"/>
              <a:t>It is used to measure the network performance especially in the cell edge and high density scenario. It may be useful for the admission control.</a:t>
            </a:r>
          </a:p>
          <a:p>
            <a:pPr lvl="2"/>
            <a:r>
              <a:rPr lang="en-US" dirty="0" smtClean="0"/>
              <a:t>Definition:  percentage of STAs with the per-STA throughput less than 5Mbps [3]</a:t>
            </a:r>
          </a:p>
          <a:p>
            <a:pPr lvl="2"/>
            <a:r>
              <a:rPr lang="en-US" dirty="0" smtClean="0"/>
              <a:t>[Discussion]  It could be derived from the per-STA throughput CDF.</a:t>
            </a:r>
          </a:p>
          <a:p>
            <a:pPr lvl="2"/>
            <a:endParaRPr lang="en-US" dirty="0" smtClean="0"/>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10</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Summary</a:t>
            </a:r>
            <a:endParaRPr lang="en-US" dirty="0"/>
          </a:p>
        </p:txBody>
      </p:sp>
      <p:sp>
        <p:nvSpPr>
          <p:cNvPr id="3" name="Content Placeholder 2"/>
          <p:cNvSpPr>
            <a:spLocks noGrp="1"/>
          </p:cNvSpPr>
          <p:nvPr>
            <p:ph idx="1"/>
          </p:nvPr>
        </p:nvSpPr>
        <p:spPr>
          <a:xfrm>
            <a:off x="381000" y="1371600"/>
            <a:ext cx="8305800" cy="5029200"/>
          </a:xfrm>
        </p:spPr>
        <p:txBody>
          <a:bodyPr/>
          <a:lstStyle/>
          <a:p>
            <a:r>
              <a:rPr lang="en-US" dirty="0" smtClean="0"/>
              <a:t>We suggest to define evaluation metrics  </a:t>
            </a:r>
            <a:endParaRPr lang="en-US" sz="2000" dirty="0" smtClean="0"/>
          </a:p>
          <a:p>
            <a:pPr lvl="1"/>
            <a:r>
              <a:rPr lang="en-US" dirty="0" smtClean="0"/>
              <a:t>Per-STA throughput and per-BSS throughput  </a:t>
            </a:r>
            <a:endParaRPr lang="en-US" sz="2000" dirty="0" smtClean="0"/>
          </a:p>
          <a:p>
            <a:pPr lvl="1"/>
            <a:r>
              <a:rPr lang="en-US" dirty="0" smtClean="0"/>
              <a:t>Transmission latency</a:t>
            </a:r>
          </a:p>
          <a:p>
            <a:pPr lvl="1"/>
            <a:r>
              <a:rPr lang="en-US" smtClean="0"/>
              <a:t>Reliability measurement</a:t>
            </a:r>
            <a:endParaRPr lang="en-US" dirty="0" smtClean="0"/>
          </a:p>
          <a:p>
            <a:pPr lvl="2"/>
            <a:endParaRPr lang="en-US" dirty="0" smtClean="0"/>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11</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4953000"/>
          </a:xfrm>
        </p:spPr>
        <p:txBody>
          <a:bodyPr/>
          <a:lstStyle/>
          <a:p>
            <a:pPr marL="514350" indent="-457200">
              <a:buFont typeface="+mj-lt"/>
              <a:buAutoNum type="arabicPeriod"/>
            </a:pPr>
            <a:r>
              <a:rPr lang="en-US" sz="2000" b="0" dirty="0" smtClean="0"/>
              <a:t>11-13-1054-01-0hew-evaluation-metrics</a:t>
            </a:r>
          </a:p>
          <a:p>
            <a:pPr marL="514350" indent="-457200">
              <a:buFont typeface="+mj-lt"/>
              <a:buAutoNum type="arabicPeriod"/>
            </a:pPr>
            <a:r>
              <a:rPr lang="en-US" sz="2000" b="0" dirty="0" smtClean="0"/>
              <a:t>11-13-1000-02-0hew-simulation-scenarios</a:t>
            </a:r>
          </a:p>
          <a:p>
            <a:pPr marL="514350" indent="-457200">
              <a:buFont typeface="+mj-lt"/>
              <a:buAutoNum type="arabicPeriod"/>
            </a:pPr>
            <a:r>
              <a:rPr lang="en-US" sz="2000" b="0" dirty="0" smtClean="0"/>
              <a:t>11-13-1443-00-0hew-liaison-from-wi-fi-alliance-on-hew-use-cases</a:t>
            </a:r>
          </a:p>
          <a:p>
            <a:pPr marL="514350" indent="-457200">
              <a:buFont typeface="+mj-lt"/>
              <a:buAutoNum type="arabicPeriod"/>
            </a:pPr>
            <a:r>
              <a:rPr lang="en-US" sz="2000" b="0" dirty="0" smtClean="0"/>
              <a:t>11-13-1404-00-0hew-thoughts-on-par</a:t>
            </a:r>
          </a:p>
          <a:p>
            <a:pPr marL="514350" indent="-457200">
              <a:buFont typeface="+mj-lt"/>
              <a:buAutoNum type="arabicPeriod"/>
            </a:pPr>
            <a:r>
              <a:rPr lang="en-US" sz="2000" b="0" dirty="0" smtClean="0"/>
              <a:t>11-13-1366-02-0hew-some-propositions-to-progress-towards-the-par-definition</a:t>
            </a:r>
          </a:p>
          <a:p>
            <a:pPr marL="514350" indent="-457200">
              <a:buFont typeface="+mj-lt"/>
              <a:buAutoNum type="arabicPeriod"/>
            </a:pPr>
            <a:r>
              <a:rPr lang="en-US" sz="2000" b="0" dirty="0" smtClean="0"/>
              <a:t>11-13-1401-00-0hew-outdoor-system-level-assessments-for-hew-sg</a:t>
            </a:r>
          </a:p>
          <a:p>
            <a:pPr marL="514350" indent="-457200">
              <a:buFont typeface="+mj-lt"/>
              <a:buAutoNum type="arabicPeriod"/>
            </a:pPr>
            <a:r>
              <a:rPr lang="en-US" sz="2000" b="0" dirty="0" smtClean="0"/>
              <a:t>11-13-1359-00-0hew-hew-evaluation-methodology</a:t>
            </a:r>
          </a:p>
          <a:p>
            <a:pPr marL="514350" indent="-457200">
              <a:buFont typeface="+mj-lt"/>
              <a:buAutoNum type="arabicPeriod"/>
            </a:pPr>
            <a:r>
              <a:rPr lang="en-US" sz="2000" b="0" dirty="0" smtClean="0"/>
              <a:t>11-13-0805-02-0hew-on-definition-of-dense-networks-and-performance-metric</a:t>
            </a:r>
          </a:p>
          <a:p>
            <a:pPr marL="514350" indent="-457200">
              <a:buFont typeface="+mj-lt"/>
              <a:buAutoNum type="arabicPeriod"/>
            </a:pPr>
            <a:r>
              <a:rPr lang="en-US" sz="2000" b="0" dirty="0" smtClean="0"/>
              <a:t>802.11 Wireless LAN Medium Access Control (MAC) and Physical Layer (PHY) Specifications</a:t>
            </a:r>
          </a:p>
          <a:p>
            <a:pPr marL="0" indent="0">
              <a:buNone/>
            </a:pPr>
            <a:endParaRPr lang="en-US" sz="2000" b="0"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305800" cy="5029200"/>
          </a:xfrm>
        </p:spPr>
        <p:txBody>
          <a:bodyPr/>
          <a:lstStyle/>
          <a:p>
            <a:r>
              <a:rPr lang="en-US" dirty="0" smtClean="0"/>
              <a:t>HEW Evaluation Metrics (1)</a:t>
            </a:r>
          </a:p>
          <a:p>
            <a:pPr lvl="1"/>
            <a:r>
              <a:rPr lang="en-US" dirty="0" smtClean="0"/>
              <a:t>Evaluation metrics is important to evaluate WLAN system performance and to achieve the goal of HEW</a:t>
            </a:r>
          </a:p>
          <a:p>
            <a:pPr lvl="1"/>
            <a:r>
              <a:rPr lang="en-US" dirty="0" smtClean="0"/>
              <a:t>[1] lists the evaluation metrics for HEW and suggests to use it to evaluate the performance of WLAN for the scenario defined in [2].</a:t>
            </a:r>
          </a:p>
          <a:p>
            <a:pPr lvl="2"/>
            <a:r>
              <a:rPr lang="en-US" dirty="0" smtClean="0"/>
              <a:t>Link level evaluation metrics</a:t>
            </a:r>
          </a:p>
          <a:p>
            <a:pPr lvl="2"/>
            <a:r>
              <a:rPr lang="en-US" dirty="0" err="1" smtClean="0"/>
              <a:t>QoE</a:t>
            </a:r>
            <a:r>
              <a:rPr lang="en-US" dirty="0" smtClean="0"/>
              <a:t> evaluation metrics</a:t>
            </a:r>
          </a:p>
          <a:p>
            <a:pPr lvl="2"/>
            <a:r>
              <a:rPr lang="en-US" dirty="0" smtClean="0"/>
              <a:t>Network level evaluation metrics</a:t>
            </a:r>
          </a:p>
          <a:p>
            <a:pPr lvl="1"/>
            <a:r>
              <a:rPr lang="en-US" dirty="0" smtClean="0"/>
              <a:t>[4] suggests defining the goal and metrics first for creating a PAR</a:t>
            </a:r>
          </a:p>
          <a:p>
            <a:pPr lvl="2"/>
            <a:r>
              <a:rPr lang="en-US" dirty="0" smtClean="0"/>
              <a:t>area throughput and average throughput per STA with efficiency improvement relative to 11n/ac</a:t>
            </a:r>
          </a:p>
          <a:p>
            <a:pPr lvl="2"/>
            <a:r>
              <a:rPr lang="en-US" dirty="0" smtClean="0"/>
              <a:t>user quality of experience</a:t>
            </a:r>
          </a:p>
          <a:p>
            <a:pPr lvl="3"/>
            <a:r>
              <a:rPr lang="en-US" sz="1800" dirty="0" smtClean="0"/>
              <a:t>minimum average data rate, </a:t>
            </a:r>
          </a:p>
          <a:p>
            <a:pPr lvl="3"/>
            <a:r>
              <a:rPr lang="en-US" sz="1800" dirty="0" smtClean="0"/>
              <a:t>maximum connection setup delay, maximum packet transmission delay</a:t>
            </a:r>
          </a:p>
          <a:p>
            <a:pPr lvl="2"/>
            <a:endParaRPr lang="en-US" dirty="0" smtClean="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305800" cy="4953000"/>
          </a:xfrm>
        </p:spPr>
        <p:txBody>
          <a:bodyPr/>
          <a:lstStyle/>
          <a:p>
            <a:r>
              <a:rPr lang="en-US" dirty="0" smtClean="0"/>
              <a:t>HEW Evaluation Metrics (2)</a:t>
            </a:r>
          </a:p>
          <a:p>
            <a:pPr lvl="1"/>
            <a:r>
              <a:rPr lang="en-US" dirty="0" smtClean="0"/>
              <a:t>In the response LS [3], WFA suggests to consider the evaluation metrics </a:t>
            </a:r>
          </a:p>
          <a:p>
            <a:pPr lvl="2"/>
            <a:r>
              <a:rPr lang="en-US" dirty="0" smtClean="0"/>
              <a:t>Cell edge (5%),  average (50%) and area (aggregate) throughputs</a:t>
            </a:r>
          </a:p>
          <a:p>
            <a:pPr lvl="2"/>
            <a:r>
              <a:rPr lang="en-US" dirty="0" smtClean="0"/>
              <a:t>Fairness (inverse standard deviation of per-user throughputs)</a:t>
            </a:r>
          </a:p>
          <a:p>
            <a:pPr lvl="2"/>
            <a:r>
              <a:rPr lang="en-US" dirty="0" smtClean="0"/>
              <a:t>Outage rate (% of users with links unable to achieve 5Mbps throughput – a normal minimum satisfactory rate)</a:t>
            </a:r>
          </a:p>
          <a:p>
            <a:pPr lvl="2"/>
            <a:r>
              <a:rPr lang="en-US" dirty="0" smtClean="0"/>
              <a:t>Support possible technology proposals that may demonstrate enhanced differentiation / prioritization of traffic flows / classes within a scenario</a:t>
            </a:r>
          </a:p>
          <a:p>
            <a:pPr lvl="2"/>
            <a:r>
              <a:rPr lang="en-US" dirty="0" smtClean="0"/>
              <a:t>Evaluate the performance of scenarios for operator networks:</a:t>
            </a:r>
          </a:p>
          <a:p>
            <a:pPr lvl="3"/>
            <a:r>
              <a:rPr lang="en-US" dirty="0" smtClean="0"/>
              <a:t>OBSS between networks in multiple management entities (inc. hidden node problem)</a:t>
            </a:r>
          </a:p>
          <a:p>
            <a:pPr lvl="3"/>
            <a:r>
              <a:rPr lang="en-US" dirty="0" smtClean="0"/>
              <a:t>outdoor performance  (inc. larger delay spreads, and high MCS / MIMO)</a:t>
            </a:r>
          </a:p>
          <a:p>
            <a:pPr lvl="3"/>
            <a:r>
              <a:rPr lang="en-US" dirty="0" smtClean="0"/>
              <a:t>impact of management traffic (inc. from “idle STAs”) – probe request/response, RRM signaling</a:t>
            </a:r>
          </a:p>
          <a:p>
            <a:pPr lvl="3"/>
            <a:r>
              <a:rPr lang="en-US" dirty="0" smtClean="0"/>
              <a:t>efficient use of complete 2.4/5 GHz (inc. tradeoff between channel bandwidth and OBSS contention) </a:t>
            </a:r>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305800" cy="4953000"/>
          </a:xfrm>
        </p:spPr>
        <p:txBody>
          <a:bodyPr/>
          <a:lstStyle/>
          <a:p>
            <a:r>
              <a:rPr lang="en-US" dirty="0" smtClean="0"/>
              <a:t>HEW Evaluation Metrics (3)</a:t>
            </a:r>
          </a:p>
          <a:p>
            <a:pPr lvl="1"/>
            <a:r>
              <a:rPr lang="en-US" dirty="0" smtClean="0"/>
              <a:t>[5] also suggests to include the area throughput as one of the evaluation metrics in PAR.</a:t>
            </a:r>
          </a:p>
          <a:p>
            <a:pPr lvl="1"/>
            <a:r>
              <a:rPr lang="en-US" dirty="0" smtClean="0"/>
              <a:t>[6] lists metrics of interests for consideration</a:t>
            </a:r>
          </a:p>
          <a:p>
            <a:pPr lvl="2"/>
            <a:r>
              <a:rPr lang="en-US" dirty="0" smtClean="0"/>
              <a:t>Average data throughput per station and per system. </a:t>
            </a:r>
          </a:p>
          <a:p>
            <a:pPr lvl="2"/>
            <a:r>
              <a:rPr lang="en-US" dirty="0" smtClean="0"/>
              <a:t>Average access delay, </a:t>
            </a:r>
          </a:p>
          <a:p>
            <a:pPr lvl="2"/>
            <a:r>
              <a:rPr lang="en-US" dirty="0" smtClean="0"/>
              <a:t>collision probability</a:t>
            </a:r>
          </a:p>
          <a:p>
            <a:pPr lvl="1"/>
            <a:r>
              <a:rPr lang="en-US" dirty="0" smtClean="0"/>
              <a:t>[7] suggests the evaluation metrics in the evaluation methodology document:</a:t>
            </a:r>
          </a:p>
          <a:p>
            <a:pPr lvl="2"/>
            <a:r>
              <a:rPr lang="en-US" dirty="0" smtClean="0"/>
              <a:t>Aggregate area throughput [bps/m2] for specified scenarios </a:t>
            </a:r>
          </a:p>
          <a:p>
            <a:pPr lvl="2"/>
            <a:r>
              <a:rPr lang="en-US" dirty="0" smtClean="0"/>
              <a:t>Average per-STA throughput in all participating BSS</a:t>
            </a:r>
          </a:p>
          <a:p>
            <a:pPr lvl="2"/>
            <a:r>
              <a:rPr lang="en-US" dirty="0" smtClean="0"/>
              <a:t>5% point in the throughput for measuring cell edge performance</a:t>
            </a:r>
          </a:p>
          <a:p>
            <a:pPr lvl="2"/>
            <a:r>
              <a:rPr lang="en-US" dirty="0" smtClean="0"/>
              <a:t>Time constraint throughput for delay sensitive applications</a:t>
            </a:r>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Proposals</a:t>
            </a:r>
            <a:endParaRPr lang="en-US" dirty="0"/>
          </a:p>
        </p:txBody>
      </p:sp>
      <p:sp>
        <p:nvSpPr>
          <p:cNvPr id="3" name="Content Placeholder 2"/>
          <p:cNvSpPr>
            <a:spLocks noGrp="1"/>
          </p:cNvSpPr>
          <p:nvPr>
            <p:ph idx="1"/>
          </p:nvPr>
        </p:nvSpPr>
        <p:spPr>
          <a:xfrm>
            <a:off x="381000" y="1447800"/>
            <a:ext cx="8305800" cy="4800600"/>
          </a:xfrm>
        </p:spPr>
        <p:txBody>
          <a:bodyPr/>
          <a:lstStyle/>
          <a:p>
            <a:r>
              <a:rPr lang="en-US" dirty="0" smtClean="0"/>
              <a:t>Clearly define evaluation metrics for evaluating HEW achievement. Metrics could contain</a:t>
            </a:r>
          </a:p>
          <a:p>
            <a:pPr lvl="1"/>
            <a:r>
              <a:rPr lang="en-US" dirty="0" smtClean="0"/>
              <a:t>Qualitative definition</a:t>
            </a:r>
          </a:p>
          <a:p>
            <a:pPr lvl="1"/>
            <a:r>
              <a:rPr lang="en-US" dirty="0" err="1" smtClean="0"/>
              <a:t>Quantative</a:t>
            </a:r>
            <a:r>
              <a:rPr lang="en-US" dirty="0" smtClean="0"/>
              <a:t>  </a:t>
            </a:r>
            <a:r>
              <a:rPr lang="en-US" dirty="0" smtClean="0"/>
              <a:t>definition</a:t>
            </a:r>
          </a:p>
          <a:p>
            <a:r>
              <a:rPr lang="en-US" dirty="0" smtClean="0"/>
              <a:t>The metrics is to evaluate   </a:t>
            </a:r>
          </a:p>
          <a:p>
            <a:pPr lvl="1"/>
            <a:r>
              <a:rPr lang="en-US" dirty="0" smtClean="0"/>
              <a:t>User experience</a:t>
            </a:r>
          </a:p>
          <a:p>
            <a:pPr lvl="1"/>
            <a:r>
              <a:rPr lang="en-US" dirty="0" smtClean="0"/>
              <a:t>Network capacity</a:t>
            </a:r>
          </a:p>
          <a:p>
            <a:pPr lvl="1"/>
            <a:r>
              <a:rPr lang="en-US" dirty="0" smtClean="0"/>
              <a:t>Reliability </a:t>
            </a:r>
          </a:p>
          <a:p>
            <a:r>
              <a:rPr lang="en-US" dirty="0" smtClean="0"/>
              <a:t>The metrics should be included in either the evaluation methodology or the simulation scenario document.</a:t>
            </a:r>
          </a:p>
          <a:p>
            <a:pPr lvl="1"/>
            <a:endParaRPr lang="en-US" dirty="0" smtClean="0"/>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HEW Evaluation Metrics</a:t>
            </a:r>
            <a:endParaRPr lang="en-US" dirty="0"/>
          </a:p>
        </p:txBody>
      </p:sp>
      <p:sp>
        <p:nvSpPr>
          <p:cNvPr id="3" name="Content Placeholder 2"/>
          <p:cNvSpPr>
            <a:spLocks noGrp="1"/>
          </p:cNvSpPr>
          <p:nvPr>
            <p:ph idx="1"/>
          </p:nvPr>
        </p:nvSpPr>
        <p:spPr>
          <a:xfrm>
            <a:off x="381000" y="1371600"/>
            <a:ext cx="8305800" cy="3352800"/>
          </a:xfrm>
        </p:spPr>
        <p:txBody>
          <a:bodyPr/>
          <a:lstStyle/>
          <a:p>
            <a:r>
              <a:rPr lang="en-US" dirty="0" smtClean="0"/>
              <a:t>Throughput Metrics (1)</a:t>
            </a:r>
            <a:endParaRPr lang="en-US" dirty="0"/>
          </a:p>
          <a:p>
            <a:pPr lvl="1"/>
            <a:r>
              <a:rPr lang="en-US" dirty="0" smtClean="0"/>
              <a:t>Per-STA DL/UL throughput:  </a:t>
            </a:r>
          </a:p>
          <a:p>
            <a:pPr lvl="2"/>
            <a:r>
              <a:rPr lang="en-US" sz="2000" dirty="0" smtClean="0"/>
              <a:t>This metrics is used to measure the user experience in different simulation scenario.</a:t>
            </a:r>
          </a:p>
          <a:p>
            <a:pPr lvl="2"/>
            <a:r>
              <a:rPr lang="en-US" sz="2000" dirty="0" smtClean="0"/>
              <a:t>Definition:  measure 5 percentile STA DL/UL throughput at the edge of cell and 50 percentile medium STA DL/UL throughput for different service categories,  over multiple BSS in a given area.</a:t>
            </a:r>
          </a:p>
          <a:p>
            <a:pPr lvl="2"/>
            <a:r>
              <a:rPr lang="en-US" sz="2000" dirty="0" smtClean="0"/>
              <a:t>Per-STA DL/UL throughput is measured at MAC SAP, starting from MAC receiving a packet </a:t>
            </a:r>
            <a:r>
              <a:rPr lang="en-US" sz="2000" dirty="0" smtClean="0"/>
              <a:t>from high level till </a:t>
            </a:r>
            <a:r>
              <a:rPr lang="en-US" sz="2000" dirty="0" smtClean="0"/>
              <a:t>the transmission being confirmed. </a:t>
            </a:r>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6</a:t>
            </a:fld>
            <a:endParaRPr lang="en-US" dirty="0"/>
          </a:p>
        </p:txBody>
      </p:sp>
      <p:grpSp>
        <p:nvGrpSpPr>
          <p:cNvPr id="42" name="Group 41"/>
          <p:cNvGrpSpPr/>
          <p:nvPr/>
        </p:nvGrpSpPr>
        <p:grpSpPr>
          <a:xfrm>
            <a:off x="872143" y="5088580"/>
            <a:ext cx="7662257" cy="1159820"/>
            <a:chOff x="872143" y="5088580"/>
            <a:chExt cx="7662257" cy="1159820"/>
          </a:xfrm>
        </p:grpSpPr>
        <p:sp>
          <p:nvSpPr>
            <p:cNvPr id="8" name="TextBox 7"/>
            <p:cNvSpPr txBox="1"/>
            <p:nvPr/>
          </p:nvSpPr>
          <p:spPr>
            <a:xfrm>
              <a:off x="872143" y="5940623"/>
              <a:ext cx="520784" cy="307777"/>
            </a:xfrm>
            <a:prstGeom prst="rect">
              <a:avLst/>
            </a:prstGeom>
            <a:noFill/>
          </p:spPr>
          <p:txBody>
            <a:bodyPr wrap="none" rtlCol="0">
              <a:spAutoFit/>
            </a:bodyPr>
            <a:lstStyle/>
            <a:p>
              <a:r>
                <a:rPr lang="en-US" sz="1400" b="1" dirty="0" smtClean="0"/>
                <a:t>STA</a:t>
              </a:r>
              <a:endParaRPr lang="en-US" sz="1400" b="1" dirty="0"/>
            </a:p>
          </p:txBody>
        </p:sp>
        <p:sp>
          <p:nvSpPr>
            <p:cNvPr id="9" name="TextBox 8"/>
            <p:cNvSpPr txBox="1"/>
            <p:nvPr/>
          </p:nvSpPr>
          <p:spPr>
            <a:xfrm>
              <a:off x="1621527" y="5528846"/>
              <a:ext cx="606256" cy="338554"/>
            </a:xfrm>
            <a:prstGeom prst="rect">
              <a:avLst/>
            </a:prstGeom>
            <a:noFill/>
            <a:ln>
              <a:solidFill>
                <a:schemeClr val="tx1"/>
              </a:solidFill>
            </a:ln>
          </p:spPr>
          <p:txBody>
            <a:bodyPr wrap="none" rtlCol="0">
              <a:spAutoFit/>
            </a:bodyPr>
            <a:lstStyle/>
            <a:p>
              <a:r>
                <a:rPr lang="en-US" sz="1600" dirty="0" smtClean="0"/>
                <a:t>Busy</a:t>
              </a:r>
              <a:endParaRPr lang="en-US" sz="1600" dirty="0"/>
            </a:p>
          </p:txBody>
        </p:sp>
        <p:cxnSp>
          <p:nvCxnSpPr>
            <p:cNvPr id="11" name="Straight Connector 10"/>
            <p:cNvCxnSpPr/>
            <p:nvPr/>
          </p:nvCxnSpPr>
          <p:spPr bwMode="auto">
            <a:xfrm>
              <a:off x="1219200" y="5867400"/>
              <a:ext cx="73152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Arrow Connector 12"/>
            <p:cNvCxnSpPr/>
            <p:nvPr/>
          </p:nvCxnSpPr>
          <p:spPr bwMode="auto">
            <a:xfrm>
              <a:off x="2209800" y="5715000"/>
              <a:ext cx="4572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17" name="TextBox 16"/>
            <p:cNvSpPr txBox="1"/>
            <p:nvPr/>
          </p:nvSpPr>
          <p:spPr>
            <a:xfrm>
              <a:off x="2154927" y="5334000"/>
              <a:ext cx="532518" cy="307777"/>
            </a:xfrm>
            <a:prstGeom prst="rect">
              <a:avLst/>
            </a:prstGeom>
            <a:noFill/>
          </p:spPr>
          <p:txBody>
            <a:bodyPr wrap="none" rtlCol="0">
              <a:spAutoFit/>
            </a:bodyPr>
            <a:lstStyle/>
            <a:p>
              <a:r>
                <a:rPr lang="en-US" sz="1400" dirty="0" err="1" smtClean="0"/>
                <a:t>xIFS</a:t>
              </a:r>
              <a:endParaRPr lang="en-US" sz="1400" dirty="0"/>
            </a:p>
          </p:txBody>
        </p:sp>
        <p:cxnSp>
          <p:nvCxnSpPr>
            <p:cNvPr id="19" name="Straight Connector 18"/>
            <p:cNvCxnSpPr/>
            <p:nvPr/>
          </p:nvCxnSpPr>
          <p:spPr bwMode="auto">
            <a:xfrm>
              <a:off x="2667000" y="5638800"/>
              <a:ext cx="0" cy="381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Arrow Connector 19"/>
            <p:cNvCxnSpPr/>
            <p:nvPr/>
          </p:nvCxnSpPr>
          <p:spPr bwMode="auto">
            <a:xfrm>
              <a:off x="2667000" y="5715000"/>
              <a:ext cx="10668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22" name="TextBox 21"/>
            <p:cNvSpPr txBox="1"/>
            <p:nvPr/>
          </p:nvSpPr>
          <p:spPr>
            <a:xfrm>
              <a:off x="2820282" y="5331023"/>
              <a:ext cx="804964" cy="307777"/>
            </a:xfrm>
            <a:prstGeom prst="rect">
              <a:avLst/>
            </a:prstGeom>
            <a:noFill/>
          </p:spPr>
          <p:txBody>
            <a:bodyPr wrap="none" rtlCol="0">
              <a:spAutoFit/>
            </a:bodyPr>
            <a:lstStyle/>
            <a:p>
              <a:r>
                <a:rPr lang="en-US" sz="1400" dirty="0" err="1" smtClean="0"/>
                <a:t>Backoff</a:t>
              </a:r>
              <a:r>
                <a:rPr lang="en-US" sz="1400" dirty="0" smtClean="0"/>
                <a:t> </a:t>
              </a:r>
              <a:endParaRPr lang="en-US" sz="1400" dirty="0"/>
            </a:p>
          </p:txBody>
        </p:sp>
        <p:cxnSp>
          <p:nvCxnSpPr>
            <p:cNvPr id="23" name="Straight Connector 22"/>
            <p:cNvCxnSpPr/>
            <p:nvPr/>
          </p:nvCxnSpPr>
          <p:spPr bwMode="auto">
            <a:xfrm>
              <a:off x="3733800" y="5638800"/>
              <a:ext cx="0" cy="381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TextBox 23"/>
            <p:cNvSpPr txBox="1"/>
            <p:nvPr/>
          </p:nvSpPr>
          <p:spPr>
            <a:xfrm>
              <a:off x="3750542" y="5867400"/>
              <a:ext cx="592858" cy="338554"/>
            </a:xfrm>
            <a:prstGeom prst="rect">
              <a:avLst/>
            </a:prstGeom>
            <a:noFill/>
            <a:ln>
              <a:solidFill>
                <a:schemeClr val="tx1"/>
              </a:solidFill>
            </a:ln>
          </p:spPr>
          <p:txBody>
            <a:bodyPr wrap="square" rtlCol="0">
              <a:spAutoFit/>
            </a:bodyPr>
            <a:lstStyle/>
            <a:p>
              <a:r>
                <a:rPr lang="en-US" sz="1600" dirty="0" smtClean="0"/>
                <a:t>RTS</a:t>
              </a:r>
              <a:endParaRPr lang="en-US" sz="1600" dirty="0"/>
            </a:p>
          </p:txBody>
        </p:sp>
        <p:sp>
          <p:nvSpPr>
            <p:cNvPr id="25" name="TextBox 24"/>
            <p:cNvSpPr txBox="1"/>
            <p:nvPr/>
          </p:nvSpPr>
          <p:spPr>
            <a:xfrm>
              <a:off x="5617355" y="5867400"/>
              <a:ext cx="776175" cy="338554"/>
            </a:xfrm>
            <a:prstGeom prst="rect">
              <a:avLst/>
            </a:prstGeom>
            <a:noFill/>
            <a:ln>
              <a:solidFill>
                <a:schemeClr val="tx1"/>
              </a:solidFill>
            </a:ln>
          </p:spPr>
          <p:txBody>
            <a:bodyPr wrap="none" rtlCol="0">
              <a:spAutoFit/>
            </a:bodyPr>
            <a:lstStyle/>
            <a:p>
              <a:r>
                <a:rPr lang="en-US" sz="1600" dirty="0" smtClean="0"/>
                <a:t>MPDU</a:t>
              </a:r>
              <a:endParaRPr lang="en-US" sz="1600" dirty="0"/>
            </a:p>
          </p:txBody>
        </p:sp>
        <p:sp>
          <p:nvSpPr>
            <p:cNvPr id="26" name="TextBox 25"/>
            <p:cNvSpPr txBox="1"/>
            <p:nvPr/>
          </p:nvSpPr>
          <p:spPr>
            <a:xfrm>
              <a:off x="4664942" y="5528846"/>
              <a:ext cx="592858" cy="338554"/>
            </a:xfrm>
            <a:prstGeom prst="rect">
              <a:avLst/>
            </a:prstGeom>
            <a:noFill/>
            <a:ln>
              <a:solidFill>
                <a:schemeClr val="tx1"/>
              </a:solidFill>
            </a:ln>
          </p:spPr>
          <p:txBody>
            <a:bodyPr wrap="square" rtlCol="0">
              <a:spAutoFit/>
            </a:bodyPr>
            <a:lstStyle/>
            <a:p>
              <a:r>
                <a:rPr lang="en-US" sz="1600" dirty="0" smtClean="0"/>
                <a:t>CTS</a:t>
              </a:r>
              <a:endParaRPr lang="en-US" sz="1600" dirty="0"/>
            </a:p>
          </p:txBody>
        </p:sp>
        <p:sp>
          <p:nvSpPr>
            <p:cNvPr id="27" name="TextBox 26"/>
            <p:cNvSpPr txBox="1"/>
            <p:nvPr/>
          </p:nvSpPr>
          <p:spPr>
            <a:xfrm>
              <a:off x="6455555" y="5867400"/>
              <a:ext cx="776175" cy="338554"/>
            </a:xfrm>
            <a:prstGeom prst="rect">
              <a:avLst/>
            </a:prstGeom>
            <a:noFill/>
            <a:ln>
              <a:solidFill>
                <a:schemeClr val="tx1"/>
              </a:solidFill>
            </a:ln>
          </p:spPr>
          <p:txBody>
            <a:bodyPr wrap="none" rtlCol="0">
              <a:spAutoFit/>
            </a:bodyPr>
            <a:lstStyle/>
            <a:p>
              <a:r>
                <a:rPr lang="en-US" sz="1600" dirty="0" smtClean="0"/>
                <a:t>MPDU</a:t>
              </a:r>
              <a:endParaRPr lang="en-US" sz="1600" dirty="0"/>
            </a:p>
          </p:txBody>
        </p:sp>
        <p:sp>
          <p:nvSpPr>
            <p:cNvPr id="28" name="TextBox 27"/>
            <p:cNvSpPr txBox="1"/>
            <p:nvPr/>
          </p:nvSpPr>
          <p:spPr>
            <a:xfrm>
              <a:off x="7543800" y="5528846"/>
              <a:ext cx="516658" cy="338554"/>
            </a:xfrm>
            <a:prstGeom prst="rect">
              <a:avLst/>
            </a:prstGeom>
            <a:noFill/>
            <a:ln>
              <a:solidFill>
                <a:schemeClr val="tx1"/>
              </a:solidFill>
            </a:ln>
          </p:spPr>
          <p:txBody>
            <a:bodyPr wrap="square" rtlCol="0">
              <a:spAutoFit/>
            </a:bodyPr>
            <a:lstStyle/>
            <a:p>
              <a:r>
                <a:rPr lang="en-US" sz="1600" dirty="0" smtClean="0"/>
                <a:t>BA</a:t>
              </a:r>
              <a:endParaRPr lang="en-US" sz="1600" dirty="0"/>
            </a:p>
          </p:txBody>
        </p:sp>
        <p:sp>
          <p:nvSpPr>
            <p:cNvPr id="30" name="TextBox 29"/>
            <p:cNvSpPr txBox="1"/>
            <p:nvPr/>
          </p:nvSpPr>
          <p:spPr>
            <a:xfrm>
              <a:off x="3657600" y="5088580"/>
              <a:ext cx="3173433" cy="338554"/>
            </a:xfrm>
            <a:prstGeom prst="rect">
              <a:avLst/>
            </a:prstGeom>
            <a:noFill/>
          </p:spPr>
          <p:txBody>
            <a:bodyPr wrap="none" rtlCol="0">
              <a:spAutoFit/>
            </a:bodyPr>
            <a:lstStyle/>
            <a:p>
              <a:r>
                <a:rPr lang="en-US" sz="1600" dirty="0" smtClean="0">
                  <a:solidFill>
                    <a:srgbClr val="FF0000"/>
                  </a:solidFill>
                </a:rPr>
                <a:t>Transmission duration measurement</a:t>
              </a:r>
              <a:endParaRPr lang="en-US" sz="1600" dirty="0">
                <a:solidFill>
                  <a:srgbClr val="FF0000"/>
                </a:solidFill>
              </a:endParaRPr>
            </a:p>
          </p:txBody>
        </p:sp>
        <p:cxnSp>
          <p:nvCxnSpPr>
            <p:cNvPr id="32" name="Straight Arrow Connector 31"/>
            <p:cNvCxnSpPr/>
            <p:nvPr/>
          </p:nvCxnSpPr>
          <p:spPr bwMode="auto">
            <a:xfrm flipH="1">
              <a:off x="2209800" y="5257800"/>
              <a:ext cx="13716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35" name="Straight Connector 34"/>
            <p:cNvCxnSpPr/>
            <p:nvPr/>
          </p:nvCxnSpPr>
          <p:spPr bwMode="auto">
            <a:xfrm>
              <a:off x="8077200" y="5181600"/>
              <a:ext cx="0" cy="838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Arrow Connector 35"/>
            <p:cNvCxnSpPr/>
            <p:nvPr/>
          </p:nvCxnSpPr>
          <p:spPr bwMode="auto">
            <a:xfrm>
              <a:off x="6858000" y="5257800"/>
              <a:ext cx="1219200" cy="1"/>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29" name="Straight Connector 28"/>
            <p:cNvCxnSpPr/>
            <p:nvPr/>
          </p:nvCxnSpPr>
          <p:spPr bwMode="auto">
            <a:xfrm>
              <a:off x="2226734" y="5190064"/>
              <a:ext cx="0" cy="8382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HEW Evaluation Metrics</a:t>
            </a:r>
            <a:endParaRPr lang="en-US" dirty="0"/>
          </a:p>
        </p:txBody>
      </p:sp>
      <p:sp>
        <p:nvSpPr>
          <p:cNvPr id="3" name="Content Placeholder 2"/>
          <p:cNvSpPr>
            <a:spLocks noGrp="1"/>
          </p:cNvSpPr>
          <p:nvPr>
            <p:ph idx="1"/>
          </p:nvPr>
        </p:nvSpPr>
        <p:spPr>
          <a:xfrm>
            <a:off x="381000" y="1371600"/>
            <a:ext cx="8305800" cy="5029200"/>
          </a:xfrm>
        </p:spPr>
        <p:txBody>
          <a:bodyPr/>
          <a:lstStyle/>
          <a:p>
            <a:r>
              <a:rPr lang="en-US" dirty="0" smtClean="0"/>
              <a:t>Throughput Metrics (2) </a:t>
            </a:r>
            <a:endParaRPr lang="en-US" sz="2000" dirty="0" smtClean="0"/>
          </a:p>
          <a:p>
            <a:pPr lvl="1"/>
            <a:r>
              <a:rPr lang="en-US" dirty="0" smtClean="0"/>
              <a:t>Per-BSS aggregated DL/UL throughput</a:t>
            </a:r>
          </a:p>
          <a:p>
            <a:pPr lvl="2"/>
            <a:r>
              <a:rPr lang="en-US" sz="2000" dirty="0" smtClean="0"/>
              <a:t>This metrics is used to measure the capacity of BSS in different simulation scenario.  </a:t>
            </a:r>
          </a:p>
          <a:p>
            <a:pPr lvl="2"/>
            <a:r>
              <a:rPr lang="en-US" sz="2000" dirty="0" smtClean="0"/>
              <a:t>Definition:  Per-BSS aggregated DL/UL throughput is measured by aggregating per-STA DL/UL throughput in BSS.</a:t>
            </a:r>
          </a:p>
          <a:p>
            <a:pPr lvl="2"/>
            <a:endParaRPr lang="en-US" sz="2000" dirty="0" smtClean="0"/>
          </a:p>
          <a:p>
            <a:pPr lvl="2"/>
            <a:r>
              <a:rPr lang="en-US" sz="2000" dirty="0" smtClean="0"/>
              <a:t>Discussions</a:t>
            </a:r>
          </a:p>
          <a:p>
            <a:pPr lvl="3"/>
            <a:r>
              <a:rPr lang="en-US" sz="1800" dirty="0" smtClean="0"/>
              <a:t>the area throughput (bps/m2) is equivalent to per STA average throughput [8]. </a:t>
            </a:r>
          </a:p>
          <a:p>
            <a:pPr lvl="3"/>
            <a:r>
              <a:rPr lang="en-US" sz="1800" dirty="0" smtClean="0"/>
              <a:t>the area throughput may not be good to reflect network capacity in different scenario</a:t>
            </a:r>
          </a:p>
          <a:p>
            <a:pPr lvl="3"/>
            <a:r>
              <a:rPr lang="en-US" sz="1800" dirty="0" smtClean="0"/>
              <a:t>Suggest to replace area-throughput with per-BSS throughput </a:t>
            </a:r>
          </a:p>
          <a:p>
            <a:pPr lvl="3"/>
            <a:endParaRPr lang="en-US" sz="1800" dirty="0" smtClean="0"/>
          </a:p>
          <a:p>
            <a:pPr lvl="3"/>
            <a:endParaRPr lang="en-US" dirty="0" smtClean="0"/>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7</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HEW Evaluation Metrics</a:t>
            </a:r>
            <a:endParaRPr lang="en-US" dirty="0"/>
          </a:p>
        </p:txBody>
      </p:sp>
      <p:sp>
        <p:nvSpPr>
          <p:cNvPr id="3" name="Content Placeholder 2"/>
          <p:cNvSpPr>
            <a:spLocks noGrp="1"/>
          </p:cNvSpPr>
          <p:nvPr>
            <p:ph idx="1"/>
          </p:nvPr>
        </p:nvSpPr>
        <p:spPr>
          <a:xfrm>
            <a:off x="381000" y="1371600"/>
            <a:ext cx="8305800" cy="4953000"/>
          </a:xfrm>
        </p:spPr>
        <p:txBody>
          <a:bodyPr/>
          <a:lstStyle/>
          <a:p>
            <a:r>
              <a:rPr lang="en-US" dirty="0" smtClean="0"/>
              <a:t>Latency Metrics (1) </a:t>
            </a:r>
            <a:endParaRPr lang="en-US" sz="2000" dirty="0" smtClean="0"/>
          </a:p>
          <a:p>
            <a:pPr lvl="1"/>
            <a:r>
              <a:rPr lang="en-US" dirty="0" smtClean="0"/>
              <a:t>Initial link setup latency</a:t>
            </a:r>
          </a:p>
          <a:p>
            <a:pPr lvl="2"/>
            <a:r>
              <a:rPr lang="en-US" sz="2000" dirty="0" smtClean="0"/>
              <a:t>This metric is to measure the delay in the initial link setup.  </a:t>
            </a:r>
          </a:p>
          <a:p>
            <a:pPr lvl="1"/>
            <a:r>
              <a:rPr lang="en-US" dirty="0" smtClean="0"/>
              <a:t>Handoff latency</a:t>
            </a:r>
          </a:p>
          <a:p>
            <a:pPr lvl="2"/>
            <a:r>
              <a:rPr lang="en-US" sz="2000" dirty="0" smtClean="0"/>
              <a:t>This metric is to measure the delay in the link re-establishment as STA moves from one BSS to another.  </a:t>
            </a:r>
          </a:p>
          <a:p>
            <a:pPr lvl="2">
              <a:buNone/>
            </a:pPr>
            <a:r>
              <a:rPr lang="en-US" sz="2000" dirty="0" smtClean="0"/>
              <a:t>[Discussion] Those two metrics are </a:t>
            </a:r>
            <a:r>
              <a:rPr lang="en-US" sz="2000" dirty="0" smtClean="0"/>
              <a:t>used by </a:t>
            </a:r>
            <a:r>
              <a:rPr lang="en-US" sz="2000" dirty="0" err="1" smtClean="0"/>
              <a:t>TGAi</a:t>
            </a:r>
            <a:r>
              <a:rPr lang="en-US" sz="2000" dirty="0" smtClean="0"/>
              <a:t> to reduce the setup time.  </a:t>
            </a:r>
          </a:p>
          <a:p>
            <a:pPr lvl="1"/>
            <a:r>
              <a:rPr lang="en-US" dirty="0" smtClean="0"/>
              <a:t>Transmission latency.</a:t>
            </a:r>
          </a:p>
          <a:p>
            <a:pPr lvl="2"/>
            <a:r>
              <a:rPr lang="en-US" sz="2000" dirty="0" smtClean="0"/>
              <a:t> This metric is to measure the transmission delay, i.e. medium acquisition time before the MPDU is transmitted.  It could reflect an aspect of MAC efficiency.</a:t>
            </a:r>
          </a:p>
          <a:p>
            <a:pPr lvl="2"/>
            <a:r>
              <a:rPr lang="en-US" sz="2000" dirty="0" smtClean="0"/>
              <a:t>Definition:  the transmission latency is measured from the time that MAC receives a packet till the time that PHY starts transmitting.  </a:t>
            </a:r>
          </a:p>
          <a:p>
            <a:pPr lvl="2"/>
            <a:endParaRPr lang="en-US" sz="2000" dirty="0" smtClean="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8</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HEW Evaluation Metrics</a:t>
            </a:r>
            <a:endParaRPr lang="en-US" dirty="0"/>
          </a:p>
        </p:txBody>
      </p:sp>
      <p:sp>
        <p:nvSpPr>
          <p:cNvPr id="3" name="Content Placeholder 2"/>
          <p:cNvSpPr>
            <a:spLocks noGrp="1"/>
          </p:cNvSpPr>
          <p:nvPr>
            <p:ph idx="1"/>
          </p:nvPr>
        </p:nvSpPr>
        <p:spPr>
          <a:xfrm>
            <a:off x="381000" y="1371600"/>
            <a:ext cx="8534400" cy="2514600"/>
          </a:xfrm>
        </p:spPr>
        <p:txBody>
          <a:bodyPr/>
          <a:lstStyle/>
          <a:p>
            <a:r>
              <a:rPr lang="en-US" dirty="0" smtClean="0"/>
              <a:t>Latency Metrics (2) </a:t>
            </a:r>
            <a:endParaRPr lang="en-US" sz="2000" dirty="0" smtClean="0"/>
          </a:p>
          <a:p>
            <a:pPr lvl="1"/>
            <a:r>
              <a:rPr lang="en-US" dirty="0" smtClean="0"/>
              <a:t>Discussion </a:t>
            </a:r>
          </a:p>
          <a:p>
            <a:pPr lvl="2"/>
            <a:r>
              <a:rPr lang="en-US" sz="2000" dirty="0" smtClean="0"/>
              <a:t>Some real time applications are delay sensitive.  Per-STA throughput measurement could not directly reflect the user experience for those applications.</a:t>
            </a:r>
          </a:p>
          <a:p>
            <a:pPr lvl="2"/>
            <a:r>
              <a:rPr lang="en-US" sz="2000" dirty="0" smtClean="0"/>
              <a:t>In high density scenario,  the  transmission latency might be large and need to be evaluated. </a:t>
            </a:r>
          </a:p>
          <a:p>
            <a:pPr lvl="2"/>
            <a:endParaRPr lang="en-US" dirty="0" smtClean="0"/>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9</a:t>
            </a:fld>
            <a:endParaRPr lang="en-US" dirty="0"/>
          </a:p>
        </p:txBody>
      </p:sp>
      <p:grpSp>
        <p:nvGrpSpPr>
          <p:cNvPr id="66" name="Group 65"/>
          <p:cNvGrpSpPr/>
          <p:nvPr/>
        </p:nvGrpSpPr>
        <p:grpSpPr>
          <a:xfrm>
            <a:off x="931077" y="5181600"/>
            <a:ext cx="7586314" cy="948154"/>
            <a:chOff x="931077" y="5342464"/>
            <a:chExt cx="7586314" cy="948154"/>
          </a:xfrm>
        </p:grpSpPr>
        <p:sp>
          <p:nvSpPr>
            <p:cNvPr id="30" name="TextBox 29"/>
            <p:cNvSpPr txBox="1"/>
            <p:nvPr/>
          </p:nvSpPr>
          <p:spPr>
            <a:xfrm>
              <a:off x="1066800" y="5982841"/>
              <a:ext cx="520784" cy="307777"/>
            </a:xfrm>
            <a:prstGeom prst="rect">
              <a:avLst/>
            </a:prstGeom>
            <a:noFill/>
          </p:spPr>
          <p:txBody>
            <a:bodyPr wrap="none" rtlCol="0">
              <a:spAutoFit/>
            </a:bodyPr>
            <a:lstStyle/>
            <a:p>
              <a:r>
                <a:rPr lang="en-US" sz="1400" b="1" dirty="0" smtClean="0"/>
                <a:t>STA</a:t>
              </a:r>
              <a:endParaRPr lang="en-US" sz="1400" b="1" dirty="0"/>
            </a:p>
          </p:txBody>
        </p:sp>
        <p:cxnSp>
          <p:nvCxnSpPr>
            <p:cNvPr id="32" name="Straight Connector 31"/>
            <p:cNvCxnSpPr/>
            <p:nvPr/>
          </p:nvCxnSpPr>
          <p:spPr bwMode="auto">
            <a:xfrm>
              <a:off x="1202191" y="5909618"/>
              <a:ext cx="73152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TextBox 44"/>
            <p:cNvSpPr txBox="1"/>
            <p:nvPr/>
          </p:nvSpPr>
          <p:spPr>
            <a:xfrm>
              <a:off x="2514600" y="5571064"/>
              <a:ext cx="914400" cy="338554"/>
            </a:xfrm>
            <a:prstGeom prst="rect">
              <a:avLst/>
            </a:prstGeom>
            <a:noFill/>
            <a:ln>
              <a:solidFill>
                <a:schemeClr val="tx1"/>
              </a:solidFill>
            </a:ln>
          </p:spPr>
          <p:txBody>
            <a:bodyPr wrap="square" rtlCol="0">
              <a:spAutoFit/>
            </a:bodyPr>
            <a:lstStyle/>
            <a:p>
              <a:r>
                <a:rPr lang="en-US" sz="1600" dirty="0" smtClean="0"/>
                <a:t>TXOP</a:t>
              </a:r>
              <a:endParaRPr lang="en-US" sz="1600" dirty="0"/>
            </a:p>
          </p:txBody>
        </p:sp>
        <p:sp>
          <p:nvSpPr>
            <p:cNvPr id="46" name="TextBox 45"/>
            <p:cNvSpPr txBox="1"/>
            <p:nvPr/>
          </p:nvSpPr>
          <p:spPr>
            <a:xfrm>
              <a:off x="7332134" y="5909618"/>
              <a:ext cx="718466" cy="338554"/>
            </a:xfrm>
            <a:prstGeom prst="rect">
              <a:avLst/>
            </a:prstGeom>
            <a:noFill/>
            <a:ln>
              <a:solidFill>
                <a:schemeClr val="tx1"/>
              </a:solidFill>
            </a:ln>
          </p:spPr>
          <p:txBody>
            <a:bodyPr wrap="none" rtlCol="0">
              <a:spAutoFit/>
            </a:bodyPr>
            <a:lstStyle/>
            <a:p>
              <a:r>
                <a:rPr lang="en-US" sz="1600" dirty="0" smtClean="0"/>
                <a:t>TXOP</a:t>
              </a:r>
              <a:endParaRPr lang="en-US" sz="1600" dirty="0"/>
            </a:p>
          </p:txBody>
        </p:sp>
        <p:cxnSp>
          <p:nvCxnSpPr>
            <p:cNvPr id="48" name="Straight Arrow Connector 47"/>
            <p:cNvCxnSpPr/>
            <p:nvPr/>
          </p:nvCxnSpPr>
          <p:spPr bwMode="auto">
            <a:xfrm flipH="1">
              <a:off x="2192792" y="6104464"/>
              <a:ext cx="2396142"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49" name="TextBox 48"/>
            <p:cNvSpPr txBox="1"/>
            <p:nvPr/>
          </p:nvSpPr>
          <p:spPr>
            <a:xfrm>
              <a:off x="4647753" y="5918310"/>
              <a:ext cx="779381" cy="338554"/>
            </a:xfrm>
            <a:prstGeom prst="rect">
              <a:avLst/>
            </a:prstGeom>
            <a:noFill/>
          </p:spPr>
          <p:txBody>
            <a:bodyPr wrap="none" rtlCol="0">
              <a:spAutoFit/>
            </a:bodyPr>
            <a:lstStyle/>
            <a:p>
              <a:r>
                <a:rPr lang="en-US" sz="1600" dirty="0" smtClean="0">
                  <a:solidFill>
                    <a:srgbClr val="FF0000"/>
                  </a:solidFill>
                </a:rPr>
                <a:t>latency</a:t>
              </a:r>
              <a:endParaRPr lang="en-US" sz="1600" dirty="0">
                <a:solidFill>
                  <a:srgbClr val="FF0000"/>
                </a:solidFill>
              </a:endParaRPr>
            </a:p>
          </p:txBody>
        </p:sp>
        <p:cxnSp>
          <p:nvCxnSpPr>
            <p:cNvPr id="51" name="Straight Arrow Connector 50"/>
            <p:cNvCxnSpPr/>
            <p:nvPr/>
          </p:nvCxnSpPr>
          <p:spPr bwMode="auto">
            <a:xfrm>
              <a:off x="5503334" y="6104464"/>
              <a:ext cx="18288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52" name="Straight Connector 51"/>
            <p:cNvCxnSpPr/>
            <p:nvPr/>
          </p:nvCxnSpPr>
          <p:spPr bwMode="auto">
            <a:xfrm>
              <a:off x="2201333" y="5342464"/>
              <a:ext cx="0" cy="914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a:off x="2192791" y="5757218"/>
              <a:ext cx="0" cy="228600"/>
            </a:xfrm>
            <a:prstGeom prst="line">
              <a:avLst/>
            </a:prstGeom>
            <a:solidFill>
              <a:schemeClr val="accent1"/>
            </a:solidFill>
            <a:ln w="38100" cap="flat" cmpd="sng" algn="ctr">
              <a:solidFill>
                <a:schemeClr val="tx1"/>
              </a:solidFill>
              <a:prstDash val="solid"/>
              <a:round/>
              <a:headEnd type="none" w="sm" len="sm"/>
              <a:tailEnd type="none" w="sm" len="sm"/>
            </a:ln>
            <a:effectLst/>
          </p:spPr>
        </p:cxnSp>
        <p:sp>
          <p:nvSpPr>
            <p:cNvPr id="56" name="TextBox 55"/>
            <p:cNvSpPr txBox="1"/>
            <p:nvPr/>
          </p:nvSpPr>
          <p:spPr>
            <a:xfrm>
              <a:off x="931077" y="5528618"/>
              <a:ext cx="809324" cy="307777"/>
            </a:xfrm>
            <a:prstGeom prst="rect">
              <a:avLst/>
            </a:prstGeom>
            <a:noFill/>
          </p:spPr>
          <p:txBody>
            <a:bodyPr wrap="none" rtlCol="0">
              <a:spAutoFit/>
            </a:bodyPr>
            <a:lstStyle/>
            <a:p>
              <a:r>
                <a:rPr lang="en-US" sz="1400" b="1" dirty="0" smtClean="0"/>
                <a:t>AP/STA</a:t>
              </a:r>
              <a:endParaRPr lang="en-US" sz="1400" b="1" dirty="0"/>
            </a:p>
          </p:txBody>
        </p:sp>
        <p:sp>
          <p:nvSpPr>
            <p:cNvPr id="57" name="TextBox 56"/>
            <p:cNvSpPr txBox="1"/>
            <p:nvPr/>
          </p:nvSpPr>
          <p:spPr>
            <a:xfrm>
              <a:off x="3810000" y="5571064"/>
              <a:ext cx="914400" cy="338554"/>
            </a:xfrm>
            <a:prstGeom prst="rect">
              <a:avLst/>
            </a:prstGeom>
            <a:noFill/>
            <a:ln>
              <a:solidFill>
                <a:schemeClr val="tx1"/>
              </a:solidFill>
            </a:ln>
          </p:spPr>
          <p:txBody>
            <a:bodyPr wrap="square" rtlCol="0">
              <a:spAutoFit/>
            </a:bodyPr>
            <a:lstStyle/>
            <a:p>
              <a:r>
                <a:rPr lang="en-US" sz="1600" dirty="0" smtClean="0"/>
                <a:t>TXOP</a:t>
              </a:r>
              <a:endParaRPr lang="en-US" sz="1600" dirty="0"/>
            </a:p>
          </p:txBody>
        </p:sp>
        <p:sp>
          <p:nvSpPr>
            <p:cNvPr id="58" name="TextBox 57"/>
            <p:cNvSpPr txBox="1"/>
            <p:nvPr/>
          </p:nvSpPr>
          <p:spPr>
            <a:xfrm>
              <a:off x="6096000" y="5571064"/>
              <a:ext cx="914400" cy="338554"/>
            </a:xfrm>
            <a:prstGeom prst="rect">
              <a:avLst/>
            </a:prstGeom>
            <a:noFill/>
            <a:ln>
              <a:solidFill>
                <a:schemeClr val="tx1"/>
              </a:solidFill>
            </a:ln>
          </p:spPr>
          <p:txBody>
            <a:bodyPr wrap="square" rtlCol="0">
              <a:spAutoFit/>
            </a:bodyPr>
            <a:lstStyle/>
            <a:p>
              <a:r>
                <a:rPr lang="en-US" sz="1600" dirty="0" smtClean="0"/>
                <a:t>TXOP</a:t>
              </a:r>
              <a:endParaRPr lang="en-US" sz="1600" dirty="0"/>
            </a:p>
          </p:txBody>
        </p:sp>
        <p:sp>
          <p:nvSpPr>
            <p:cNvPr id="59" name="TextBox 58"/>
            <p:cNvSpPr txBox="1"/>
            <p:nvPr/>
          </p:nvSpPr>
          <p:spPr>
            <a:xfrm>
              <a:off x="5029200" y="5418664"/>
              <a:ext cx="761747" cy="400110"/>
            </a:xfrm>
            <a:prstGeom prst="rect">
              <a:avLst/>
            </a:prstGeom>
            <a:noFill/>
          </p:spPr>
          <p:txBody>
            <a:bodyPr wrap="none" rtlCol="0">
              <a:spAutoFit/>
            </a:bodyPr>
            <a:lstStyle/>
            <a:p>
              <a:r>
                <a:rPr lang="en-US" sz="2000" dirty="0" smtClean="0"/>
                <a:t>…….</a:t>
              </a:r>
              <a:endParaRPr lang="en-US" sz="2000" dirty="0"/>
            </a:p>
          </p:txBody>
        </p:sp>
      </p:gr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52017</TotalTime>
  <Words>966</Words>
  <Application>Microsoft Office PowerPoint</Application>
  <PresentationFormat>On-screen Show (4:3)</PresentationFormat>
  <Paragraphs>158</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1_Extend Submission Template</vt:lpstr>
      <vt:lpstr>HEW Evaluation Metrics</vt:lpstr>
      <vt:lpstr>Background</vt:lpstr>
      <vt:lpstr>Background</vt:lpstr>
      <vt:lpstr>Background</vt:lpstr>
      <vt:lpstr>Proposals</vt:lpstr>
      <vt:lpstr>HEW Evaluation Metrics</vt:lpstr>
      <vt:lpstr>HEW Evaluation Metrics</vt:lpstr>
      <vt:lpstr>HEW Evaluation Metrics</vt:lpstr>
      <vt:lpstr>HEW Evaluation Metrics</vt:lpstr>
      <vt:lpstr>HEW Evaluation Metrics</vt:lpstr>
      <vt:lpstr>Summary</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cp:lastModifiedBy>
  <cp:revision>2011</cp:revision>
  <cp:lastPrinted>1998-02-10T13:28:06Z</cp:lastPrinted>
  <dcterms:created xsi:type="dcterms:W3CDTF">2009-12-02T19:05:24Z</dcterms:created>
  <dcterms:modified xsi:type="dcterms:W3CDTF">2014-01-22T16:54:02Z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