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78" r:id="rId3"/>
    <p:sldId id="339" r:id="rId4"/>
    <p:sldId id="344" r:id="rId5"/>
    <p:sldId id="327" r:id="rId6"/>
    <p:sldId id="336" r:id="rId7"/>
    <p:sldId id="326" r:id="rId8"/>
    <p:sldId id="347" r:id="rId9"/>
    <p:sldId id="338" r:id="rId10"/>
    <p:sldId id="281" r:id="rId11"/>
    <p:sldId id="286" r:id="rId12"/>
    <p:sldId id="291" r:id="rId13"/>
    <p:sldId id="295" r:id="rId14"/>
    <p:sldId id="343" r:id="rId15"/>
    <p:sldId id="346" r:id="rId16"/>
    <p:sldId id="280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76" autoAdjust="0"/>
  </p:normalViewPr>
  <p:slideViewPr>
    <p:cSldViewPr>
      <p:cViewPr>
        <p:scale>
          <a:sx n="100" d="100"/>
          <a:sy n="100" d="100"/>
        </p:scale>
        <p:origin x="-690" y="1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27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27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D641EDDF-DB5B-4ABB-A263-99C9D3316F7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27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27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78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78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32639BD5-1D22-4450-A1D8-AA398517DDD5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78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78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7DFC70CD-AA27-4F17-8E96-92B2EA82AF38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89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89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734D471-6454-471D-A711-6EED3DF1D25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89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89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30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28398B4-DAE8-4FA7-83C8-26E5BDC6591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205BC728-8460-4716-91D0-7D214BB3AC7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4EE0D702-7A27-4264-82F8-1683136B9E0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8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3E5D11F-20FA-4889-9D94-08C3D54988E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802.11-14/0100r0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rfc7029/" TargetMode="External"/><Relationship Id="rId3" Type="http://schemas.openxmlformats.org/officeDocument/2006/relationships/hyperlink" Target="http://www.ietf.org/html.charters/emu-charter.html" TargetMode="External"/><Relationship Id="rId7" Type="http://schemas.openxmlformats.org/officeDocument/2006/relationships/hyperlink" Target="http://datatracker.ietf.org/doc/rfc6678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rfc6677/" TargetMode="External"/><Relationship Id="rId5" Type="http://schemas.openxmlformats.org/officeDocument/2006/relationships/hyperlink" Target="http://datatracker.ietf.org/doc/rfc5433/" TargetMode="External"/><Relationship Id="rId4" Type="http://schemas.openxmlformats.org/officeDocument/2006/relationships/hyperlink" Target="http://datatracker.ietf.org/doc/rfc5216/" TargetMode="External"/><Relationship Id="rId9" Type="http://schemas.openxmlformats.org/officeDocument/2006/relationships/hyperlink" Target="http://datatracker.ietf.org/doc/draft-ietf-emu-eap-tunnel-method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09/11-09-0718-01-000v-liaison-request-to-ietf-geopriv.doc" TargetMode="External"/><Relationship Id="rId3" Type="http://schemas.openxmlformats.org/officeDocument/2006/relationships/hyperlink" Target="http://www.ietf.org/html.charters/geopriv-charter.html" TargetMode="External"/><Relationship Id="rId7" Type="http://schemas.openxmlformats.org/officeDocument/2006/relationships/hyperlink" Target="http://www.ietf.org/rfc/rfc4776.txt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tf.org/rfc/rfc3693.txt" TargetMode="External"/><Relationship Id="rId5" Type="http://schemas.openxmlformats.org/officeDocument/2006/relationships/hyperlink" Target="https://datatracker.ietf.org/doc/rfc7035/" TargetMode="External"/><Relationship Id="rId10" Type="http://schemas.openxmlformats.org/officeDocument/2006/relationships/hyperlink" Target="https://datatracker.ietf.org/doc/draft-ietf-geopriv-res-gw-lis-discovery/" TargetMode="External"/><Relationship Id="rId4" Type="http://schemas.openxmlformats.org/officeDocument/2006/relationships/hyperlink" Target="http://www.ietf.org/proceedings/66/IDs/draft-ietf-geopriv-radius-lo-08.txt" TargetMode="External"/><Relationship Id="rId9" Type="http://schemas.openxmlformats.org/officeDocument/2006/relationships/hyperlink" Target="http://datatracker.ietf.org/doc/rfc7105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draft-ietf-ecrit-unauthenticated-access/" TargetMode="External"/><Relationship Id="rId3" Type="http://schemas.openxmlformats.org/officeDocument/2006/relationships/hyperlink" Target="http://www.ietf.org/dyn/wg/charter/ecrit-charter.html" TargetMode="External"/><Relationship Id="rId7" Type="http://schemas.openxmlformats.org/officeDocument/2006/relationships/hyperlink" Target="http://datatracker.ietf.org/doc/draft-ietf-ecrit-additional-data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gellens-ecrit-ecall/" TargetMode="External"/><Relationship Id="rId5" Type="http://schemas.openxmlformats.org/officeDocument/2006/relationships/hyperlink" Target="http://tools.ietf.org/id/draft-thomson-ecrit-civic-boundary-02.txt" TargetMode="External"/><Relationship Id="rId4" Type="http://schemas.openxmlformats.org/officeDocument/2006/relationships/hyperlink" Target="http://datatracker.ietf.org/doc/rfc6443/" TargetMode="External"/><Relationship Id="rId9" Type="http://schemas.openxmlformats.org/officeDocument/2006/relationships/hyperlink" Target="https://datatracker.ietf.org/doc/draft-gellens-ecrit-car-crash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homenet/" TargetMode="External"/><Relationship Id="rId7" Type="http://schemas.openxmlformats.org/officeDocument/2006/relationships/hyperlink" Target="https://datatracker.ietf.org/doc/draft-ietf-homenet-arch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fc-base.org/txt/rfc-6763.txt" TargetMode="External"/><Relationship Id="rId5" Type="http://schemas.openxmlformats.org/officeDocument/2006/relationships/hyperlink" Target="http://datatracker.ietf.org/doc/draft-cao-homenet-mif-srvdis/" TargetMode="External"/><Relationship Id="rId4" Type="http://schemas.openxmlformats.org/officeDocument/2006/relationships/hyperlink" Target="http://datatracker.ietf.org/doc/draft-winters-homenet-sper-interaction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atracker.ietf.org/doc/draft-ietf-opsawg-capwap-hybridmac/" TargetMode="External"/><Relationship Id="rId4" Type="http://schemas.openxmlformats.org/officeDocument/2006/relationships/hyperlink" Target="http://datatracker.ietf.org/doc/draft-ietf-opsawg-capwap-extension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wpan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atracker.ietf.org/wg/core/" TargetMode="External"/><Relationship Id="rId4" Type="http://schemas.openxmlformats.org/officeDocument/2006/relationships/hyperlink" Target="http://datatracker.ietf.org/wg/roll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122-01-0000-january-2012-liaison-to-ietf.ppt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hyperlink" Target="http://www.iab.org/activities/joint-activities/iab-ieee-coordination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id/draft-iab-rfc4441rev-07.tx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ietf-paws-protocol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rfc6953/" TargetMode="External"/><Relationship Id="rId5" Type="http://schemas.openxmlformats.org/officeDocument/2006/relationships/hyperlink" Target="https://datatracker.ietf.org/doc/draft-patil-paws-problem-stmt/" TargetMode="External"/><Relationship Id="rId4" Type="http://schemas.openxmlformats.org/officeDocument/2006/relationships/hyperlink" Target="https://datatracker.ietf.org/wg/paws/charte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rfc4441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eee-sa.centraldesktop.com/802liaisondb/FrontPage" TargetMode="External"/><Relationship Id="rId5" Type="http://schemas.openxmlformats.org/officeDocument/2006/relationships/hyperlink" Target="https://datatracker.ietf.org/liaison/" TargetMode="External"/><Relationship Id="rId4" Type="http://schemas.openxmlformats.org/officeDocument/2006/relationships/hyperlink" Target="http://www.ietf.org/liaison/managers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trac.tools.ietf.org/bof/trac/wiki/WikiStar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atatracker.ietf.org/doc/draft-ietf-radext-ieee802ex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2014-01-22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/>
        </p:nvGraphicFramePr>
        <p:xfrm>
          <a:off x="533400" y="22860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" name="Document" r:id="rId4" imgW="8252926" imgH="2532697" progId="Word.Document.8">
                  <p:embed/>
                </p:oleObj>
              </mc:Choice>
              <mc:Fallback>
                <p:oleObj name="Document" r:id="rId4" imgW="8252926" imgH="253269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860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3BD9D14-B20B-461C-8E52-3D63F369AD28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EAP Method Update (EMU) 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dirty="0" smtClean="0">
                <a:hlinkClick r:id="rId3"/>
              </a:rPr>
              <a:t>http://www.ietf.org/html.charters/emu-charter.html</a:t>
            </a:r>
            <a:r>
              <a:rPr lang="en-GB" sz="1600" dirty="0" smtClean="0"/>
              <a:t> </a:t>
            </a:r>
            <a:endParaRPr lang="en-GB" sz="16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en-US" sz="1600" dirty="0" smtClean="0"/>
              <a:t>RFC Documents - published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The EAP-TLS Authentication </a:t>
            </a:r>
            <a:r>
              <a:rPr lang="en-US" sz="1400" dirty="0" smtClean="0"/>
              <a:t>Protocol - </a:t>
            </a:r>
            <a:r>
              <a:rPr lang="en-US" sz="1400" dirty="0" smtClean="0">
                <a:hlinkClick r:id="rId4"/>
              </a:rPr>
              <a:t>http</a:t>
            </a:r>
            <a:r>
              <a:rPr lang="en-US" sz="1400" dirty="0">
                <a:hlinkClick r:id="rId4"/>
              </a:rPr>
              <a:t>://datatracker.ietf.org/doc/rfc5216</a:t>
            </a:r>
            <a:r>
              <a:rPr lang="en-US" sz="1400" dirty="0" smtClean="0">
                <a:hlinkClick r:id="rId4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Extensible Authentication Protocol - Generalized Pre-Shared Key (EAP-GPSK) </a:t>
            </a:r>
            <a:r>
              <a:rPr lang="en-US" sz="1400" dirty="0" smtClean="0"/>
              <a:t>Method- </a:t>
            </a:r>
            <a:r>
              <a:rPr lang="en-US" sz="1400" dirty="0" smtClean="0">
                <a:hlinkClick r:id="rId5"/>
              </a:rPr>
              <a:t>http</a:t>
            </a:r>
            <a:r>
              <a:rPr lang="en-US" sz="1400" dirty="0">
                <a:hlinkClick r:id="rId5"/>
              </a:rPr>
              <a:t>://datatracker.ietf.org/doc/rfc5433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Channel-Binding </a:t>
            </a:r>
            <a:r>
              <a:rPr lang="en-US" sz="1400" dirty="0"/>
              <a:t>Support for Extensible Authentication Protocol (EAP) </a:t>
            </a:r>
            <a:r>
              <a:rPr lang="en-US" sz="1400" dirty="0" smtClean="0"/>
              <a:t>Methods </a:t>
            </a:r>
            <a:r>
              <a:rPr lang="en-US" sz="1400" dirty="0" smtClean="0">
                <a:hlinkClick r:id="rId6"/>
              </a:rPr>
              <a:t>http</a:t>
            </a:r>
            <a:r>
              <a:rPr lang="en-US" sz="1400" dirty="0">
                <a:hlinkClick r:id="rId6"/>
              </a:rPr>
              <a:t>://datatracker.ietf.org/doc/rfc6677</a:t>
            </a:r>
            <a:r>
              <a:rPr lang="en-US" sz="1400" dirty="0" smtClean="0">
                <a:hlinkClick r:id="rId6"/>
              </a:rPr>
              <a:t>/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Requirements for a Tunnel-Based Extensible Authentication Protocol (EAP) </a:t>
            </a:r>
            <a:r>
              <a:rPr lang="en-US" sz="1400" dirty="0" smtClean="0"/>
              <a:t>Method - </a:t>
            </a:r>
            <a:r>
              <a:rPr lang="en-US" sz="1400" dirty="0" smtClean="0">
                <a:hlinkClick r:id="rId7"/>
              </a:rPr>
              <a:t>http</a:t>
            </a:r>
            <a:r>
              <a:rPr lang="en-US" sz="1400" dirty="0">
                <a:hlinkClick r:id="rId7"/>
              </a:rPr>
              <a:t>://datatracker.ietf.org/doc/rfc6678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EAP Mutual Cryptographic Binding: Introduces a new form of cryptographic binding that protects both peer and server, rather than just the server. Published as </a:t>
            </a:r>
            <a:r>
              <a:rPr lang="en-US" sz="1600" dirty="0">
                <a:hlinkClick r:id="rId8"/>
              </a:rPr>
              <a:t>http://datatracker.ietf.org/doc/rfc7029/</a:t>
            </a:r>
            <a:r>
              <a:rPr lang="en-US" sz="1600" dirty="0"/>
              <a:t> </a:t>
            </a:r>
          </a:p>
          <a:p>
            <a:pPr lvl="2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GB" sz="1600" dirty="0" smtClean="0"/>
              <a:t>Updates [January 2014]: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Tunnel EAP Method (TEAP) in RFC editor queue: </a:t>
            </a:r>
            <a:r>
              <a:rPr lang="en-US" sz="1400" dirty="0" smtClean="0">
                <a:hlinkClick r:id="rId9"/>
              </a:rPr>
              <a:t>http</a:t>
            </a:r>
            <a:r>
              <a:rPr lang="en-US" sz="1400" dirty="0">
                <a:hlinkClick r:id="rId9"/>
              </a:rPr>
              <a:t>://datatracker.ietf.org/doc/draft-ietf-emu-eap-tunnel-method</a:t>
            </a:r>
            <a:r>
              <a:rPr lang="en-US" sz="1400" dirty="0" smtClean="0">
                <a:hlinkClick r:id="rId9"/>
              </a:rPr>
              <a:t>/</a:t>
            </a:r>
            <a:r>
              <a:rPr lang="en-US" sz="14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6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lvl="1">
              <a:lnSpc>
                <a:spcPct val="80000"/>
              </a:lnSpc>
              <a:defRPr/>
            </a:pPr>
            <a:endParaRPr lang="en-US" sz="140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1630FB1-92F5-412B-AEC7-F687C517F0C0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IETF Geographic Location and Privacy (Geopriv) WG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http://www.ietf.org/html.charters/geopriv-charter.html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Specific reference to WLANs: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Carrying Location Objects in RADIUS, see </a:t>
            </a:r>
            <a:r>
              <a:rPr lang="en-US" sz="1600" dirty="0" smtClean="0">
                <a:hlinkClick r:id="rId4"/>
              </a:rPr>
              <a:t>http://www.ietf.org/proceedings/66/IDs/draft-ietf-geopriv-radius-lo-08.txt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Relative </a:t>
            </a:r>
            <a:r>
              <a:rPr lang="en-US" sz="1600" dirty="0"/>
              <a:t>Location, published as RFC 7035, see </a:t>
            </a:r>
            <a:r>
              <a:rPr lang="en-US" sz="1600" dirty="0">
                <a:hlinkClick r:id="rId5"/>
              </a:rPr>
              <a:t>https://datatracker.ietf.org/doc/rfc7035/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Documents referenced in 802.11 (</a:t>
            </a:r>
            <a:r>
              <a:rPr lang="en-US" sz="1800" dirty="0" err="1" smtClean="0"/>
              <a:t>TGv</a:t>
            </a:r>
            <a:r>
              <a:rPr lang="en-US" sz="1800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sz="1600" dirty="0" err="1" smtClean="0"/>
              <a:t>Geopriv</a:t>
            </a:r>
            <a:r>
              <a:rPr lang="en-US" sz="1600" dirty="0" smtClean="0"/>
              <a:t> Requirements, see </a:t>
            </a:r>
            <a:r>
              <a:rPr lang="en-US" sz="1600" dirty="0" smtClean="0">
                <a:hlinkClick r:id="rId6"/>
              </a:rPr>
              <a:t>http://www.ietf.org/rfc/rfc3693.txt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Civic Address definitions, see </a:t>
            </a:r>
            <a:r>
              <a:rPr lang="en-US" sz="1600" dirty="0" smtClean="0">
                <a:hlinkClick r:id="rId7"/>
              </a:rPr>
              <a:t>http://www.ietf.org/rfc/rfc4776.txt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July 2009 Liaison to IETF GEOPRIV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 smtClean="0">
                <a:hlinkClick r:id="rId8"/>
              </a:rPr>
              <a:t>https://mentor.ieee.org/802.11/dcn/09/11-09-0718-01-000v-liaison-request-to-ietf-geopriv.doc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[January 2014]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Using Device-provided Location-Related Measurements in Location Configuration Protocols, Published as RFC 7105, </a:t>
            </a:r>
            <a:r>
              <a:rPr lang="en-US" sz="1600" dirty="0" smtClean="0">
                <a:hlinkClick r:id="rId9"/>
              </a:rPr>
              <a:t>http://datatracker.ietf.org/doc/rfc7105/</a:t>
            </a:r>
            <a:r>
              <a:rPr lang="en-US" sz="1600" dirty="0" smtClean="0"/>
              <a:t> </a:t>
            </a:r>
            <a:endParaRPr lang="en-US" sz="1000" dirty="0" smtClean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Updated: Location Information Server Discovery using IP address </a:t>
            </a:r>
            <a:r>
              <a:rPr lang="en-US" sz="1600" dirty="0"/>
              <a:t>and reverse DNS, see </a:t>
            </a:r>
            <a:r>
              <a:rPr lang="en-US" sz="1600" dirty="0">
                <a:hlinkClick r:id="rId10"/>
              </a:rPr>
              <a:t>https://datatracker.ietf.org/doc/draft-ietf-geopriv-res-gw-lis-discovery</a:t>
            </a:r>
            <a:r>
              <a:rPr lang="en-US" sz="1600" dirty="0" smtClean="0">
                <a:hlinkClick r:id="rId10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endParaRPr lang="en-US" sz="9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07800250-5732-46B4-B14C-1F0DC15AA41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Emergency Context Resolution with Internet Technologies (ECRIT) 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dirty="0" smtClean="0">
                <a:hlinkClick r:id="rId3"/>
              </a:rPr>
              <a:t>http://www.ietf.org/dyn/wg/charter/ecrit-charter.html</a:t>
            </a:r>
            <a:r>
              <a:rPr lang="en-GB" sz="1800" dirty="0" smtClean="0"/>
              <a:t> 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1800" dirty="0" smtClean="0"/>
              <a:t>Emergency Services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Framework for Emergency Calling using Internet Multimedia, see </a:t>
            </a:r>
            <a:r>
              <a:rPr lang="en-US" sz="1600" dirty="0" smtClean="0">
                <a:hlinkClick r:id="rId4"/>
              </a:rPr>
              <a:t>http://datatracker.ietf.org/doc/rfc6443/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Describing boundaries for Civic Addresses, see </a:t>
            </a:r>
            <a:r>
              <a:rPr lang="en-US" sz="1600" dirty="0" smtClean="0">
                <a:hlinkClick r:id="rId5"/>
              </a:rPr>
              <a:t>http://tools.ietf.org/id/draft-thomson-ecrit-civic-boundary-02.txt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[January 2014]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</a:t>
            </a:r>
            <a:r>
              <a:rPr lang="en-US" sz="1400" dirty="0"/>
              <a:t>Next-Generation Pan-European </a:t>
            </a:r>
            <a:r>
              <a:rPr lang="en-US" sz="1400" dirty="0" err="1"/>
              <a:t>eCall</a:t>
            </a:r>
            <a:r>
              <a:rPr lang="en-US" sz="1400" dirty="0"/>
              <a:t>, see </a:t>
            </a:r>
            <a:r>
              <a:rPr lang="en-US" sz="1400" dirty="0">
                <a:hlinkClick r:id="rId6"/>
              </a:rPr>
              <a:t>https://datatracker.ietf.org/doc/draft-gellens-ecrit-ecall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Additional Data related to an emergency call, see </a:t>
            </a:r>
            <a:r>
              <a:rPr lang="en-US" sz="1400" dirty="0" smtClean="0">
                <a:hlinkClick r:id="rId7"/>
              </a:rPr>
              <a:t>http://datatracker.ietf.org/doc/draft-ietf-ecrit-additional-data/</a:t>
            </a:r>
            <a:r>
              <a:rPr lang="en-US" sz="1400" dirty="0" smtClean="0"/>
              <a:t> 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Of interest: Unauthorized access, </a:t>
            </a:r>
            <a:r>
              <a:rPr lang="en-US" sz="1400" dirty="0"/>
              <a:t>see </a:t>
            </a:r>
            <a:r>
              <a:rPr lang="en-US" sz="1400" dirty="0">
                <a:hlinkClick r:id="rId8"/>
              </a:rPr>
              <a:t>http://datatracker.ietf.org/doc/draft-ietf-ecrit-unauthenticated-access</a:t>
            </a:r>
            <a:r>
              <a:rPr lang="en-US" sz="1400" dirty="0" smtClean="0">
                <a:hlinkClick r:id="rId8"/>
              </a:rPr>
              <a:t>/</a:t>
            </a:r>
            <a:r>
              <a:rPr lang="en-US" sz="1400" dirty="0" smtClean="0"/>
              <a:t> in IESG review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Of interest: Internet Protocol-based In-Vehicle Emergency Calls, see </a:t>
            </a:r>
            <a:r>
              <a:rPr lang="en-US" sz="1400" dirty="0">
                <a:hlinkClick r:id="rId9"/>
              </a:rPr>
              <a:t>https://datatracker.ietf.org/doc/draft-gellens-ecrit-car-crash/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 lvl="1">
              <a:lnSpc>
                <a:spcPct val="80000"/>
              </a:lnSpc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8A9DF8B-7739-464D-BCA9-BDE1E90A768D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 Networking (homenet) WG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 smtClean="0">
                <a:hlinkClick r:id="rId3"/>
              </a:rPr>
              <a:t>https://datatracker.ietf.org/wg/homenet/</a:t>
            </a:r>
            <a:r>
              <a:rPr lang="en-US" sz="1600" dirty="0" smtClean="0"/>
              <a:t>  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This working group focuses on the evolving networking technology </a:t>
            </a:r>
            <a:br>
              <a:rPr lang="en-US" sz="1600" dirty="0" smtClean="0"/>
            </a:br>
            <a:r>
              <a:rPr lang="en-US" sz="1600" dirty="0" smtClean="0"/>
              <a:t>within and among relatively small "residential home" networks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The task of the group is to produce an architecture document that outlines how to construct home networks involving multiple routers and subnets.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This document is expected to apply the IPv6 addressing architecture, prefix delegation, global and ULA addresses, source address selection rules and other existing components of the IPv6 </a:t>
            </a:r>
            <a:br>
              <a:rPr lang="en-US" sz="1400" dirty="0" smtClean="0"/>
            </a:br>
            <a:r>
              <a:rPr lang="en-US" sz="1400" dirty="0" smtClean="0"/>
              <a:t>architecture, as appropriate. 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Updates [January 2014] Documents of interest: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Service Provider Edge Router Interaction, see </a:t>
            </a:r>
            <a:r>
              <a:rPr lang="en-US" sz="1400" dirty="0">
                <a:hlinkClick r:id="rId4"/>
              </a:rPr>
              <a:t>http://datatracker.ietf.org/doc/draft-winters-homenet-sper-interaction/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Service Discovery in the </a:t>
            </a:r>
            <a:r>
              <a:rPr lang="en-US" sz="1400" dirty="0" err="1"/>
              <a:t>Homenet</a:t>
            </a:r>
            <a:r>
              <a:rPr lang="en-US" sz="1400" dirty="0"/>
              <a:t> Environment with Multiple Connections, see </a:t>
            </a:r>
            <a:r>
              <a:rPr lang="en-US" sz="1400" dirty="0">
                <a:hlinkClick r:id="rId5"/>
              </a:rPr>
              <a:t>http://datatracker.ietf.org/doc/draft-cao-homenet-mif-srvdis/</a:t>
            </a:r>
            <a:r>
              <a:rPr lang="en-US" sz="1400" dirty="0"/>
              <a:t> and also DNS based Service Discovery: </a:t>
            </a:r>
            <a:r>
              <a:rPr lang="en-US" sz="1400" dirty="0">
                <a:hlinkClick r:id="rId6"/>
              </a:rPr>
              <a:t>http://www.rfc-base.org/txt/rfc-6763.txt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Home networking Architecture for IPv6, see </a:t>
            </a:r>
            <a:r>
              <a:rPr lang="en-US" sz="1400" dirty="0">
                <a:hlinkClick r:id="rId7"/>
              </a:rPr>
              <a:t>https://datatracker.ietf.org/doc/draft-ietf-homenet-arch/</a:t>
            </a:r>
            <a:r>
              <a:rPr lang="en-US" sz="1400" dirty="0"/>
              <a:t> - submitted for publication</a:t>
            </a:r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Area WG processes submissions related to Operations Area WGs that have closed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Control and Provisioning of Wireless Access Points (CAPWAP) Working Group closed in 2009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Operations Area Working Group work group items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u="sng" dirty="0" smtClean="0">
                <a:hlinkClick r:id="rId4"/>
              </a:rPr>
              <a:t>http</a:t>
            </a:r>
            <a:r>
              <a:rPr lang="en-US" sz="1400" u="sng" dirty="0">
                <a:hlinkClick r:id="rId4"/>
              </a:rPr>
              <a:t>://datatracker.ietf.org/doc/draft-ietf-opsawg-capwap-extension/</a:t>
            </a:r>
            <a:r>
              <a:rPr lang="en-US" sz="1400" u="sng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>
                <a:hlinkClick r:id="rId5"/>
              </a:rPr>
              <a:t>http://datatracker.ietf.org/doc/draft-ietf-opsawg-capwap-hybridmac</a:t>
            </a: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Have a request from OPSAWG chairs for IEEE 802.11 review of (coming revision) of the documents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As agreed in ARC SC, plan to hold a Call for Comments on the updated documents to collect IEEE 802.11 comments</a:t>
            </a:r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 to Smart Grid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GB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6LOWPAN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600" b="0" dirty="0">
                <a:hlinkClick r:id="rId3"/>
              </a:rPr>
              <a:t>http://datatracker.ietf.org/wg/6lowpan/charter/</a:t>
            </a:r>
            <a:endParaRPr lang="en-GB" sz="1600" b="0" dirty="0"/>
          </a:p>
          <a:p>
            <a:pPr lvl="1">
              <a:lnSpc>
                <a:spcPct val="80000"/>
              </a:lnSpc>
            </a:pPr>
            <a:r>
              <a:rPr lang="en-US" sz="1600" dirty="0"/>
              <a:t>Focus: IPv6 over Low Power PAN: Adaption of IPv6 protocol to operate on constrained nodes and link layers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ROLL</a:t>
            </a:r>
          </a:p>
          <a:p>
            <a:pPr lvl="1"/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b="0" dirty="0">
                <a:hlinkClick r:id="rId4"/>
              </a:rPr>
              <a:t>http://datatracker.ietf.org/wg/roll/</a:t>
            </a:r>
            <a:r>
              <a:rPr lang="en-GB" sz="1600" dirty="0"/>
              <a:t> </a:t>
            </a:r>
          </a:p>
          <a:p>
            <a:pPr lvl="1"/>
            <a:r>
              <a:rPr lang="en-US" sz="1600" dirty="0"/>
              <a:t>Focus: Routing over Low Power and </a:t>
            </a:r>
            <a:r>
              <a:rPr lang="en-US" sz="1600" dirty="0" err="1"/>
              <a:t>Lossy</a:t>
            </a:r>
            <a:r>
              <a:rPr lang="en-US" sz="1600" dirty="0"/>
              <a:t> </a:t>
            </a:r>
            <a:r>
              <a:rPr lang="en-US" sz="1600" dirty="0" smtClean="0"/>
              <a:t>Networks</a:t>
            </a: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 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1600" dirty="0"/>
              <a:t>Constrained </a:t>
            </a:r>
            <a:r>
              <a:rPr lang="en-US" sz="1600" dirty="0" err="1"/>
              <a:t>RESTful</a:t>
            </a:r>
            <a:r>
              <a:rPr lang="en-US" sz="1600" dirty="0"/>
              <a:t> Environments)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b="0" dirty="0">
                <a:hlinkClick r:id="rId5"/>
              </a:rPr>
              <a:t>http://datatracker.ietf.org/wg/core/</a:t>
            </a:r>
            <a:r>
              <a:rPr lang="en-GB" sz="1600" b="0" dirty="0"/>
              <a:t> </a:t>
            </a:r>
            <a:endParaRPr lang="en-GB" sz="1600" dirty="0"/>
          </a:p>
          <a:p>
            <a:pPr lvl="1"/>
            <a:r>
              <a:rPr lang="en-US" sz="1600" dirty="0"/>
              <a:t>Focus: framework for resource-oriented applications intended to run on constrained IP networks. </a:t>
            </a:r>
            <a:endParaRPr lang="en-US" sz="16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00729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4AFE48CA-64CD-4957-84CE-969E1D15CE8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RFC 4017 - IEEE 802.11 Requirements on EAP Methods</a:t>
            </a:r>
          </a:p>
          <a:p>
            <a:r>
              <a:rPr lang="en-US" dirty="0" smtClean="0"/>
              <a:t>Jan 2012 report (PAWS, </a:t>
            </a:r>
            <a:r>
              <a:rPr lang="en-US" dirty="0" err="1" smtClean="0"/>
              <a:t>Homenet</a:t>
            </a:r>
            <a:r>
              <a:rPr lang="en-US" dirty="0" smtClean="0"/>
              <a:t> details), </a:t>
            </a:r>
            <a:r>
              <a:rPr lang="en-US" dirty="0" smtClean="0">
                <a:hlinkClick r:id="rId3"/>
              </a:rPr>
              <a:t>https://mentor.ieee.org/802.11/dcn/12/11-12-0122-01-0000-january-2012-liaison-to-ietf.ppt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IEEE 802.11 – IETF liaison report for January 2014.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- 1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Joint Meetings, agenda and presentations: </a:t>
            </a:r>
            <a:r>
              <a:rPr lang="en-US" sz="2000" dirty="0" err="1" smtClean="0"/>
              <a:t>Telecon</a:t>
            </a:r>
            <a:r>
              <a:rPr lang="en-US" sz="2000" dirty="0" smtClean="0"/>
              <a:t> Meeting  held 30 Sept 2013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>
                <a:hlinkClick r:id="rId4"/>
              </a:rPr>
              <a:t>http://www.iab.org/activities/joint-activities/iab-ieee-coordination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  <a:endParaRPr lang="en-US" sz="2400" dirty="0"/>
          </a:p>
          <a:p>
            <a:pPr lvl="1">
              <a:lnSpc>
                <a:spcPct val="80000"/>
              </a:lnSpc>
              <a:defRPr/>
            </a:pPr>
            <a:r>
              <a:rPr lang="en-US" sz="1800" dirty="0"/>
              <a:t>N</a:t>
            </a:r>
            <a:r>
              <a:rPr lang="en-US" sz="1800" dirty="0" smtClean="0"/>
              <a:t>ew coordination item for </a:t>
            </a:r>
            <a:r>
              <a:rPr lang="en-US" sz="1800" dirty="0" smtClean="0"/>
              <a:t>802.11 re: </a:t>
            </a:r>
            <a:r>
              <a:rPr lang="en-US" sz="1800" dirty="0" err="1" smtClean="0"/>
              <a:t>capwap</a:t>
            </a:r>
            <a:r>
              <a:rPr lang="en-US" sz="1800" dirty="0" smtClean="0"/>
              <a:t> drafts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Next joint IEEE 802/IETF IESG coordination meeting:  27 Jan 2014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Next face to face meeting: 29 Sept 2014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7763911"/>
              </p:ext>
            </p:extLst>
          </p:nvPr>
        </p:nvGraphicFramePr>
        <p:xfrm>
          <a:off x="1676400" y="31242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1" name="Packager Shell Object" showAsIcon="1" r:id="rId5" imgW="914400" imgH="771480" progId="Package">
                  <p:embed/>
                </p:oleObj>
              </mc:Choice>
              <mc:Fallback>
                <p:oleObj name="Packager Shell Object" showAsIcon="1" r:id="rId5" imgW="914400" imgH="77148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76400" y="31242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- 2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RFC4441bis </a:t>
            </a:r>
            <a:r>
              <a:rPr lang="en-US" sz="1800" dirty="0"/>
              <a:t>update, see 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www.ietf.org/id/draft-iab-rfc4441rev-07.txt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Incorporates IESG and IAB review comments</a:t>
            </a:r>
            <a:endParaRPr lang="en-US" sz="1600" dirty="0" smtClean="0"/>
          </a:p>
          <a:p>
            <a:pPr marL="457200" lvl="1" indent="0">
              <a:buNone/>
            </a:pPr>
            <a:endParaRPr lang="en-US" sz="1100" dirty="0" smtClean="0"/>
          </a:p>
          <a:p>
            <a:r>
              <a:rPr lang="en-US" sz="1800" dirty="0" smtClean="0"/>
              <a:t>Status of IEEE 802.11 review of RFC4441rev-07</a:t>
            </a:r>
          </a:p>
          <a:p>
            <a:pPr lvl="1"/>
            <a:r>
              <a:rPr lang="en-US" sz="1600" dirty="0" smtClean="0"/>
              <a:t>RFC4441rev-07 was reviewed </a:t>
            </a:r>
            <a:r>
              <a:rPr lang="en-US" sz="1600" dirty="0" smtClean="0"/>
              <a:t>in ARC </a:t>
            </a:r>
            <a:r>
              <a:rPr lang="en-US" sz="1600" dirty="0" smtClean="0"/>
              <a:t>2014-01-22</a:t>
            </a:r>
          </a:p>
          <a:p>
            <a:pPr lvl="1"/>
            <a:r>
              <a:rPr lang="en-US" sz="1600" dirty="0" smtClean="0"/>
              <a:t>No substantive comments, one editorial comment (will be forwarded to editorial team)</a:t>
            </a:r>
            <a:endParaRPr lang="en-US" sz="16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100" dirty="0"/>
          </a:p>
          <a:p>
            <a:pPr lvl="1">
              <a:lnSpc>
                <a:spcPct val="80000"/>
              </a:lnSpc>
              <a:defRPr/>
            </a:pPr>
            <a:endParaRPr lang="en-US" sz="1100" dirty="0" smtClean="0"/>
          </a:p>
          <a:p>
            <a:pPr>
              <a:lnSpc>
                <a:spcPct val="80000"/>
              </a:lnSpc>
              <a:defRPr/>
            </a:pPr>
            <a:endParaRPr lang="en-US" sz="1100" dirty="0" smtClean="0"/>
          </a:p>
          <a:p>
            <a:pPr lvl="1">
              <a:lnSpc>
                <a:spcPct val="80000"/>
              </a:lnSpc>
              <a:defRPr/>
            </a:pPr>
            <a:endParaRPr lang="en-US" sz="11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369856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AC01A7BC-939B-41A1-87B9-B1BECE9E1DD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to Access White Space database (paws) WG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Received request for IEEE 802.11 review of p</a:t>
            </a:r>
            <a:r>
              <a:rPr lang="en-US" sz="1800" dirty="0" smtClean="0"/>
              <a:t>aws protocol draft document</a:t>
            </a:r>
            <a:r>
              <a:rPr lang="en-US" sz="1800" b="0" dirty="0" smtClean="0"/>
              <a:t>: </a:t>
            </a:r>
            <a:r>
              <a:rPr lang="en-US" sz="1800" b="0" dirty="0" smtClean="0">
                <a:hlinkClick r:id="rId3"/>
              </a:rPr>
              <a:t>https://datatracker.ietf.org/doc/draft-ietf-paws-protocol/</a:t>
            </a:r>
            <a:r>
              <a:rPr lang="en-US" sz="1800" b="0" dirty="0" smtClean="0"/>
              <a:t>   (version -08)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Planned process:</a:t>
            </a:r>
            <a:r>
              <a:rPr lang="en-US" sz="1800" b="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b="0" dirty="0" smtClean="0"/>
              <a:t>IEEE 802.11 Call for comments (min 2 weeks)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b="0" dirty="0" smtClean="0"/>
              <a:t>ARC SC compilation/review of comments (</a:t>
            </a:r>
            <a:r>
              <a:rPr lang="en-US" sz="1600" b="0" dirty="0" err="1" smtClean="0"/>
              <a:t>telecon</a:t>
            </a:r>
            <a:r>
              <a:rPr lang="en-US" sz="1600" b="0" dirty="0" smtClean="0"/>
              <a:t>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b="0" dirty="0" smtClean="0"/>
              <a:t>WG chair to forward comments to IETF paws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b="0" dirty="0" smtClean="0"/>
              <a:t>Consider ARC SC motion in Friday plenary: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b="0" dirty="0" smtClean="0"/>
              <a:t>Request that the WG chair forward comments on “draft-ietf-paws-protocol-08” received in the comment collection and consolidated by ARC SC (teleconference), to the IETF PAWS WG by Feb 21, 2014. Moved</a:t>
            </a:r>
            <a:r>
              <a:rPr lang="en-US" sz="1400" b="0" dirty="0"/>
              <a:t>: Dorothy Stanley, Seconded: Mike Montemurro, Result: 12-0-0 </a:t>
            </a:r>
            <a:endParaRPr lang="en-US" sz="1400" b="0" dirty="0" smtClean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Paws Charter </a:t>
            </a:r>
            <a:r>
              <a:rPr lang="en-US" sz="1800" dirty="0" smtClean="0"/>
              <a:t>and problem statement documents: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Charter, see </a:t>
            </a:r>
            <a:r>
              <a:rPr lang="en-US" sz="1600" dirty="0" smtClean="0">
                <a:hlinkClick r:id="rId4"/>
              </a:rPr>
              <a:t>https://datatracker.ietf.org/wg/paws/charter/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Problem Statement, see </a:t>
            </a:r>
            <a:r>
              <a:rPr lang="en-US" sz="1600" dirty="0">
                <a:hlinkClick r:id="rId5"/>
              </a:rPr>
              <a:t>https://datatracker.ietf.org/doc/draft-patil-paws-problem-stmt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 Use Cases and requirements, published as RFC 6953: </a:t>
            </a:r>
            <a:r>
              <a:rPr lang="en-US" sz="1600" dirty="0" smtClean="0">
                <a:hlinkClick r:id="rId6"/>
              </a:rPr>
              <a:t>https://datatracker.ietf.org/doc/rfc6953/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CB9AC8F-E624-4E23-955D-D706C0EBAB8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RFC 4441 &amp; IETF liaisons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Reference document: RFC 4441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2006 document, but still relevant: “The IEEE 802/IETF Relationship”, see </a:t>
            </a:r>
            <a:r>
              <a:rPr lang="en-US" sz="1600" dirty="0">
                <a:hlinkClick r:id="rId3"/>
              </a:rPr>
              <a:t>http://tools.ietf.org/html/rfc4441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Liaison info: </a:t>
            </a:r>
            <a:r>
              <a:rPr lang="en-US" sz="1600" dirty="0">
                <a:hlinkClick r:id="rId4"/>
              </a:rPr>
              <a:t>http://www.ietf.org/liaison/managers.html</a:t>
            </a:r>
            <a:r>
              <a:rPr lang="en-US" sz="1600" dirty="0"/>
              <a:t>. IETF has a liaison manager FROM IETF to IEEE SA and IEEE 802.1, not to 802.11. </a:t>
            </a:r>
          </a:p>
          <a:p>
            <a:pPr lvl="2">
              <a:defRPr/>
            </a:pPr>
            <a:r>
              <a:rPr lang="en-US" sz="1400" dirty="0"/>
              <a:t>The IETF has a limited number of liaison relationships with other organizations. Liaisons are appointed by the IAB when the IAB feels that conditions warrant appointing a specific person to such a task. Note that such appointments are rare </a:t>
            </a:r>
            <a:r>
              <a:rPr lang="en-US" sz="1400" b="1" dirty="0"/>
              <a:t>as the best way for organizations to work with the IETF is to do so within the working groups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Liaison statements are here: </a:t>
            </a:r>
            <a:r>
              <a:rPr lang="en-US" sz="1600" dirty="0">
                <a:hlinkClick r:id="rId5"/>
              </a:rPr>
              <a:t>https://datatracker.ietf.org/liaison/</a:t>
            </a:r>
            <a:r>
              <a:rPr lang="en-US" sz="1600" dirty="0"/>
              <a:t> </a:t>
            </a: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6"/>
              </a:rPr>
              <a:t>http://</a:t>
            </a:r>
            <a:r>
              <a:rPr lang="en-US" sz="1600" u="sng" dirty="0" smtClean="0">
                <a:hlinkClick r:id="rId6"/>
              </a:rPr>
              <a:t>ieee-sa.centraldesktop.com/802liaisondb/FrontPage</a:t>
            </a:r>
            <a:endParaRPr lang="en-US" sz="1600" u="sng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4114800"/>
          </a:xfrm>
          <a:noFill/>
        </p:spPr>
        <p:txBody>
          <a:bodyPr/>
          <a:lstStyle/>
          <a:p>
            <a:r>
              <a:rPr lang="en-US" dirty="0" smtClean="0"/>
              <a:t>Meetings:</a:t>
            </a:r>
          </a:p>
          <a:p>
            <a:pPr lvl="1"/>
            <a:r>
              <a:rPr lang="en-US" dirty="0" smtClean="0"/>
              <a:t>March 2-5, 2014 – London </a:t>
            </a:r>
          </a:p>
          <a:p>
            <a:pPr lvl="1"/>
            <a:r>
              <a:rPr lang="en-US" dirty="0" smtClean="0"/>
              <a:t>July 20-25, 2014 – Toronto</a:t>
            </a:r>
          </a:p>
          <a:p>
            <a:pPr lvl="1"/>
            <a:r>
              <a:rPr lang="en-US" dirty="0" smtClean="0"/>
              <a:t>November 9-14, 2014 – Honolulu</a:t>
            </a:r>
          </a:p>
          <a:p>
            <a:pPr lvl="1"/>
            <a:r>
              <a:rPr lang="en-US" dirty="0" smtClean="0"/>
              <a:t>March 22-27, 2015 – Dallas</a:t>
            </a:r>
          </a:p>
          <a:p>
            <a:pPr lvl="1"/>
            <a:r>
              <a:rPr lang="en-US" dirty="0" smtClean="0"/>
              <a:t>July 19-24, 2015 – Prague</a:t>
            </a:r>
          </a:p>
          <a:p>
            <a:pPr lvl="1"/>
            <a:r>
              <a:rPr lang="en-US" dirty="0" smtClean="0"/>
              <a:t>November 1-6, 2015 - </a:t>
            </a:r>
            <a:r>
              <a:rPr lang="en-US" dirty="0" err="1" smtClean="0"/>
              <a:t>Yokahama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http://www.ietf.org</a:t>
            </a:r>
            <a:endParaRPr lang="en-US" dirty="0" smtClean="0"/>
          </a:p>
          <a:p>
            <a:pPr lvl="1"/>
            <a:r>
              <a:rPr lang="en-US" dirty="0" smtClean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dirty="0" smtClean="0"/>
              <a:t>Tutorials (process and technical); </a:t>
            </a:r>
            <a:r>
              <a:rPr lang="en-US" dirty="0"/>
              <a:t>Wireless Tutorial (Donald Eastlake</a:t>
            </a:r>
            <a:r>
              <a:rPr lang="en-US" dirty="0" smtClean="0"/>
              <a:t>) </a:t>
            </a:r>
            <a:r>
              <a:rPr lang="en-US" dirty="0"/>
              <a:t>: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www.ietf.org/edu/tutorials.html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BOF Sessions – March 2014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4114800"/>
          </a:xfrm>
          <a:noFill/>
        </p:spPr>
        <p:txBody>
          <a:bodyPr/>
          <a:lstStyle/>
          <a:p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trac.tools.ietf.org/bof/trac/wiki/WikiStart</a:t>
            </a:r>
            <a:r>
              <a:rPr lang="en-US" sz="1800" dirty="0" smtClean="0"/>
              <a:t>  </a:t>
            </a:r>
          </a:p>
          <a:p>
            <a:r>
              <a:rPr lang="en-US" sz="1800" dirty="0" smtClean="0"/>
              <a:t>Authentication </a:t>
            </a:r>
            <a:r>
              <a:rPr lang="en-US" sz="1800" dirty="0"/>
              <a:t>and Authorization for Constrained Environments (ACE</a:t>
            </a:r>
            <a:r>
              <a:rPr lang="en-US" sz="1800" dirty="0" smtClean="0"/>
              <a:t>)</a:t>
            </a:r>
          </a:p>
          <a:p>
            <a:r>
              <a:rPr lang="en-US" sz="1800" dirty="0" smtClean="0"/>
              <a:t>Domain </a:t>
            </a:r>
            <a:r>
              <a:rPr lang="en-US" sz="1800" dirty="0"/>
              <a:t>Policy Expressions (</a:t>
            </a:r>
            <a:r>
              <a:rPr lang="en-US" sz="1800" dirty="0" err="1"/>
              <a:t>DoPE</a:t>
            </a:r>
            <a:r>
              <a:rPr lang="en-US" sz="1800" dirty="0"/>
              <a:t>) </a:t>
            </a:r>
            <a:endParaRPr lang="en-US" sz="1800" dirty="0" smtClean="0"/>
          </a:p>
          <a:p>
            <a:r>
              <a:rPr lang="en-US" sz="1800" dirty="0"/>
              <a:t>Encryption of DNS requests for confidentiality </a:t>
            </a:r>
            <a:r>
              <a:rPr lang="en-US" sz="1800" dirty="0" smtClean="0"/>
              <a:t>(DNSE)</a:t>
            </a:r>
          </a:p>
          <a:p>
            <a:r>
              <a:rPr lang="en-US" sz="1800" dirty="0"/>
              <a:t>non-ASCII characters in RFCs and other format updates (</a:t>
            </a:r>
            <a:r>
              <a:rPr lang="en-US" sz="1800" dirty="0" err="1"/>
              <a:t>rfcform</a:t>
            </a:r>
            <a:r>
              <a:rPr lang="en-US" sz="1800" dirty="0"/>
              <a:t>) </a:t>
            </a:r>
            <a:endParaRPr lang="en-US" sz="1800" dirty="0" smtClean="0"/>
          </a:p>
          <a:p>
            <a:r>
              <a:rPr lang="en-US" sz="1800" dirty="0"/>
              <a:t>Internet Governance Update (</a:t>
            </a:r>
            <a:r>
              <a:rPr lang="en-US" sz="1800" dirty="0" err="1"/>
              <a:t>igovupdate</a:t>
            </a:r>
            <a:r>
              <a:rPr lang="en-US" sz="1800" dirty="0"/>
              <a:t>) </a:t>
            </a:r>
            <a:endParaRPr lang="en-US" sz="1800" dirty="0" smtClean="0"/>
          </a:p>
          <a:p>
            <a:r>
              <a:rPr lang="en-US" sz="1800" dirty="0"/>
              <a:t>Host Identification, Address and Prefix Sharing in Wi-Fi Access (HIAPS) </a:t>
            </a:r>
            <a:endParaRPr lang="en-US" sz="1800" dirty="0" smtClean="0"/>
          </a:p>
          <a:p>
            <a:r>
              <a:rPr lang="en-US" sz="1800" dirty="0"/>
              <a:t>Transport Services (taps) </a:t>
            </a:r>
            <a:endParaRPr lang="en-US" sz="1800" dirty="0" smtClean="0"/>
          </a:p>
          <a:p>
            <a:r>
              <a:rPr lang="en-US" sz="1800" dirty="0"/>
              <a:t>Virtualized Network Function Pool (</a:t>
            </a:r>
            <a:r>
              <a:rPr lang="en-US" sz="1800" dirty="0" err="1"/>
              <a:t>VNFPool</a:t>
            </a:r>
            <a:r>
              <a:rPr lang="en-US" sz="1800" dirty="0"/>
              <a:t>) </a:t>
            </a:r>
            <a:endParaRPr lang="en-US" sz="1800" dirty="0" smtClean="0"/>
          </a:p>
          <a:p>
            <a:r>
              <a:rPr lang="en-US" sz="1800" dirty="0"/>
              <a:t>Traversal Using Relays around NAT (TURN) Revised and Modernized (TRAM) </a:t>
            </a:r>
            <a:endParaRPr lang="en-US" sz="1800" dirty="0" smtClean="0"/>
          </a:p>
          <a:p>
            <a:r>
              <a:rPr lang="en-US" sz="1800" dirty="0"/>
              <a:t>Tunneling Compressed Multiplexed Traffic Flows (TCMTF) </a:t>
            </a:r>
            <a:endParaRPr lang="en-US" sz="1800" dirty="0" smtClean="0"/>
          </a:p>
          <a:p>
            <a:endParaRPr lang="en-US" sz="1800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059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E2D3960-A144-4B75-B89D-4EFD7A4AD3C3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http://datatracker.ietf.org/wg/radext/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RADIUS Extensions Working Group will focus on extensions to the</a:t>
            </a:r>
            <a:br>
              <a:rPr lang="en-US" sz="1600" dirty="0" smtClean="0"/>
            </a:br>
            <a:r>
              <a:rPr lang="en-US" sz="1600" dirty="0" smtClean="0"/>
              <a:t>RADIUS protocol required to define extensions to the standard</a:t>
            </a:r>
            <a:br>
              <a:rPr lang="en-US" sz="1600" dirty="0" smtClean="0"/>
            </a:br>
            <a:r>
              <a:rPr lang="en-US" sz="1600" dirty="0" smtClean="0"/>
              <a:t>attribute space as well as to address cryptographic algorithm</a:t>
            </a:r>
            <a:br>
              <a:rPr lang="en-US" sz="1600" dirty="0" smtClean="0"/>
            </a:br>
            <a:r>
              <a:rPr lang="en-US" sz="1600" dirty="0" smtClean="0"/>
              <a:t>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In addition, RADEXT will work on RADIUS Design Guidelines and define new attributes for</a:t>
            </a:r>
            <a:br>
              <a:rPr lang="en-US" sz="1600" dirty="0" smtClean="0"/>
            </a:br>
            <a:r>
              <a:rPr lang="en-US" sz="1600" dirty="0" smtClean="0"/>
              <a:t>particular applications of authentication, authorization and</a:t>
            </a:r>
            <a:br>
              <a:rPr lang="en-US" sz="1600" dirty="0" smtClean="0"/>
            </a:br>
            <a:r>
              <a:rPr lang="en-US" sz="1600" dirty="0" smtClean="0"/>
              <a:t>accounting such as NAS management and local area network (LAN) usage. </a:t>
            </a: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[January 2014]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Of interest: RADIUS Attributes for IEEE 802 Networks, see </a:t>
            </a:r>
            <a:r>
              <a:rPr lang="en-US" sz="1600" dirty="0">
                <a:hlinkClick r:id="rId4"/>
              </a:rPr>
              <a:t>http://datatracker.ietf.org/doc/draft-ietf-radext-ieee802ext</a:t>
            </a:r>
            <a:r>
              <a:rPr lang="en-US" sz="1600" dirty="0" smtClean="0">
                <a:hlinkClick r:id="rId4"/>
              </a:rPr>
              <a:t>/  </a:t>
            </a:r>
            <a:r>
              <a:rPr lang="en-US" sz="1600" dirty="0" smtClean="0"/>
              <a:t>in </a:t>
            </a:r>
            <a:r>
              <a:rPr lang="en-US" sz="1600" dirty="0" smtClean="0"/>
              <a:t>IESG review</a:t>
            </a:r>
            <a:endParaRPr lang="en-US" sz="1600" dirty="0" smtClean="0"/>
          </a:p>
          <a:p>
            <a:pPr marL="457200" lvl="1" indent="0">
              <a:lnSpc>
                <a:spcPct val="80000"/>
              </a:lnSpc>
              <a:buNone/>
            </a:pP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63559</TotalTime>
  <Words>1417</Words>
  <Application>Microsoft Office PowerPoint</Application>
  <PresentationFormat>On-screen Show (4:3)</PresentationFormat>
  <Paragraphs>311</Paragraphs>
  <Slides>16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802-11-Submission</vt:lpstr>
      <vt:lpstr>Document</vt:lpstr>
      <vt:lpstr>Package</vt:lpstr>
      <vt:lpstr>IEEE 802.11-IETF Liaison Report</vt:lpstr>
      <vt:lpstr>Abstract</vt:lpstr>
      <vt:lpstr>IETF- IEEE 802 Liaison Activity - 1 </vt:lpstr>
      <vt:lpstr>IETF- IEEE 802 Liaison Activity - 2 </vt:lpstr>
      <vt:lpstr>Protocol to Access White Space database (paws) WG</vt:lpstr>
      <vt:lpstr>About RFC 4441 &amp; IETF liaisons</vt:lpstr>
      <vt:lpstr>IETF Meetings</vt:lpstr>
      <vt:lpstr>BOF Sessions – March 2014</vt:lpstr>
      <vt:lpstr>RADEXT WG</vt:lpstr>
      <vt:lpstr>EAP Method Update (EMU) </vt:lpstr>
      <vt:lpstr>IETF Geographic Location and Privacy (Geopriv) WG</vt:lpstr>
      <vt:lpstr>Emergency Context Resolution with Internet Technologies (ECRIT) </vt:lpstr>
      <vt:lpstr>Home Networking (homenet) WG</vt:lpstr>
      <vt:lpstr>Operations Area Working Group</vt:lpstr>
      <vt:lpstr>Of Interest to Smart Grid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</dc:title>
  <dc:creator>Dorothy Stanley</dc:creator>
  <cp:lastModifiedBy>Dorothy Stanley</cp:lastModifiedBy>
  <cp:revision>377</cp:revision>
  <cp:lastPrinted>1998-02-10T13:28:06Z</cp:lastPrinted>
  <dcterms:created xsi:type="dcterms:W3CDTF">2005-01-04T21:26:55Z</dcterms:created>
  <dcterms:modified xsi:type="dcterms:W3CDTF">2014-01-22T17:22:28Z</dcterms:modified>
</cp:coreProperties>
</file>