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01" r:id="rId3"/>
    <p:sldId id="303" r:id="rId4"/>
    <p:sldId id="329" r:id="rId5"/>
    <p:sldId id="308" r:id="rId6"/>
    <p:sldId id="309" r:id="rId7"/>
    <p:sldId id="310" r:id="rId8"/>
    <p:sldId id="327" r:id="rId9"/>
    <p:sldId id="328" r:id="rId10"/>
    <p:sldId id="320" r:id="rId11"/>
    <p:sldId id="319" r:id="rId12"/>
    <p:sldId id="315" r:id="rId13"/>
    <p:sldId id="290" r:id="rId14"/>
    <p:sldId id="294" r:id="rId15"/>
    <p:sldId id="322" r:id="rId16"/>
    <p:sldId id="323" r:id="rId17"/>
    <p:sldId id="324" r:id="rId18"/>
    <p:sldId id="33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4" autoAdjust="0"/>
    <p:restoredTop sz="93892" autoAdjust="0"/>
  </p:normalViewPr>
  <p:slideViewPr>
    <p:cSldViewPr>
      <p:cViewPr varScale="1">
        <p:scale>
          <a:sx n="66" d="100"/>
          <a:sy n="66" d="100"/>
        </p:scale>
        <p:origin x="-1590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WFA 11b</a:t>
            </a:r>
            <a:r>
              <a:rPr lang="en-US" sz="1800" baseline="0" dirty="0" smtClean="0"/>
              <a:t> only certifications (and some 11a/b certs)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67</c:v>
                </c:pt>
                <c:pt idx="1">
                  <c:v>143</c:v>
                </c:pt>
                <c:pt idx="2">
                  <c:v>372</c:v>
                </c:pt>
                <c:pt idx="3">
                  <c:v>319</c:v>
                </c:pt>
                <c:pt idx="4">
                  <c:v>103</c:v>
                </c:pt>
                <c:pt idx="5">
                  <c:v>49</c:v>
                </c:pt>
                <c:pt idx="6">
                  <c:v>32</c:v>
                </c:pt>
                <c:pt idx="7">
                  <c:v>6</c:v>
                </c:pt>
                <c:pt idx="8">
                  <c:v>8</c:v>
                </c:pt>
                <c:pt idx="9">
                  <c:v>11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897088"/>
        <c:axId val="95898624"/>
      </c:barChart>
      <c:catAx>
        <c:axId val="958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5898624"/>
        <c:crosses val="autoZero"/>
        <c:auto val="1"/>
        <c:lblAlgn val="ctr"/>
        <c:lblOffset val="100"/>
        <c:noMultiLvlLbl val="0"/>
      </c:catAx>
      <c:valAx>
        <c:axId val="9589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5897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2014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802.11-13/0099r0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0F2C28F-FB9A-4C03-A25C-86CE5AB16B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2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187189422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1871894220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187189422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408444356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44963"/>
          </a:xfrm>
          <a:prstGeom prst="rect">
            <a:avLst/>
          </a:prstGeom>
        </p:spPr>
        <p:txBody>
          <a:bodyPr/>
          <a:lstStyle>
            <a:lvl1pPr marL="0" indent="0"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44963"/>
          </a:xfrm>
          <a:prstGeom prst="rect">
            <a:avLst/>
          </a:prstGeom>
        </p:spPr>
        <p:txBody>
          <a:bodyPr/>
          <a:lstStyle>
            <a:lvl1pPr marL="0" indent="0"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991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6658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276311949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802.11-14/0099r0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6" r:id="rId12"/>
    <p:sldLayoutId id="2147483677" r:id="rId13"/>
    <p:sldLayoutId id="2147483679" r:id="rId14"/>
    <p:sldLayoutId id="2147483681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intech.com/wifi-sensors" TargetMode="External"/><Relationship Id="rId2" Type="http://schemas.openxmlformats.org/officeDocument/2006/relationships/hyperlink" Target="http://www.getdoorbot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ginova.com/wifi_sensor_sentinel_micro.ph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Renewing the viability of 2.4 GHz by actively encouraging the use of OFDM rates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697047"/>
              </p:ext>
            </p:extLst>
          </p:nvPr>
        </p:nvGraphicFramePr>
        <p:xfrm>
          <a:off x="685800" y="3429000"/>
          <a:ext cx="7696200" cy="1346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+61 2 84461010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the popularity of 802.11b-only certifications has significantly diminished in last six years</a:t>
            </a:r>
            <a:endParaRPr lang="en-AU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621338915"/>
              </p:ext>
            </p:extLst>
          </p:nvPr>
        </p:nvGraphicFramePr>
        <p:xfrm>
          <a:off x="457200" y="16002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71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although there are still a variety of new and old 802.11b-ony devices in the market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Some </a:t>
            </a:r>
            <a:r>
              <a:rPr lang="en-AU" dirty="0"/>
              <a:t>soft AP style devices are known to only support 802.11b </a:t>
            </a:r>
            <a:r>
              <a:rPr lang="en-AU" dirty="0" smtClean="0"/>
              <a:t>rates</a:t>
            </a:r>
          </a:p>
          <a:p>
            <a:pPr lvl="1"/>
            <a:r>
              <a:rPr lang="en-AU" dirty="0" smtClean="0"/>
              <a:t>Even some recent devices are 802.11b only</a:t>
            </a:r>
          </a:p>
          <a:p>
            <a:pPr lvl="2"/>
            <a:r>
              <a:rPr lang="en-AU" dirty="0" err="1" smtClean="0"/>
              <a:t>eg</a:t>
            </a:r>
            <a:r>
              <a:rPr lang="en-AU" dirty="0"/>
              <a:t>, </a:t>
            </a:r>
            <a:r>
              <a:rPr lang="en-AU" dirty="0">
                <a:hlinkClick r:id="rId2"/>
              </a:rPr>
              <a:t>Doorbot </a:t>
            </a:r>
            <a:r>
              <a:rPr lang="en-AU" dirty="0"/>
              <a:t>door </a:t>
            </a:r>
            <a:r>
              <a:rPr lang="en-AU" dirty="0" smtClean="0"/>
              <a:t>bell</a:t>
            </a:r>
          </a:p>
          <a:p>
            <a:pPr lvl="1"/>
            <a:r>
              <a:rPr lang="en-AU" dirty="0"/>
              <a:t>Sensors often only support 802.11b rates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, </a:t>
            </a:r>
            <a:r>
              <a:rPr lang="en-AU" dirty="0" err="1">
                <a:hlinkClick r:id="rId3"/>
              </a:rPr>
              <a:t>Conintech</a:t>
            </a:r>
            <a:r>
              <a:rPr lang="en-AU" dirty="0"/>
              <a:t> temperature sensor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, </a:t>
            </a:r>
            <a:r>
              <a:rPr lang="en-AU" dirty="0" err="1">
                <a:hlinkClick r:id="rId4"/>
              </a:rPr>
              <a:t>Aginova</a:t>
            </a:r>
            <a:r>
              <a:rPr lang="en-AU" dirty="0"/>
              <a:t> temperature </a:t>
            </a:r>
            <a:r>
              <a:rPr lang="en-AU" dirty="0" smtClean="0"/>
              <a:t>sensor</a:t>
            </a:r>
          </a:p>
          <a:p>
            <a:pPr lvl="1"/>
            <a:r>
              <a:rPr lang="en-AU" dirty="0" smtClean="0"/>
              <a:t>Note that these devices are often not Wi-Fi certified</a:t>
            </a:r>
          </a:p>
          <a:p>
            <a:pPr lvl="3"/>
            <a:endParaRPr lang="en-AU" dirty="0"/>
          </a:p>
          <a:p>
            <a:pPr lvl="2"/>
            <a:endParaRPr lang="en-AU" dirty="0"/>
          </a:p>
          <a:p>
            <a:pPr lvl="2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262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unreasonable to delete </a:t>
            </a:r>
            <a:r>
              <a:rPr lang="en-AU" dirty="0"/>
              <a:t>non-OFDM </a:t>
            </a:r>
            <a:r>
              <a:rPr lang="en-AU" dirty="0" smtClean="0"/>
              <a:t>rates from the 802.11 standards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not reasonable (yet or maybe ever)  to remove </a:t>
            </a:r>
            <a:r>
              <a:rPr lang="en-AU" dirty="0"/>
              <a:t>non-OFDM </a:t>
            </a:r>
            <a:r>
              <a:rPr lang="en-AU" dirty="0" smtClean="0"/>
              <a:t>rates from  the standard or to stop testing for </a:t>
            </a:r>
            <a:r>
              <a:rPr lang="en-AU" dirty="0"/>
              <a:t>non-OFDM </a:t>
            </a:r>
            <a:r>
              <a:rPr lang="en-AU" dirty="0" smtClean="0"/>
              <a:t>interoperability</a:t>
            </a:r>
          </a:p>
          <a:p>
            <a:pPr lvl="2"/>
            <a:r>
              <a:rPr lang="en-AU" dirty="0" smtClean="0"/>
              <a:t>It is not broken, </a:t>
            </a:r>
            <a:r>
              <a:rPr lang="en-AU" dirty="0" err="1" smtClean="0"/>
              <a:t>eg</a:t>
            </a:r>
            <a:r>
              <a:rPr lang="en-AU" dirty="0" smtClean="0"/>
              <a:t> unlike WEP or TKIP</a:t>
            </a:r>
          </a:p>
          <a:p>
            <a:pPr lvl="2"/>
            <a:r>
              <a:rPr lang="en-AU" dirty="0" smtClean="0"/>
              <a:t>It does still exist in many devices, </a:t>
            </a:r>
            <a:r>
              <a:rPr lang="en-AU" dirty="0" err="1" smtClean="0"/>
              <a:t>eg</a:t>
            </a:r>
            <a:r>
              <a:rPr lang="en-AU" dirty="0" smtClean="0"/>
              <a:t> legacy</a:t>
            </a:r>
          </a:p>
          <a:p>
            <a:pPr lvl="2"/>
            <a:r>
              <a:rPr lang="en-AU" dirty="0" smtClean="0"/>
              <a:t>Some people may have valid reasons to use it</a:t>
            </a:r>
          </a:p>
          <a:p>
            <a:pPr lvl="2"/>
            <a:r>
              <a:rPr lang="en-AU" dirty="0" smtClean="0"/>
              <a:t>Changing the standard may be ineffective by itself without parallel efforts by the Wi-Fi Alliance related to certification</a:t>
            </a:r>
          </a:p>
          <a:p>
            <a:pPr lvl="1"/>
            <a:r>
              <a:rPr lang="en-AU" dirty="0" smtClean="0"/>
              <a:t>That said, use of </a:t>
            </a:r>
            <a:r>
              <a:rPr lang="en-AU" dirty="0"/>
              <a:t>non-OFDM </a:t>
            </a:r>
            <a:r>
              <a:rPr lang="en-AU" dirty="0" smtClean="0"/>
              <a:t>rates can be discouraged more actively and this presentation lays out a plan to discourage its use and speed its demise …</a:t>
            </a:r>
          </a:p>
        </p:txBody>
      </p:sp>
    </p:spTree>
    <p:extLst>
      <p:ext uri="{BB962C8B-B14F-4D97-AF65-F5344CB8AC3E}">
        <p14:creationId xmlns:p14="http://schemas.microsoft.com/office/powerpoint/2010/main" val="298684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US" dirty="0" smtClean="0"/>
              <a:t>… but </a:t>
            </a:r>
            <a:r>
              <a:rPr lang="en-US" dirty="0"/>
              <a:t>b</a:t>
            </a:r>
            <a:r>
              <a:rPr lang="en-US" dirty="0" smtClean="0"/>
              <a:t>oth the IEEE 802.11 WG and the Wi-Fi Alliance have roles in discouraging the use of </a:t>
            </a:r>
            <a:r>
              <a:rPr lang="en-AU" dirty="0"/>
              <a:t>non-OFDM</a:t>
            </a:r>
            <a:r>
              <a:rPr lang="en-US" dirty="0" smtClean="0"/>
              <a:t> rates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" y="1828799"/>
            <a:ext cx="3733800" cy="764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+mj-lt"/>
              </a:rPr>
              <a:t>IEEE 802.11 WG’s </a:t>
            </a:r>
            <a:r>
              <a:rPr lang="en-US" sz="1600" b="1" dirty="0">
                <a:latin typeface="+mj-lt"/>
              </a:rPr>
              <a:t>role </a:t>
            </a:r>
            <a:r>
              <a:rPr lang="en-US" sz="1600" b="1" dirty="0" smtClean="0">
                <a:latin typeface="+mj-lt"/>
              </a:rPr>
              <a:t>is to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change the 802.11 </a:t>
            </a:r>
            <a:r>
              <a:rPr lang="en-US" sz="1600" b="1" dirty="0">
                <a:latin typeface="+mj-lt"/>
              </a:rPr>
              <a:t>standard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724400" y="1830505"/>
            <a:ext cx="3733800" cy="764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>
                <a:latin typeface="+mj-lt"/>
              </a:rPr>
              <a:t>Wi-Fi </a:t>
            </a:r>
            <a:r>
              <a:rPr lang="en-US" sz="1600" b="1" dirty="0">
                <a:latin typeface="+mj-lt"/>
              </a:rPr>
              <a:t>Alliance </a:t>
            </a:r>
            <a:r>
              <a:rPr lang="en-US" sz="1600" b="1" dirty="0" smtClean="0">
                <a:latin typeface="+mj-lt"/>
              </a:rPr>
              <a:t>role is to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change </a:t>
            </a:r>
            <a:r>
              <a:rPr lang="en-US" sz="1600" b="1" dirty="0">
                <a:latin typeface="+mj-lt"/>
              </a:rPr>
              <a:t>certification tests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85800" y="2594781"/>
            <a:ext cx="3733800" cy="36519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non-OFDM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rates are currently mandatory in the standard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standard needs to be changed to </a:t>
            </a:r>
            <a:r>
              <a:rPr lang="en-US" sz="1600" dirty="0" smtClean="0">
                <a:latin typeface="+mj-lt"/>
              </a:rPr>
              <a:t>make the support of </a:t>
            </a:r>
            <a:r>
              <a:rPr lang="en-US" sz="1600" dirty="0">
                <a:latin typeface="+mj-lt"/>
              </a:rPr>
              <a:t>802.11b rates </a:t>
            </a:r>
            <a:r>
              <a:rPr lang="en-US" sz="1600" dirty="0" smtClean="0">
                <a:latin typeface="+mj-lt"/>
              </a:rPr>
              <a:t>completely optional (</a:t>
            </a:r>
            <a:r>
              <a:rPr lang="en-US" sz="1600" dirty="0" err="1" smtClean="0">
                <a:latin typeface="+mj-lt"/>
              </a:rPr>
              <a:t>tx</a:t>
            </a:r>
            <a:r>
              <a:rPr lang="en-US" sz="1600" dirty="0" smtClean="0">
                <a:latin typeface="+mj-lt"/>
              </a:rPr>
              <a:t> &amp; </a:t>
            </a:r>
            <a:r>
              <a:rPr lang="en-US" sz="1600" dirty="0" err="1" smtClean="0">
                <a:latin typeface="+mj-lt"/>
              </a:rPr>
              <a:t>rx</a:t>
            </a:r>
            <a:r>
              <a:rPr lang="en-US" sz="1600" dirty="0" smtClean="0">
                <a:latin typeface="+mj-lt"/>
              </a:rPr>
              <a:t>)</a:t>
            </a:r>
            <a:endParaRPr lang="en-US" sz="1600" dirty="0">
              <a:latin typeface="+mj-lt"/>
            </a:endParaRP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This change will give the Wi-Fi Alliance and the industry the flexibility to transition away from the use of </a:t>
            </a:r>
            <a:r>
              <a:rPr lang="en-AU" sz="1600" dirty="0">
                <a:latin typeface="+mj-lt"/>
              </a:rPr>
              <a:t>non-OFDM</a:t>
            </a:r>
            <a:r>
              <a:rPr lang="en-US" sz="1600" dirty="0" smtClean="0">
                <a:latin typeface="+mj-lt"/>
              </a:rPr>
              <a:t> rates</a:t>
            </a:r>
            <a:endParaRPr lang="en-US" sz="1600" dirty="0">
              <a:latin typeface="+mj-lt"/>
            </a:endParaRP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It also signals that </a:t>
            </a:r>
            <a:r>
              <a:rPr lang="en-AU" sz="1600" dirty="0">
                <a:latin typeface="+mj-lt"/>
              </a:rPr>
              <a:t>non-OFDM </a:t>
            </a:r>
            <a:r>
              <a:rPr lang="en-US" sz="1600" dirty="0" smtClean="0">
                <a:latin typeface="+mj-lt"/>
              </a:rPr>
              <a:t>-only devices or </a:t>
            </a:r>
            <a:r>
              <a:rPr lang="en-AU" sz="1600" dirty="0">
                <a:latin typeface="+mj-lt"/>
              </a:rPr>
              <a:t>non-OFDM </a:t>
            </a:r>
            <a:r>
              <a:rPr lang="en-US" sz="1600" dirty="0" smtClean="0">
                <a:latin typeface="+mj-lt"/>
              </a:rPr>
              <a:t>rates </a:t>
            </a:r>
            <a:r>
              <a:rPr lang="en-US" sz="1600" dirty="0">
                <a:latin typeface="+mj-lt"/>
              </a:rPr>
              <a:t>may not be fully supported in the future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724400" y="2596487"/>
            <a:ext cx="3733800" cy="36519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Ultimately</a:t>
            </a:r>
            <a:r>
              <a:rPr lang="en-US" sz="1600" dirty="0">
                <a:latin typeface="+mj-lt"/>
              </a:rPr>
              <a:t>, the WFA may stop certifying or testing </a:t>
            </a:r>
            <a:r>
              <a:rPr lang="en-AU" sz="1600" dirty="0">
                <a:latin typeface="+mj-lt"/>
              </a:rPr>
              <a:t>non-OFDM </a:t>
            </a:r>
            <a:r>
              <a:rPr lang="en-US" sz="1600" dirty="0" smtClean="0">
                <a:latin typeface="+mj-lt"/>
              </a:rPr>
              <a:t>-only </a:t>
            </a:r>
            <a:r>
              <a:rPr lang="en-US" sz="1600" dirty="0">
                <a:latin typeface="+mj-lt"/>
              </a:rPr>
              <a:t>devices </a:t>
            </a:r>
            <a:r>
              <a:rPr lang="en-US" sz="1600" dirty="0" smtClean="0">
                <a:latin typeface="+mj-lt"/>
              </a:rPr>
              <a:t> and </a:t>
            </a:r>
            <a:r>
              <a:rPr lang="en-AU" sz="1600" dirty="0">
                <a:latin typeface="+mj-lt"/>
              </a:rPr>
              <a:t>non-OFDM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rates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However, in the meantime the Wi-Fi Alliance needs to </a:t>
            </a:r>
            <a:r>
              <a:rPr lang="en-US" sz="1600" dirty="0" smtClean="0">
                <a:latin typeface="+mj-lt"/>
              </a:rPr>
              <a:t>actively </a:t>
            </a:r>
            <a:r>
              <a:rPr lang="en-US" sz="1600" dirty="0">
                <a:latin typeface="+mj-lt"/>
              </a:rPr>
              <a:t>discourage the use of </a:t>
            </a:r>
            <a:r>
              <a:rPr lang="en-AU" sz="1600" dirty="0">
                <a:latin typeface="+mj-lt"/>
              </a:rPr>
              <a:t>non-OFDM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rates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rest of this presentation discuss a “green” certification to achieve this </a:t>
            </a:r>
            <a:r>
              <a:rPr lang="en-US" sz="1600" dirty="0" smtClean="0">
                <a:latin typeface="+mj-lt"/>
              </a:rPr>
              <a:t>goal – the assumption is that </a:t>
            </a:r>
            <a:r>
              <a:rPr lang="en-AU" sz="1600" dirty="0">
                <a:latin typeface="+mj-lt"/>
              </a:rPr>
              <a:t>non-OFDM</a:t>
            </a:r>
            <a:r>
              <a:rPr lang="en-US" sz="1600" dirty="0" smtClean="0">
                <a:latin typeface="+mj-lt"/>
              </a:rPr>
              <a:t> rates are the “CO</a:t>
            </a:r>
            <a:r>
              <a:rPr lang="en-US" sz="1600" baseline="-25000" dirty="0" smtClean="0">
                <a:latin typeface="+mj-lt"/>
              </a:rPr>
              <a:t>2</a:t>
            </a:r>
            <a:r>
              <a:rPr lang="en-US" sz="1600" dirty="0" smtClean="0">
                <a:latin typeface="+mj-lt"/>
              </a:rPr>
              <a:t> of networking”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Note: this concept has not been agreed to by the Wi-Fi Alliance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4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802.11 WG should make </a:t>
            </a:r>
            <a:r>
              <a:rPr lang="en-AU" dirty="0"/>
              <a:t>non-OFDM</a:t>
            </a:r>
            <a:r>
              <a:rPr lang="en-US" dirty="0" smtClean="0"/>
              <a:t> rates optional to signal &amp; enable their phase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AU" dirty="0" smtClean="0"/>
              <a:t>Non-OFDM</a:t>
            </a:r>
            <a:r>
              <a:rPr lang="en-US" dirty="0" smtClean="0"/>
              <a:t> rates are mandatory in the 802.11 standard</a:t>
            </a:r>
          </a:p>
          <a:p>
            <a:pPr lvl="2"/>
            <a:r>
              <a:rPr lang="en-US" dirty="0" smtClean="0"/>
              <a:t>Implicitly encourages their use</a:t>
            </a:r>
          </a:p>
          <a:p>
            <a:pPr lvl="2"/>
            <a:r>
              <a:rPr lang="en-US" dirty="0" smtClean="0"/>
              <a:t>Makes it difficult for the Wi-Fi Alliance to discourage their use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Make all </a:t>
            </a:r>
            <a:r>
              <a:rPr lang="en-AU" dirty="0"/>
              <a:t>non-OFDM</a:t>
            </a:r>
            <a:r>
              <a:rPr lang="en-US" dirty="0" smtClean="0"/>
              <a:t> </a:t>
            </a:r>
            <a:r>
              <a:rPr lang="en-US" dirty="0"/>
              <a:t>rates </a:t>
            </a:r>
            <a:r>
              <a:rPr lang="en-US" dirty="0" smtClean="0"/>
              <a:t>optional</a:t>
            </a:r>
          </a:p>
          <a:p>
            <a:pPr lvl="2"/>
            <a:r>
              <a:rPr lang="en-US" dirty="0" smtClean="0"/>
              <a:t>Signals the industry is moving away from </a:t>
            </a:r>
            <a:r>
              <a:rPr lang="en-AU" dirty="0"/>
              <a:t>non-OFDM</a:t>
            </a:r>
            <a:r>
              <a:rPr lang="en-US" dirty="0" smtClean="0"/>
              <a:t> rates</a:t>
            </a:r>
          </a:p>
          <a:p>
            <a:pPr lvl="2"/>
            <a:r>
              <a:rPr lang="en-US" dirty="0" smtClean="0"/>
              <a:t>Enables the Wi-Fi Alliance to phase out </a:t>
            </a:r>
            <a:r>
              <a:rPr lang="en-AU" dirty="0"/>
              <a:t>non-OFDM</a:t>
            </a:r>
            <a:r>
              <a:rPr lang="en-US" dirty="0" smtClean="0"/>
              <a:t> rates from their certifications in an appropriate market driven manner without violating the 802.11 standard  </a:t>
            </a:r>
            <a:endParaRPr lang="en-US" dirty="0"/>
          </a:p>
          <a:p>
            <a:r>
              <a:rPr lang="en-US" dirty="0" smtClean="0"/>
              <a:t>Responsibility</a:t>
            </a:r>
            <a:endParaRPr lang="en-US" dirty="0"/>
          </a:p>
          <a:p>
            <a:pPr lvl="1"/>
            <a:r>
              <a:rPr lang="en-US" dirty="0" smtClean="0"/>
              <a:t>Only the IEEE </a:t>
            </a:r>
            <a:r>
              <a:rPr lang="en-US" dirty="0"/>
              <a:t>802.11 </a:t>
            </a:r>
            <a:r>
              <a:rPr lang="en-US" dirty="0" smtClean="0"/>
              <a:t>WG can make this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 rot="19227541">
            <a:off x="533400" y="3493528"/>
            <a:ext cx="7391400" cy="685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6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rPr>
              <a:t>Examples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“green” STA will eventually only transmit OFDM rates, but with exceptions allowed in the short to medium term</a:t>
            </a:r>
          </a:p>
          <a:p>
            <a:pPr lvl="1"/>
            <a:r>
              <a:rPr lang="en-AU" dirty="0" smtClean="0"/>
              <a:t>Over time, the “green” STA certification should change to diminish the need to </a:t>
            </a:r>
            <a:r>
              <a:rPr lang="en-AU" dirty="0"/>
              <a:t>support non-OFDM </a:t>
            </a:r>
            <a:r>
              <a:rPr lang="en-AU" dirty="0" smtClean="0"/>
              <a:t>rates and make it harder to support them </a:t>
            </a:r>
          </a:p>
          <a:p>
            <a:pPr lvl="2"/>
            <a:r>
              <a:rPr lang="en-AU" dirty="0" smtClean="0"/>
              <a:t>Initially, “green” devices should be required to </a:t>
            </a:r>
            <a:r>
              <a:rPr lang="en-AU" dirty="0"/>
              <a:t>support non-OFDM </a:t>
            </a:r>
            <a:r>
              <a:rPr lang="en-AU" dirty="0" smtClean="0"/>
              <a:t>rates …</a:t>
            </a:r>
          </a:p>
          <a:p>
            <a:pPr lvl="2"/>
            <a:r>
              <a:rPr lang="en-AU" dirty="0" smtClean="0"/>
              <a:t>… but eventually be allowed to drop all support</a:t>
            </a:r>
          </a:p>
          <a:p>
            <a:pPr lvl="2"/>
            <a:r>
              <a:rPr lang="en-AU" dirty="0" smtClean="0"/>
              <a:t>Initially, “green” devices should be allowed to automatically to </a:t>
            </a:r>
            <a:r>
              <a:rPr lang="en-AU" dirty="0"/>
              <a:t>use non-OFDM </a:t>
            </a:r>
            <a:r>
              <a:rPr lang="en-AU" dirty="0" smtClean="0"/>
              <a:t>rates under certain conditions (</a:t>
            </a:r>
            <a:r>
              <a:rPr lang="en-AU" dirty="0" err="1" smtClean="0"/>
              <a:t>eg</a:t>
            </a:r>
            <a:r>
              <a:rPr lang="en-AU" dirty="0" smtClean="0"/>
              <a:t> presence </a:t>
            </a:r>
            <a:r>
              <a:rPr lang="en-AU" dirty="0"/>
              <a:t>of </a:t>
            </a:r>
            <a:r>
              <a:rPr lang="en-AU" dirty="0" smtClean="0"/>
              <a:t>non-OFDM-only device) …</a:t>
            </a:r>
          </a:p>
          <a:p>
            <a:pPr lvl="2"/>
            <a:r>
              <a:rPr lang="en-AU" dirty="0" smtClean="0"/>
              <a:t>… but eventually any change to the OFDM only default will be required to be manually configured</a:t>
            </a:r>
          </a:p>
          <a:p>
            <a:pPr lvl="2"/>
            <a:r>
              <a:rPr lang="en-AU" dirty="0" smtClean="0"/>
              <a:t>An interim step might be to strongly discourage the use of 1, 2, 5.5Mb/s but allow the use of 11Mb/s</a:t>
            </a:r>
          </a:p>
          <a:p>
            <a:pPr lvl="1"/>
            <a:r>
              <a:rPr lang="en-AU" dirty="0" smtClean="0"/>
              <a:t>The timing and details of these transitions are best determined by the Wi-Fi Alliance in its role as a market facing ITA … working with the IEEE 802.11 WG for its technical expertise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Wi-Fi Alliance should define a “green” Wi-Fi device</a:t>
            </a:r>
            <a:r>
              <a:rPr lang="en-AU" dirty="0" smtClean="0"/>
              <a:t> that encourages a transition to OFDM rates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20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 rot="19227541">
            <a:off x="533400" y="3974072"/>
            <a:ext cx="7391400" cy="685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6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rPr>
              <a:t>Examples Only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825388"/>
            <a:ext cx="420351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Green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AP with </a:t>
            </a:r>
            <a:r>
              <a:rPr lang="en-AU" sz="1600" b="1" dirty="0" smtClean="0">
                <a:latin typeface="+mj-lt"/>
              </a:rPr>
              <a:t>non-OFDM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-only client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572000" y="1825388"/>
            <a:ext cx="420351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Green client with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600" b="1" dirty="0" smtClean="0">
                <a:latin typeface="+mj-lt"/>
              </a:rPr>
              <a:t>non-OFDM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-only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2282588"/>
            <a:ext cx="4203510" cy="40420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  <a:sym typeface="Wingdings"/>
              </a:rPr>
              <a:t>Passive scanning </a:t>
            </a:r>
            <a:r>
              <a:rPr lang="en-AU" sz="1600" dirty="0" smtClean="0">
                <a:latin typeface="+mj-lt"/>
              </a:rPr>
              <a:t>non-OFDM-</a:t>
            </a:r>
            <a:r>
              <a:rPr lang="en-US" sz="1600" dirty="0" smtClean="0">
                <a:latin typeface="+mj-lt"/>
                <a:sym typeface="Wingdings"/>
              </a:rPr>
              <a:t>only client will never see OFDM Beacons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+mj-lt"/>
                <a:sym typeface="Wingdings"/>
              </a:rPr>
              <a:t>Rare problem; ignore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  <a:sym typeface="Wingdings"/>
              </a:rPr>
              <a:t>Active scanning </a:t>
            </a:r>
            <a:r>
              <a:rPr lang="en-AU" sz="1600" dirty="0">
                <a:latin typeface="+mj-lt"/>
              </a:rPr>
              <a:t>non-OFDM </a:t>
            </a:r>
            <a:r>
              <a:rPr lang="en-US" sz="1600" dirty="0" smtClean="0">
                <a:latin typeface="+mj-lt"/>
                <a:sym typeface="Wingdings"/>
              </a:rPr>
              <a:t>-only client ignored by default; client can’t decode OFDM Beacons anyway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sym typeface="Wingdings"/>
              </a:rPr>
              <a:t>Short term: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allow “green” AP to revert to non “green” operation automatically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sym typeface="Wingdings"/>
              </a:rPr>
              <a:t>Medium term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: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  <a:sym typeface="Wingding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allow “</a:t>
            </a:r>
            <a:r>
              <a:rPr lang="en-US" sz="1600" dirty="0">
                <a:solidFill>
                  <a:srgbClr val="000000"/>
                </a:solidFill>
                <a:latin typeface="+mj-lt"/>
                <a:sym typeface="Wingdings"/>
              </a:rPr>
              <a:t>g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reen</a:t>
            </a:r>
            <a:r>
              <a:rPr lang="en-US" sz="1600" dirty="0">
                <a:solidFill>
                  <a:srgbClr val="000000"/>
                </a:solidFill>
                <a:latin typeface="+mj-lt"/>
                <a:sym typeface="Wingdings"/>
              </a:rPr>
              <a:t>” AP to revert to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non “green” </a:t>
            </a:r>
            <a:r>
              <a:rPr lang="en-US" sz="1600" dirty="0">
                <a:solidFill>
                  <a:srgbClr val="000000"/>
                </a:solidFill>
                <a:latin typeface="+mj-lt"/>
                <a:sym typeface="Wingdings"/>
              </a:rPr>
              <a:t>operation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only by manual intervention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US" sz="1600" b="1" dirty="0" smtClean="0">
                <a:latin typeface="+mj-lt"/>
                <a:sym typeface="Wingdings"/>
              </a:rPr>
              <a:t>Long term</a:t>
            </a:r>
            <a:r>
              <a:rPr lang="en-US" sz="1600" dirty="0" smtClean="0">
                <a:latin typeface="+mj-lt"/>
                <a:sym typeface="Wingdings"/>
              </a:rPr>
              <a:t>: require “green” AP to ignore </a:t>
            </a:r>
            <a:r>
              <a:rPr lang="en-AU" sz="1600" dirty="0" smtClean="0">
                <a:latin typeface="+mj-lt"/>
              </a:rPr>
              <a:t>non-OFDM-</a:t>
            </a:r>
            <a:r>
              <a:rPr lang="en-US" sz="1600" dirty="0" smtClean="0">
                <a:latin typeface="+mj-lt"/>
                <a:sym typeface="Wingdings"/>
              </a:rPr>
              <a:t>only client completely</a:t>
            </a:r>
            <a:endParaRPr lang="en-US" sz="1600" b="1" dirty="0">
              <a:latin typeface="+mj-lt"/>
              <a:sym typeface="Wingdings"/>
            </a:endParaRPr>
          </a:p>
          <a:p>
            <a:pPr marL="355600" lvl="1" indent="-177800">
              <a:spcBef>
                <a:spcPts val="0"/>
              </a:spcBef>
              <a:buFont typeface="Arial" panose="020B0604020202020204" pitchFamily="34" charset="0"/>
              <a:buChar char="-"/>
            </a:pPr>
            <a:endParaRPr lang="en-US" sz="1600" b="1" dirty="0" smtClean="0">
              <a:latin typeface="+mj-lt"/>
              <a:sym typeface="Wingding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73137" y="2282588"/>
            <a:ext cx="4203510" cy="40420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Passive scanning  “green” client will ignore </a:t>
            </a:r>
            <a:r>
              <a:rPr lang="en-AU" sz="1600" dirty="0">
                <a:latin typeface="+mj-lt"/>
              </a:rPr>
              <a:t>non-OFDM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-only AP by default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Active </a:t>
            </a:r>
            <a:r>
              <a:rPr lang="en-US" sz="1600" dirty="0">
                <a:solidFill>
                  <a:srgbClr val="000000"/>
                </a:solidFill>
                <a:latin typeface="+mj-lt"/>
                <a:sym typeface="Wingdings"/>
              </a:rPr>
              <a:t>scanning “green” client ignored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because </a:t>
            </a:r>
            <a:r>
              <a:rPr lang="en-AU" sz="1600" dirty="0">
                <a:latin typeface="+mj-lt"/>
              </a:rPr>
              <a:t>non-OFDM </a:t>
            </a:r>
            <a:r>
              <a:rPr lang="en-AU" sz="1600" dirty="0" smtClean="0">
                <a:latin typeface="+mj-lt"/>
              </a:rPr>
              <a:t>-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only  </a:t>
            </a:r>
            <a:r>
              <a:rPr lang="en-US" sz="1600" dirty="0">
                <a:solidFill>
                  <a:srgbClr val="000000"/>
                </a:solidFill>
                <a:latin typeface="+mj-lt"/>
                <a:sym typeface="Wingdings"/>
              </a:rPr>
              <a:t>AP can’t decode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OFDM probes</a:t>
            </a:r>
          </a:p>
          <a:p>
            <a:pPr marL="177800" indent="-1778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For both active &amp; passing scanning “green” clients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AU" sz="1600" b="1" dirty="0">
                <a:latin typeface="+mj-lt"/>
              </a:rPr>
              <a:t>Short term</a:t>
            </a:r>
            <a:r>
              <a:rPr lang="en-AU" sz="1600" dirty="0">
                <a:latin typeface="+mj-lt"/>
              </a:rPr>
              <a:t>: allow “green” client to revert to non “green” operation automatically after receiving non-OFDM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sym typeface="Wingdings"/>
              </a:rPr>
              <a:t>-only Beacon</a:t>
            </a: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AU" sz="1600" b="1" dirty="0" smtClean="0">
                <a:latin typeface="+mj-lt"/>
              </a:rPr>
              <a:t>Medium term</a:t>
            </a:r>
            <a:r>
              <a:rPr lang="en-AU" sz="1600" b="1" dirty="0">
                <a:latin typeface="+mj-lt"/>
              </a:rPr>
              <a:t>: </a:t>
            </a:r>
            <a:r>
              <a:rPr lang="en-AU" sz="1600" dirty="0" smtClean="0">
                <a:latin typeface="+mj-lt"/>
              </a:rPr>
              <a:t>????</a:t>
            </a:r>
            <a:endParaRPr lang="en-US" sz="1600" dirty="0" smtClean="0">
              <a:solidFill>
                <a:srgbClr val="000000"/>
              </a:solidFill>
              <a:latin typeface="+mj-lt"/>
              <a:sym typeface="Wingdings"/>
            </a:endParaRPr>
          </a:p>
          <a:p>
            <a:pPr marL="355600" lvl="1" indent="-177800">
              <a:spcBef>
                <a:spcPts val="800"/>
              </a:spcBef>
              <a:buFont typeface="Arial" panose="020B0604020202020204" pitchFamily="34" charset="0"/>
              <a:buChar char="-"/>
            </a:pPr>
            <a:r>
              <a:rPr lang="en-AU" sz="1600" b="1" dirty="0" smtClean="0">
                <a:latin typeface="+mj-lt"/>
              </a:rPr>
              <a:t>Long term</a:t>
            </a:r>
            <a:r>
              <a:rPr lang="en-AU" sz="1600" b="1" dirty="0">
                <a:latin typeface="+mj-lt"/>
              </a:rPr>
              <a:t>: </a:t>
            </a:r>
            <a:r>
              <a:rPr lang="en-US" sz="1600" dirty="0">
                <a:latin typeface="+mj-lt"/>
                <a:sym typeface="Wingdings"/>
              </a:rPr>
              <a:t>require “green” </a:t>
            </a:r>
            <a:r>
              <a:rPr lang="en-US" sz="1600" dirty="0" smtClean="0">
                <a:latin typeface="+mj-lt"/>
                <a:sym typeface="Wingdings"/>
              </a:rPr>
              <a:t>client </a:t>
            </a:r>
            <a:r>
              <a:rPr lang="en-US" sz="1600" dirty="0">
                <a:latin typeface="+mj-lt"/>
                <a:sym typeface="Wingdings"/>
              </a:rPr>
              <a:t>to ignore </a:t>
            </a:r>
            <a:r>
              <a:rPr lang="en-AU" sz="1600" dirty="0" smtClean="0">
                <a:latin typeface="+mj-lt"/>
              </a:rPr>
              <a:t>non-OFDM-</a:t>
            </a:r>
            <a:r>
              <a:rPr lang="en-US" sz="1600" dirty="0" smtClean="0">
                <a:latin typeface="+mj-lt"/>
                <a:sym typeface="Wingdings"/>
              </a:rPr>
              <a:t>only AP completely</a:t>
            </a:r>
            <a:r>
              <a:rPr lang="en-AU" sz="1600" dirty="0" smtClean="0">
                <a:latin typeface="+mj-lt"/>
              </a:rPr>
              <a:t> </a:t>
            </a:r>
            <a:endParaRPr lang="en-AU" sz="1600" dirty="0" smtClean="0">
              <a:solidFill>
                <a:srgbClr val="000000"/>
              </a:solidFill>
              <a:latin typeface="+mj-lt"/>
              <a:sym typeface="Wingding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US" dirty="0"/>
              <a:t>The Wi-Fi Alliance should define a “green” Wi-Fi device</a:t>
            </a:r>
            <a:r>
              <a:rPr lang="en-AU" dirty="0"/>
              <a:t> that encourages transition to OFDM rates</a:t>
            </a:r>
          </a:p>
        </p:txBody>
      </p:sp>
    </p:spTree>
    <p:extLst>
      <p:ext uri="{BB962C8B-B14F-4D97-AF65-F5344CB8AC3E}">
        <p14:creationId xmlns:p14="http://schemas.microsoft.com/office/powerpoint/2010/main" val="12742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This proposal extends the goals and mechanisms of Proposal B in 13-1533-00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This proposal has very similar goals and mechanism to 13-1533-00</a:t>
            </a:r>
          </a:p>
          <a:p>
            <a:pPr lvl="2"/>
            <a:r>
              <a:rPr lang="en-AU" dirty="0" smtClean="0"/>
              <a:t>Probably closest to Proposal B in 13-1533-00</a:t>
            </a:r>
          </a:p>
          <a:p>
            <a:pPr lvl="1"/>
            <a:r>
              <a:rPr lang="en-AU" dirty="0" smtClean="0"/>
              <a:t>However, it extends, and is different from </a:t>
            </a:r>
            <a:r>
              <a:rPr lang="en-AU" dirty="0"/>
              <a:t>Proposal B in </a:t>
            </a:r>
            <a:r>
              <a:rPr lang="en-AU" dirty="0" smtClean="0"/>
              <a:t>13-1533-00</a:t>
            </a:r>
          </a:p>
          <a:p>
            <a:pPr lvl="2"/>
            <a:r>
              <a:rPr lang="en-AU" dirty="0" smtClean="0"/>
              <a:t>It avoids the use of the word “deprecate”, which may not always be applicable; making </a:t>
            </a:r>
            <a:r>
              <a:rPr lang="en-AU" dirty="0"/>
              <a:t>non-OFDM </a:t>
            </a:r>
            <a:r>
              <a:rPr lang="en-AU" dirty="0" smtClean="0"/>
              <a:t>rates optional is probably sufficient deprecation</a:t>
            </a:r>
          </a:p>
          <a:p>
            <a:pPr lvl="2"/>
            <a:r>
              <a:rPr lang="en-AU" dirty="0" smtClean="0"/>
              <a:t>It recognises the importance of a reactive transition process by working with the Wi-Fi Alliance as the market facing organisation</a:t>
            </a:r>
          </a:p>
        </p:txBody>
      </p:sp>
    </p:spTree>
    <p:extLst>
      <p:ext uri="{BB962C8B-B14F-4D97-AF65-F5344CB8AC3E}">
        <p14:creationId xmlns:p14="http://schemas.microsoft.com/office/powerpoint/2010/main" val="140667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We need to agree on this proposal in principle and then liaise with the Wi-Fi Alliance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This proposal depends on the IEEE 802.11 WG enabling the Wi-Fi Alliance to manage the transition away from the use of </a:t>
            </a:r>
            <a:r>
              <a:rPr lang="en-AU" dirty="0"/>
              <a:t>non-OFDM </a:t>
            </a:r>
            <a:r>
              <a:rPr lang="en-AU" dirty="0" smtClean="0"/>
              <a:t>rates </a:t>
            </a:r>
          </a:p>
          <a:p>
            <a:pPr lvl="1"/>
            <a:r>
              <a:rPr lang="en-AU" dirty="0" smtClean="0"/>
              <a:t>The first step it to agree “in principle” on the proposal within the IEEE 802.11 WG</a:t>
            </a:r>
          </a:p>
          <a:p>
            <a:pPr lvl="1"/>
            <a:r>
              <a:rPr lang="en-AU" dirty="0" smtClean="0"/>
              <a:t>The next immediate step is to liaise with the Wi-Fi Alliance to obtain their agreement that they agree this is a good approach</a:t>
            </a:r>
          </a:p>
          <a:p>
            <a:pPr lvl="1"/>
            <a:r>
              <a:rPr lang="en-AU" dirty="0" smtClean="0"/>
              <a:t>The IEEE 802.11 WG and the Wi-Fi Alliance should continue to work together during the transition process; possible activities for the IEEE 802.11 WG might include: </a:t>
            </a:r>
          </a:p>
          <a:p>
            <a:pPr lvl="2"/>
            <a:r>
              <a:rPr lang="en-US" dirty="0" smtClean="0"/>
              <a:t>Reviewing Wi-Fi Alliance transition </a:t>
            </a:r>
            <a:r>
              <a:rPr lang="en-US" dirty="0"/>
              <a:t>plan before making any changes</a:t>
            </a:r>
            <a:endParaRPr lang="en-AU" dirty="0"/>
          </a:p>
          <a:p>
            <a:pPr lvl="2"/>
            <a:r>
              <a:rPr lang="en-US" dirty="0" smtClean="0"/>
              <a:t>Writing </a:t>
            </a:r>
            <a:r>
              <a:rPr lang="en-US" dirty="0"/>
              <a:t>a </a:t>
            </a:r>
            <a:r>
              <a:rPr lang="en-US" dirty="0" smtClean="0"/>
              <a:t>document </a:t>
            </a:r>
            <a:r>
              <a:rPr lang="en-US" dirty="0"/>
              <a:t>that describes all known issues with deprecating </a:t>
            </a:r>
            <a:r>
              <a:rPr lang="en-AU" dirty="0" smtClean="0"/>
              <a:t>non-OFDM rates </a:t>
            </a:r>
            <a:r>
              <a:rPr lang="en-US" dirty="0" smtClean="0"/>
              <a:t> </a:t>
            </a:r>
            <a:r>
              <a:rPr lang="en-US" dirty="0"/>
              <a:t>and a menu of potential mitigation measures (including no mitigation). </a:t>
            </a:r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105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time to start phasing out </a:t>
            </a:r>
            <a:r>
              <a:rPr lang="en-AU" dirty="0" smtClean="0"/>
              <a:t>non-OFDM rates in the 2.4GHz band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Most modern Wi-Fi devices operating at 2.4Hz </a:t>
            </a:r>
            <a:r>
              <a:rPr lang="en-AU" dirty="0" smtClean="0"/>
              <a:t>support,  and use,  non-OFDM rates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use of </a:t>
            </a:r>
            <a:r>
              <a:rPr lang="en-AU" dirty="0" smtClean="0"/>
              <a:t>non-OFDM  </a:t>
            </a:r>
            <a:r>
              <a:rPr lang="en-AU" dirty="0"/>
              <a:t>rates results in inefficient spectrum </a:t>
            </a:r>
            <a:r>
              <a:rPr lang="en-AU" dirty="0" smtClean="0"/>
              <a:t>use, which imposes </a:t>
            </a:r>
            <a:r>
              <a:rPr lang="en-AU" dirty="0"/>
              <a:t>a cost on </a:t>
            </a:r>
            <a:r>
              <a:rPr lang="en-AU" dirty="0" smtClean="0"/>
              <a:t>everyone</a:t>
            </a:r>
          </a:p>
          <a:p>
            <a:pPr lvl="1"/>
            <a:r>
              <a:rPr lang="en-AU" dirty="0"/>
              <a:t>The reasons to keep using </a:t>
            </a:r>
            <a:r>
              <a:rPr lang="en-AU" dirty="0" smtClean="0"/>
              <a:t>non-ODFM only rates are </a:t>
            </a:r>
            <a:r>
              <a:rPr lang="en-AU" dirty="0"/>
              <a:t>diminishing over </a:t>
            </a:r>
            <a:r>
              <a:rPr lang="en-AU" dirty="0" smtClean="0"/>
              <a:t>time although some relatively new devices are non-OFDM only</a:t>
            </a:r>
          </a:p>
          <a:p>
            <a:pPr lvl="1"/>
            <a:r>
              <a:rPr lang="en-AU" dirty="0"/>
              <a:t>It is unreasonable to delete </a:t>
            </a:r>
            <a:r>
              <a:rPr lang="en-AU" dirty="0" smtClean="0"/>
              <a:t>non-OFDM </a:t>
            </a:r>
            <a:r>
              <a:rPr lang="en-AU" dirty="0"/>
              <a:t>rates from </a:t>
            </a:r>
            <a:r>
              <a:rPr lang="en-AU" dirty="0" smtClean="0"/>
              <a:t>the 802.11 standard  </a:t>
            </a:r>
            <a:r>
              <a:rPr lang="en-US" dirty="0" smtClean="0"/>
              <a:t>but </a:t>
            </a:r>
            <a:r>
              <a:rPr lang="en-US" dirty="0"/>
              <a:t>both the IEEE 802.11 WG and the Wi-Fi Alliance have roles in discouraging </a:t>
            </a:r>
            <a:r>
              <a:rPr lang="en-US" dirty="0" smtClean="0"/>
              <a:t>their use</a:t>
            </a:r>
          </a:p>
          <a:p>
            <a:pPr lvl="2"/>
            <a:r>
              <a:rPr lang="en-US" dirty="0"/>
              <a:t>The IEEE 802.11 WG should make </a:t>
            </a:r>
            <a:r>
              <a:rPr lang="en-US" dirty="0" smtClean="0"/>
              <a:t>non-OFDM </a:t>
            </a:r>
            <a:r>
              <a:rPr lang="en-US" dirty="0"/>
              <a:t>rates optional to signal &amp; enable their phase </a:t>
            </a:r>
            <a:r>
              <a:rPr lang="en-US" dirty="0" smtClean="0"/>
              <a:t>out</a:t>
            </a:r>
          </a:p>
          <a:p>
            <a:pPr lvl="2"/>
            <a:r>
              <a:rPr lang="en-US" dirty="0"/>
              <a:t>The Wi-Fi Alliance should define a “green” Wi-Fi device</a:t>
            </a:r>
            <a:r>
              <a:rPr lang="en-AU" dirty="0"/>
              <a:t> that encourages a transition to OFDM </a:t>
            </a:r>
            <a:r>
              <a:rPr lang="en-AU" dirty="0" smtClean="0"/>
              <a:t>rates</a:t>
            </a:r>
          </a:p>
          <a:p>
            <a:pPr lvl="1"/>
            <a:r>
              <a:rPr lang="en-AU" dirty="0"/>
              <a:t>We need to agree on this proposal in principle and then liaise with the Wi-Fi Alliance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85933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Most modern Wi-Fi devices operating at 2.4Hz support non-OFDM rates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defines various PHYs operating at 2.4Hz, including:</a:t>
            </a:r>
          </a:p>
          <a:p>
            <a:pPr lvl="2"/>
            <a:r>
              <a:rPr lang="en-AU" dirty="0" smtClean="0"/>
              <a:t>DSSS at 1 &amp; 2Mb/s (defined in 802.11-1997)</a:t>
            </a:r>
          </a:p>
          <a:p>
            <a:pPr lvl="2"/>
            <a:r>
              <a:rPr lang="en-AU" dirty="0" smtClean="0"/>
              <a:t>CCK at 5.5 &amp; 11Mb/s (defined in 802.11b)</a:t>
            </a:r>
          </a:p>
          <a:p>
            <a:pPr lvl="2"/>
            <a:r>
              <a:rPr lang="en-AU" dirty="0" smtClean="0"/>
              <a:t>OFDM at many rates from 6Mb/s to &gt;200Mb/s (defined in 802.11g/n)</a:t>
            </a:r>
          </a:p>
          <a:p>
            <a:pPr lvl="1"/>
            <a:r>
              <a:rPr lang="en-AU" dirty="0" smtClean="0"/>
              <a:t>Most modern Wi-Fi devices operating at 2.4Hz support 802.11g or 802.11n rates as well as 802.11-1997 and 802.11b rates</a:t>
            </a:r>
          </a:p>
          <a:p>
            <a:pPr lvl="2"/>
            <a:r>
              <a:rPr lang="en-AU" dirty="0" smtClean="0"/>
              <a:t>They support 802.11n or 802.11g rates to enable higher speeds</a:t>
            </a:r>
          </a:p>
          <a:p>
            <a:pPr lvl="2"/>
            <a:r>
              <a:rPr lang="en-AU" dirty="0" smtClean="0"/>
              <a:t>They support 802.11-1997 and 802.11b rates to obtain Wi-Fi certification</a:t>
            </a:r>
          </a:p>
          <a:p>
            <a:pPr lvl="1"/>
            <a:r>
              <a:rPr lang="en-AU" dirty="0" smtClean="0"/>
              <a:t>Very few modern devices only support 802.11-1997 &amp; 802.11b rates</a:t>
            </a:r>
          </a:p>
          <a:p>
            <a:pPr lvl="2"/>
            <a:r>
              <a:rPr lang="en-AU" dirty="0" smtClean="0"/>
              <a:t>Typically low power, price sensitive or niche applications</a:t>
            </a:r>
          </a:p>
          <a:p>
            <a:pPr lvl="1"/>
            <a:r>
              <a:rPr lang="en-AU" dirty="0" smtClean="0"/>
              <a:t>Even fewer deployed devices support only 802.11-1997 rates</a:t>
            </a:r>
          </a:p>
          <a:p>
            <a:pPr lvl="2"/>
            <a:r>
              <a:rPr lang="en-AU" dirty="0" smtClean="0"/>
              <a:t>And no known modern devices</a:t>
            </a:r>
          </a:p>
        </p:txBody>
      </p:sp>
    </p:spTree>
    <p:extLst>
      <p:ext uri="{BB962C8B-B14F-4D97-AF65-F5344CB8AC3E}">
        <p14:creationId xmlns:p14="http://schemas.microsoft.com/office/powerpoint/2010/main" val="205332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many Wi-Fi devices commonly still use non-OFDM rates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Most equipment vendors offer 802.11 devices </a:t>
            </a:r>
            <a:r>
              <a:rPr lang="en-AU" dirty="0"/>
              <a:t>that support </a:t>
            </a:r>
            <a:r>
              <a:rPr lang="en-AU" dirty="0" smtClean="0"/>
              <a:t>both OFDM and non-OFDM rates instead of </a:t>
            </a:r>
            <a:r>
              <a:rPr lang="en-AU" dirty="0"/>
              <a:t>non-OFDM only </a:t>
            </a:r>
            <a:r>
              <a:rPr lang="en-AU" dirty="0" smtClean="0"/>
              <a:t>devices</a:t>
            </a:r>
          </a:p>
          <a:p>
            <a:pPr lvl="1"/>
            <a:r>
              <a:rPr lang="en-AU" dirty="0" smtClean="0"/>
              <a:t>Regardless of the device type, Beacons are often sent at </a:t>
            </a:r>
            <a:r>
              <a:rPr lang="en-AU" dirty="0"/>
              <a:t>non-OFDM </a:t>
            </a:r>
            <a:r>
              <a:rPr lang="en-AU" dirty="0" smtClean="0"/>
              <a:t>rates and many scanning algorithms send Probes at </a:t>
            </a:r>
            <a:r>
              <a:rPr lang="en-AU" dirty="0"/>
              <a:t>non-OFDM rates</a:t>
            </a:r>
            <a:endParaRPr lang="en-AU" dirty="0" smtClean="0"/>
          </a:p>
          <a:p>
            <a:pPr lvl="1"/>
            <a:r>
              <a:rPr lang="en-AU" dirty="0" smtClean="0"/>
              <a:t>In addition, </a:t>
            </a:r>
            <a:r>
              <a:rPr lang="en-AU" dirty="0"/>
              <a:t>rate shifting algorithms in most devices still drop down to non-OFDM rates by default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33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use of </a:t>
            </a:r>
            <a:r>
              <a:rPr lang="en-AU" dirty="0"/>
              <a:t>non-OFDM </a:t>
            </a:r>
            <a:r>
              <a:rPr lang="en-AU" dirty="0" smtClean="0"/>
              <a:t>rates results in inefficient spectrum use …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AU" dirty="0" smtClean="0"/>
                  <a:t>Lower rates inherently use more airtime</a:t>
                </a:r>
              </a:p>
              <a:p>
                <a:pPr lvl="1"/>
                <a:r>
                  <a:rPr lang="en-AU" dirty="0" smtClean="0"/>
                  <a:t>Non-OFDM rates have high overheads compared to OFDM rates</a:t>
                </a:r>
              </a:p>
              <a:p>
                <a:pPr lvl="2"/>
                <a:r>
                  <a:rPr lang="en-AU" dirty="0" smtClean="0"/>
                  <a:t>802.11b’s preamble is 96-192</a:t>
                </a:r>
                <a14:m>
                  <m:oMath xmlns:m="http://schemas.openxmlformats.org/officeDocument/2006/math">
                    <m:r>
                      <a:rPr lang="en-AU" smtClean="0">
                        <a:latin typeface="Cambria Math"/>
                      </a:rPr>
                      <m:t>𝜇</m:t>
                    </m:r>
                  </m:oMath>
                </a14:m>
                <a:r>
                  <a:rPr lang="en-AU" dirty="0" smtClean="0"/>
                  <a:t>s, and slot time is 20</a:t>
                </a:r>
                <a14:m>
                  <m:oMath xmlns:m="http://schemas.openxmlformats.org/officeDocument/2006/math">
                    <m:r>
                      <a:rPr lang="en-AU">
                        <a:latin typeface="Cambria Math"/>
                      </a:rPr>
                      <m:t>𝜇</m:t>
                    </m:r>
                  </m:oMath>
                </a14:m>
                <a:r>
                  <a:rPr lang="en-AU" dirty="0" smtClean="0"/>
                  <a:t>s</a:t>
                </a:r>
              </a:p>
              <a:p>
                <a:pPr lvl="2"/>
                <a:r>
                  <a:rPr lang="en-AU" dirty="0" smtClean="0"/>
                  <a:t>Whereas 802.11g/n’s preamble is 20-48</a:t>
                </a:r>
                <a14:m>
                  <m:oMath xmlns:m="http://schemas.openxmlformats.org/officeDocument/2006/math">
                    <m:r>
                      <a:rPr lang="en-AU">
                        <a:latin typeface="Cambria Math"/>
                      </a:rPr>
                      <m:t>𝜇</m:t>
                    </m:r>
                  </m:oMath>
                </a14:m>
                <a:r>
                  <a:rPr lang="en-AU" dirty="0" smtClean="0"/>
                  <a:t>s, and slot time is 9</a:t>
                </a:r>
                <a14:m>
                  <m:oMath xmlns:m="http://schemas.openxmlformats.org/officeDocument/2006/math">
                    <m:r>
                      <a:rPr lang="en-AU">
                        <a:latin typeface="Cambria Math"/>
                      </a:rPr>
                      <m:t>𝜇</m:t>
                    </m:r>
                  </m:oMath>
                </a14:m>
                <a:r>
                  <a:rPr lang="en-AU" dirty="0" smtClean="0"/>
                  <a:t>s</a:t>
                </a:r>
              </a:p>
              <a:p>
                <a:pPr lvl="1"/>
                <a:r>
                  <a:rPr lang="en-AU" dirty="0" smtClean="0"/>
                  <a:t>Additional airtime is used to “protect” non-OFDM-only devices in a “mixed” environment of non-OFDM-only and 802.11g/n devices</a:t>
                </a:r>
              </a:p>
              <a:p>
                <a:pPr lvl="2"/>
                <a:r>
                  <a:rPr lang="en-AU" dirty="0" smtClean="0"/>
                  <a:t>A number of techniques can be used to ensure </a:t>
                </a:r>
                <a:r>
                  <a:rPr lang="en-AU" dirty="0"/>
                  <a:t>non-OFDM -only  </a:t>
                </a:r>
                <a:r>
                  <a:rPr lang="en-AU" dirty="0" smtClean="0"/>
                  <a:t>devices can recognise 802.11g transmissions</a:t>
                </a:r>
              </a:p>
              <a:p>
                <a:pPr lvl="2"/>
                <a:r>
                  <a:rPr lang="en-AU" dirty="0" smtClean="0"/>
                  <a:t>A common technique is to transmit an 802.11b CTS-to-self frame before transmitting an 802.11g frame (~120 </a:t>
                </a:r>
                <a14:m>
                  <m:oMath xmlns:m="http://schemas.openxmlformats.org/officeDocument/2006/math">
                    <m:r>
                      <a:rPr lang="en-AU">
                        <a:latin typeface="Cambria Math"/>
                      </a:rPr>
                      <m:t>𝜇</m:t>
                    </m:r>
                  </m:oMath>
                </a14:m>
                <a:r>
                  <a:rPr lang="en-AU" dirty="0" smtClean="0"/>
                  <a:t>s)</a:t>
                </a:r>
              </a:p>
              <a:p>
                <a:pPr lvl="2"/>
                <a:r>
                  <a:rPr lang="en-AU" dirty="0" smtClean="0"/>
                  <a:t>Multicast frames must also be sent </a:t>
                </a:r>
                <a:r>
                  <a:rPr lang="en-AU" dirty="0"/>
                  <a:t>at non-OFDM </a:t>
                </a:r>
                <a:r>
                  <a:rPr lang="en-AU" dirty="0" smtClean="0"/>
                  <a:t>rates to ensure all potential recipients can decode them</a:t>
                </a:r>
              </a:p>
              <a:p>
                <a:pPr lvl="1"/>
                <a:r>
                  <a:rPr lang="en-AU" dirty="0" smtClean="0"/>
                  <a:t>See </a:t>
                </a:r>
                <a:r>
                  <a:rPr lang="en-US" dirty="0"/>
                  <a:t>KDDI 13/758, 7Signal 13/545, </a:t>
                </a:r>
                <a:r>
                  <a:rPr lang="en-US" dirty="0" err="1" smtClean="0"/>
                  <a:t>etc</a:t>
                </a:r>
                <a:r>
                  <a:rPr lang="en-US" dirty="0" smtClean="0"/>
                  <a:t> for further perspectives</a:t>
                </a:r>
                <a:endParaRPr lang="en-US" dirty="0"/>
              </a:p>
              <a:p>
                <a:pPr lvl="2"/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49" t="-741" b="-28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78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inefficient </a:t>
            </a:r>
            <a:r>
              <a:rPr lang="en-AU" dirty="0"/>
              <a:t>spectrum </a:t>
            </a:r>
            <a:r>
              <a:rPr lang="en-AU" dirty="0" smtClean="0"/>
              <a:t>use for any reason imposes a cost on everyone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inefficient use of spectrum caused by the use of </a:t>
            </a:r>
            <a:r>
              <a:rPr lang="en-AU" dirty="0"/>
              <a:t>non-OFDM </a:t>
            </a:r>
            <a:r>
              <a:rPr lang="en-AU" dirty="0" smtClean="0"/>
              <a:t>rates limits capacity in terms of:</a:t>
            </a:r>
          </a:p>
          <a:p>
            <a:pPr lvl="2"/>
            <a:r>
              <a:rPr lang="en-AU" dirty="0" smtClean="0"/>
              <a:t>Number of devices that can be usefully connected; and/or</a:t>
            </a:r>
          </a:p>
          <a:p>
            <a:pPr lvl="2"/>
            <a:r>
              <a:rPr lang="en-AU" dirty="0" smtClean="0"/>
              <a:t>The throughput available to those devices</a:t>
            </a:r>
          </a:p>
          <a:p>
            <a:pPr lvl="1"/>
            <a:r>
              <a:rPr lang="en-AU" dirty="0" smtClean="0"/>
              <a:t>For example, at the London Olympics the use of 1Mb/s </a:t>
            </a:r>
            <a:r>
              <a:rPr lang="en-AU" dirty="0"/>
              <a:t>by many devices </a:t>
            </a:r>
            <a:r>
              <a:rPr lang="en-AU" dirty="0" smtClean="0"/>
              <a:t>meant very little actual data was sent in the main stadium</a:t>
            </a:r>
          </a:p>
          <a:p>
            <a:pPr lvl="2"/>
            <a:r>
              <a:rPr lang="en-AU" dirty="0" smtClean="0"/>
              <a:t>Sniffer traces were taken in the main stadium during the Opening Ceremony</a:t>
            </a:r>
          </a:p>
          <a:p>
            <a:pPr lvl="2"/>
            <a:r>
              <a:rPr lang="en-AU" dirty="0" smtClean="0"/>
              <a:t>Much of the traffic appeared to be Beacons, Probe Requests and Probe Responses management frames sent at 1Mb/s</a:t>
            </a:r>
          </a:p>
          <a:p>
            <a:pPr lvl="1"/>
            <a:r>
              <a:rPr lang="en-AU" dirty="0" smtClean="0"/>
              <a:t>Significantly more data could be transmitted, with less overhead,  if higher rates were used</a:t>
            </a:r>
          </a:p>
          <a:p>
            <a:pPr lvl="2"/>
            <a:r>
              <a:rPr lang="en-AU" dirty="0" smtClean="0"/>
              <a:t>The use of 1Mb/s and 2Mb/s is particularly egregious</a:t>
            </a:r>
          </a:p>
        </p:txBody>
      </p:sp>
    </p:spTree>
    <p:extLst>
      <p:ext uri="{BB962C8B-B14F-4D97-AF65-F5344CB8AC3E}">
        <p14:creationId xmlns:p14="http://schemas.microsoft.com/office/powerpoint/2010/main" val="116165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reasons to keep using </a:t>
            </a:r>
            <a:r>
              <a:rPr lang="en-AU" dirty="0"/>
              <a:t>non-OFDM </a:t>
            </a:r>
            <a:r>
              <a:rPr lang="en-AU" dirty="0" smtClean="0"/>
              <a:t>rates are diminishing over time …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41746"/>
              </p:ext>
            </p:extLst>
          </p:nvPr>
        </p:nvGraphicFramePr>
        <p:xfrm>
          <a:off x="838200" y="1905000"/>
          <a:ext cx="75438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257800"/>
              </a:tblGrid>
              <a:tr h="60960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Traditional reason to use non-OFDM</a:t>
                      </a:r>
                      <a:r>
                        <a:rPr lang="en-AU" sz="1600" baseline="0" dirty="0" smtClean="0"/>
                        <a:t> rates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Reason to discount</a:t>
                      </a:r>
                      <a:r>
                        <a:rPr lang="en-AU" sz="1600" baseline="0" dirty="0" smtClean="0"/>
                        <a:t> this justification today for the use of </a:t>
                      </a:r>
                      <a:r>
                        <a:rPr lang="en-AU" sz="1600" dirty="0" smtClean="0"/>
                        <a:t>non-OFDM</a:t>
                      </a:r>
                      <a:r>
                        <a:rPr lang="en-AU" sz="1600" baseline="0" dirty="0" smtClean="0"/>
                        <a:t> rates</a:t>
                      </a:r>
                      <a:endParaRPr lang="en-AU" sz="16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Longer range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802.11g/n can provide sufficient range in most cases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Less power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</a:rPr>
                        <a:t>802.11g/n provide sufficiently low power in most cases</a:t>
                      </a:r>
                      <a:endParaRPr lang="en-A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Lower </a:t>
                      </a:r>
                      <a:r>
                        <a:rPr lang="en-AU" sz="1600" dirty="0" err="1" smtClean="0"/>
                        <a:t>costplexity</a:t>
                      </a:r>
                      <a:r>
                        <a:rPr lang="en-AU" sz="1600" dirty="0" smtClean="0"/>
                        <a:t> </a:t>
                      </a:r>
                      <a:r>
                        <a:rPr lang="en-AU" sz="1600" baseline="0" dirty="0" smtClean="0"/>
                        <a:t>of </a:t>
                      </a:r>
                      <a:r>
                        <a:rPr lang="en-AU" sz="1600" dirty="0" smtClean="0"/>
                        <a:t>non-OFDM</a:t>
                      </a:r>
                      <a:r>
                        <a:rPr lang="en-AU" sz="1600" baseline="0" dirty="0" smtClean="0"/>
                        <a:t>-only devices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</a:rPr>
                        <a:t>&lt;Unable to discuss  details in IEEE&gt;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Compatibility with non-OFDM</a:t>
                      </a:r>
                      <a:r>
                        <a:rPr lang="en-AU" sz="1600" baseline="0" dirty="0" smtClean="0"/>
                        <a:t>-only devices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There are fewer</a:t>
                      </a:r>
                      <a:r>
                        <a:rPr lang="en-AU" sz="1600" baseline="0" dirty="0" smtClean="0"/>
                        <a:t> and fewer </a:t>
                      </a:r>
                      <a:r>
                        <a:rPr lang="en-AU" sz="1600" dirty="0" smtClean="0"/>
                        <a:t>non-OFDM</a:t>
                      </a:r>
                      <a:r>
                        <a:rPr lang="en-AU" sz="1600" baseline="0" dirty="0" smtClean="0"/>
                        <a:t>-only devices being manufactured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4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it is expected non-OFDM-only devices will “mostly” disappear in the future …</a:t>
            </a:r>
            <a:endParaRPr lang="en-A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741" y="2179752"/>
            <a:ext cx="5470245" cy="391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 bwMode="auto">
          <a:xfrm>
            <a:off x="7248986" y="3105290"/>
            <a:ext cx="1818814" cy="1085710"/>
          </a:xfrm>
          <a:prstGeom prst="round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</a:rPr>
              <a:t>Tri-band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</a:rPr>
              <a:t>11ad (60 </a:t>
            </a:r>
            <a:r>
              <a:rPr lang="en-US" sz="1400" dirty="0" smtClean="0">
                <a:solidFill>
                  <a:schemeClr val="tx1"/>
                </a:solidFill>
              </a:rPr>
              <a:t>GHz), 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11a/n/ac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(5 GHz)</a:t>
            </a:r>
          </a:p>
          <a:p>
            <a:pPr eaLnBrk="0" hangingPunct="0"/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11b/g/n (2.4 GHz)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05600" y="3518858"/>
            <a:ext cx="517117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 bwMode="auto">
          <a:xfrm>
            <a:off x="7248986" y="4648200"/>
            <a:ext cx="1818814" cy="801762"/>
          </a:xfrm>
          <a:prstGeom prst="round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tx1"/>
                </a:solidFill>
              </a:rPr>
              <a:t>Dual-band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11a/n/ac </a:t>
            </a:r>
            <a:r>
              <a:rPr lang="en-US" sz="1400" dirty="0">
                <a:solidFill>
                  <a:schemeClr val="tx1"/>
                </a:solidFill>
              </a:rPr>
              <a:t>(5 GHz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11b/g/n </a:t>
            </a:r>
            <a:r>
              <a:rPr lang="en-US" sz="1400" dirty="0">
                <a:solidFill>
                  <a:schemeClr val="tx1"/>
                </a:solidFill>
              </a:rPr>
              <a:t>(2.4 GHz)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32651" y="5076925"/>
            <a:ext cx="110634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 bwMode="auto">
          <a:xfrm>
            <a:off x="76200" y="2860709"/>
            <a:ext cx="1752600" cy="796892"/>
          </a:xfrm>
          <a:prstGeom prst="round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</a:rPr>
              <a:t>Dual-band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11b/g/n (2.4GHz)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11a/n (</a:t>
            </a:r>
            <a:r>
              <a:rPr lang="en-US" sz="1400" dirty="0">
                <a:solidFill>
                  <a:schemeClr val="tx1"/>
                </a:solidFill>
              </a:rPr>
              <a:t>5</a:t>
            </a:r>
            <a:r>
              <a:rPr lang="en-US" sz="1400" dirty="0" smtClean="0">
                <a:solidFill>
                  <a:schemeClr val="tx1"/>
                </a:solidFill>
              </a:rPr>
              <a:t>GHz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1828800" y="3259155"/>
            <a:ext cx="1542687" cy="137452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 bwMode="auto">
          <a:xfrm>
            <a:off x="76200" y="4170502"/>
            <a:ext cx="1752600" cy="630098"/>
          </a:xfrm>
          <a:prstGeom prst="round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</a:rPr>
              <a:t>Single-band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</a:rPr>
              <a:t>11b/g/n (2.4GHz)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>
            <a:off x="1828800" y="4485551"/>
            <a:ext cx="508453" cy="90603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 bwMode="auto">
          <a:xfrm>
            <a:off x="76200" y="5146585"/>
            <a:ext cx="1752600" cy="568415"/>
          </a:xfrm>
          <a:prstGeom prst="round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</a:rPr>
              <a:t>Single-band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</a:rPr>
              <a:t>11b (2.4GHz)</a:t>
            </a: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1828800" y="5430793"/>
            <a:ext cx="500351" cy="152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133600" y="6172200"/>
            <a:ext cx="1981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200" i="1" dirty="0" smtClean="0">
                <a:solidFill>
                  <a:schemeClr val="tx1"/>
                </a:solidFill>
              </a:rPr>
              <a:t>Source: ABI</a:t>
            </a:r>
            <a:endParaRPr lang="en-AU" sz="1200" i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5029200" y="3713208"/>
            <a:ext cx="0" cy="1925592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4437663" y="3339142"/>
            <a:ext cx="1048737" cy="39465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22333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 survey of Cisco’s customer engineers certainly indicates 802.11b rates are “on the way out”!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i="1" dirty="0" smtClean="0"/>
              <a:t>At </a:t>
            </a:r>
            <a:r>
              <a:rPr lang="en-AU" i="1" dirty="0"/>
              <a:t>large events recently we were seeing 95% of clients connecting at .11n rates, so we almost have critical mass for pushing to disable non </a:t>
            </a:r>
            <a:r>
              <a:rPr lang="en-AU" i="1" dirty="0" smtClean="0"/>
              <a:t>802.11n </a:t>
            </a:r>
            <a:r>
              <a:rPr lang="en-AU" i="1" dirty="0"/>
              <a:t>in some </a:t>
            </a:r>
            <a:r>
              <a:rPr lang="en-AU" i="1" dirty="0" smtClean="0"/>
              <a:t>environments</a:t>
            </a:r>
            <a:endParaRPr lang="en-AU" dirty="0" smtClean="0"/>
          </a:p>
          <a:p>
            <a:pPr lvl="2"/>
            <a:r>
              <a:rPr lang="en-AU" dirty="0" smtClean="0"/>
              <a:t>Cisco </a:t>
            </a:r>
            <a:r>
              <a:rPr lang="en-AU" dirty="0"/>
              <a:t>Technical Lead</a:t>
            </a:r>
          </a:p>
          <a:p>
            <a:pPr lvl="1"/>
            <a:r>
              <a:rPr lang="en-US" i="1" dirty="0" smtClean="0"/>
              <a:t>Most </a:t>
            </a:r>
            <a:r>
              <a:rPr lang="en-US" i="1" dirty="0"/>
              <a:t>(customers) have disabled 11b basic rates but keep some rates as supported for really bad co-channel </a:t>
            </a:r>
            <a:r>
              <a:rPr lang="en-US" i="1" dirty="0" smtClean="0"/>
              <a:t>locations</a:t>
            </a:r>
          </a:p>
          <a:p>
            <a:pPr lvl="2"/>
            <a:r>
              <a:rPr lang="en-US" dirty="0" smtClean="0"/>
              <a:t>Cisco</a:t>
            </a:r>
            <a:r>
              <a:rPr lang="en-US" i="1" dirty="0" smtClean="0"/>
              <a:t> </a:t>
            </a:r>
            <a:r>
              <a:rPr lang="en-US" dirty="0"/>
              <a:t>CSE</a:t>
            </a:r>
            <a:endParaRPr lang="en-AU" dirty="0"/>
          </a:p>
          <a:p>
            <a:pPr lvl="1"/>
            <a:r>
              <a:rPr lang="en-AU" i="1" dirty="0" smtClean="0"/>
              <a:t>Most </a:t>
            </a:r>
            <a:r>
              <a:rPr lang="en-AU" i="1" dirty="0"/>
              <a:t>SP s have either eliminated or have very minimal capability for </a:t>
            </a:r>
            <a:r>
              <a:rPr lang="en-AU" i="1" dirty="0" smtClean="0"/>
              <a:t>“b“</a:t>
            </a:r>
          </a:p>
          <a:p>
            <a:pPr lvl="2"/>
            <a:r>
              <a:rPr lang="en-AU" i="1" dirty="0" smtClean="0"/>
              <a:t>Cisco </a:t>
            </a:r>
            <a:r>
              <a:rPr lang="en-AU" i="1" dirty="0"/>
              <a:t>SP </a:t>
            </a:r>
            <a:r>
              <a:rPr lang="en-AU" i="1" dirty="0" smtClean="0"/>
              <a:t>Architect</a:t>
            </a:r>
          </a:p>
          <a:p>
            <a:pPr lvl="1"/>
            <a:r>
              <a:rPr lang="en-AU" i="1" dirty="0" smtClean="0"/>
              <a:t>Already </a:t>
            </a:r>
            <a:r>
              <a:rPr lang="en-AU" i="1" dirty="0"/>
              <a:t>disabled, we don't allow </a:t>
            </a:r>
            <a:r>
              <a:rPr lang="en-AU" i="1" dirty="0" smtClean="0"/>
              <a:t>b </a:t>
            </a:r>
            <a:r>
              <a:rPr lang="en-AU" i="1" dirty="0"/>
              <a:t>clients to </a:t>
            </a:r>
            <a:r>
              <a:rPr lang="en-AU" i="1" dirty="0" smtClean="0"/>
              <a:t>associate</a:t>
            </a:r>
            <a:endParaRPr lang="en-AU" dirty="0" smtClean="0"/>
          </a:p>
          <a:p>
            <a:pPr lvl="2"/>
            <a:r>
              <a:rPr lang="en-AU" dirty="0" smtClean="0"/>
              <a:t>Cisco SE</a:t>
            </a:r>
            <a:endParaRPr lang="en-AU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130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1974</Words>
  <Application>Microsoft Office PowerPoint</Application>
  <PresentationFormat>On-screen Show (4:3)</PresentationFormat>
  <Paragraphs>179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802-11-Submission</vt:lpstr>
      <vt:lpstr>Renewing the viability of 2.4 GHz by actively encouraging the use of OFDM rates</vt:lpstr>
      <vt:lpstr>It is time to start phasing out non-OFDM rates in the 2.4GHz band</vt:lpstr>
      <vt:lpstr>Most modern Wi-Fi devices operating at 2.4Hz support non-OFDM rates …</vt:lpstr>
      <vt:lpstr>… and many Wi-Fi devices commonly still use non-OFDM rates</vt:lpstr>
      <vt:lpstr>The use of non-OFDM rates results in inefficient spectrum use …</vt:lpstr>
      <vt:lpstr>… and inefficient spectrum use for any reason imposes a cost on everyone</vt:lpstr>
      <vt:lpstr>The reasons to keep using non-OFDM rates are diminishing over time …</vt:lpstr>
      <vt:lpstr>… and it is expected non-OFDM-only devices will “mostly” disappear in the future …</vt:lpstr>
      <vt:lpstr>… a survey of Cisco’s customer engineers certainly indicates 802.11b rates are “on the way out”!</vt:lpstr>
      <vt:lpstr>… and the popularity of 802.11b-only certifications has significantly diminished in last six years</vt:lpstr>
      <vt:lpstr>… although there are still a variety of new and old 802.11b-ony devices in the market </vt:lpstr>
      <vt:lpstr>It is unreasonable to delete non-OFDM rates from the 802.11 standards …</vt:lpstr>
      <vt:lpstr>… but both the IEEE 802.11 WG and the Wi-Fi Alliance have roles in discouraging the use of non-OFDM rates</vt:lpstr>
      <vt:lpstr>The IEEE 802.11 WG should make non-OFDM rates optional to signal &amp; enable their phase out</vt:lpstr>
      <vt:lpstr>The Wi-Fi Alliance should define a “green” Wi-Fi device that encourages a transition to OFDM rates</vt:lpstr>
      <vt:lpstr>The Wi-Fi Alliance should define a “green” Wi-Fi device that encourages transition to OFDM rates</vt:lpstr>
      <vt:lpstr>This proposal extends the goals and mechanisms of Proposal B in 13-1533-00</vt:lpstr>
      <vt:lpstr>We need to agree on this proposal in principle and then liaise with the Wi-Fi Alliance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13/xxxxr0</dc:title>
  <dc:subject>Renewing 2.4 GHz</dc:subject>
  <dc:creator/>
  <cp:lastModifiedBy/>
  <cp:revision>1</cp:revision>
  <dcterms:created xsi:type="dcterms:W3CDTF">2011-09-19T06:02:14Z</dcterms:created>
  <dcterms:modified xsi:type="dcterms:W3CDTF">2014-01-20T02:41:40Z</dcterms:modified>
</cp:coreProperties>
</file>