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81" r:id="rId3"/>
    <p:sldId id="277" r:id="rId4"/>
    <p:sldId id="257" r:id="rId5"/>
    <p:sldId id="280" r:id="rId6"/>
    <p:sldId id="265" r:id="rId7"/>
    <p:sldId id="267" r:id="rId8"/>
    <p:sldId id="269" r:id="rId9"/>
    <p:sldId id="270" r:id="rId10"/>
    <p:sldId id="278" r:id="rId11"/>
    <p:sldId id="272" r:id="rId12"/>
    <p:sldId id="279" r:id="rId13"/>
    <p:sldId id="275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12" autoAdjust="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2052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&lt;#&gt;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&lt;#&gt;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Jan,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&lt;#&gt;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Jan,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Jan,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Jan,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Jan, 2014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Jan,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Jan,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Jan,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Jan,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Jan,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&lt;#&gt;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11-14/0086r0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-2003___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-2003___2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Jan,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Outdoor AP measurement in Tokyo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2015-01-21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857224" y="2500306"/>
          <a:ext cx="7706751" cy="3929090"/>
        </p:xfrm>
        <a:graphic>
          <a:graphicData uri="http://schemas.openxmlformats.org/presentationml/2006/ole">
            <p:oleObj spid="_x0000_s3075" name="Document" r:id="rId4" imgW="9154800" imgH="4543560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5" y="4857760"/>
            <a:ext cx="2606086" cy="1481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2935551"/>
            <a:ext cx="2386025" cy="147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4988913"/>
            <a:ext cx="2356462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4580" y="2917643"/>
            <a:ext cx="2357454" cy="1494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7158" y="685800"/>
            <a:ext cx="8458200" cy="1065213"/>
          </a:xfrm>
        </p:spPr>
        <p:txBody>
          <a:bodyPr/>
          <a:lstStyle/>
          <a:p>
            <a:r>
              <a:rPr lang="en-US" altLang="ja-JP" dirty="0" smtClean="0"/>
              <a:t>AP deployment in other countries from website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57172" y="1571612"/>
            <a:ext cx="8672546" cy="423704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We didn’t carry out the measure in those cities but inter-AP distance seems smaller than current scenario (130m)?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Tsugu Aoki, Toshiba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Jan, 2014</a:t>
            </a:r>
            <a:endParaRPr lang="en-GB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857488" y="4126862"/>
            <a:ext cx="16626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>
                <a:solidFill>
                  <a:schemeClr val="tx1"/>
                </a:solidFill>
              </a:rPr>
              <a:t>Map data © 2014 </a:t>
            </a:r>
            <a:r>
              <a:rPr kumimoji="1" lang="en-US" altLang="ja-JP" sz="800" dirty="0" err="1" smtClean="0">
                <a:solidFill>
                  <a:schemeClr val="tx1"/>
                </a:solidFill>
              </a:rPr>
              <a:t>Cibercity</a:t>
            </a:r>
            <a:r>
              <a:rPr kumimoji="1" lang="en-US" altLang="ja-JP" sz="800" dirty="0" smtClean="0">
                <a:solidFill>
                  <a:schemeClr val="tx1"/>
                </a:solidFill>
              </a:rPr>
              <a:t>, Google</a:t>
            </a:r>
            <a:endParaRPr kumimoji="1" lang="ja-JP" altLang="en-US" sz="800" dirty="0" smtClean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71406" y="4412614"/>
            <a:ext cx="4572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900" dirty="0" smtClean="0">
                <a:solidFill>
                  <a:schemeClr val="tx1"/>
                </a:solidFill>
              </a:rPr>
              <a:t>http://maps.fon.com/mapContent?lt=48.871472551785864&amp;ln=2.2907056557884165&amp;zm=17</a:t>
            </a:r>
            <a:endParaRPr lang="ja-JP" altLang="en-US" sz="900" dirty="0">
              <a:solidFill>
                <a:schemeClr val="tx1"/>
              </a:solidFill>
            </a:endParaRPr>
          </a:p>
        </p:txBody>
      </p:sp>
      <p:cxnSp>
        <p:nvCxnSpPr>
          <p:cNvPr id="11" name="直線矢印コネクタ 10"/>
          <p:cNvCxnSpPr/>
          <p:nvPr/>
        </p:nvCxnSpPr>
        <p:spPr bwMode="auto">
          <a:xfrm flipV="1">
            <a:off x="875817" y="4055424"/>
            <a:ext cx="267159" cy="3036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3" name="テキスト ボックス 12"/>
          <p:cNvSpPr txBox="1"/>
          <p:nvPr/>
        </p:nvSpPr>
        <p:spPr>
          <a:xfrm>
            <a:off x="791713" y="4112904"/>
            <a:ext cx="503664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tx1"/>
                </a:solidFill>
              </a:rPr>
              <a:t>50m</a:t>
            </a:r>
            <a:endParaRPr kumimoji="1" lang="ja-JP" altLang="en-US" sz="1100" dirty="0" smtClean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28596" y="2609732"/>
            <a:ext cx="315079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u="sng" dirty="0" smtClean="0">
                <a:solidFill>
                  <a:schemeClr val="tx1"/>
                </a:solidFill>
              </a:rPr>
              <a:t>Paris, near triumphal arch (FON)</a:t>
            </a:r>
            <a:endParaRPr lang="ja-JP" altLang="en-US" sz="1600" b="1" u="sng" dirty="0">
              <a:solidFill>
                <a:schemeClr val="tx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856977" y="6000768"/>
            <a:ext cx="185499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>
                <a:solidFill>
                  <a:schemeClr val="tx1"/>
                </a:solidFill>
              </a:rPr>
              <a:t>Map data © 2014 3D Cities, SA, Google</a:t>
            </a:r>
            <a:endParaRPr kumimoji="1" lang="ja-JP" altLang="en-US" sz="800" dirty="0" smtClean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28628" y="6286520"/>
            <a:ext cx="4572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900" dirty="0" smtClean="0">
                <a:solidFill>
                  <a:schemeClr val="tx1"/>
                </a:solidFill>
              </a:rPr>
              <a:t>http://maps.fon.com/mapContent?lt=38.718233531625536&amp;ln=-9.122463847423559&amp;zm=18</a:t>
            </a:r>
            <a:endParaRPr lang="ja-JP" altLang="en-US" sz="900" dirty="0" smtClean="0">
              <a:solidFill>
                <a:schemeClr val="tx1"/>
              </a:solidFill>
            </a:endParaRPr>
          </a:p>
        </p:txBody>
      </p:sp>
      <p:cxnSp>
        <p:nvCxnSpPr>
          <p:cNvPr id="18" name="直線矢印コネクタ 17"/>
          <p:cNvCxnSpPr/>
          <p:nvPr/>
        </p:nvCxnSpPr>
        <p:spPr bwMode="auto">
          <a:xfrm flipV="1">
            <a:off x="869890" y="5895992"/>
            <a:ext cx="267159" cy="3036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9" name="テキスト ボックス 18"/>
          <p:cNvSpPr txBox="1"/>
          <p:nvPr/>
        </p:nvSpPr>
        <p:spPr>
          <a:xfrm>
            <a:off x="785786" y="5953472"/>
            <a:ext cx="503664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tx1"/>
                </a:solidFill>
              </a:rPr>
              <a:t>50m</a:t>
            </a:r>
            <a:endParaRPr kumimoji="1" lang="ja-JP" altLang="en-US" sz="1100" dirty="0" smtClean="0">
              <a:solidFill>
                <a:schemeClr val="tx1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21069" y="4662082"/>
            <a:ext cx="141096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u="sng" dirty="0" smtClean="0">
                <a:solidFill>
                  <a:schemeClr val="tx1"/>
                </a:solidFill>
              </a:rPr>
              <a:t>Lisbon (FON)</a:t>
            </a:r>
            <a:endParaRPr lang="ja-JP" altLang="en-US" sz="1600" b="1" u="sng" dirty="0">
              <a:solidFill>
                <a:schemeClr val="tx1"/>
              </a:solidFill>
            </a:endParaRPr>
          </a:p>
        </p:txBody>
      </p:sp>
      <p:cxnSp>
        <p:nvCxnSpPr>
          <p:cNvPr id="22" name="直線矢印コネクタ 21"/>
          <p:cNvCxnSpPr/>
          <p:nvPr/>
        </p:nvCxnSpPr>
        <p:spPr bwMode="auto">
          <a:xfrm>
            <a:off x="5665717" y="4118385"/>
            <a:ext cx="350181" cy="115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3" name="テキスト ボックス 22"/>
          <p:cNvSpPr txBox="1"/>
          <p:nvPr/>
        </p:nvSpPr>
        <p:spPr>
          <a:xfrm>
            <a:off x="5622383" y="4193510"/>
            <a:ext cx="430633" cy="22367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tx1"/>
                </a:solidFill>
              </a:rPr>
              <a:t>50m</a:t>
            </a:r>
            <a:endParaRPr kumimoji="1" lang="ja-JP" altLang="en-US" sz="1100" dirty="0" smtClean="0">
              <a:solidFill>
                <a:schemeClr val="tx1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5379121" y="2557344"/>
            <a:ext cx="30230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u="sng" dirty="0" smtClean="0">
                <a:solidFill>
                  <a:schemeClr val="tx1"/>
                </a:solidFill>
              </a:rPr>
              <a:t>Seoul, near </a:t>
            </a:r>
            <a:r>
              <a:rPr lang="en-US" sz="1600" b="1" u="sng" dirty="0" err="1" smtClean="0">
                <a:solidFill>
                  <a:schemeClr val="tx1"/>
                </a:solidFill>
              </a:rPr>
              <a:t>Myeong</a:t>
            </a:r>
            <a:r>
              <a:rPr lang="en-US" sz="1600" b="1" u="sng" dirty="0" smtClean="0">
                <a:solidFill>
                  <a:schemeClr val="tx1"/>
                </a:solidFill>
              </a:rPr>
              <a:t>-dong (</a:t>
            </a:r>
            <a:r>
              <a:rPr lang="en-US" sz="1600" b="1" u="sng" dirty="0" err="1" smtClean="0">
                <a:solidFill>
                  <a:schemeClr val="tx1"/>
                </a:solidFill>
              </a:rPr>
              <a:t>olleh</a:t>
            </a:r>
            <a:r>
              <a:rPr lang="en-US" sz="1600" b="1" u="sng" dirty="0" smtClean="0">
                <a:solidFill>
                  <a:schemeClr val="tx1"/>
                </a:solidFill>
              </a:rPr>
              <a:t>)</a:t>
            </a:r>
            <a:endParaRPr lang="ja-JP" altLang="en-US" sz="1600" b="1" u="sng" dirty="0">
              <a:solidFill>
                <a:schemeClr val="tx1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5857884" y="4412614"/>
            <a:ext cx="183575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900" dirty="0" smtClean="0">
                <a:solidFill>
                  <a:schemeClr val="tx1"/>
                </a:solidFill>
              </a:rPr>
              <a:t>http://zone.wifi.olleh.com/en/#none</a:t>
            </a:r>
            <a:endParaRPr lang="ja-JP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6000760" y="6270002"/>
            <a:ext cx="185178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900" dirty="0" smtClean="0">
                <a:solidFill>
                  <a:schemeClr val="tx1"/>
                </a:solidFill>
              </a:rPr>
              <a:t>http://www.wifiworld.co.kr/main.s2</a:t>
            </a:r>
            <a:endParaRPr lang="ja-JP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357818" y="4500570"/>
            <a:ext cx="322344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u="sng" dirty="0" smtClean="0">
                <a:solidFill>
                  <a:schemeClr val="tx1"/>
                </a:solidFill>
              </a:rPr>
              <a:t>Seoul, near </a:t>
            </a:r>
            <a:r>
              <a:rPr lang="en-US" sz="1600" b="1" u="sng" dirty="0" err="1" smtClean="0">
                <a:solidFill>
                  <a:schemeClr val="tx1"/>
                </a:solidFill>
              </a:rPr>
              <a:t>Myeong</a:t>
            </a:r>
            <a:r>
              <a:rPr lang="en-US" sz="1600" b="1" u="sng" dirty="0" smtClean="0">
                <a:solidFill>
                  <a:schemeClr val="tx1"/>
                </a:solidFill>
              </a:rPr>
              <a:t>-dong </a:t>
            </a:r>
            <a:r>
              <a:rPr lang="en-US" sz="1600" b="1" u="sng" dirty="0" smtClean="0">
                <a:solidFill>
                  <a:schemeClr val="tx1"/>
                </a:solidFill>
              </a:rPr>
              <a:t>(LG U+)</a:t>
            </a:r>
            <a:endParaRPr lang="ja-JP" altLang="en-US" sz="1600" b="1" u="sng" dirty="0">
              <a:solidFill>
                <a:schemeClr val="tx1"/>
              </a:solidFill>
            </a:endParaRPr>
          </a:p>
        </p:txBody>
      </p:sp>
      <p:cxnSp>
        <p:nvCxnSpPr>
          <p:cNvPr id="35" name="直線矢印コネクタ 34"/>
          <p:cNvCxnSpPr/>
          <p:nvPr/>
        </p:nvCxnSpPr>
        <p:spPr bwMode="auto">
          <a:xfrm flipV="1">
            <a:off x="7786710" y="6000750"/>
            <a:ext cx="280965" cy="18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6" name="テキスト ボックス 35"/>
          <p:cNvSpPr txBox="1"/>
          <p:nvPr/>
        </p:nvSpPr>
        <p:spPr>
          <a:xfrm>
            <a:off x="7286644" y="5929330"/>
            <a:ext cx="503664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tx1"/>
                </a:solidFill>
              </a:rPr>
              <a:t>50m</a:t>
            </a:r>
            <a:endParaRPr kumimoji="1" lang="ja-JP" altLang="en-US" sz="11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sz="2800" dirty="0" smtClean="0"/>
              <a:t>Carried out outdoor AP measurement around Tokyo.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800" dirty="0" smtClean="0"/>
              <a:t>Outdoor inter-AP distance was about 50m.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2400" dirty="0" smtClean="0"/>
              <a:t>Current simulation scenario only supports 130m.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800" dirty="0" smtClean="0">
                <a:sym typeface="Wingdings" pitchFamily="2" charset="2"/>
              </a:rPr>
              <a:t>Simulation scenario 4a is the closest but real environment has smaller inter-AP distance. </a:t>
            </a:r>
            <a:endParaRPr lang="en-US" altLang="ja-JP" sz="2800" dirty="0" smtClean="0"/>
          </a:p>
          <a:p>
            <a:pPr lvl="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ja-JP" sz="2800" dirty="0" smtClean="0">
                <a:cs typeface="Arial"/>
              </a:rPr>
              <a:t>Any volunteers to carry out the measurement in other countries?</a:t>
            </a:r>
            <a:endParaRPr lang="ja-JP" altLang="en-US" sz="2800" kern="100" dirty="0" smtClean="0">
              <a:ea typeface="Times New Roman"/>
              <a:cs typeface="Arial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Tsugu Aoki, Toshiba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Jan,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Backup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Tsugu Aoki, Toshiba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Jan,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Comparison to current simulation scenario</a:t>
            </a:r>
            <a:endParaRPr kumimoji="1" lang="ja-JP" altLang="en-US" dirty="0"/>
          </a:p>
        </p:txBody>
      </p:sp>
      <p:graphicFrame>
        <p:nvGraphicFramePr>
          <p:cNvPr id="7" name="コンテンツ プレースホルダ 6"/>
          <p:cNvGraphicFramePr>
            <a:graphicFrameLocks noGrp="1"/>
          </p:cNvGraphicFramePr>
          <p:nvPr>
            <p:ph idx="1"/>
          </p:nvPr>
        </p:nvGraphicFramePr>
        <p:xfrm>
          <a:off x="342900" y="1928802"/>
          <a:ext cx="8586818" cy="3291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33585"/>
                <a:gridCol w="1747976"/>
                <a:gridCol w="2480277"/>
                <a:gridCol w="292498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Scenario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Inter-AP distance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Interference</a:t>
                      </a:r>
                      <a:r>
                        <a:rPr kumimoji="1" lang="en-US" altLang="ja-JP" baseline="0" dirty="0" smtClean="0"/>
                        <a:t> from unmanaged AP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Interference from other managed APs</a:t>
                      </a:r>
                      <a:r>
                        <a:rPr kumimoji="1" lang="en-US" altLang="ja-JP" baseline="0" dirty="0" smtClean="0"/>
                        <a:t> (OBSS interference)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Scenario</a:t>
                      </a:r>
                      <a:r>
                        <a:rPr kumimoji="1" lang="en-US" altLang="ja-JP" baseline="0" dirty="0" smtClean="0"/>
                        <a:t> 3</a:t>
                      </a:r>
                    </a:p>
                    <a:p>
                      <a:r>
                        <a:rPr kumimoji="1" lang="en-US" altLang="ja-JP" baseline="0" dirty="0" smtClean="0"/>
                        <a:t>(Indoor)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sz="1800" kern="1200" dirty="0" smtClean="0"/>
                        <a:t>7m or 12m</a:t>
                      </a:r>
                      <a:endParaRPr kumimoji="1" lang="ja-JP" alt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kumimoji="1" lang="en-GB" sz="1800" kern="1200" dirty="0" smtClean="0">
                          <a:solidFill>
                            <a:schemeClr val="tx1"/>
                          </a:solidFill>
                        </a:rPr>
                        <a:t>P2P model </a:t>
                      </a:r>
                      <a:r>
                        <a:rPr kumimoji="1" lang="en-US" altLang="ja-JP" sz="1800" kern="1200" baseline="0" dirty="0" smtClean="0">
                          <a:solidFill>
                            <a:schemeClr val="tx1"/>
                          </a:solidFill>
                        </a:rPr>
                        <a:t>is supported with R=3.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sz="18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OBSS interference is currently not captured in this scenario</a:t>
                      </a:r>
                      <a:endParaRPr kumimoji="1" lang="ja-JP" altLang="en-US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Scenario</a:t>
                      </a:r>
                      <a:r>
                        <a:rPr kumimoji="1" lang="en-US" altLang="ja-JP" baseline="0" dirty="0" smtClean="0"/>
                        <a:t> 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aseline="0" dirty="0" smtClean="0"/>
                        <a:t>(Outdoor)</a:t>
                      </a:r>
                      <a:endParaRPr kumimoji="1" lang="ja-JP" alt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GB" sz="1800" kern="1200" dirty="0" smtClean="0">
                          <a:solidFill>
                            <a:schemeClr val="tx1"/>
                          </a:solidFill>
                        </a:rPr>
                        <a:t>130m</a:t>
                      </a:r>
                    </a:p>
                    <a:p>
                      <a:endParaRPr kumimoji="1" lang="en-GB" sz="1800" kern="12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en-GB" sz="1800" kern="1200" dirty="0" smtClean="0">
                          <a:solidFill>
                            <a:srgbClr val="FF0000"/>
                          </a:solidFill>
                        </a:rPr>
                        <a:t>50m in our measurement</a:t>
                      </a:r>
                    </a:p>
                    <a:p>
                      <a:endParaRPr kumimoji="1" lang="en-GB" sz="1800" kern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Residential model with unmanaged</a:t>
                      </a:r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</a:rPr>
                        <a:t> APs is supported.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 (Specified as in 4a)</a:t>
                      </a:r>
                      <a:r>
                        <a:rPr kumimoji="1" lang="en-US" altLang="ja-JP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1" lang="en-US" sz="1800" kern="1200" dirty="0" smtClean="0"/>
                        <a:t>Captured by an overlap of 3 operators, using relatively similar grid but channel selection offset</a:t>
                      </a:r>
                      <a:endParaRPr kumimoji="1" lang="ja-JP" altLang="en-US" sz="1800" kern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Tsugu Aoki, Toshiba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Jan, 2014</a:t>
            </a:r>
            <a:endParaRPr lang="en-GB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743187" y="1533512"/>
            <a:ext cx="3634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1" dirty="0" smtClean="0">
                <a:solidFill>
                  <a:schemeClr val="tx1"/>
                </a:solidFill>
              </a:rPr>
              <a:t>Simulation scenario (11-13-1001r5)</a:t>
            </a:r>
            <a:endParaRPr kumimoji="1" lang="ja-JP" altLang="en-US" sz="1800" b="1" dirty="0" smtClean="0">
              <a:solidFill>
                <a:schemeClr val="tx1"/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85800" y="5357826"/>
            <a:ext cx="7772400" cy="8572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1" hangingPunct="1">
              <a:spcBef>
                <a:spcPts val="600"/>
              </a:spcBef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1" lang="en-US" altLang="ja-JP" sz="2000" b="1" kern="0" dirty="0" smtClean="0">
                <a:solidFill>
                  <a:srgbClr val="000000"/>
                </a:solidFill>
              </a:rPr>
              <a:t>Do we need to modify the simulation scenario?</a:t>
            </a:r>
          </a:p>
          <a:p>
            <a:pPr marL="342900" lvl="0" indent="-342900" eaLnBrk="1" hangingPunct="1">
              <a:spcBef>
                <a:spcPts val="600"/>
              </a:spcBef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1" lang="en-US" altLang="ja-JP" sz="2000" b="1" kern="0" dirty="0" smtClean="0">
                <a:solidFill>
                  <a:srgbClr val="000000"/>
                </a:solidFill>
                <a:cs typeface="Arial"/>
              </a:rPr>
              <a:t>Any volunteers to carry out the measurement in other countries</a:t>
            </a:r>
            <a:endParaRPr kumimoji="1" lang="ja-JP" altLang="en-US" sz="2000" b="1" kern="100" dirty="0" smtClean="0">
              <a:solidFill>
                <a:srgbClr val="000000"/>
              </a:solidFill>
              <a:ea typeface="Times New Roman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付プレースホルダ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Jan, 2014</a:t>
            </a:r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Tsugu Aoki, Toshiba</a:t>
            </a:r>
            <a:endParaRPr lang="en-GB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573088" y="1571612"/>
          <a:ext cx="8013700" cy="4756150"/>
        </p:xfrm>
        <a:graphic>
          <a:graphicData uri="http://schemas.openxmlformats.org/presentationml/2006/ole">
            <p:oleObj spid="_x0000_s25602" name="Document" r:id="rId3" imgW="8399880" imgH="488952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Carried out outdoor AP measurement in Tokyo for simulation scenario.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The measurement results were not fully captured in the current simulation scenario (11-13/1001r5).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Shall we capture real world environment in the simulation scenario?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Any volunteers to carry out measurement in other countries.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Acknowledgements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This measurement was carried out under the committee of Association of Radio Industries and Businesses (ARIB) of Japan.</a:t>
            </a:r>
          </a:p>
          <a:p>
            <a:pPr>
              <a:buFont typeface="Arial" pitchFamily="34" charset="0"/>
              <a:buChar char="•"/>
            </a:pP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Tsugu Aoki, Toshiba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Jan,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Jan,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Motivation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8642" y="5500702"/>
            <a:ext cx="8458200" cy="857256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We believe </a:t>
            </a:r>
            <a:r>
              <a:rPr lang="en-GB" sz="2000" i="1" dirty="0" smtClean="0"/>
              <a:t>inter-AP distance</a:t>
            </a:r>
            <a:r>
              <a:rPr lang="en-GB" sz="2000" dirty="0" smtClean="0"/>
              <a:t> is smaller in real outdoor environment.</a:t>
            </a:r>
            <a:endParaRPr lang="en-GB" sz="1600" dirty="0" smtClean="0"/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Carried out AP measurement around Tokyo.</a:t>
            </a:r>
            <a:endParaRPr lang="en-GB" sz="2000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357158" y="1857364"/>
          <a:ext cx="8358246" cy="3493135"/>
        </p:xfrm>
        <a:graphic>
          <a:graphicData uri="http://schemas.openxmlformats.org/drawingml/2006/table">
            <a:tbl>
              <a:tblPr/>
              <a:tblGrid>
                <a:gridCol w="240765"/>
                <a:gridCol w="1248971"/>
                <a:gridCol w="3145930"/>
                <a:gridCol w="983324"/>
                <a:gridCol w="772612"/>
                <a:gridCol w="1068790"/>
                <a:gridCol w="897854"/>
              </a:tblGrid>
              <a:tr h="441325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ja-JP" sz="11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Scenario Name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Topology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Management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Channel Model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Homogeneity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~Traffic Model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55880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Residential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  - Apartment bldg.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e.g. ~10m x 10m apts in a multi-floor bldg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~10s of STAs/AP, P2P pairs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8740" marR="78740" marT="39370" marB="393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Unmanaged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Indoor</a:t>
                      </a:r>
                      <a:endParaRPr lang="ja-JP" sz="11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Flat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Home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DF"/>
                    </a:solidFill>
                  </a:tcPr>
                </a:tc>
              </a:tr>
              <a:tr h="637806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Enterprise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 - Dense small BSSs  with clusters</a:t>
                      </a:r>
                      <a:endParaRPr lang="ja-JP" sz="1100" kern="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e.g. ~10-20m inter AP distance, </a:t>
                      </a:r>
                      <a:endParaRPr lang="ja-JP" sz="1100" kern="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~100s  of STAs/AP, P2P pairs</a:t>
                      </a:r>
                      <a:endParaRPr lang="ja-JP" sz="11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8740" marR="78740" marT="39370" marB="393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Managed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Indoor</a:t>
                      </a:r>
                      <a:endParaRPr lang="ja-JP" sz="11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Flat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Enterprise 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</a:tr>
              <a:tr h="350254">
                <a:tc rowSpan="2"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1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Indoor Small  BSS Hotspot</a:t>
                      </a:r>
                      <a:endParaRPr lang="ja-JP" sz="11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 - Dense small BSSs, uniform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e.g. ~10-20m inter AP distance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~100s of STAs/AP, P2P pairs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8740" marR="78740" marT="39370" marB="393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8740" marR="78740" marT="39370" marB="393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Mobile 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</a:tr>
              <a:tr h="579755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4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Outdoor Large BSS Hotspot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 - Large BSSs, uniform</a:t>
                      </a:r>
                      <a:endParaRPr lang="ja-JP" sz="1100" kern="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e.g. </a:t>
                      </a:r>
                      <a:r>
                        <a:rPr lang="en-US" sz="1100" kern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100-200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 inter AP distance</a:t>
                      </a:r>
                      <a:endParaRPr lang="ja-JP" sz="1100" kern="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~100s of STAs/AP, P2P pairs</a:t>
                      </a:r>
                      <a:endParaRPr lang="ja-JP" sz="11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Managed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Outdoor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Flat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Mobile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4a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Outdoor Large BSS Hotspot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 Residential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D+A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Managed + Unmanaged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Hierarchical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Mobile + Home</a:t>
                      </a:r>
                      <a:endParaRPr lang="ja-JP" sz="11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</a:tr>
            </a:tbl>
          </a:graphicData>
        </a:graphic>
      </p:graphicFrame>
      <p:sp>
        <p:nvSpPr>
          <p:cNvPr id="8" name="正方形/長方形 7"/>
          <p:cNvSpPr/>
          <p:nvPr/>
        </p:nvSpPr>
        <p:spPr bwMode="auto">
          <a:xfrm>
            <a:off x="357158" y="4214818"/>
            <a:ext cx="8358246" cy="1143007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743187" y="1533512"/>
            <a:ext cx="3634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1" dirty="0" smtClean="0">
                <a:solidFill>
                  <a:schemeClr val="tx1"/>
                </a:solidFill>
              </a:rPr>
              <a:t>Simulation scenario (11-13/1001r5)</a:t>
            </a:r>
            <a:endParaRPr kumimoji="1" lang="ja-JP" altLang="en-US" sz="1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66929" y="1529549"/>
            <a:ext cx="4933963" cy="4185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Measurement point around Tokyo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5715016"/>
            <a:ext cx="7770813" cy="57150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sz="2000" dirty="0" smtClean="0"/>
              <a:t>All measurement points (35 points) are outdoor.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sz="2000" dirty="0" smtClean="0"/>
              <a:t>Measurement results are in 2.4GHz band.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Jan, 2014</a:t>
            </a:r>
            <a:endParaRPr lang="en-GB" dirty="0"/>
          </a:p>
        </p:txBody>
      </p:sp>
      <p:sp>
        <p:nvSpPr>
          <p:cNvPr id="8" name="円/楕円 7"/>
          <p:cNvSpPr/>
          <p:nvPr/>
        </p:nvSpPr>
        <p:spPr bwMode="auto">
          <a:xfrm>
            <a:off x="3643306" y="1785926"/>
            <a:ext cx="714380" cy="1143008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円/楕円 8"/>
          <p:cNvSpPr/>
          <p:nvPr/>
        </p:nvSpPr>
        <p:spPr bwMode="auto">
          <a:xfrm>
            <a:off x="3074407" y="3814618"/>
            <a:ext cx="714380" cy="214314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円/楕円 11"/>
          <p:cNvSpPr/>
          <p:nvPr/>
        </p:nvSpPr>
        <p:spPr bwMode="auto">
          <a:xfrm>
            <a:off x="3566387" y="5006109"/>
            <a:ext cx="714380" cy="214314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円/楕円 15"/>
          <p:cNvSpPr/>
          <p:nvPr/>
        </p:nvSpPr>
        <p:spPr bwMode="auto">
          <a:xfrm>
            <a:off x="3446314" y="3410671"/>
            <a:ext cx="714380" cy="214314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円/楕円 16"/>
          <p:cNvSpPr/>
          <p:nvPr/>
        </p:nvSpPr>
        <p:spPr bwMode="auto">
          <a:xfrm>
            <a:off x="3226520" y="2595418"/>
            <a:ext cx="571504" cy="214314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円/楕円 17"/>
          <p:cNvSpPr/>
          <p:nvPr/>
        </p:nvSpPr>
        <p:spPr bwMode="auto">
          <a:xfrm>
            <a:off x="4414982" y="2178199"/>
            <a:ext cx="636734" cy="20666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071670" y="1643050"/>
            <a:ext cx="1673984" cy="28469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kumimoji="1" lang="en-US" altLang="ja-JP" sz="1600" dirty="0" smtClean="0">
                <a:solidFill>
                  <a:srgbClr val="FF0000"/>
                </a:solidFill>
              </a:rPr>
              <a:t>Tokyo,</a:t>
            </a:r>
            <a:r>
              <a:rPr kumimoji="1" lang="ja-JP" altLang="en-US" sz="1600" dirty="0" smtClean="0">
                <a:solidFill>
                  <a:srgbClr val="FF0000"/>
                </a:solidFill>
              </a:rPr>
              <a:t> </a:t>
            </a:r>
            <a:r>
              <a:rPr kumimoji="1" lang="en-US" altLang="ja-JP" sz="1600" dirty="0" smtClean="0">
                <a:solidFill>
                  <a:srgbClr val="FF0000"/>
                </a:solidFill>
              </a:rPr>
              <a:t>downtown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857752" y="3286653"/>
            <a:ext cx="1667572" cy="28469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kumimoji="1" lang="en-US" altLang="ja-JP" sz="1600" dirty="0" smtClean="0">
                <a:solidFill>
                  <a:srgbClr val="FF0000"/>
                </a:solidFill>
              </a:rPr>
              <a:t>Tokyo, residential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1406" y="2928934"/>
            <a:ext cx="3420553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kumimoji="1" lang="en-US" altLang="ja-JP" sz="1600" dirty="0" smtClean="0">
                <a:solidFill>
                  <a:schemeClr val="accent2"/>
                </a:solidFill>
              </a:rPr>
              <a:t>Kanagawa</a:t>
            </a:r>
          </a:p>
          <a:p>
            <a:pPr algn="ctr">
              <a:lnSpc>
                <a:spcPts val="1500"/>
              </a:lnSpc>
            </a:pPr>
            <a:r>
              <a:rPr kumimoji="1" lang="en-US" altLang="ja-JP" sz="1600" dirty="0" smtClean="0">
                <a:solidFill>
                  <a:schemeClr val="accent2"/>
                </a:solidFill>
              </a:rPr>
              <a:t>(Yokohama, Kawasaki and  Yokosuka)</a:t>
            </a:r>
            <a:endParaRPr kumimoji="1" lang="ja-JP" altLang="en-US" sz="1600" dirty="0" smtClean="0">
              <a:solidFill>
                <a:schemeClr val="accent2"/>
              </a:solidFill>
            </a:endParaRPr>
          </a:p>
        </p:txBody>
      </p:sp>
      <p:cxnSp>
        <p:nvCxnSpPr>
          <p:cNvPr id="25" name="直線コネクタ 24"/>
          <p:cNvCxnSpPr/>
          <p:nvPr/>
        </p:nvCxnSpPr>
        <p:spPr bwMode="auto">
          <a:xfrm>
            <a:off x="3286116" y="1928802"/>
            <a:ext cx="357190" cy="28575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直線コネクタ 23"/>
          <p:cNvCxnSpPr>
            <a:stCxn id="17" idx="4"/>
          </p:cNvCxnSpPr>
          <p:nvPr/>
        </p:nvCxnSpPr>
        <p:spPr bwMode="auto">
          <a:xfrm rot="16200000" flipH="1">
            <a:off x="3875378" y="2446626"/>
            <a:ext cx="619268" cy="134548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直線コネクタ 27"/>
          <p:cNvCxnSpPr>
            <a:stCxn id="18" idx="4"/>
          </p:cNvCxnSpPr>
          <p:nvPr/>
        </p:nvCxnSpPr>
        <p:spPr bwMode="auto">
          <a:xfrm rot="16200000" flipH="1">
            <a:off x="4273480" y="2844727"/>
            <a:ext cx="1044141" cy="124403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直線コネクタ 43"/>
          <p:cNvCxnSpPr>
            <a:endCxn id="16" idx="2"/>
          </p:cNvCxnSpPr>
          <p:nvPr/>
        </p:nvCxnSpPr>
        <p:spPr bwMode="auto">
          <a:xfrm>
            <a:off x="2857488" y="3429000"/>
            <a:ext cx="588826" cy="88828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直線コネクタ 46"/>
          <p:cNvCxnSpPr>
            <a:endCxn id="9" idx="1"/>
          </p:cNvCxnSpPr>
          <p:nvPr/>
        </p:nvCxnSpPr>
        <p:spPr bwMode="auto">
          <a:xfrm rot="16200000" flipH="1">
            <a:off x="2809755" y="3476733"/>
            <a:ext cx="417004" cy="321538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直線コネクタ 49"/>
          <p:cNvCxnSpPr/>
          <p:nvPr/>
        </p:nvCxnSpPr>
        <p:spPr bwMode="auto">
          <a:xfrm rot="16200000" flipH="1">
            <a:off x="2321703" y="3964784"/>
            <a:ext cx="1714513" cy="64294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357430"/>
            <a:ext cx="3000396" cy="1506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To estimate inter-AP distance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Jan, 2014</a:t>
            </a:r>
            <a:endParaRPr lang="en-GB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072066" y="1571612"/>
            <a:ext cx="34033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Option B</a:t>
            </a:r>
          </a:p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From operator’s website</a:t>
            </a:r>
            <a:endParaRPr kumimoji="1" lang="ja-JP" altLang="en-US" b="1" dirty="0" smtClean="0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72403" y="1571612"/>
            <a:ext cx="364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Option A</a:t>
            </a:r>
          </a:p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From actual measurement</a:t>
            </a:r>
            <a:endParaRPr kumimoji="1" lang="ja-JP" altLang="en-US" b="1" dirty="0" smtClean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714876" y="4061776"/>
            <a:ext cx="421484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2000" b="1" u="sng" dirty="0" smtClean="0">
                <a:solidFill>
                  <a:schemeClr val="tx1"/>
                </a:solidFill>
              </a:rPr>
              <a:t>Pros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sz="2000" b="1" dirty="0" smtClean="0">
                <a:solidFill>
                  <a:schemeClr val="tx1"/>
                </a:solidFill>
              </a:rPr>
              <a:t>Easy to know # of APs in a area and to calculate inter-AP distance. </a:t>
            </a:r>
          </a:p>
          <a:p>
            <a:r>
              <a:rPr kumimoji="1" lang="en-US" altLang="ja-JP" sz="2000" b="1" u="sng" dirty="0" smtClean="0">
                <a:solidFill>
                  <a:schemeClr val="tx1"/>
                </a:solidFill>
              </a:rPr>
              <a:t>Cons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sz="2000" b="1" dirty="0" smtClean="0">
                <a:solidFill>
                  <a:schemeClr val="tx1"/>
                </a:solidFill>
              </a:rPr>
              <a:t>Don’t know signal of all APs in the website can be observed.</a:t>
            </a:r>
            <a:endParaRPr kumimoji="1" lang="ja-JP" altLang="en-US" sz="2000" b="1" dirty="0" smtClean="0">
              <a:solidFill>
                <a:schemeClr val="tx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71406" y="3786190"/>
            <a:ext cx="471490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100" dirty="0" smtClean="0">
                <a:solidFill>
                  <a:schemeClr val="tx1"/>
                </a:solidFill>
              </a:rPr>
              <a:t>https://play.google.com/store/apps/details?id=com.farproc.wifi.analyzer&amp;hl=en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285720" y="4061776"/>
            <a:ext cx="42862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2000" b="1" u="sng" dirty="0" smtClean="0">
                <a:solidFill>
                  <a:schemeClr val="tx1"/>
                </a:solidFill>
              </a:rPr>
              <a:t>Pros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sz="2000" b="1" dirty="0" smtClean="0">
                <a:solidFill>
                  <a:schemeClr val="tx1"/>
                </a:solidFill>
              </a:rPr>
              <a:t>Easy to know # of APs observed at that point (including indoor ones ).</a:t>
            </a:r>
          </a:p>
          <a:p>
            <a:r>
              <a:rPr kumimoji="1" lang="en-US" altLang="ja-JP" sz="2000" b="1" u="sng" dirty="0" smtClean="0">
                <a:solidFill>
                  <a:schemeClr val="tx1"/>
                </a:solidFill>
              </a:rPr>
              <a:t>Cons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sz="2000" b="1" dirty="0" smtClean="0">
                <a:solidFill>
                  <a:schemeClr val="tx1"/>
                </a:solidFill>
              </a:rPr>
              <a:t>Don’t know how much distance from the AP.</a:t>
            </a:r>
            <a:endParaRPr kumimoji="1" lang="ja-JP" altLang="en-US" sz="2000" b="1" dirty="0" smtClean="0">
              <a:solidFill>
                <a:schemeClr val="tx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631847" y="5967430"/>
            <a:ext cx="400372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We combined options A and B.</a:t>
            </a:r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453315" y="4213688"/>
            <a:ext cx="158248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>
                <a:solidFill>
                  <a:schemeClr val="tx1"/>
                </a:solidFill>
              </a:rPr>
              <a:t>© </a:t>
            </a:r>
            <a:r>
              <a:rPr kumimoji="1" lang="en-US" altLang="ja-JP" sz="800" dirty="0" err="1" smtClean="0">
                <a:solidFill>
                  <a:schemeClr val="tx1"/>
                </a:solidFill>
              </a:rPr>
              <a:t>Mapion</a:t>
            </a:r>
            <a:r>
              <a:rPr kumimoji="1" lang="en-US" altLang="ja-JP" sz="800" dirty="0" smtClean="0">
                <a:solidFill>
                  <a:schemeClr val="tx1"/>
                </a:solidFill>
              </a:rPr>
              <a:t>  MAP data © ZENRIN</a:t>
            </a:r>
            <a:endParaRPr kumimoji="1" lang="ja-JP" altLang="en-US" sz="800" dirty="0" smtClean="0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5143504" y="3810332"/>
            <a:ext cx="385765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100" dirty="0" smtClean="0">
                <a:solidFill>
                  <a:schemeClr val="tx1"/>
                </a:solidFill>
              </a:rPr>
              <a:t>http://sasp.mapion.co.jp/m/docomo_wifi/35.6645653_139.7597406_8000/?citycode=13103</a:t>
            </a:r>
            <a:endParaRPr lang="ja-JP" altLang="en-US" sz="1100" dirty="0" smtClean="0">
              <a:solidFill>
                <a:schemeClr val="tx1"/>
              </a:solidFill>
            </a:endParaRPr>
          </a:p>
        </p:txBody>
      </p:sp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2304597"/>
            <a:ext cx="3054098" cy="156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9256" y="2279535"/>
            <a:ext cx="3000396" cy="1506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06" y="3750966"/>
            <a:ext cx="2593848" cy="2678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02449" y="3765818"/>
            <a:ext cx="2269617" cy="1663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Steps to estimate </a:t>
            </a:r>
            <a:r>
              <a:rPr lang="en-US" altLang="ja-JP" dirty="0" smtClean="0"/>
              <a:t>inter-</a:t>
            </a:r>
            <a:r>
              <a:rPr kumimoji="1" lang="en-US" altLang="ja-JP" dirty="0" smtClean="0"/>
              <a:t>AP distance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>
          <a:xfrm>
            <a:off x="4559302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Jan, 2014</a:t>
            </a:r>
            <a:endParaRPr lang="en-GB" dirty="0"/>
          </a:p>
        </p:txBody>
      </p:sp>
      <p:sp>
        <p:nvSpPr>
          <p:cNvPr id="29" name="正方形/長方形 28"/>
          <p:cNvSpPr/>
          <p:nvPr/>
        </p:nvSpPr>
        <p:spPr>
          <a:xfrm>
            <a:off x="2643174" y="4143380"/>
            <a:ext cx="121444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100" b="1" u="sng" dirty="0" smtClean="0">
                <a:solidFill>
                  <a:schemeClr val="tx1"/>
                </a:solidFill>
              </a:rPr>
              <a:t>Unmanaged </a:t>
            </a:r>
          </a:p>
          <a:p>
            <a:r>
              <a:rPr kumimoji="1" lang="en-US" altLang="ja-JP" sz="1100" b="1" u="sng" dirty="0" smtClean="0">
                <a:solidFill>
                  <a:schemeClr val="tx1"/>
                </a:solidFill>
              </a:rPr>
              <a:t>APs</a:t>
            </a:r>
            <a:endParaRPr lang="ja-JP" altLang="en-US" sz="1100" b="1" u="sng" dirty="0">
              <a:solidFill>
                <a:schemeClr val="tx1"/>
              </a:solidFill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214282" y="1571612"/>
            <a:ext cx="43577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400" b="1" dirty="0" smtClean="0">
                <a:solidFill>
                  <a:schemeClr val="tx1"/>
                </a:solidFill>
              </a:rPr>
              <a:t>Step 1 : Measure RSSI, MAC address  etc for each AP</a:t>
            </a:r>
            <a:endParaRPr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0" y="3429000"/>
            <a:ext cx="51435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400" b="1" dirty="0" smtClean="0">
                <a:solidFill>
                  <a:schemeClr val="tx1"/>
                </a:solidFill>
              </a:rPr>
              <a:t>Step 2 : Cal. # of APs per operator </a:t>
            </a:r>
            <a:r>
              <a:rPr kumimoji="1" lang="en-US" altLang="ja-JP" sz="1400" b="1" dirty="0" err="1" smtClean="0">
                <a:solidFill>
                  <a:schemeClr val="tx1"/>
                </a:solidFill>
              </a:rPr>
              <a:t>eg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, </a:t>
            </a:r>
            <a:r>
              <a:rPr kumimoji="1" lang="en-US" altLang="ja-JP" sz="1400" b="1" u="sng" dirty="0" smtClean="0">
                <a:solidFill>
                  <a:srgbClr val="FF0000"/>
                </a:solidFill>
              </a:rPr>
              <a:t>N=5</a:t>
            </a:r>
            <a:r>
              <a:rPr kumimoji="1" lang="en-US" altLang="ja-JP" sz="1400" b="1" dirty="0" smtClean="0">
                <a:solidFill>
                  <a:srgbClr val="FF0000"/>
                </a:solidFill>
              </a:rPr>
              <a:t> APs for Operator A</a:t>
            </a:r>
            <a:endParaRPr lang="ja-JP" altLang="en-US" sz="1400" b="1" dirty="0">
              <a:solidFill>
                <a:srgbClr val="FF0000"/>
              </a:solidFill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4786314" y="1571612"/>
            <a:ext cx="414340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400" b="1" dirty="0" smtClean="0">
                <a:solidFill>
                  <a:schemeClr val="tx1"/>
                </a:solidFill>
              </a:rPr>
              <a:t>Step 3 : Go to </a:t>
            </a:r>
            <a:r>
              <a:rPr kumimoji="1" lang="en-US" altLang="ja-JP" sz="1400" b="1" dirty="0" smtClean="0">
                <a:solidFill>
                  <a:srgbClr val="FF0000"/>
                </a:solidFill>
              </a:rPr>
              <a:t>operator A’s  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website and draw circle with radius </a:t>
            </a:r>
            <a:r>
              <a:rPr kumimoji="1" lang="en-US" altLang="ja-JP" sz="1400" b="1" u="sng" dirty="0" smtClean="0">
                <a:solidFill>
                  <a:schemeClr val="tx1"/>
                </a:solidFill>
              </a:rPr>
              <a:t>r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  such that # of APs within circle becomes </a:t>
            </a:r>
            <a:r>
              <a:rPr kumimoji="1" lang="en-US" altLang="ja-JP" sz="1400" b="1" dirty="0" smtClean="0">
                <a:solidFill>
                  <a:srgbClr val="FF0000"/>
                </a:solidFill>
              </a:rPr>
              <a:t>N = 5.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  </a:t>
            </a:r>
            <a:endParaRPr lang="ja-JP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78" name="直線矢印コネクタ 77"/>
          <p:cNvCxnSpPr>
            <a:stCxn id="84" idx="1"/>
          </p:cNvCxnSpPr>
          <p:nvPr/>
        </p:nvCxnSpPr>
        <p:spPr bwMode="auto">
          <a:xfrm rot="10800000">
            <a:off x="6929454" y="3286125"/>
            <a:ext cx="329614" cy="24071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4" name="テキスト ボックス 83"/>
          <p:cNvSpPr txBox="1"/>
          <p:nvPr/>
        </p:nvSpPr>
        <p:spPr>
          <a:xfrm>
            <a:off x="7259068" y="3357562"/>
            <a:ext cx="1670650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600" dirty="0" err="1" smtClean="0">
                <a:solidFill>
                  <a:schemeClr val="tx1"/>
                </a:solidFill>
              </a:rPr>
              <a:t>Eg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, radius </a:t>
            </a:r>
            <a:r>
              <a:rPr kumimoji="1" lang="en-US" altLang="ja-JP" sz="1600" dirty="0" smtClean="0">
                <a:solidFill>
                  <a:srgbClr val="FF0000"/>
                </a:solidFill>
              </a:rPr>
              <a:t>r =50m</a:t>
            </a:r>
            <a:endParaRPr kumimoji="1" lang="ja-JP" altLang="en-US" sz="1600" dirty="0" smtClean="0">
              <a:solidFill>
                <a:srgbClr val="FF0000"/>
              </a:solidFill>
            </a:endParaRPr>
          </a:p>
        </p:txBody>
      </p:sp>
      <p:sp>
        <p:nvSpPr>
          <p:cNvPr id="85" name="正方形/長方形 84"/>
          <p:cNvSpPr/>
          <p:nvPr/>
        </p:nvSpPr>
        <p:spPr>
          <a:xfrm>
            <a:off x="5357817" y="4143380"/>
            <a:ext cx="32054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400" b="1" dirty="0" smtClean="0">
                <a:solidFill>
                  <a:schemeClr val="tx1"/>
                </a:solidFill>
              </a:rPr>
              <a:t>Step 4 : Calculate inter-AP distance with hexagonal cell based on N and r. </a:t>
            </a:r>
            <a:endParaRPr lang="ja-JP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87" name="直線矢印コネクタ 86"/>
          <p:cNvCxnSpPr>
            <a:stCxn id="90" idx="2"/>
          </p:cNvCxnSpPr>
          <p:nvPr/>
        </p:nvCxnSpPr>
        <p:spPr bwMode="auto">
          <a:xfrm rot="16200000" flipH="1">
            <a:off x="6303299" y="2824728"/>
            <a:ext cx="624726" cy="3056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0" name="テキスト ボックス 89"/>
          <p:cNvSpPr txBox="1"/>
          <p:nvPr/>
        </p:nvSpPr>
        <p:spPr>
          <a:xfrm>
            <a:off x="5351778" y="2357430"/>
            <a:ext cx="2222083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Measurement point at step 1</a:t>
            </a:r>
            <a:endParaRPr kumimoji="1" lang="ja-JP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92" name="六角形 91"/>
          <p:cNvSpPr/>
          <p:nvPr/>
        </p:nvSpPr>
        <p:spPr>
          <a:xfrm rot="5400000">
            <a:off x="7928312" y="5288255"/>
            <a:ext cx="514352" cy="457200"/>
          </a:xfrm>
          <a:prstGeom prst="hex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93" name="六角形 92"/>
          <p:cNvSpPr/>
          <p:nvPr/>
        </p:nvSpPr>
        <p:spPr>
          <a:xfrm rot="5400000">
            <a:off x="7472382" y="5289525"/>
            <a:ext cx="514351" cy="457200"/>
          </a:xfrm>
          <a:prstGeom prst="hex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94" name="六角形 93"/>
          <p:cNvSpPr/>
          <p:nvPr/>
        </p:nvSpPr>
        <p:spPr>
          <a:xfrm rot="5400000">
            <a:off x="7702252" y="5690847"/>
            <a:ext cx="514351" cy="457200"/>
          </a:xfrm>
          <a:prstGeom prst="hex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95" name="六角形 94"/>
          <p:cNvSpPr/>
          <p:nvPr/>
        </p:nvSpPr>
        <p:spPr>
          <a:xfrm rot="5400000">
            <a:off x="8159452" y="5683226"/>
            <a:ext cx="514351" cy="457200"/>
          </a:xfrm>
          <a:prstGeom prst="hex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96" name="六角形 95"/>
          <p:cNvSpPr/>
          <p:nvPr/>
        </p:nvSpPr>
        <p:spPr>
          <a:xfrm rot="5400000">
            <a:off x="8380432" y="5281905"/>
            <a:ext cx="514351" cy="457200"/>
          </a:xfrm>
          <a:prstGeom prst="hex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97" name="六角形 96"/>
          <p:cNvSpPr/>
          <p:nvPr/>
        </p:nvSpPr>
        <p:spPr>
          <a:xfrm rot="5400000">
            <a:off x="8151832" y="4890744"/>
            <a:ext cx="514351" cy="457200"/>
          </a:xfrm>
          <a:prstGeom prst="hex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98" name="六角形 97"/>
          <p:cNvSpPr/>
          <p:nvPr/>
        </p:nvSpPr>
        <p:spPr>
          <a:xfrm rot="5400000">
            <a:off x="7702252" y="4883124"/>
            <a:ext cx="514351" cy="457200"/>
          </a:xfrm>
          <a:prstGeom prst="hex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99" name="円/楕円 98"/>
          <p:cNvSpPr>
            <a:spLocks noChangeAspect="1"/>
          </p:cNvSpPr>
          <p:nvPr/>
        </p:nvSpPr>
        <p:spPr>
          <a:xfrm>
            <a:off x="5411924" y="4910755"/>
            <a:ext cx="1231778" cy="1232889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03" name="正方形/長方形 23"/>
          <p:cNvSpPr>
            <a:spLocks noChangeArrowheads="1"/>
          </p:cNvSpPr>
          <p:nvPr/>
        </p:nvSpPr>
        <p:spPr bwMode="auto">
          <a:xfrm>
            <a:off x="5699003" y="5559998"/>
            <a:ext cx="8018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 dirty="0" smtClean="0">
                <a:solidFill>
                  <a:schemeClr val="tx1"/>
                </a:solidFill>
              </a:rPr>
              <a:t>r=50m</a:t>
            </a:r>
            <a:endParaRPr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05" name="正方形/長方形 27"/>
          <p:cNvSpPr>
            <a:spLocks noChangeArrowheads="1"/>
          </p:cNvSpPr>
          <p:nvPr/>
        </p:nvSpPr>
        <p:spPr bwMode="auto">
          <a:xfrm>
            <a:off x="5355914" y="6072206"/>
            <a:ext cx="18592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 dirty="0" smtClean="0">
                <a:solidFill>
                  <a:schemeClr val="tx1"/>
                </a:solidFill>
              </a:rPr>
              <a:t>Inter-AP distance is </a:t>
            </a:r>
            <a:endParaRPr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06" name="正方形/長方形 30"/>
          <p:cNvSpPr>
            <a:spLocks noChangeArrowheads="1"/>
          </p:cNvSpPr>
          <p:nvPr/>
        </p:nvSpPr>
        <p:spPr bwMode="auto">
          <a:xfrm>
            <a:off x="5528402" y="5072074"/>
            <a:ext cx="102630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 dirty="0" smtClean="0">
                <a:solidFill>
                  <a:schemeClr val="tx1"/>
                </a:solidFill>
              </a:rPr>
              <a:t>N=5 APs</a:t>
            </a:r>
            <a:endParaRPr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08" name="直線コネクタ 107"/>
          <p:cNvCxnSpPr/>
          <p:nvPr/>
        </p:nvCxnSpPr>
        <p:spPr>
          <a:xfrm rot="5400000">
            <a:off x="8294707" y="5605120"/>
            <a:ext cx="457201" cy="2286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右矢印 116"/>
          <p:cNvSpPr/>
          <p:nvPr/>
        </p:nvSpPr>
        <p:spPr bwMode="auto">
          <a:xfrm>
            <a:off x="6710360" y="5095228"/>
            <a:ext cx="709633" cy="839199"/>
          </a:xfrm>
          <a:prstGeom prst="rightArrow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8" name="直線矢印コネクタ 117"/>
          <p:cNvCxnSpPr/>
          <p:nvPr/>
        </p:nvCxnSpPr>
        <p:spPr bwMode="auto">
          <a:xfrm flipV="1">
            <a:off x="7715274" y="5786454"/>
            <a:ext cx="785816" cy="571507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26" name="正方形/長方形 27"/>
          <p:cNvSpPr>
            <a:spLocks noChangeArrowheads="1"/>
          </p:cNvSpPr>
          <p:nvPr/>
        </p:nvSpPr>
        <p:spPr bwMode="auto">
          <a:xfrm>
            <a:off x="6495762" y="4809476"/>
            <a:ext cx="114807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400" dirty="0" smtClean="0">
                <a:solidFill>
                  <a:schemeClr val="tx1"/>
                </a:solidFill>
              </a:rPr>
              <a:t>Same density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131" name="直線コネクタ 130"/>
          <p:cNvCxnSpPr>
            <a:endCxn id="99" idx="6"/>
          </p:cNvCxnSpPr>
          <p:nvPr/>
        </p:nvCxnSpPr>
        <p:spPr bwMode="auto">
          <a:xfrm flipV="1">
            <a:off x="6049818" y="5527200"/>
            <a:ext cx="593884" cy="53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左中かっこ 68"/>
          <p:cNvSpPr/>
          <p:nvPr/>
        </p:nvSpPr>
        <p:spPr bwMode="auto">
          <a:xfrm>
            <a:off x="3428992" y="3786190"/>
            <a:ext cx="136518" cy="1605242"/>
          </a:xfrm>
          <a:prstGeom prst="leftBrace">
            <a:avLst>
              <a:gd name="adj1" fmla="val 32777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2714612" y="5786454"/>
            <a:ext cx="26432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* SSID with quite similar MAC address is considered as multi SSID.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52" name="円/楕円 51"/>
          <p:cNvSpPr>
            <a:spLocks noChangeAspect="1"/>
          </p:cNvSpPr>
          <p:nvPr/>
        </p:nvSpPr>
        <p:spPr bwMode="auto">
          <a:xfrm>
            <a:off x="6258935" y="2797780"/>
            <a:ext cx="960498" cy="960498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0" name="直線コネクタ 59"/>
          <p:cNvCxnSpPr>
            <a:endCxn id="52" idx="6"/>
          </p:cNvCxnSpPr>
          <p:nvPr/>
        </p:nvCxnSpPr>
        <p:spPr bwMode="auto">
          <a:xfrm flipV="1">
            <a:off x="6773273" y="3278029"/>
            <a:ext cx="446160" cy="9524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15362" name="Object 7"/>
          <p:cNvGraphicFramePr>
            <a:graphicFrameLocks noChangeAspect="1"/>
          </p:cNvGraphicFramePr>
          <p:nvPr/>
        </p:nvGraphicFramePr>
        <p:xfrm>
          <a:off x="7072330" y="5992836"/>
          <a:ext cx="602485" cy="507998"/>
        </p:xfrm>
        <a:graphic>
          <a:graphicData uri="http://schemas.openxmlformats.org/presentationml/2006/ole">
            <p:oleObj spid="_x0000_s15362" name="数式" r:id="rId7" imgW="558720" imgH="469800" progId="Equation.3">
              <p:embed/>
            </p:oleObj>
          </a:graphicData>
        </a:graphic>
      </p:graphicFrame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000100" y="1869087"/>
            <a:ext cx="3054098" cy="156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4" name="テキスト ボックス 43"/>
          <p:cNvSpPr txBox="1"/>
          <p:nvPr/>
        </p:nvSpPr>
        <p:spPr>
          <a:xfrm>
            <a:off x="7596191" y="2083401"/>
            <a:ext cx="158248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>
                <a:solidFill>
                  <a:schemeClr val="tx1"/>
                </a:solidFill>
              </a:rPr>
              <a:t>© </a:t>
            </a:r>
            <a:r>
              <a:rPr kumimoji="1" lang="en-US" altLang="ja-JP" sz="800" dirty="0" err="1" smtClean="0">
                <a:solidFill>
                  <a:schemeClr val="tx1"/>
                </a:solidFill>
              </a:rPr>
              <a:t>Mapion</a:t>
            </a:r>
            <a:r>
              <a:rPr kumimoji="1" lang="en-US" altLang="ja-JP" sz="800" dirty="0" smtClean="0">
                <a:solidFill>
                  <a:schemeClr val="tx1"/>
                </a:solidFill>
              </a:rPr>
              <a:t>  MAP data © ZENRIN</a:t>
            </a:r>
            <a:endParaRPr kumimoji="1" lang="ja-JP" altLang="en-US" sz="800" dirty="0" smtClean="0">
              <a:solidFill>
                <a:schemeClr val="tx1"/>
              </a:solidFill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5286380" y="3738894"/>
            <a:ext cx="385765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100" dirty="0" smtClean="0">
                <a:solidFill>
                  <a:schemeClr val="tx1"/>
                </a:solidFill>
              </a:rPr>
              <a:t>http://sasp.mapion.co.jp/m/docomo_wifi/35.6645653_139.7597406_8000/?citycode=13103</a:t>
            </a:r>
            <a:endParaRPr lang="ja-JP" altLang="en-US" sz="11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4282" y="685800"/>
            <a:ext cx="8456613" cy="1065213"/>
          </a:xfrm>
        </p:spPr>
        <p:txBody>
          <a:bodyPr/>
          <a:lstStyle/>
          <a:p>
            <a:r>
              <a:rPr kumimoji="1" lang="en-US" altLang="ja-JP" dirty="0" smtClean="0"/>
              <a:t>Results of inter-AP distance per operator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Jan, 2014</a:t>
            </a:r>
            <a:endParaRPr lang="en-GB" dirty="0"/>
          </a:p>
        </p:txBody>
      </p:sp>
      <p:graphicFrame>
        <p:nvGraphicFramePr>
          <p:cNvPr id="27" name="表 26"/>
          <p:cNvGraphicFramePr>
            <a:graphicFrameLocks noGrp="1"/>
          </p:cNvGraphicFramePr>
          <p:nvPr/>
        </p:nvGraphicFramePr>
        <p:xfrm>
          <a:off x="857223" y="5643578"/>
          <a:ext cx="7786742" cy="822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72632"/>
                <a:gridCol w="2083245"/>
                <a:gridCol w="1930668"/>
                <a:gridCol w="1500197"/>
              </a:tblGrid>
              <a:tr h="264585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Measurement Area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Tokyo, downtown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Tokyo, residential</a:t>
                      </a:r>
                      <a:endParaRPr kumimoji="1" lang="ja-JP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Kanagawa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449795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Inter-AP distance (m) </a:t>
                      </a:r>
                    </a:p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per</a:t>
                      </a:r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</a:rPr>
                        <a:t> operator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48.1</a:t>
                      </a:r>
                      <a:r>
                        <a:rPr kumimoji="1" lang="ja-JP" altLang="en-US" sz="1400" baseline="0" dirty="0" smtClean="0"/>
                        <a:t> </a:t>
                      </a:r>
                      <a:r>
                        <a:rPr kumimoji="1" lang="en-US" altLang="ja-JP" sz="1400" baseline="0" dirty="0" smtClean="0"/>
                        <a:t>(averaged over 13 points)</a:t>
                      </a:r>
                      <a:endParaRPr kumimoji="1" lang="en-US" altLang="ja-JP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52.4 (averaged over 2 points)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55.7 (averaged over 8 points)</a:t>
                      </a:r>
                      <a:endParaRPr kumimoji="1" lang="ja-JP" altLang="en-US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66929" y="1447208"/>
            <a:ext cx="4933963" cy="4185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" name="円/楕円 27"/>
          <p:cNvSpPr/>
          <p:nvPr/>
        </p:nvSpPr>
        <p:spPr bwMode="auto">
          <a:xfrm>
            <a:off x="3643306" y="1703585"/>
            <a:ext cx="714380" cy="1143008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円/楕円 29"/>
          <p:cNvSpPr/>
          <p:nvPr/>
        </p:nvSpPr>
        <p:spPr bwMode="auto">
          <a:xfrm>
            <a:off x="3074407" y="3732277"/>
            <a:ext cx="714380" cy="214314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円/楕円 30"/>
          <p:cNvSpPr/>
          <p:nvPr/>
        </p:nvSpPr>
        <p:spPr bwMode="auto">
          <a:xfrm>
            <a:off x="3566387" y="4923768"/>
            <a:ext cx="714380" cy="214314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円/楕円 31"/>
          <p:cNvSpPr/>
          <p:nvPr/>
        </p:nvSpPr>
        <p:spPr bwMode="auto">
          <a:xfrm>
            <a:off x="3446314" y="3328330"/>
            <a:ext cx="714380" cy="214314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円/楕円 32"/>
          <p:cNvSpPr/>
          <p:nvPr/>
        </p:nvSpPr>
        <p:spPr bwMode="auto">
          <a:xfrm>
            <a:off x="3226520" y="2513077"/>
            <a:ext cx="571504" cy="214314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円/楕円 33"/>
          <p:cNvSpPr/>
          <p:nvPr/>
        </p:nvSpPr>
        <p:spPr bwMode="auto">
          <a:xfrm>
            <a:off x="4414982" y="2095858"/>
            <a:ext cx="636734" cy="20666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071670" y="1560709"/>
            <a:ext cx="1673984" cy="28469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kumimoji="1" lang="en-US" altLang="ja-JP" sz="1600" dirty="0" smtClean="0">
                <a:solidFill>
                  <a:srgbClr val="FF0000"/>
                </a:solidFill>
              </a:rPr>
              <a:t>Tokyo,</a:t>
            </a:r>
            <a:r>
              <a:rPr kumimoji="1" lang="ja-JP" altLang="en-US" sz="1600" dirty="0" smtClean="0">
                <a:solidFill>
                  <a:srgbClr val="FF0000"/>
                </a:solidFill>
              </a:rPr>
              <a:t> </a:t>
            </a:r>
            <a:r>
              <a:rPr kumimoji="1" lang="en-US" altLang="ja-JP" sz="1600" dirty="0" smtClean="0">
                <a:solidFill>
                  <a:srgbClr val="FF0000"/>
                </a:solidFill>
              </a:rPr>
              <a:t>downtown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857752" y="3204312"/>
            <a:ext cx="1667572" cy="28469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kumimoji="1" lang="en-US" altLang="ja-JP" sz="1600" dirty="0" smtClean="0">
                <a:solidFill>
                  <a:srgbClr val="FF0000"/>
                </a:solidFill>
              </a:rPr>
              <a:t>Tokyo, residential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71406" y="2828121"/>
            <a:ext cx="3420553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kumimoji="1" lang="en-US" altLang="ja-JP" sz="1600" dirty="0" smtClean="0">
                <a:solidFill>
                  <a:schemeClr val="accent2"/>
                </a:solidFill>
              </a:rPr>
              <a:t>Kanagawa</a:t>
            </a:r>
          </a:p>
          <a:p>
            <a:pPr algn="ctr">
              <a:lnSpc>
                <a:spcPts val="1500"/>
              </a:lnSpc>
            </a:pPr>
            <a:r>
              <a:rPr kumimoji="1" lang="en-US" altLang="ja-JP" sz="1600" dirty="0" smtClean="0">
                <a:solidFill>
                  <a:schemeClr val="accent2"/>
                </a:solidFill>
              </a:rPr>
              <a:t>(Yokohama, Kawasaki and  Yokosuka)</a:t>
            </a:r>
            <a:endParaRPr kumimoji="1" lang="ja-JP" altLang="en-US" sz="1600" dirty="0" smtClean="0">
              <a:solidFill>
                <a:schemeClr val="accent2"/>
              </a:solidFill>
            </a:endParaRPr>
          </a:p>
        </p:txBody>
      </p:sp>
      <p:cxnSp>
        <p:nvCxnSpPr>
          <p:cNvPr id="38" name="直線コネクタ 37"/>
          <p:cNvCxnSpPr/>
          <p:nvPr/>
        </p:nvCxnSpPr>
        <p:spPr bwMode="auto">
          <a:xfrm>
            <a:off x="3286116" y="1846461"/>
            <a:ext cx="357190" cy="28575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直線コネクタ 38"/>
          <p:cNvCxnSpPr>
            <a:stCxn id="33" idx="4"/>
          </p:cNvCxnSpPr>
          <p:nvPr/>
        </p:nvCxnSpPr>
        <p:spPr bwMode="auto">
          <a:xfrm rot="16200000" flipH="1">
            <a:off x="3875378" y="2364285"/>
            <a:ext cx="619268" cy="134548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直線コネクタ 39"/>
          <p:cNvCxnSpPr>
            <a:stCxn id="34" idx="4"/>
          </p:cNvCxnSpPr>
          <p:nvPr/>
        </p:nvCxnSpPr>
        <p:spPr bwMode="auto">
          <a:xfrm rot="16200000" flipH="1">
            <a:off x="4273480" y="2762386"/>
            <a:ext cx="1044141" cy="124403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直線コネクタ 40"/>
          <p:cNvCxnSpPr>
            <a:endCxn id="32" idx="2"/>
          </p:cNvCxnSpPr>
          <p:nvPr/>
        </p:nvCxnSpPr>
        <p:spPr bwMode="auto">
          <a:xfrm>
            <a:off x="2857488" y="3346659"/>
            <a:ext cx="588826" cy="88828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直線コネクタ 41"/>
          <p:cNvCxnSpPr>
            <a:endCxn id="30" idx="1"/>
          </p:cNvCxnSpPr>
          <p:nvPr/>
        </p:nvCxnSpPr>
        <p:spPr bwMode="auto">
          <a:xfrm rot="16200000" flipH="1">
            <a:off x="2809755" y="3394392"/>
            <a:ext cx="417004" cy="321538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直線コネクタ 42"/>
          <p:cNvCxnSpPr/>
          <p:nvPr/>
        </p:nvCxnSpPr>
        <p:spPr bwMode="auto">
          <a:xfrm rot="16200000" flipH="1">
            <a:off x="2321703" y="3882443"/>
            <a:ext cx="1714513" cy="64294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Observations from outdoor measurement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Outdoor inter-AP distance per operator is about 50m.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Current inter-AP distance in simulation scenario 4 is 130m (TBD).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Indoor AP is included BUT its signal was observed outdoor.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Other observations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Multiple operators are using same channel.</a:t>
            </a:r>
          </a:p>
          <a:p>
            <a:pPr lvl="2">
              <a:buFont typeface="Arial" pitchFamily="34" charset="0"/>
              <a:buChar char="•"/>
            </a:pPr>
            <a:r>
              <a:rPr lang="en-US" altLang="ja-JP" dirty="0" smtClean="0">
                <a:sym typeface="Wingdings" pitchFamily="2" charset="2"/>
              </a:rPr>
              <a:t>Multi operator environment is necessary.</a:t>
            </a:r>
            <a:endParaRPr lang="en-US" altLang="ja-JP" u="sng" dirty="0" smtClean="0"/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Many unmanaged (~12) APs were observed across channels.</a:t>
            </a:r>
          </a:p>
          <a:p>
            <a:pPr lvl="2">
              <a:buFont typeface="Arial" pitchFamily="34" charset="0"/>
              <a:buChar char="•"/>
            </a:pPr>
            <a:r>
              <a:rPr lang="en-US" altLang="ja-JP" dirty="0" smtClean="0">
                <a:sym typeface="Wingdings" pitchFamily="2" charset="2"/>
              </a:rPr>
              <a:t>Tethering devices might be included.</a:t>
            </a:r>
          </a:p>
          <a:p>
            <a:pPr lvl="2">
              <a:buFont typeface="Arial" pitchFamily="34" charset="0"/>
              <a:buChar char="•"/>
            </a:pPr>
            <a:r>
              <a:rPr lang="en-US" altLang="ja-JP" dirty="0" smtClean="0">
                <a:sym typeface="Wingdings" pitchFamily="2" charset="2"/>
              </a:rPr>
              <a:t>Unmanaged environment is necessary.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dirty="0" smtClean="0">
                <a:sym typeface="Wingdings" pitchFamily="2" charset="2"/>
              </a:rPr>
              <a:t>Simulation scenario 4a is the closest but real environment has smaller inter-AP distance.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Tsugu Aoki, Toshiba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Jan,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2012</TotalTime>
  <Words>1132</Words>
  <Application>Microsoft Office PowerPoint</Application>
  <PresentationFormat>画面に合わせる (4:3)</PresentationFormat>
  <Paragraphs>248</Paragraphs>
  <Slides>13</Slides>
  <Notes>10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13</vt:i4>
      </vt:variant>
    </vt:vector>
  </HeadingPairs>
  <TitlesOfParts>
    <vt:vector size="16" baseType="lpstr">
      <vt:lpstr>802-11-Submission</vt:lpstr>
      <vt:lpstr>Document</vt:lpstr>
      <vt:lpstr>数式</vt:lpstr>
      <vt:lpstr>Outdoor AP measurement in Tokyo</vt:lpstr>
      <vt:lpstr>スライド 2</vt:lpstr>
      <vt:lpstr>Abstract</vt:lpstr>
      <vt:lpstr>Motivation</vt:lpstr>
      <vt:lpstr>Measurement point around Tokyo</vt:lpstr>
      <vt:lpstr>To estimate inter-AP distance</vt:lpstr>
      <vt:lpstr>Steps to estimate inter-AP distance</vt:lpstr>
      <vt:lpstr>Results of inter-AP distance per operator</vt:lpstr>
      <vt:lpstr>Observations from outdoor measurement</vt:lpstr>
      <vt:lpstr>AP deployment in other countries from website</vt:lpstr>
      <vt:lpstr>Conclusions</vt:lpstr>
      <vt:lpstr>Backup</vt:lpstr>
      <vt:lpstr>Comparison to current simulation scenario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access point measurement</dc:title>
  <dc:creator>tsugu</dc:creator>
  <cp:lastModifiedBy>tsugu</cp:lastModifiedBy>
  <cp:revision>113</cp:revision>
  <cp:lastPrinted>1601-01-01T00:00:00Z</cp:lastPrinted>
  <dcterms:created xsi:type="dcterms:W3CDTF">2014-01-13T01:55:09Z</dcterms:created>
  <dcterms:modified xsi:type="dcterms:W3CDTF">2014-01-21T16:29:14Z</dcterms:modified>
</cp:coreProperties>
</file>