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65" r:id="rId5"/>
    <p:sldId id="266" r:id="rId6"/>
    <p:sldId id="269" r:id="rId7"/>
    <p:sldId id="267" r:id="rId8"/>
    <p:sldId id="270" r:id="rId9"/>
    <p:sldId id="268" r:id="rId10"/>
    <p:sldId id="271" r:id="rId11"/>
    <p:sldId id="264"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44" y="-32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20148428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4256589681"/>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2014</a:t>
            </a:r>
            <a:endParaRPr lang="en-GB"/>
          </a:p>
        </p:txBody>
      </p:sp>
      <p:sp>
        <p:nvSpPr>
          <p:cNvPr id="5" name="Footer Placeholder 4"/>
          <p:cNvSpPr>
            <a:spLocks noGrp="1"/>
          </p:cNvSpPr>
          <p:nvPr>
            <p:ph type="ftr" idx="11"/>
          </p:nvPr>
        </p:nvSpPr>
        <p:spPr/>
        <p:txBody>
          <a:bodyPr/>
          <a:lstStyle>
            <a:lvl1pPr>
              <a:defRPr/>
            </a:lvl1pPr>
          </a:lstStyle>
          <a:p>
            <a:r>
              <a:rPr lang="en-GB" smtClean="0"/>
              <a:t>Josiam et.al.,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Josiam et.al., Samsung</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2014</a:t>
            </a:r>
            <a:endParaRPr lang="en-GB"/>
          </a:p>
        </p:txBody>
      </p:sp>
      <p:sp>
        <p:nvSpPr>
          <p:cNvPr id="5" name="Footer Placeholder 4"/>
          <p:cNvSpPr>
            <a:spLocks noGrp="1"/>
          </p:cNvSpPr>
          <p:nvPr>
            <p:ph type="ftr" idx="11"/>
          </p:nvPr>
        </p:nvSpPr>
        <p:spPr/>
        <p:txBody>
          <a:bodyPr/>
          <a:lstStyle>
            <a:lvl1pPr>
              <a:defRPr/>
            </a:lvl1pPr>
          </a:lstStyle>
          <a:p>
            <a:r>
              <a:rPr lang="en-GB" smtClean="0"/>
              <a:t>Josiam et.al.,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2014</a:t>
            </a:r>
            <a:endParaRPr lang="en-GB"/>
          </a:p>
        </p:txBody>
      </p:sp>
      <p:sp>
        <p:nvSpPr>
          <p:cNvPr id="6" name="Footer Placeholder 5"/>
          <p:cNvSpPr>
            <a:spLocks noGrp="1"/>
          </p:cNvSpPr>
          <p:nvPr>
            <p:ph type="ftr" idx="11"/>
          </p:nvPr>
        </p:nvSpPr>
        <p:spPr/>
        <p:txBody>
          <a:bodyPr/>
          <a:lstStyle>
            <a:lvl1pPr>
              <a:defRPr/>
            </a:lvl1pPr>
          </a:lstStyle>
          <a:p>
            <a:r>
              <a:rPr lang="en-GB" smtClean="0"/>
              <a:t>Josiam et.al., Samsung</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Josiam et.al., Samsung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2014</a:t>
            </a:r>
            <a:endParaRPr lang="en-GB"/>
          </a:p>
        </p:txBody>
      </p:sp>
      <p:sp>
        <p:nvSpPr>
          <p:cNvPr id="4" name="Footer Placeholder 3"/>
          <p:cNvSpPr>
            <a:spLocks noGrp="1"/>
          </p:cNvSpPr>
          <p:nvPr>
            <p:ph type="ftr" idx="11"/>
          </p:nvPr>
        </p:nvSpPr>
        <p:spPr/>
        <p:txBody>
          <a:bodyPr/>
          <a:lstStyle>
            <a:lvl1pPr>
              <a:defRPr/>
            </a:lvl1pPr>
          </a:lstStyle>
          <a:p>
            <a:r>
              <a:rPr lang="en-GB" smtClean="0"/>
              <a:t>Josiam et.al., Samsung</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2014</a:t>
            </a:r>
            <a:endParaRPr lang="en-GB"/>
          </a:p>
        </p:txBody>
      </p:sp>
      <p:sp>
        <p:nvSpPr>
          <p:cNvPr id="3" name="Footer Placeholder 2"/>
          <p:cNvSpPr>
            <a:spLocks noGrp="1"/>
          </p:cNvSpPr>
          <p:nvPr>
            <p:ph type="ftr" idx="11"/>
          </p:nvPr>
        </p:nvSpPr>
        <p:spPr/>
        <p:txBody>
          <a:bodyPr/>
          <a:lstStyle>
            <a:lvl1pPr>
              <a:defRPr/>
            </a:lvl1pPr>
          </a:lstStyle>
          <a:p>
            <a:r>
              <a:rPr lang="en-GB" smtClean="0"/>
              <a:t>Josiam et.al., Samsung</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2014</a:t>
            </a:r>
            <a:endParaRPr lang="en-GB"/>
          </a:p>
        </p:txBody>
      </p:sp>
      <p:sp>
        <p:nvSpPr>
          <p:cNvPr id="5" name="Footer Placeholder 4"/>
          <p:cNvSpPr>
            <a:spLocks noGrp="1"/>
          </p:cNvSpPr>
          <p:nvPr>
            <p:ph type="ftr" idx="11"/>
          </p:nvPr>
        </p:nvSpPr>
        <p:spPr/>
        <p:txBody>
          <a:bodyPr/>
          <a:lstStyle>
            <a:lvl1pPr>
              <a:defRPr/>
            </a:lvl1pPr>
          </a:lstStyle>
          <a:p>
            <a:r>
              <a:rPr lang="en-GB" smtClean="0"/>
              <a:t>Josiam et.al.,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2014</a:t>
            </a:r>
            <a:endParaRPr lang="en-GB"/>
          </a:p>
        </p:txBody>
      </p:sp>
      <p:sp>
        <p:nvSpPr>
          <p:cNvPr id="5" name="Footer Placeholder 4"/>
          <p:cNvSpPr>
            <a:spLocks noGrp="1"/>
          </p:cNvSpPr>
          <p:nvPr>
            <p:ph type="ftr" idx="11"/>
          </p:nvPr>
        </p:nvSpPr>
        <p:spPr/>
        <p:txBody>
          <a:bodyPr/>
          <a:lstStyle>
            <a:lvl1pPr>
              <a:defRPr/>
            </a:lvl1pPr>
          </a:lstStyle>
          <a:p>
            <a:r>
              <a:rPr lang="en-GB" smtClean="0"/>
              <a:t>Josiam et.al.,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Josiam et.al., Samsung</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11-14/0070r0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Josiam et.al.,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Joint MAC/PHY Evaluation Methodology</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2014-01-23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95831134"/>
              </p:ext>
            </p:extLst>
          </p:nvPr>
        </p:nvGraphicFramePr>
        <p:xfrm>
          <a:off x="514350" y="2276475"/>
          <a:ext cx="8077200" cy="2486025"/>
        </p:xfrm>
        <a:graphic>
          <a:graphicData uri="http://schemas.openxmlformats.org/presentationml/2006/ole">
            <mc:AlternateContent xmlns:mc="http://schemas.openxmlformats.org/markup-compatibility/2006">
              <mc:Choice xmlns:v="urn:schemas-microsoft-com:vml" Requires="v">
                <p:oleObj spid="_x0000_s3093" name="Document" r:id="rId4" imgW="8239160" imgH="2545244" progId="Word.Document.8">
                  <p:embed/>
                </p:oleObj>
              </mc:Choice>
              <mc:Fallback>
                <p:oleObj name="Document" r:id="rId4" imgW="8239160" imgH="2545244" progId="Word.Document.8">
                  <p:embed/>
                  <p:pic>
                    <p:nvPicPr>
                      <p:cNvPr id="0" name="Picture 3"/>
                      <p:cNvPicPr>
                        <a:picLocks noChangeAspect="1" noChangeArrowheads="1"/>
                      </p:cNvPicPr>
                      <p:nvPr/>
                    </p:nvPicPr>
                    <p:blipFill>
                      <a:blip r:embed="rId5"/>
                      <a:srcRect/>
                      <a:stretch>
                        <a:fillRect/>
                      </a:stretch>
                    </p:blipFill>
                    <p:spPr bwMode="auto">
                      <a:xfrm>
                        <a:off x="514350" y="2276475"/>
                        <a:ext cx="8077200"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2200" dirty="0" smtClean="0"/>
              <a:t>Other contributions[2] are also proposing similar procedure.</a:t>
            </a:r>
          </a:p>
          <a:p>
            <a:pPr lvl="1">
              <a:buFont typeface="Arial" pitchFamily="34" charset="0"/>
              <a:buChar char="•"/>
            </a:pPr>
            <a:r>
              <a:rPr lang="en-US" sz="1800" dirty="0" smtClean="0"/>
              <a:t>Harmonize </a:t>
            </a:r>
            <a:r>
              <a:rPr lang="en-US" sz="1800" dirty="0" smtClean="0"/>
              <a:t>and  </a:t>
            </a:r>
            <a:r>
              <a:rPr lang="en-US" sz="1800" dirty="0"/>
              <a:t>update the evaluation methodology document with the outlined procedure</a:t>
            </a:r>
          </a:p>
          <a:p>
            <a:pPr>
              <a:buFont typeface="Arial" pitchFamily="34" charset="0"/>
              <a:buChar char="•"/>
            </a:pPr>
            <a:endParaRPr lang="en-US" sz="2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Josiam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spTree>
    <p:extLst>
      <p:ext uri="{BB962C8B-B14F-4D97-AF65-F5344CB8AC3E}">
        <p14:creationId xmlns:p14="http://schemas.microsoft.com/office/powerpoint/2010/main" val="2289556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2014</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Josiam et.al., Samsung</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smtClean="0"/>
              <a:t>[1] </a:t>
            </a:r>
            <a:r>
              <a:rPr lang="en-US" altLang="zh-CN" dirty="0"/>
              <a:t>11-13-1001-05-0hew-simulation-scenarios-document-template</a:t>
            </a:r>
          </a:p>
          <a:p>
            <a:r>
              <a:rPr lang="en-US" dirty="0" smtClean="0"/>
              <a:t>[2] 11-14-0059-01-0hew-integrated-system-level-simulation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Jan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Josiam et.al., Samsung</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details step-by-step procedure for a system level simulation based on both MAC and PHY features of 802.11.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2014</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Josiam et.al., Samsung</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Joint MAC/PHY Simulation Procedure</a:t>
            </a:r>
            <a:endParaRPr lang="en-GB" dirty="0"/>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The network topology for the simulation is defined by the simulation scenario of interest.</a:t>
            </a:r>
            <a:endParaRPr lang="en-US" dirty="0"/>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5 simulation scenarios are outlined in the simulation scenarios document [1]</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Scenario 1: Residential</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Scenario 2: Enterprise</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Scenario 3: Indoor Small BSS Hotspot</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Scenario 4: Outdoor Large BSS Hotspot</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Scenario 4a: Outdoor Large BSS Hotspot + Residential</a:t>
            </a:r>
          </a:p>
          <a:p>
            <a:pPr marL="857250" lvl="2"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Joint MAC/PHY Simulation Procedure</a:t>
            </a:r>
            <a:endParaRPr lang="en-US" dirty="0"/>
          </a:p>
        </p:txBody>
      </p:sp>
      <p:sp>
        <p:nvSpPr>
          <p:cNvPr id="3" name="Content Placeholder 2"/>
          <p:cNvSpPr>
            <a:spLocks noGrp="1"/>
          </p:cNvSpPr>
          <p:nvPr>
            <p:ph idx="1"/>
          </p:nvPr>
        </p:nvSpPr>
        <p:spPr/>
        <p:txBody>
          <a:bodyPr/>
          <a:lstStyle/>
          <a:p>
            <a:pPr marL="457200" indent="-457200">
              <a:buAutoNum type="arabicPeriod"/>
            </a:pPr>
            <a:r>
              <a:rPr lang="en-US" sz="2200" dirty="0" smtClean="0"/>
              <a:t>The System is modeled as a network of APs placed at locations in the network.  </a:t>
            </a:r>
          </a:p>
          <a:p>
            <a:pPr marL="857250" lvl="1" indent="-457200">
              <a:buFont typeface="Arial" pitchFamily="34" charset="0"/>
              <a:buChar char="•"/>
            </a:pPr>
            <a:r>
              <a:rPr lang="en-US" sz="1800" dirty="0" smtClean="0"/>
              <a:t>For scenarios 2, 3, 4 – the AP location is fixed while for scenario 1 – this is a random variable</a:t>
            </a:r>
          </a:p>
          <a:p>
            <a:pPr marL="457200" indent="-457200" algn="just">
              <a:buAutoNum type="arabicPeriod"/>
            </a:pPr>
            <a:r>
              <a:rPr lang="en-US" sz="2200" dirty="0" smtClean="0"/>
              <a:t>STAs are dropped independently throughout the network until the desired fixed number of STAs is achieved everywhere.  Each STA corresponds to an active user session that runs for the duration of the drop.  In case a specific traffic mix is required, STAs are dropped according to the specific traffic mix specified in the simulation scenario document</a:t>
            </a:r>
          </a:p>
          <a:p>
            <a:pPr marL="857250" lvl="1" indent="-457200">
              <a:buFont typeface="Arial" pitchFamily="34" charset="0"/>
              <a:buChar char="•"/>
            </a:pPr>
            <a:r>
              <a:rPr lang="en-US" sz="1800" dirty="0" smtClean="0"/>
              <a:t>For scenario 2, the STA locations are fixed while for all other scenarios, the locations are random</a:t>
            </a:r>
          </a:p>
          <a:p>
            <a:pPr marL="0" indent="0"/>
            <a:endParaRPr lang="en-US" sz="2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Josiam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spTree>
    <p:extLst>
      <p:ext uri="{BB962C8B-B14F-4D97-AF65-F5344CB8AC3E}">
        <p14:creationId xmlns:p14="http://schemas.microsoft.com/office/powerpoint/2010/main" val="750821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Joint MAC/PHY Simulation Procedure</a:t>
            </a:r>
            <a:endParaRPr lang="en-US" dirty="0"/>
          </a:p>
        </p:txBody>
      </p:sp>
      <p:sp>
        <p:nvSpPr>
          <p:cNvPr id="3" name="Content Placeholder 2"/>
          <p:cNvSpPr>
            <a:spLocks noGrp="1"/>
          </p:cNvSpPr>
          <p:nvPr>
            <p:ph idx="1"/>
          </p:nvPr>
        </p:nvSpPr>
        <p:spPr/>
        <p:txBody>
          <a:bodyPr/>
          <a:lstStyle/>
          <a:p>
            <a:pPr marL="457200" indent="-457200">
              <a:buFont typeface="+mj-lt"/>
              <a:buAutoNum type="arabicPeriod" startAt="3"/>
            </a:pPr>
            <a:r>
              <a:rPr lang="en-US" sz="2200" dirty="0"/>
              <a:t>STAs are randomly assigned channel models.  Depending on the simulation, these may be in support of a desired channel model mix, or separate statistical realizations of a single type of channel model</a:t>
            </a:r>
            <a:r>
              <a:rPr lang="en-US" sz="2200" dirty="0" smtClean="0"/>
              <a:t>.</a:t>
            </a:r>
          </a:p>
          <a:p>
            <a:pPr marL="857250" lvl="1" indent="-457200">
              <a:buFont typeface="Arial" pitchFamily="34" charset="0"/>
              <a:buChar char="•"/>
            </a:pPr>
            <a:r>
              <a:rPr lang="en-US" sz="1800" dirty="0" smtClean="0"/>
              <a:t>The channel model mix to be used is specified per simulation scenario in [1].</a:t>
            </a:r>
            <a:endParaRPr lang="en-US" sz="1800" dirty="0"/>
          </a:p>
          <a:p>
            <a:pPr marL="457200" indent="-457200">
              <a:buFont typeface="+mj-lt"/>
              <a:buAutoNum type="arabicPeriod" startAt="4"/>
            </a:pPr>
            <a:r>
              <a:rPr lang="en-US" sz="2200" dirty="0" smtClean="0"/>
              <a:t>The AP with best path to STA, taking into account slow fading characteristics (path loss, shadowing and antenna gains) is chosen as the serving AP.</a:t>
            </a:r>
          </a:p>
          <a:p>
            <a:pPr marL="857250" lvl="1" indent="-457200">
              <a:buFont typeface="Arial" pitchFamily="34" charset="0"/>
              <a:buChar char="•"/>
            </a:pPr>
            <a:r>
              <a:rPr lang="en-US" sz="1800" dirty="0" smtClean="0"/>
              <a:t>Some scenarios require different association rules that shall be applied when simulating them.  The exact association rules are defined for each scenarios in the Simulation Scenarios document [1].</a:t>
            </a:r>
          </a:p>
          <a:p>
            <a:pPr marL="457200" indent="-457200">
              <a:buFont typeface="+mj-lt"/>
              <a:buAutoNum type="arabicPeriod" startAt="4"/>
            </a:pPr>
            <a:endParaRPr lang="en-US" sz="2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Josiam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spTree>
    <p:extLst>
      <p:ext uri="{BB962C8B-B14F-4D97-AF65-F5344CB8AC3E}">
        <p14:creationId xmlns:p14="http://schemas.microsoft.com/office/powerpoint/2010/main" val="1248089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 MAC/PHY Simulation Procedure</a:t>
            </a:r>
            <a:endParaRPr lang="en-US" dirty="0"/>
          </a:p>
        </p:txBody>
      </p:sp>
      <p:sp>
        <p:nvSpPr>
          <p:cNvPr id="3" name="Content Placeholder 2"/>
          <p:cNvSpPr>
            <a:spLocks noGrp="1"/>
          </p:cNvSpPr>
          <p:nvPr>
            <p:ph idx="1"/>
          </p:nvPr>
        </p:nvSpPr>
        <p:spPr/>
        <p:txBody>
          <a:bodyPr/>
          <a:lstStyle/>
          <a:p>
            <a:pPr marL="457200" indent="-457200">
              <a:buFont typeface="+mj-lt"/>
              <a:buAutoNum type="arabicPeriod" startAt="5"/>
            </a:pPr>
            <a:r>
              <a:rPr lang="en-US" dirty="0"/>
              <a:t>The location of each STA remains unchanged during a drop, and the speed of the STA is only used to determine the Doppler effect of fast fading.  Additionally, the STA is assumed to remain attached to the same AP for the duration of the drop.</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Josiam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spTree>
    <p:extLst>
      <p:ext uri="{BB962C8B-B14F-4D97-AF65-F5344CB8AC3E}">
        <p14:creationId xmlns:p14="http://schemas.microsoft.com/office/powerpoint/2010/main" val="941188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Joint MAC/PHY Simulation Procedure</a:t>
            </a:r>
            <a:endParaRPr lang="en-US" dirty="0"/>
          </a:p>
        </p:txBody>
      </p:sp>
      <p:sp>
        <p:nvSpPr>
          <p:cNvPr id="3" name="Content Placeholder 2"/>
          <p:cNvSpPr>
            <a:spLocks noGrp="1"/>
          </p:cNvSpPr>
          <p:nvPr>
            <p:ph idx="1"/>
          </p:nvPr>
        </p:nvSpPr>
        <p:spPr>
          <a:xfrm>
            <a:off x="685800" y="1676400"/>
            <a:ext cx="7770813" cy="4113213"/>
          </a:xfrm>
        </p:spPr>
        <p:txBody>
          <a:bodyPr/>
          <a:lstStyle/>
          <a:p>
            <a:pPr marL="457200" indent="-457200">
              <a:buFont typeface="+mj-lt"/>
              <a:buAutoNum type="arabicPeriod" startAt="7"/>
            </a:pPr>
            <a:r>
              <a:rPr lang="en-US" sz="2200" dirty="0" smtClean="0"/>
              <a:t>Packets are not blocked when they arrive into the system (i.e., queue depths are infinite).  STAs with a required traffic class shall be modeled according to the traffic models described in Simulation Scenarios document. Start times for each traffic type for each STA should be randomized as specified in the traffic model being simulated.</a:t>
            </a:r>
          </a:p>
          <a:p>
            <a:pPr marL="457200" indent="-457200">
              <a:buFont typeface="+mj-lt"/>
              <a:buAutoNum type="arabicPeriod" startAt="7"/>
            </a:pPr>
            <a:r>
              <a:rPr lang="en-US" sz="2200" dirty="0" smtClean="0"/>
              <a:t>Packet aggregation rules as specified in each simulation scenario are to be applied before transmission.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Josiam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spTree>
    <p:extLst>
      <p:ext uri="{BB962C8B-B14F-4D97-AF65-F5344CB8AC3E}">
        <p14:creationId xmlns:p14="http://schemas.microsoft.com/office/powerpoint/2010/main" val="3903341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Joint MAC/PHY Simulation Procedure</a:t>
            </a:r>
            <a:endParaRPr lang="en-US" dirty="0"/>
          </a:p>
        </p:txBody>
      </p:sp>
      <p:sp>
        <p:nvSpPr>
          <p:cNvPr id="3" name="Content Placeholder 2"/>
          <p:cNvSpPr>
            <a:spLocks noGrp="1"/>
          </p:cNvSpPr>
          <p:nvPr>
            <p:ph idx="1"/>
          </p:nvPr>
        </p:nvSpPr>
        <p:spPr/>
        <p:txBody>
          <a:bodyPr/>
          <a:lstStyle/>
          <a:p>
            <a:pPr marL="457200" indent="-457200">
              <a:buFont typeface="+mj-lt"/>
              <a:buAutoNum type="arabicPeriod" startAt="9"/>
            </a:pPr>
            <a:r>
              <a:rPr lang="en-US" sz="2200" dirty="0"/>
              <a:t>Packets are transmitted when the STA gains access to the channel.  Channel Quality feedback delay, PPDU errors are modeled and packets are re-transmitted as necessary.  For the purpose of channel access, AP is treated as another STA.  Priorities among different traffic types are to be inbuilt in the CSMA mechanism used for determining channel access at each STA/AP</a:t>
            </a:r>
            <a:r>
              <a:rPr lang="en-US" sz="2200" dirty="0" smtClean="0"/>
              <a:t>.</a:t>
            </a:r>
          </a:p>
          <a:p>
            <a:pPr marL="857250" lvl="1" indent="-457200">
              <a:buFont typeface="Arial" pitchFamily="34" charset="0"/>
              <a:buChar char="•"/>
            </a:pPr>
            <a:r>
              <a:rPr lang="en-US" sz="1800" dirty="0" smtClean="0"/>
              <a:t>The MAC state machine of each AP/STA is maintained and updated for the simulation duration to mimic CSMA</a:t>
            </a:r>
          </a:p>
          <a:p>
            <a:pPr marL="1257300" lvl="2" indent="-457200">
              <a:buFont typeface="Arial" pitchFamily="34" charset="0"/>
              <a:buChar char="•"/>
            </a:pPr>
            <a:r>
              <a:rPr lang="en-US" sz="1600" dirty="0" smtClean="0"/>
              <a:t>STA/AP can be in any of the following states: waiting for channel, counting down timer, setting NAV, transmitting RTS, transmitting data etc.</a:t>
            </a:r>
          </a:p>
          <a:p>
            <a:pPr marL="857250" lvl="1" indent="-457200">
              <a:buFont typeface="Arial" pitchFamily="34" charset="0"/>
              <a:buChar char="•"/>
            </a:pPr>
            <a:r>
              <a:rPr lang="en-US" sz="1800" dirty="0"/>
              <a:t>Fading signal and fading interference are computed from those STA and Aps that are transmitting at the same time as the transmission between an AP and STA.</a:t>
            </a:r>
          </a:p>
          <a:p>
            <a:pPr marL="857250" lvl="1" indent="-457200">
              <a:buFont typeface="Arial" pitchFamily="34" charset="0"/>
              <a:buChar char="•"/>
            </a:pPr>
            <a:endParaRPr lang="en-US" dirty="0"/>
          </a:p>
          <a:p>
            <a:endParaRPr lang="en-US" sz="2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Josiam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spTree>
    <p:extLst>
      <p:ext uri="{BB962C8B-B14F-4D97-AF65-F5344CB8AC3E}">
        <p14:creationId xmlns:p14="http://schemas.microsoft.com/office/powerpoint/2010/main" val="3621480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Joint MAC/PHY Simulation Procedure</a:t>
            </a:r>
            <a:endParaRPr lang="en-US" dirty="0"/>
          </a:p>
        </p:txBody>
      </p:sp>
      <p:sp>
        <p:nvSpPr>
          <p:cNvPr id="3" name="Content Placeholder 2"/>
          <p:cNvSpPr>
            <a:spLocks noGrp="1"/>
          </p:cNvSpPr>
          <p:nvPr>
            <p:ph idx="1"/>
          </p:nvPr>
        </p:nvSpPr>
        <p:spPr/>
        <p:txBody>
          <a:bodyPr/>
          <a:lstStyle/>
          <a:p>
            <a:pPr marL="457200" indent="-457200">
              <a:buFont typeface="+mj-lt"/>
              <a:buAutoNum type="arabicPeriod" startAt="10"/>
            </a:pPr>
            <a:r>
              <a:rPr lang="en-US" sz="2200" dirty="0" smtClean="0"/>
              <a:t>Simulation time is chosen to ensure convergence in user performance metrics.  For a given drop, the simulation is run for this </a:t>
            </a:r>
            <a:r>
              <a:rPr lang="en-US" sz="2200" dirty="0" smtClean="0"/>
              <a:t>duration </a:t>
            </a:r>
            <a:r>
              <a:rPr lang="en-US" sz="2200" dirty="0" smtClean="0"/>
              <a:t>and then the process is repeated with the STAs dropped at new random locations.  A sufficient number of drops are simulated to ensure convergence in the system performance metrics.</a:t>
            </a:r>
          </a:p>
          <a:p>
            <a:pPr marL="457200" indent="-457200">
              <a:buFont typeface="+mj-lt"/>
              <a:buAutoNum type="arabicPeriod" startAt="10"/>
            </a:pPr>
            <a:r>
              <a:rPr lang="en-US" sz="2200" dirty="0" smtClean="0"/>
              <a:t>Performance statistics are collected for STAs and APs in the network </a:t>
            </a:r>
          </a:p>
          <a:p>
            <a:pPr marL="457200" indent="-457200">
              <a:buFont typeface="+mj-lt"/>
              <a:buAutoNum type="arabicPeriod" startAt="10"/>
            </a:pPr>
            <a:r>
              <a:rPr lang="en-US" sz="2200" dirty="0" smtClean="0"/>
              <a:t>All the APs and STAs shall be dynamically simulated.</a:t>
            </a:r>
            <a:endParaRPr lang="en-US" sz="2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Josiam et.al., Samsung</a:t>
            </a:r>
            <a:endParaRPr lang="en-GB" dirty="0"/>
          </a:p>
        </p:txBody>
      </p:sp>
      <p:sp>
        <p:nvSpPr>
          <p:cNvPr id="6" name="Date Placeholder 5"/>
          <p:cNvSpPr>
            <a:spLocks noGrp="1"/>
          </p:cNvSpPr>
          <p:nvPr>
            <p:ph type="dt" idx="15"/>
          </p:nvPr>
        </p:nvSpPr>
        <p:spPr/>
        <p:txBody>
          <a:bodyPr/>
          <a:lstStyle/>
          <a:p>
            <a:r>
              <a:rPr lang="en-US" smtClean="0"/>
              <a:t>Jan 2014</a:t>
            </a:r>
            <a:endParaRPr lang="en-GB" dirty="0"/>
          </a:p>
        </p:txBody>
      </p:sp>
    </p:spTree>
    <p:extLst>
      <p:ext uri="{BB962C8B-B14F-4D97-AF65-F5344CB8AC3E}">
        <p14:creationId xmlns:p14="http://schemas.microsoft.com/office/powerpoint/2010/main" val="3640817851"/>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1400</TotalTime>
  <Words>856</Words>
  <Application>Microsoft Office PowerPoint</Application>
  <PresentationFormat>On-screen Show (4:3)</PresentationFormat>
  <Paragraphs>92</Paragraphs>
  <Slides>11</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Microsoft Word 97 - 2003 Document</vt:lpstr>
      <vt:lpstr>Joint MAC/PHY Evaluation Methodology</vt:lpstr>
      <vt:lpstr>Abstract</vt:lpstr>
      <vt:lpstr>Joint MAC/PHY Simulation Procedure</vt:lpstr>
      <vt:lpstr>Joint MAC/PHY Simulation Procedure</vt:lpstr>
      <vt:lpstr>Joint MAC/PHY Simulation Procedure</vt:lpstr>
      <vt:lpstr>Joint MAC/PHY Simulation Procedure</vt:lpstr>
      <vt:lpstr>Joint MAC/PHY Simulation Procedure</vt:lpstr>
      <vt:lpstr>Joint MAC/PHY Simulation Procedure</vt:lpstr>
      <vt:lpstr>Joint MAC/PHY Simulation Procedure</vt:lpstr>
      <vt:lpstr>Next Steps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Kaushik Josiam</dc:creator>
  <cp:lastModifiedBy>Kaushik Josiam</cp:lastModifiedBy>
  <cp:revision>21</cp:revision>
  <cp:lastPrinted>1601-01-01T00:00:00Z</cp:lastPrinted>
  <dcterms:created xsi:type="dcterms:W3CDTF">2013-07-12T19:51:42Z</dcterms:created>
  <dcterms:modified xsi:type="dcterms:W3CDTF">2014-01-23T16:01:31Z</dcterms:modified>
</cp:coreProperties>
</file>