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5" r:id="rId1"/>
  </p:sldMasterIdLst>
  <p:notesMasterIdLst>
    <p:notesMasterId r:id="rId15"/>
  </p:notesMasterIdLst>
  <p:handoutMasterIdLst>
    <p:handoutMasterId r:id="rId16"/>
  </p:handoutMasterIdLst>
  <p:sldIdLst>
    <p:sldId id="306" r:id="rId2"/>
    <p:sldId id="359" r:id="rId3"/>
    <p:sldId id="388" r:id="rId4"/>
    <p:sldId id="397" r:id="rId5"/>
    <p:sldId id="418" r:id="rId6"/>
    <p:sldId id="419" r:id="rId7"/>
    <p:sldId id="423" r:id="rId8"/>
    <p:sldId id="402" r:id="rId9"/>
    <p:sldId id="420" r:id="rId10"/>
    <p:sldId id="421" r:id="rId11"/>
    <p:sldId id="422" r:id="rId12"/>
    <p:sldId id="347" r:id="rId13"/>
    <p:sldId id="391"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n Yingpei" initials="LYP"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8000"/>
    <a:srgbClr val="00FF00"/>
    <a:srgbClr val="99CCFF"/>
    <a:srgbClr val="FF99FF"/>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73" autoAdjust="0"/>
    <p:restoredTop sz="96522" autoAdjust="0"/>
  </p:normalViewPr>
  <p:slideViewPr>
    <p:cSldViewPr>
      <p:cViewPr varScale="1">
        <p:scale>
          <a:sx n="87" d="100"/>
          <a:sy n="87" d="100"/>
        </p:scale>
        <p:origin x="-126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2856"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a:t>doc.: IEEE </a:t>
            </a:r>
            <a:r>
              <a:rPr lang="en-US" altLang="ko-KR" dirty="0" smtClean="0"/>
              <a:t>802.11-13/xxxxr0</a:t>
            </a:r>
            <a:endParaRPr lang="en-US" altLang="ko-KR" dirty="0"/>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076" name="Rectangle 4"/>
          <p:cNvSpPr>
            <a:spLocks noGrp="1" noChangeArrowheads="1"/>
          </p:cNvSpPr>
          <p:nvPr>
            <p:ph type="ftr" sz="quarter" idx="2"/>
          </p:nvPr>
        </p:nvSpPr>
        <p:spPr bwMode="auto">
          <a:xfrm>
            <a:off x="4099245" y="8982075"/>
            <a:ext cx="22190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dirty="0" err="1" smtClean="0"/>
              <a:t>Yingpei</a:t>
            </a:r>
            <a:r>
              <a:rPr lang="en-US" altLang="ko-KR" dirty="0" smtClean="0"/>
              <a:t> Lin (</a:t>
            </a:r>
            <a:r>
              <a:rPr lang="en-US" altLang="ko-KR" dirty="0" err="1" smtClean="0"/>
              <a:t>Huawei</a:t>
            </a:r>
            <a:r>
              <a:rPr lang="en-US" altLang="ko-KR" dirty="0" smtClean="0"/>
              <a:t> Technologies)</a:t>
            </a:r>
            <a:endParaRPr lang="en-US" altLang="ko-KR"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charset="-127"/>
              </a:defRPr>
            </a:lvl1pPr>
          </a:lstStyle>
          <a:p>
            <a:pPr>
              <a:defRPr/>
            </a:pPr>
            <a:r>
              <a:rPr lang="en-US" altLang="ko-KR"/>
              <a:t>Page </a:t>
            </a:r>
            <a:fld id="{D78EA437-FC61-47EA-BA49-9762C85F74DD}"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xmlns="" val="2413332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smtClean="0"/>
              <a:t>doc.: IEEE 802.11-13/0787r0</a:t>
            </a:r>
            <a:endParaRPr lang="en-US" altLang="ko-KR"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601068" y="8985250"/>
            <a:ext cx="26806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dirty="0" err="1" smtClean="0"/>
              <a:t>Yingpei</a:t>
            </a:r>
            <a:r>
              <a:rPr lang="en-US" altLang="ko-KR" dirty="0" smtClean="0"/>
              <a:t> Lin (</a:t>
            </a:r>
            <a:r>
              <a:rPr lang="en-US" altLang="ko-KR" dirty="0" err="1" smtClean="0"/>
              <a:t>Huawei</a:t>
            </a:r>
            <a:r>
              <a:rPr lang="en-US" altLang="ko-KR" dirty="0" smtClean="0"/>
              <a:t> Technologies)</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BFE52EA4-3055-4938-A5E3-369C60EA7563}"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xmlns="" val="3040948650"/>
      </p:ext>
    </p:extLst>
  </p:cSld>
  <p:clrMap bg1="lt1" tx1="dk1" bg2="lt2" tx2="dk2" accent1="accent1" accent2="accent2" accent3="accent3" accent4="accent4" accent5="accent5" accent6="accent6" hlink="hlink" folHlink="folHlink"/>
  <p:hf/>
  <p:notesStyle>
    <a:lvl1pPr algn="l" defTabSz="933450" rtl="0" fontAlgn="base">
      <a:spcBef>
        <a:spcPct val="30000"/>
      </a:spcBef>
      <a:spcAft>
        <a:spcPct val="0"/>
      </a:spcAft>
      <a:defRPr sz="1200" kern="1200">
        <a:solidFill>
          <a:schemeClr val="tx1"/>
        </a:solidFill>
        <a:latin typeface="Times New Roman" pitchFamily="18" charset="0"/>
        <a:ea typeface="+mn-ea"/>
        <a:cs typeface="Arial" charset="0"/>
      </a:defRPr>
    </a:lvl1pPr>
    <a:lvl2pPr marL="114300" algn="l" defTabSz="933450" rtl="0" fontAlgn="base">
      <a:spcBef>
        <a:spcPct val="30000"/>
      </a:spcBef>
      <a:spcAft>
        <a:spcPct val="0"/>
      </a:spcAft>
      <a:defRPr sz="1200" kern="1200">
        <a:solidFill>
          <a:schemeClr val="tx1"/>
        </a:solidFill>
        <a:latin typeface="Times New Roman" pitchFamily="18" charset="0"/>
        <a:ea typeface="+mn-ea"/>
        <a:cs typeface="Arial" charset="0"/>
      </a:defRPr>
    </a:lvl2pPr>
    <a:lvl3pPr marL="228600" algn="l" defTabSz="933450" rtl="0" fontAlgn="base">
      <a:spcBef>
        <a:spcPct val="30000"/>
      </a:spcBef>
      <a:spcAft>
        <a:spcPct val="0"/>
      </a:spcAft>
      <a:defRPr sz="1200" kern="1200">
        <a:solidFill>
          <a:schemeClr val="tx1"/>
        </a:solidFill>
        <a:latin typeface="Times New Roman" pitchFamily="18" charset="0"/>
        <a:ea typeface="+mn-ea"/>
        <a:cs typeface="Arial" charset="0"/>
      </a:defRPr>
    </a:lvl3pPr>
    <a:lvl4pPr marL="342900" algn="l" defTabSz="933450" rtl="0" fontAlgn="base">
      <a:spcBef>
        <a:spcPct val="30000"/>
      </a:spcBef>
      <a:spcAft>
        <a:spcPct val="0"/>
      </a:spcAft>
      <a:defRPr sz="1200" kern="1200">
        <a:solidFill>
          <a:schemeClr val="tx1"/>
        </a:solidFill>
        <a:latin typeface="Times New Roman" pitchFamily="18" charset="0"/>
        <a:ea typeface="+mn-ea"/>
        <a:cs typeface="Arial" charset="0"/>
      </a:defRPr>
    </a:lvl4pPr>
    <a:lvl5pPr marL="457200" algn="l" defTabSz="933450" rtl="0" fontAlgn="base">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en-US" altLang="ko-KR" dirty="0" smtClean="0">
                <a:ea typeface="굴림" pitchFamily="34" charset="-127"/>
              </a:rPr>
              <a:t>doc.: IEEE 802.11-08/1021r0</a:t>
            </a:r>
          </a:p>
        </p:txBody>
      </p:sp>
      <p:sp>
        <p:nvSpPr>
          <p:cNvPr id="33795" name="Rectangle 3"/>
          <p:cNvSpPr>
            <a:spLocks noGrp="1" noChangeArrowheads="1"/>
          </p:cNvSpPr>
          <p:nvPr>
            <p:ph type="dt" sz="quarter" idx="1"/>
          </p:nvPr>
        </p:nvSpPr>
        <p:spPr>
          <a:noFill/>
        </p:spPr>
        <p:txBody>
          <a:bodyPr/>
          <a:lstStyle/>
          <a:p>
            <a:r>
              <a:rPr lang="en-US" altLang="ko-KR" dirty="0" smtClean="0">
                <a:ea typeface="굴림" pitchFamily="34" charset="-127"/>
              </a:rPr>
              <a:t>July 2008</a:t>
            </a:r>
          </a:p>
        </p:txBody>
      </p:sp>
      <p:sp>
        <p:nvSpPr>
          <p:cNvPr id="33796" name="Rectangle 6"/>
          <p:cNvSpPr>
            <a:spLocks noGrp="1" noChangeArrowheads="1"/>
          </p:cNvSpPr>
          <p:nvPr>
            <p:ph type="ftr" sz="quarter" idx="4"/>
          </p:nvPr>
        </p:nvSpPr>
        <p:spPr>
          <a:noFill/>
        </p:spPr>
        <p:txBody>
          <a:bodyPr/>
          <a:lstStyle/>
          <a:p>
            <a:pPr lvl="4"/>
            <a:r>
              <a:rPr lang="en-US" altLang="ko-KR" dirty="0" smtClean="0">
                <a:ea typeface="굴림" pitchFamily="34" charset="-127"/>
              </a:rPr>
              <a:t>Peter Loc</a:t>
            </a:r>
          </a:p>
        </p:txBody>
      </p:sp>
      <p:sp>
        <p:nvSpPr>
          <p:cNvPr id="33797" name="Rectangle 7"/>
          <p:cNvSpPr>
            <a:spLocks noGrp="1" noChangeArrowheads="1"/>
          </p:cNvSpPr>
          <p:nvPr>
            <p:ph type="sldNum" sz="quarter" idx="5"/>
          </p:nvPr>
        </p:nvSpPr>
        <p:spPr>
          <a:noFill/>
        </p:spPr>
        <p:txBody>
          <a:bodyPr/>
          <a:lstStyle/>
          <a:p>
            <a:r>
              <a:rPr lang="en-US" altLang="ko-KR" dirty="0" smtClean="0">
                <a:ea typeface="굴림" pitchFamily="34" charset="-127"/>
              </a:rPr>
              <a:t>Page </a:t>
            </a:r>
            <a:fld id="{CBA724C8-E5A7-4639-BAE9-F1E5F0880C97}" type="slidenum">
              <a:rPr lang="en-US" altLang="ko-KR" smtClean="0">
                <a:ea typeface="굴림" pitchFamily="34" charset="-127"/>
              </a:rPr>
              <a:pPr/>
              <a:t>1</a:t>
            </a:fld>
            <a:endParaRPr lang="en-US" altLang="ko-KR" dirty="0" smtClean="0">
              <a:ea typeface="굴림" pitchFamily="34" charset="-127"/>
            </a:endParaRPr>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p:spPr>
        <p:txBody>
          <a:bodyPr/>
          <a:lstStyle/>
          <a:p>
            <a:endParaRPr lang="ko-KR" altLang="ko-KR" smtClean="0">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altLang="ko-KR" dirty="0" smtClean="0">
                <a:ea typeface="굴림" pitchFamily="34" charset="-127"/>
              </a:rPr>
              <a:t>doc.: IEEE 802.11-08/1021r0</a:t>
            </a:r>
          </a:p>
        </p:txBody>
      </p:sp>
      <p:sp>
        <p:nvSpPr>
          <p:cNvPr id="34819" name="Rectangle 3"/>
          <p:cNvSpPr>
            <a:spLocks noGrp="1" noChangeArrowheads="1"/>
          </p:cNvSpPr>
          <p:nvPr>
            <p:ph type="dt" sz="quarter" idx="1"/>
          </p:nvPr>
        </p:nvSpPr>
        <p:spPr>
          <a:noFill/>
        </p:spPr>
        <p:txBody>
          <a:bodyPr/>
          <a:lstStyle/>
          <a:p>
            <a:r>
              <a:rPr lang="en-US" altLang="ko-KR" dirty="0" smtClean="0">
                <a:ea typeface="굴림" pitchFamily="34" charset="-127"/>
              </a:rPr>
              <a:t>July 2008</a:t>
            </a:r>
          </a:p>
        </p:txBody>
      </p:sp>
      <p:sp>
        <p:nvSpPr>
          <p:cNvPr id="34820" name="Rectangle 6"/>
          <p:cNvSpPr>
            <a:spLocks noGrp="1" noChangeArrowheads="1"/>
          </p:cNvSpPr>
          <p:nvPr>
            <p:ph type="ftr" sz="quarter" idx="4"/>
          </p:nvPr>
        </p:nvSpPr>
        <p:spPr>
          <a:noFill/>
        </p:spPr>
        <p:txBody>
          <a:bodyPr/>
          <a:lstStyle/>
          <a:p>
            <a:pPr lvl="4"/>
            <a:r>
              <a:rPr lang="en-US" altLang="ko-KR" dirty="0" smtClean="0">
                <a:ea typeface="굴림" pitchFamily="34" charset="-127"/>
              </a:rPr>
              <a:t>Peter Loc</a:t>
            </a:r>
          </a:p>
        </p:txBody>
      </p:sp>
      <p:sp>
        <p:nvSpPr>
          <p:cNvPr id="34821" name="Rectangle 7"/>
          <p:cNvSpPr>
            <a:spLocks noGrp="1" noChangeArrowheads="1"/>
          </p:cNvSpPr>
          <p:nvPr>
            <p:ph type="sldNum" sz="quarter" idx="5"/>
          </p:nvPr>
        </p:nvSpPr>
        <p:spPr>
          <a:noFill/>
        </p:spPr>
        <p:txBody>
          <a:bodyPr/>
          <a:lstStyle/>
          <a:p>
            <a:r>
              <a:rPr lang="en-US" altLang="ko-KR" dirty="0" smtClean="0">
                <a:ea typeface="굴림" pitchFamily="34" charset="-127"/>
              </a:rPr>
              <a:t>Page </a:t>
            </a:r>
            <a:fld id="{7BA2D049-57D4-4E25-BAA5-B5AC83149BF7}" type="slidenum">
              <a:rPr lang="en-US" altLang="ko-KR" smtClean="0">
                <a:ea typeface="굴림" pitchFamily="34" charset="-127"/>
              </a:rPr>
              <a:pPr/>
              <a:t>10</a:t>
            </a:fld>
            <a:endParaRPr lang="en-US" altLang="ko-KR" dirty="0" smtClean="0">
              <a:ea typeface="굴림" pitchFamily="34" charset="-127"/>
            </a:endParaRPr>
          </a:p>
        </p:txBody>
      </p:sp>
      <p:sp>
        <p:nvSpPr>
          <p:cNvPr id="348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dirty="0">
                <a:ea typeface="ＭＳ Ｐゴシック" pitchFamily="34" charset="-128"/>
              </a:rPr>
              <a:t>doc.: IEEE 802.11-08/1101r3</a:t>
            </a:r>
          </a:p>
        </p:txBody>
      </p:sp>
      <p:sp>
        <p:nvSpPr>
          <p:cNvPr id="348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dirty="0">
                <a:ea typeface="ＭＳ Ｐゴシック" pitchFamily="34" charset="-128"/>
              </a:rPr>
              <a:t>September 2008</a:t>
            </a:r>
          </a:p>
        </p:txBody>
      </p:sp>
      <p:sp>
        <p:nvSpPr>
          <p:cNvPr id="348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dirty="0">
                <a:ea typeface="ＭＳ Ｐゴシック" pitchFamily="34" charset="-128"/>
              </a:rPr>
              <a:t>John R. Barr, Motorola, Inc.</a:t>
            </a:r>
          </a:p>
        </p:txBody>
      </p:sp>
      <p:sp>
        <p:nvSpPr>
          <p:cNvPr id="348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dirty="0">
                <a:ea typeface="ＭＳ Ｐゴシック" pitchFamily="34" charset="-128"/>
              </a:rPr>
              <a:t>Page </a:t>
            </a:r>
            <a:fld id="{88A39CC0-09D7-4CFC-8936-4D49D9232FBB}" type="slidenum">
              <a:rPr lang="en-US" altLang="ko-KR">
                <a:ea typeface="ＭＳ Ｐゴシック" pitchFamily="34" charset="-128"/>
              </a:rPr>
              <a:pPr algn="r" defTabSz="933450"/>
              <a:t>10</a:t>
            </a:fld>
            <a:endParaRPr lang="en-US" altLang="ko-KR" dirty="0">
              <a:ea typeface="ＭＳ Ｐゴシック" pitchFamily="34" charset="-128"/>
            </a:endParaRPr>
          </a:p>
        </p:txBody>
      </p:sp>
      <p:sp>
        <p:nvSpPr>
          <p:cNvPr id="34826" name="Rectangle 2"/>
          <p:cNvSpPr>
            <a:spLocks noGrp="1" noRot="1" noChangeAspect="1" noChangeArrowheads="1" noTextEdit="1"/>
          </p:cNvSpPr>
          <p:nvPr>
            <p:ph type="sldImg"/>
          </p:nvPr>
        </p:nvSpPr>
        <p:spPr>
          <a:xfrm>
            <a:off x="1154113" y="701675"/>
            <a:ext cx="4625975" cy="3468688"/>
          </a:xfrm>
          <a:ln cap="flat"/>
        </p:spPr>
      </p:sp>
      <p:sp>
        <p:nvSpPr>
          <p:cNvPr id="34827" name="Rectangle 3"/>
          <p:cNvSpPr>
            <a:spLocks noGrp="1" noChangeArrowheads="1"/>
          </p:cNvSpPr>
          <p:nvPr>
            <p:ph type="body" idx="1"/>
          </p:nvPr>
        </p:nvSpPr>
        <p:spPr>
          <a:noFill/>
          <a:ln/>
        </p:spPr>
        <p:txBody>
          <a:bodyPr lIns="95250" rIns="95250"/>
          <a:lstStyle/>
          <a:p>
            <a:endParaRPr lang="ko-KR" altLang="ko-KR" smtClean="0">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altLang="ko-KR" dirty="0" smtClean="0">
                <a:ea typeface="굴림" pitchFamily="34" charset="-127"/>
              </a:rPr>
              <a:t>doc.: IEEE 802.11-08/1021r0</a:t>
            </a:r>
          </a:p>
        </p:txBody>
      </p:sp>
      <p:sp>
        <p:nvSpPr>
          <p:cNvPr id="34819" name="Rectangle 3"/>
          <p:cNvSpPr>
            <a:spLocks noGrp="1" noChangeArrowheads="1"/>
          </p:cNvSpPr>
          <p:nvPr>
            <p:ph type="dt" sz="quarter" idx="1"/>
          </p:nvPr>
        </p:nvSpPr>
        <p:spPr>
          <a:noFill/>
        </p:spPr>
        <p:txBody>
          <a:bodyPr/>
          <a:lstStyle/>
          <a:p>
            <a:r>
              <a:rPr lang="en-US" altLang="ko-KR" dirty="0" smtClean="0">
                <a:ea typeface="굴림" pitchFamily="34" charset="-127"/>
              </a:rPr>
              <a:t>July 2008</a:t>
            </a:r>
          </a:p>
        </p:txBody>
      </p:sp>
      <p:sp>
        <p:nvSpPr>
          <p:cNvPr id="34820" name="Rectangle 6"/>
          <p:cNvSpPr>
            <a:spLocks noGrp="1" noChangeArrowheads="1"/>
          </p:cNvSpPr>
          <p:nvPr>
            <p:ph type="ftr" sz="quarter" idx="4"/>
          </p:nvPr>
        </p:nvSpPr>
        <p:spPr>
          <a:noFill/>
        </p:spPr>
        <p:txBody>
          <a:bodyPr/>
          <a:lstStyle/>
          <a:p>
            <a:pPr lvl="4"/>
            <a:r>
              <a:rPr lang="en-US" altLang="ko-KR" dirty="0" smtClean="0">
                <a:ea typeface="굴림" pitchFamily="34" charset="-127"/>
              </a:rPr>
              <a:t>Peter Loc</a:t>
            </a:r>
          </a:p>
        </p:txBody>
      </p:sp>
      <p:sp>
        <p:nvSpPr>
          <p:cNvPr id="34821" name="Rectangle 7"/>
          <p:cNvSpPr>
            <a:spLocks noGrp="1" noChangeArrowheads="1"/>
          </p:cNvSpPr>
          <p:nvPr>
            <p:ph type="sldNum" sz="quarter" idx="5"/>
          </p:nvPr>
        </p:nvSpPr>
        <p:spPr>
          <a:noFill/>
        </p:spPr>
        <p:txBody>
          <a:bodyPr/>
          <a:lstStyle/>
          <a:p>
            <a:r>
              <a:rPr lang="en-US" altLang="ko-KR" dirty="0" smtClean="0">
                <a:ea typeface="굴림" pitchFamily="34" charset="-127"/>
              </a:rPr>
              <a:t>Page </a:t>
            </a:r>
            <a:fld id="{7BA2D049-57D4-4E25-BAA5-B5AC83149BF7}" type="slidenum">
              <a:rPr lang="en-US" altLang="ko-KR" smtClean="0">
                <a:ea typeface="굴림" pitchFamily="34" charset="-127"/>
              </a:rPr>
              <a:pPr/>
              <a:t>11</a:t>
            </a:fld>
            <a:endParaRPr lang="en-US" altLang="ko-KR" dirty="0" smtClean="0">
              <a:ea typeface="굴림" pitchFamily="34" charset="-127"/>
            </a:endParaRPr>
          </a:p>
        </p:txBody>
      </p:sp>
      <p:sp>
        <p:nvSpPr>
          <p:cNvPr id="348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dirty="0">
                <a:ea typeface="ＭＳ Ｐゴシック" pitchFamily="34" charset="-128"/>
              </a:rPr>
              <a:t>doc.: IEEE 802.11-08/1101r3</a:t>
            </a:r>
          </a:p>
        </p:txBody>
      </p:sp>
      <p:sp>
        <p:nvSpPr>
          <p:cNvPr id="348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dirty="0">
                <a:ea typeface="ＭＳ Ｐゴシック" pitchFamily="34" charset="-128"/>
              </a:rPr>
              <a:t>September 2008</a:t>
            </a:r>
          </a:p>
        </p:txBody>
      </p:sp>
      <p:sp>
        <p:nvSpPr>
          <p:cNvPr id="348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dirty="0">
                <a:ea typeface="ＭＳ Ｐゴシック" pitchFamily="34" charset="-128"/>
              </a:rPr>
              <a:t>John R. Barr, Motorola, Inc.</a:t>
            </a:r>
          </a:p>
        </p:txBody>
      </p:sp>
      <p:sp>
        <p:nvSpPr>
          <p:cNvPr id="348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dirty="0">
                <a:ea typeface="ＭＳ Ｐゴシック" pitchFamily="34" charset="-128"/>
              </a:rPr>
              <a:t>Page </a:t>
            </a:r>
            <a:fld id="{88A39CC0-09D7-4CFC-8936-4D49D9232FBB}" type="slidenum">
              <a:rPr lang="en-US" altLang="ko-KR">
                <a:ea typeface="ＭＳ Ｐゴシック" pitchFamily="34" charset="-128"/>
              </a:rPr>
              <a:pPr algn="r" defTabSz="933450"/>
              <a:t>11</a:t>
            </a:fld>
            <a:endParaRPr lang="en-US" altLang="ko-KR" dirty="0">
              <a:ea typeface="ＭＳ Ｐゴシック" pitchFamily="34" charset="-128"/>
            </a:endParaRPr>
          </a:p>
        </p:txBody>
      </p:sp>
      <p:sp>
        <p:nvSpPr>
          <p:cNvPr id="34826" name="Rectangle 2"/>
          <p:cNvSpPr>
            <a:spLocks noGrp="1" noRot="1" noChangeAspect="1" noChangeArrowheads="1" noTextEdit="1"/>
          </p:cNvSpPr>
          <p:nvPr>
            <p:ph type="sldImg"/>
          </p:nvPr>
        </p:nvSpPr>
        <p:spPr>
          <a:xfrm>
            <a:off x="1154113" y="701675"/>
            <a:ext cx="4625975" cy="3468688"/>
          </a:xfrm>
          <a:ln cap="flat"/>
        </p:spPr>
      </p:sp>
      <p:sp>
        <p:nvSpPr>
          <p:cNvPr id="34827" name="Rectangle 3"/>
          <p:cNvSpPr>
            <a:spLocks noGrp="1" noChangeArrowheads="1"/>
          </p:cNvSpPr>
          <p:nvPr>
            <p:ph type="body" idx="1"/>
          </p:nvPr>
        </p:nvSpPr>
        <p:spPr>
          <a:noFill/>
          <a:ln/>
        </p:spPr>
        <p:txBody>
          <a:bodyPr lIns="95250" rIns="95250"/>
          <a:lstStyle/>
          <a:p>
            <a:endParaRPr lang="ko-KR" altLang="ko-KR" smtClean="0">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a:ea typeface="굴림" pitchFamily="34" charset="-127"/>
              </a:rPr>
              <a:t>doc.: IEEE 802.11-08/1021r0</a:t>
            </a:r>
          </a:p>
        </p:txBody>
      </p:sp>
      <p:sp>
        <p:nvSpPr>
          <p:cNvPr id="819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a:ea typeface="굴림" pitchFamily="34" charset="-127"/>
              </a:rPr>
              <a:t>July 2008</a:t>
            </a:r>
          </a:p>
        </p:txBody>
      </p:sp>
      <p:sp>
        <p:nvSpPr>
          <p:cNvPr id="819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a:ea typeface="굴림" pitchFamily="34" charset="-127"/>
              </a:rPr>
              <a:t>Peter Loc</a:t>
            </a:r>
          </a:p>
        </p:txBody>
      </p:sp>
      <p:sp>
        <p:nvSpPr>
          <p:cNvPr id="819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a:ea typeface="굴림" pitchFamily="34" charset="-127"/>
              </a:rPr>
              <a:t>Page </a:t>
            </a:r>
            <a:fld id="{37DADD0C-D8EA-405B-8CC5-2D18D024DA1D}" type="slidenum">
              <a:rPr lang="en-US" altLang="ko-KR">
                <a:ea typeface="굴림" pitchFamily="34" charset="-127"/>
              </a:rPr>
              <a:pPr algn="r" defTabSz="933450"/>
              <a:t>12</a:t>
            </a:fld>
            <a:endParaRPr lang="en-US" altLang="ko-KR">
              <a:ea typeface="굴림" pitchFamily="34" charset="-127"/>
            </a:endParaRPr>
          </a:p>
        </p:txBody>
      </p:sp>
      <p:sp>
        <p:nvSpPr>
          <p:cNvPr id="81926"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a:ea typeface="ＭＳ Ｐゴシック" pitchFamily="34" charset="-128"/>
              </a:rPr>
              <a:t>doc.: IEEE 802.11-08/1101r3</a:t>
            </a:r>
          </a:p>
        </p:txBody>
      </p:sp>
      <p:sp>
        <p:nvSpPr>
          <p:cNvPr id="8192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a:ea typeface="ＭＳ Ｐゴシック" pitchFamily="34" charset="-128"/>
              </a:rPr>
              <a:t>September 2008</a:t>
            </a:r>
          </a:p>
        </p:txBody>
      </p:sp>
      <p:sp>
        <p:nvSpPr>
          <p:cNvPr id="81928"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a:ea typeface="ＭＳ Ｐゴシック" pitchFamily="34" charset="-128"/>
              </a:rPr>
              <a:t>John R. Barr, Motorola, Inc.</a:t>
            </a:r>
          </a:p>
        </p:txBody>
      </p:sp>
      <p:sp>
        <p:nvSpPr>
          <p:cNvPr id="81929"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a:ea typeface="ＭＳ Ｐゴシック" pitchFamily="34" charset="-128"/>
              </a:rPr>
              <a:t>Page </a:t>
            </a:r>
            <a:fld id="{0FD92D8B-DA16-468F-B903-88AC14D967BB}" type="slidenum">
              <a:rPr lang="en-US" altLang="ko-KR">
                <a:ea typeface="ＭＳ Ｐゴシック" pitchFamily="34" charset="-128"/>
              </a:rPr>
              <a:pPr algn="r" defTabSz="933450"/>
              <a:t>12</a:t>
            </a:fld>
            <a:endParaRPr lang="en-US" altLang="ko-KR">
              <a:ea typeface="ＭＳ Ｐゴシック" pitchFamily="34" charset="-128"/>
            </a:endParaRPr>
          </a:p>
        </p:txBody>
      </p:sp>
      <p:sp>
        <p:nvSpPr>
          <p:cNvPr id="81930" name="Rectangle 2"/>
          <p:cNvSpPr>
            <a:spLocks noGrp="1" noRot="1" noChangeAspect="1" noChangeArrowheads="1" noTextEdit="1"/>
          </p:cNvSpPr>
          <p:nvPr>
            <p:ph type="sldImg"/>
          </p:nvPr>
        </p:nvSpPr>
        <p:spPr>
          <a:xfrm>
            <a:off x="1154113" y="701675"/>
            <a:ext cx="4625975" cy="3468688"/>
          </a:xfrm>
          <a:ln cap="flat"/>
        </p:spPr>
      </p:sp>
      <p:sp>
        <p:nvSpPr>
          <p:cNvPr id="81931" name="Rectangle 3"/>
          <p:cNvSpPr>
            <a:spLocks noGrp="1" noChangeArrowheads="1"/>
          </p:cNvSpPr>
          <p:nvPr>
            <p:ph type="body" idx="1"/>
          </p:nvPr>
        </p:nvSpPr>
        <p:spPr>
          <a:noFill/>
          <a:ln/>
        </p:spPr>
        <p:txBody>
          <a:bodyPr lIns="95250" rIns="95250"/>
          <a:lstStyle/>
          <a:p>
            <a:endParaRPr lang="ko-KR" altLang="ko-KR" dirty="0" smtClean="0">
              <a:cs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a:ea typeface="굴림" pitchFamily="34" charset="-127"/>
              </a:rPr>
              <a:t>doc.: IEEE 802.11-08/1021r0</a:t>
            </a:r>
          </a:p>
        </p:txBody>
      </p:sp>
      <p:sp>
        <p:nvSpPr>
          <p:cNvPr id="819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a:ea typeface="굴림" pitchFamily="34" charset="-127"/>
              </a:rPr>
              <a:t>July 2008</a:t>
            </a:r>
          </a:p>
        </p:txBody>
      </p:sp>
      <p:sp>
        <p:nvSpPr>
          <p:cNvPr id="819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a:ea typeface="굴림" pitchFamily="34" charset="-127"/>
              </a:rPr>
              <a:t>Peter Loc</a:t>
            </a:r>
          </a:p>
        </p:txBody>
      </p:sp>
      <p:sp>
        <p:nvSpPr>
          <p:cNvPr id="819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a:ea typeface="굴림" pitchFamily="34" charset="-127"/>
              </a:rPr>
              <a:t>Page </a:t>
            </a:r>
            <a:fld id="{37DADD0C-D8EA-405B-8CC5-2D18D024DA1D}" type="slidenum">
              <a:rPr lang="en-US" altLang="ko-KR">
                <a:ea typeface="굴림" pitchFamily="34" charset="-127"/>
              </a:rPr>
              <a:pPr algn="r" defTabSz="933450"/>
              <a:t>13</a:t>
            </a:fld>
            <a:endParaRPr lang="en-US" altLang="ko-KR">
              <a:ea typeface="굴림" pitchFamily="34" charset="-127"/>
            </a:endParaRPr>
          </a:p>
        </p:txBody>
      </p:sp>
      <p:sp>
        <p:nvSpPr>
          <p:cNvPr id="81926"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a:ea typeface="ＭＳ Ｐゴシック" pitchFamily="34" charset="-128"/>
              </a:rPr>
              <a:t>doc.: IEEE 802.11-08/1101r3</a:t>
            </a:r>
          </a:p>
        </p:txBody>
      </p:sp>
      <p:sp>
        <p:nvSpPr>
          <p:cNvPr id="8192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a:ea typeface="ＭＳ Ｐゴシック" pitchFamily="34" charset="-128"/>
              </a:rPr>
              <a:t>September 2008</a:t>
            </a:r>
          </a:p>
        </p:txBody>
      </p:sp>
      <p:sp>
        <p:nvSpPr>
          <p:cNvPr id="81928"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a:ea typeface="ＭＳ Ｐゴシック" pitchFamily="34" charset="-128"/>
              </a:rPr>
              <a:t>John R. Barr, Motorola, Inc.</a:t>
            </a:r>
          </a:p>
        </p:txBody>
      </p:sp>
      <p:sp>
        <p:nvSpPr>
          <p:cNvPr id="81929"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a:ea typeface="ＭＳ Ｐゴシック" pitchFamily="34" charset="-128"/>
              </a:rPr>
              <a:t>Page </a:t>
            </a:r>
            <a:fld id="{0FD92D8B-DA16-468F-B903-88AC14D967BB}" type="slidenum">
              <a:rPr lang="en-US" altLang="ko-KR">
                <a:ea typeface="ＭＳ Ｐゴシック" pitchFamily="34" charset="-128"/>
              </a:rPr>
              <a:pPr algn="r" defTabSz="933450"/>
              <a:t>13</a:t>
            </a:fld>
            <a:endParaRPr lang="en-US" altLang="ko-KR">
              <a:ea typeface="ＭＳ Ｐゴシック" pitchFamily="34" charset="-128"/>
            </a:endParaRPr>
          </a:p>
        </p:txBody>
      </p:sp>
      <p:sp>
        <p:nvSpPr>
          <p:cNvPr id="81930" name="Rectangle 2"/>
          <p:cNvSpPr>
            <a:spLocks noGrp="1" noRot="1" noChangeAspect="1" noChangeArrowheads="1" noTextEdit="1"/>
          </p:cNvSpPr>
          <p:nvPr>
            <p:ph type="sldImg"/>
          </p:nvPr>
        </p:nvSpPr>
        <p:spPr>
          <a:xfrm>
            <a:off x="1154113" y="701675"/>
            <a:ext cx="4625975" cy="3468688"/>
          </a:xfrm>
          <a:ln cap="flat"/>
        </p:spPr>
      </p:sp>
      <p:sp>
        <p:nvSpPr>
          <p:cNvPr id="81931" name="Rectangle 3"/>
          <p:cNvSpPr>
            <a:spLocks noGrp="1" noChangeArrowheads="1"/>
          </p:cNvSpPr>
          <p:nvPr>
            <p:ph type="body" idx="1"/>
          </p:nvPr>
        </p:nvSpPr>
        <p:spPr>
          <a:noFill/>
          <a:ln/>
        </p:spPr>
        <p:txBody>
          <a:bodyPr lIns="95250" rIns="95250"/>
          <a:lstStyle/>
          <a:p>
            <a:endParaRPr lang="ko-KR" altLang="ko-KR" dirty="0" smtClean="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altLang="ko-KR" dirty="0" smtClean="0">
                <a:ea typeface="굴림" pitchFamily="34" charset="-127"/>
              </a:rPr>
              <a:t>doc.: IEEE 802.11-08/1021r0</a:t>
            </a:r>
          </a:p>
        </p:txBody>
      </p:sp>
      <p:sp>
        <p:nvSpPr>
          <p:cNvPr id="34819" name="Rectangle 3"/>
          <p:cNvSpPr>
            <a:spLocks noGrp="1" noChangeArrowheads="1"/>
          </p:cNvSpPr>
          <p:nvPr>
            <p:ph type="dt" sz="quarter" idx="1"/>
          </p:nvPr>
        </p:nvSpPr>
        <p:spPr>
          <a:noFill/>
        </p:spPr>
        <p:txBody>
          <a:bodyPr/>
          <a:lstStyle/>
          <a:p>
            <a:r>
              <a:rPr lang="en-US" altLang="ko-KR" dirty="0" smtClean="0">
                <a:ea typeface="굴림" pitchFamily="34" charset="-127"/>
              </a:rPr>
              <a:t>July 2008</a:t>
            </a:r>
          </a:p>
        </p:txBody>
      </p:sp>
      <p:sp>
        <p:nvSpPr>
          <p:cNvPr id="34820" name="Rectangle 6"/>
          <p:cNvSpPr>
            <a:spLocks noGrp="1" noChangeArrowheads="1"/>
          </p:cNvSpPr>
          <p:nvPr>
            <p:ph type="ftr" sz="quarter" idx="4"/>
          </p:nvPr>
        </p:nvSpPr>
        <p:spPr>
          <a:noFill/>
        </p:spPr>
        <p:txBody>
          <a:bodyPr/>
          <a:lstStyle/>
          <a:p>
            <a:pPr lvl="4"/>
            <a:r>
              <a:rPr lang="en-US" altLang="ko-KR" dirty="0" smtClean="0">
                <a:ea typeface="굴림" pitchFamily="34" charset="-127"/>
              </a:rPr>
              <a:t>Peter Loc</a:t>
            </a:r>
          </a:p>
        </p:txBody>
      </p:sp>
      <p:sp>
        <p:nvSpPr>
          <p:cNvPr id="34821" name="Rectangle 7"/>
          <p:cNvSpPr>
            <a:spLocks noGrp="1" noChangeArrowheads="1"/>
          </p:cNvSpPr>
          <p:nvPr>
            <p:ph type="sldNum" sz="quarter" idx="5"/>
          </p:nvPr>
        </p:nvSpPr>
        <p:spPr>
          <a:noFill/>
        </p:spPr>
        <p:txBody>
          <a:bodyPr/>
          <a:lstStyle/>
          <a:p>
            <a:r>
              <a:rPr lang="en-US" altLang="ko-KR" dirty="0" smtClean="0">
                <a:ea typeface="굴림" pitchFamily="34" charset="-127"/>
              </a:rPr>
              <a:t>Page </a:t>
            </a:r>
            <a:fld id="{7BA2D049-57D4-4E25-BAA5-B5AC83149BF7}" type="slidenum">
              <a:rPr lang="en-US" altLang="ko-KR" smtClean="0">
                <a:ea typeface="굴림" pitchFamily="34" charset="-127"/>
              </a:rPr>
              <a:pPr/>
              <a:t>2</a:t>
            </a:fld>
            <a:endParaRPr lang="en-US" altLang="ko-KR" dirty="0" smtClean="0">
              <a:ea typeface="굴림" pitchFamily="34" charset="-127"/>
            </a:endParaRPr>
          </a:p>
        </p:txBody>
      </p:sp>
      <p:sp>
        <p:nvSpPr>
          <p:cNvPr id="348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dirty="0">
                <a:ea typeface="ＭＳ Ｐゴシック" pitchFamily="34" charset="-128"/>
              </a:rPr>
              <a:t>doc.: IEEE 802.11-08/1101r3</a:t>
            </a:r>
          </a:p>
        </p:txBody>
      </p:sp>
      <p:sp>
        <p:nvSpPr>
          <p:cNvPr id="348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dirty="0">
                <a:ea typeface="ＭＳ Ｐゴシック" pitchFamily="34" charset="-128"/>
              </a:rPr>
              <a:t>September 2008</a:t>
            </a:r>
          </a:p>
        </p:txBody>
      </p:sp>
      <p:sp>
        <p:nvSpPr>
          <p:cNvPr id="348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dirty="0">
                <a:ea typeface="ＭＳ Ｐゴシック" pitchFamily="34" charset="-128"/>
              </a:rPr>
              <a:t>John R. Barr, Motorola, Inc.</a:t>
            </a:r>
          </a:p>
        </p:txBody>
      </p:sp>
      <p:sp>
        <p:nvSpPr>
          <p:cNvPr id="348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dirty="0">
                <a:ea typeface="ＭＳ Ｐゴシック" pitchFamily="34" charset="-128"/>
              </a:rPr>
              <a:t>Page </a:t>
            </a:r>
            <a:fld id="{88A39CC0-09D7-4CFC-8936-4D49D9232FBB}" type="slidenum">
              <a:rPr lang="en-US" altLang="ko-KR">
                <a:ea typeface="ＭＳ Ｐゴシック" pitchFamily="34" charset="-128"/>
              </a:rPr>
              <a:pPr algn="r" defTabSz="933450"/>
              <a:t>2</a:t>
            </a:fld>
            <a:endParaRPr lang="en-US" altLang="ko-KR" dirty="0">
              <a:ea typeface="ＭＳ Ｐゴシック" pitchFamily="34" charset="-128"/>
            </a:endParaRPr>
          </a:p>
        </p:txBody>
      </p:sp>
      <p:sp>
        <p:nvSpPr>
          <p:cNvPr id="34826" name="Rectangle 2"/>
          <p:cNvSpPr>
            <a:spLocks noGrp="1" noRot="1" noChangeAspect="1" noChangeArrowheads="1" noTextEdit="1"/>
          </p:cNvSpPr>
          <p:nvPr>
            <p:ph type="sldImg"/>
          </p:nvPr>
        </p:nvSpPr>
        <p:spPr>
          <a:xfrm>
            <a:off x="1154113" y="701675"/>
            <a:ext cx="4625975" cy="3468688"/>
          </a:xfrm>
          <a:ln cap="flat"/>
        </p:spPr>
      </p:sp>
      <p:sp>
        <p:nvSpPr>
          <p:cNvPr id="34827" name="Rectangle 3"/>
          <p:cNvSpPr>
            <a:spLocks noGrp="1" noChangeArrowheads="1"/>
          </p:cNvSpPr>
          <p:nvPr>
            <p:ph type="body" idx="1"/>
          </p:nvPr>
        </p:nvSpPr>
        <p:spPr>
          <a:noFill/>
          <a:ln/>
        </p:spPr>
        <p:txBody>
          <a:bodyPr lIns="95250" rIns="95250"/>
          <a:lstStyle/>
          <a:p>
            <a:endParaRPr lang="ko-KR" altLang="ko-KR" smtClean="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altLang="ko-KR" dirty="0" smtClean="0">
                <a:ea typeface="굴림" pitchFamily="34" charset="-127"/>
              </a:rPr>
              <a:t>doc.: IEEE 802.11-08/1021r0</a:t>
            </a:r>
          </a:p>
        </p:txBody>
      </p:sp>
      <p:sp>
        <p:nvSpPr>
          <p:cNvPr id="34819" name="Rectangle 3"/>
          <p:cNvSpPr>
            <a:spLocks noGrp="1" noChangeArrowheads="1"/>
          </p:cNvSpPr>
          <p:nvPr>
            <p:ph type="dt" sz="quarter" idx="1"/>
          </p:nvPr>
        </p:nvSpPr>
        <p:spPr>
          <a:noFill/>
        </p:spPr>
        <p:txBody>
          <a:bodyPr/>
          <a:lstStyle/>
          <a:p>
            <a:r>
              <a:rPr lang="en-US" altLang="ko-KR" dirty="0" smtClean="0">
                <a:ea typeface="굴림" pitchFamily="34" charset="-127"/>
              </a:rPr>
              <a:t>July 2008</a:t>
            </a:r>
          </a:p>
        </p:txBody>
      </p:sp>
      <p:sp>
        <p:nvSpPr>
          <p:cNvPr id="34820" name="Rectangle 6"/>
          <p:cNvSpPr>
            <a:spLocks noGrp="1" noChangeArrowheads="1"/>
          </p:cNvSpPr>
          <p:nvPr>
            <p:ph type="ftr" sz="quarter" idx="4"/>
          </p:nvPr>
        </p:nvSpPr>
        <p:spPr>
          <a:noFill/>
        </p:spPr>
        <p:txBody>
          <a:bodyPr/>
          <a:lstStyle/>
          <a:p>
            <a:pPr lvl="4"/>
            <a:r>
              <a:rPr lang="en-US" altLang="ko-KR" dirty="0" smtClean="0">
                <a:ea typeface="굴림" pitchFamily="34" charset="-127"/>
              </a:rPr>
              <a:t>Peter Loc</a:t>
            </a:r>
          </a:p>
        </p:txBody>
      </p:sp>
      <p:sp>
        <p:nvSpPr>
          <p:cNvPr id="34821" name="Rectangle 7"/>
          <p:cNvSpPr>
            <a:spLocks noGrp="1" noChangeArrowheads="1"/>
          </p:cNvSpPr>
          <p:nvPr>
            <p:ph type="sldNum" sz="quarter" idx="5"/>
          </p:nvPr>
        </p:nvSpPr>
        <p:spPr>
          <a:noFill/>
        </p:spPr>
        <p:txBody>
          <a:bodyPr/>
          <a:lstStyle/>
          <a:p>
            <a:r>
              <a:rPr lang="en-US" altLang="ko-KR" dirty="0" smtClean="0">
                <a:ea typeface="굴림" pitchFamily="34" charset="-127"/>
              </a:rPr>
              <a:t>Page </a:t>
            </a:r>
            <a:fld id="{7BA2D049-57D4-4E25-BAA5-B5AC83149BF7}" type="slidenum">
              <a:rPr lang="en-US" altLang="ko-KR" smtClean="0">
                <a:ea typeface="굴림" pitchFamily="34" charset="-127"/>
              </a:rPr>
              <a:pPr/>
              <a:t>3</a:t>
            </a:fld>
            <a:endParaRPr lang="en-US" altLang="ko-KR" dirty="0" smtClean="0">
              <a:ea typeface="굴림" pitchFamily="34" charset="-127"/>
            </a:endParaRPr>
          </a:p>
        </p:txBody>
      </p:sp>
      <p:sp>
        <p:nvSpPr>
          <p:cNvPr id="348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dirty="0">
                <a:ea typeface="ＭＳ Ｐゴシック" pitchFamily="34" charset="-128"/>
              </a:rPr>
              <a:t>doc.: IEEE 802.11-08/1101r3</a:t>
            </a:r>
          </a:p>
        </p:txBody>
      </p:sp>
      <p:sp>
        <p:nvSpPr>
          <p:cNvPr id="348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dirty="0">
                <a:ea typeface="ＭＳ Ｐゴシック" pitchFamily="34" charset="-128"/>
              </a:rPr>
              <a:t>September 2008</a:t>
            </a:r>
          </a:p>
        </p:txBody>
      </p:sp>
      <p:sp>
        <p:nvSpPr>
          <p:cNvPr id="348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dirty="0">
                <a:ea typeface="ＭＳ Ｐゴシック" pitchFamily="34" charset="-128"/>
              </a:rPr>
              <a:t>John R. Barr, Motorola, Inc.</a:t>
            </a:r>
          </a:p>
        </p:txBody>
      </p:sp>
      <p:sp>
        <p:nvSpPr>
          <p:cNvPr id="348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dirty="0">
                <a:ea typeface="ＭＳ Ｐゴシック" pitchFamily="34" charset="-128"/>
              </a:rPr>
              <a:t>Page </a:t>
            </a:r>
            <a:fld id="{88A39CC0-09D7-4CFC-8936-4D49D9232FBB}" type="slidenum">
              <a:rPr lang="en-US" altLang="ko-KR">
                <a:ea typeface="ＭＳ Ｐゴシック" pitchFamily="34" charset="-128"/>
              </a:rPr>
              <a:pPr algn="r" defTabSz="933450"/>
              <a:t>3</a:t>
            </a:fld>
            <a:endParaRPr lang="en-US" altLang="ko-KR" dirty="0">
              <a:ea typeface="ＭＳ Ｐゴシック" pitchFamily="34" charset="-128"/>
            </a:endParaRPr>
          </a:p>
        </p:txBody>
      </p:sp>
      <p:sp>
        <p:nvSpPr>
          <p:cNvPr id="34826" name="Rectangle 2"/>
          <p:cNvSpPr>
            <a:spLocks noGrp="1" noRot="1" noChangeAspect="1" noChangeArrowheads="1" noTextEdit="1"/>
          </p:cNvSpPr>
          <p:nvPr>
            <p:ph type="sldImg"/>
          </p:nvPr>
        </p:nvSpPr>
        <p:spPr>
          <a:xfrm>
            <a:off x="1154113" y="701675"/>
            <a:ext cx="4625975" cy="3468688"/>
          </a:xfrm>
          <a:ln cap="flat"/>
        </p:spPr>
      </p:sp>
      <p:sp>
        <p:nvSpPr>
          <p:cNvPr id="34827" name="Rectangle 3"/>
          <p:cNvSpPr>
            <a:spLocks noGrp="1" noChangeArrowheads="1"/>
          </p:cNvSpPr>
          <p:nvPr>
            <p:ph type="body" idx="1"/>
          </p:nvPr>
        </p:nvSpPr>
        <p:spPr>
          <a:noFill/>
          <a:ln/>
        </p:spPr>
        <p:txBody>
          <a:bodyPr lIns="95250" rIns="95250"/>
          <a:lstStyle/>
          <a:p>
            <a:endParaRPr lang="ko-KR" altLang="ko-KR" smtClean="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altLang="ko-KR" dirty="0" smtClean="0">
                <a:ea typeface="굴림" pitchFamily="34" charset="-127"/>
              </a:rPr>
              <a:t>doc.: IEEE 802.11-08/1021r0</a:t>
            </a:r>
          </a:p>
        </p:txBody>
      </p:sp>
      <p:sp>
        <p:nvSpPr>
          <p:cNvPr id="34819" name="Rectangle 3"/>
          <p:cNvSpPr>
            <a:spLocks noGrp="1" noChangeArrowheads="1"/>
          </p:cNvSpPr>
          <p:nvPr>
            <p:ph type="dt" sz="quarter" idx="1"/>
          </p:nvPr>
        </p:nvSpPr>
        <p:spPr>
          <a:noFill/>
        </p:spPr>
        <p:txBody>
          <a:bodyPr/>
          <a:lstStyle/>
          <a:p>
            <a:r>
              <a:rPr lang="en-US" altLang="ko-KR" dirty="0" smtClean="0">
                <a:ea typeface="굴림" pitchFamily="34" charset="-127"/>
              </a:rPr>
              <a:t>July 2008</a:t>
            </a:r>
          </a:p>
        </p:txBody>
      </p:sp>
      <p:sp>
        <p:nvSpPr>
          <p:cNvPr id="34820" name="Rectangle 6"/>
          <p:cNvSpPr>
            <a:spLocks noGrp="1" noChangeArrowheads="1"/>
          </p:cNvSpPr>
          <p:nvPr>
            <p:ph type="ftr" sz="quarter" idx="4"/>
          </p:nvPr>
        </p:nvSpPr>
        <p:spPr>
          <a:noFill/>
        </p:spPr>
        <p:txBody>
          <a:bodyPr/>
          <a:lstStyle/>
          <a:p>
            <a:pPr lvl="4"/>
            <a:r>
              <a:rPr lang="en-US" altLang="ko-KR" dirty="0" smtClean="0">
                <a:ea typeface="굴림" pitchFamily="34" charset="-127"/>
              </a:rPr>
              <a:t>Peter Loc</a:t>
            </a:r>
          </a:p>
        </p:txBody>
      </p:sp>
      <p:sp>
        <p:nvSpPr>
          <p:cNvPr id="34821" name="Rectangle 7"/>
          <p:cNvSpPr>
            <a:spLocks noGrp="1" noChangeArrowheads="1"/>
          </p:cNvSpPr>
          <p:nvPr>
            <p:ph type="sldNum" sz="quarter" idx="5"/>
          </p:nvPr>
        </p:nvSpPr>
        <p:spPr>
          <a:noFill/>
        </p:spPr>
        <p:txBody>
          <a:bodyPr/>
          <a:lstStyle/>
          <a:p>
            <a:r>
              <a:rPr lang="en-US" altLang="ko-KR" dirty="0" smtClean="0">
                <a:ea typeface="굴림" pitchFamily="34" charset="-127"/>
              </a:rPr>
              <a:t>Page </a:t>
            </a:r>
            <a:fld id="{7BA2D049-57D4-4E25-BAA5-B5AC83149BF7}" type="slidenum">
              <a:rPr lang="en-US" altLang="ko-KR" smtClean="0">
                <a:ea typeface="굴림" pitchFamily="34" charset="-127"/>
              </a:rPr>
              <a:pPr/>
              <a:t>4</a:t>
            </a:fld>
            <a:endParaRPr lang="en-US" altLang="ko-KR" dirty="0" smtClean="0">
              <a:ea typeface="굴림" pitchFamily="34" charset="-127"/>
            </a:endParaRPr>
          </a:p>
        </p:txBody>
      </p:sp>
      <p:sp>
        <p:nvSpPr>
          <p:cNvPr id="348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dirty="0">
                <a:ea typeface="ＭＳ Ｐゴシック" pitchFamily="34" charset="-128"/>
              </a:rPr>
              <a:t>doc.: IEEE 802.11-08/1101r3</a:t>
            </a:r>
          </a:p>
        </p:txBody>
      </p:sp>
      <p:sp>
        <p:nvSpPr>
          <p:cNvPr id="348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dirty="0">
                <a:ea typeface="ＭＳ Ｐゴシック" pitchFamily="34" charset="-128"/>
              </a:rPr>
              <a:t>September 2008</a:t>
            </a:r>
          </a:p>
        </p:txBody>
      </p:sp>
      <p:sp>
        <p:nvSpPr>
          <p:cNvPr id="348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dirty="0">
                <a:ea typeface="ＭＳ Ｐゴシック" pitchFamily="34" charset="-128"/>
              </a:rPr>
              <a:t>John R. Barr, Motorola, Inc.</a:t>
            </a:r>
          </a:p>
        </p:txBody>
      </p:sp>
      <p:sp>
        <p:nvSpPr>
          <p:cNvPr id="348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dirty="0">
                <a:ea typeface="ＭＳ Ｐゴシック" pitchFamily="34" charset="-128"/>
              </a:rPr>
              <a:t>Page </a:t>
            </a:r>
            <a:fld id="{88A39CC0-09D7-4CFC-8936-4D49D9232FBB}" type="slidenum">
              <a:rPr lang="en-US" altLang="ko-KR">
                <a:ea typeface="ＭＳ Ｐゴシック" pitchFamily="34" charset="-128"/>
              </a:rPr>
              <a:pPr algn="r" defTabSz="933450"/>
              <a:t>4</a:t>
            </a:fld>
            <a:endParaRPr lang="en-US" altLang="ko-KR" dirty="0">
              <a:ea typeface="ＭＳ Ｐゴシック" pitchFamily="34" charset="-128"/>
            </a:endParaRPr>
          </a:p>
        </p:txBody>
      </p:sp>
      <p:sp>
        <p:nvSpPr>
          <p:cNvPr id="34826" name="Rectangle 2"/>
          <p:cNvSpPr>
            <a:spLocks noGrp="1" noRot="1" noChangeAspect="1" noChangeArrowheads="1" noTextEdit="1"/>
          </p:cNvSpPr>
          <p:nvPr>
            <p:ph type="sldImg"/>
          </p:nvPr>
        </p:nvSpPr>
        <p:spPr>
          <a:xfrm>
            <a:off x="1154113" y="701675"/>
            <a:ext cx="4625975" cy="3468688"/>
          </a:xfrm>
          <a:ln cap="flat"/>
        </p:spPr>
      </p:sp>
      <p:sp>
        <p:nvSpPr>
          <p:cNvPr id="34827" name="Rectangle 3"/>
          <p:cNvSpPr>
            <a:spLocks noGrp="1" noChangeArrowheads="1"/>
          </p:cNvSpPr>
          <p:nvPr>
            <p:ph type="body" idx="1"/>
          </p:nvPr>
        </p:nvSpPr>
        <p:spPr>
          <a:noFill/>
          <a:ln/>
        </p:spPr>
        <p:txBody>
          <a:bodyPr lIns="95250" rIns="95250"/>
          <a:lstStyle/>
          <a:p>
            <a:endParaRPr lang="ko-KR" altLang="ko-KR" smtClean="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altLang="ko-KR" dirty="0" smtClean="0">
                <a:ea typeface="굴림" pitchFamily="34" charset="-127"/>
              </a:rPr>
              <a:t>doc.: IEEE 802.11-08/1021r0</a:t>
            </a:r>
          </a:p>
        </p:txBody>
      </p:sp>
      <p:sp>
        <p:nvSpPr>
          <p:cNvPr id="34819" name="Rectangle 3"/>
          <p:cNvSpPr>
            <a:spLocks noGrp="1" noChangeArrowheads="1"/>
          </p:cNvSpPr>
          <p:nvPr>
            <p:ph type="dt" sz="quarter" idx="1"/>
          </p:nvPr>
        </p:nvSpPr>
        <p:spPr>
          <a:noFill/>
        </p:spPr>
        <p:txBody>
          <a:bodyPr/>
          <a:lstStyle/>
          <a:p>
            <a:r>
              <a:rPr lang="en-US" altLang="ko-KR" dirty="0" smtClean="0">
                <a:ea typeface="굴림" pitchFamily="34" charset="-127"/>
              </a:rPr>
              <a:t>July 2008</a:t>
            </a:r>
          </a:p>
        </p:txBody>
      </p:sp>
      <p:sp>
        <p:nvSpPr>
          <p:cNvPr id="34820" name="Rectangle 6"/>
          <p:cNvSpPr>
            <a:spLocks noGrp="1" noChangeArrowheads="1"/>
          </p:cNvSpPr>
          <p:nvPr>
            <p:ph type="ftr" sz="quarter" idx="4"/>
          </p:nvPr>
        </p:nvSpPr>
        <p:spPr>
          <a:noFill/>
        </p:spPr>
        <p:txBody>
          <a:bodyPr/>
          <a:lstStyle/>
          <a:p>
            <a:pPr lvl="4"/>
            <a:r>
              <a:rPr lang="en-US" altLang="ko-KR" dirty="0" smtClean="0">
                <a:ea typeface="굴림" pitchFamily="34" charset="-127"/>
              </a:rPr>
              <a:t>Peter Loc</a:t>
            </a:r>
          </a:p>
        </p:txBody>
      </p:sp>
      <p:sp>
        <p:nvSpPr>
          <p:cNvPr id="34821" name="Rectangle 7"/>
          <p:cNvSpPr>
            <a:spLocks noGrp="1" noChangeArrowheads="1"/>
          </p:cNvSpPr>
          <p:nvPr>
            <p:ph type="sldNum" sz="quarter" idx="5"/>
          </p:nvPr>
        </p:nvSpPr>
        <p:spPr>
          <a:noFill/>
        </p:spPr>
        <p:txBody>
          <a:bodyPr/>
          <a:lstStyle/>
          <a:p>
            <a:r>
              <a:rPr lang="en-US" altLang="ko-KR" dirty="0" smtClean="0">
                <a:ea typeface="굴림" pitchFamily="34" charset="-127"/>
              </a:rPr>
              <a:t>Page </a:t>
            </a:r>
            <a:fld id="{7BA2D049-57D4-4E25-BAA5-B5AC83149BF7}" type="slidenum">
              <a:rPr lang="en-US" altLang="ko-KR" smtClean="0">
                <a:ea typeface="굴림" pitchFamily="34" charset="-127"/>
              </a:rPr>
              <a:pPr/>
              <a:t>5</a:t>
            </a:fld>
            <a:endParaRPr lang="en-US" altLang="ko-KR" dirty="0" smtClean="0">
              <a:ea typeface="굴림" pitchFamily="34" charset="-127"/>
            </a:endParaRPr>
          </a:p>
        </p:txBody>
      </p:sp>
      <p:sp>
        <p:nvSpPr>
          <p:cNvPr id="348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dirty="0">
                <a:ea typeface="ＭＳ Ｐゴシック" pitchFamily="34" charset="-128"/>
              </a:rPr>
              <a:t>doc.: IEEE 802.11-08/1101r3</a:t>
            </a:r>
          </a:p>
        </p:txBody>
      </p:sp>
      <p:sp>
        <p:nvSpPr>
          <p:cNvPr id="348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dirty="0">
                <a:ea typeface="ＭＳ Ｐゴシック" pitchFamily="34" charset="-128"/>
              </a:rPr>
              <a:t>September 2008</a:t>
            </a:r>
          </a:p>
        </p:txBody>
      </p:sp>
      <p:sp>
        <p:nvSpPr>
          <p:cNvPr id="348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dirty="0">
                <a:ea typeface="ＭＳ Ｐゴシック" pitchFamily="34" charset="-128"/>
              </a:rPr>
              <a:t>John R. Barr, Motorola, Inc.</a:t>
            </a:r>
          </a:p>
        </p:txBody>
      </p:sp>
      <p:sp>
        <p:nvSpPr>
          <p:cNvPr id="348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dirty="0">
                <a:ea typeface="ＭＳ Ｐゴシック" pitchFamily="34" charset="-128"/>
              </a:rPr>
              <a:t>Page </a:t>
            </a:r>
            <a:fld id="{88A39CC0-09D7-4CFC-8936-4D49D9232FBB}" type="slidenum">
              <a:rPr lang="en-US" altLang="ko-KR">
                <a:ea typeface="ＭＳ Ｐゴシック" pitchFamily="34" charset="-128"/>
              </a:rPr>
              <a:pPr algn="r" defTabSz="933450"/>
              <a:t>5</a:t>
            </a:fld>
            <a:endParaRPr lang="en-US" altLang="ko-KR" dirty="0">
              <a:ea typeface="ＭＳ Ｐゴシック" pitchFamily="34" charset="-128"/>
            </a:endParaRPr>
          </a:p>
        </p:txBody>
      </p:sp>
      <p:sp>
        <p:nvSpPr>
          <p:cNvPr id="34826" name="Rectangle 2"/>
          <p:cNvSpPr>
            <a:spLocks noGrp="1" noRot="1" noChangeAspect="1" noChangeArrowheads="1" noTextEdit="1"/>
          </p:cNvSpPr>
          <p:nvPr>
            <p:ph type="sldImg"/>
          </p:nvPr>
        </p:nvSpPr>
        <p:spPr>
          <a:xfrm>
            <a:off x="1154113" y="701675"/>
            <a:ext cx="4625975" cy="3468688"/>
          </a:xfrm>
          <a:ln cap="flat"/>
        </p:spPr>
      </p:sp>
      <p:sp>
        <p:nvSpPr>
          <p:cNvPr id="34827" name="Rectangle 3"/>
          <p:cNvSpPr>
            <a:spLocks noGrp="1" noChangeArrowheads="1"/>
          </p:cNvSpPr>
          <p:nvPr>
            <p:ph type="body" idx="1"/>
          </p:nvPr>
        </p:nvSpPr>
        <p:spPr>
          <a:noFill/>
          <a:ln/>
        </p:spPr>
        <p:txBody>
          <a:bodyPr lIns="95250" rIns="95250"/>
          <a:lstStyle/>
          <a:p>
            <a:endParaRPr lang="ko-KR" altLang="ko-KR" smtClean="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altLang="ko-KR" dirty="0" smtClean="0">
                <a:ea typeface="굴림" pitchFamily="34" charset="-127"/>
              </a:rPr>
              <a:t>doc.: IEEE 802.11-08/1021r0</a:t>
            </a:r>
          </a:p>
        </p:txBody>
      </p:sp>
      <p:sp>
        <p:nvSpPr>
          <p:cNvPr id="34819" name="Rectangle 3"/>
          <p:cNvSpPr>
            <a:spLocks noGrp="1" noChangeArrowheads="1"/>
          </p:cNvSpPr>
          <p:nvPr>
            <p:ph type="dt" sz="quarter" idx="1"/>
          </p:nvPr>
        </p:nvSpPr>
        <p:spPr>
          <a:noFill/>
        </p:spPr>
        <p:txBody>
          <a:bodyPr/>
          <a:lstStyle/>
          <a:p>
            <a:r>
              <a:rPr lang="en-US" altLang="ko-KR" dirty="0" smtClean="0">
                <a:ea typeface="굴림" pitchFamily="34" charset="-127"/>
              </a:rPr>
              <a:t>July 2008</a:t>
            </a:r>
          </a:p>
        </p:txBody>
      </p:sp>
      <p:sp>
        <p:nvSpPr>
          <p:cNvPr id="34820" name="Rectangle 6"/>
          <p:cNvSpPr>
            <a:spLocks noGrp="1" noChangeArrowheads="1"/>
          </p:cNvSpPr>
          <p:nvPr>
            <p:ph type="ftr" sz="quarter" idx="4"/>
          </p:nvPr>
        </p:nvSpPr>
        <p:spPr>
          <a:noFill/>
        </p:spPr>
        <p:txBody>
          <a:bodyPr/>
          <a:lstStyle/>
          <a:p>
            <a:pPr lvl="4"/>
            <a:r>
              <a:rPr lang="en-US" altLang="ko-KR" dirty="0" smtClean="0">
                <a:ea typeface="굴림" pitchFamily="34" charset="-127"/>
              </a:rPr>
              <a:t>Peter Loc</a:t>
            </a:r>
          </a:p>
        </p:txBody>
      </p:sp>
      <p:sp>
        <p:nvSpPr>
          <p:cNvPr id="34821" name="Rectangle 7"/>
          <p:cNvSpPr>
            <a:spLocks noGrp="1" noChangeArrowheads="1"/>
          </p:cNvSpPr>
          <p:nvPr>
            <p:ph type="sldNum" sz="quarter" idx="5"/>
          </p:nvPr>
        </p:nvSpPr>
        <p:spPr>
          <a:noFill/>
        </p:spPr>
        <p:txBody>
          <a:bodyPr/>
          <a:lstStyle/>
          <a:p>
            <a:r>
              <a:rPr lang="en-US" altLang="ko-KR" dirty="0" smtClean="0">
                <a:ea typeface="굴림" pitchFamily="34" charset="-127"/>
              </a:rPr>
              <a:t>Page </a:t>
            </a:r>
            <a:fld id="{7BA2D049-57D4-4E25-BAA5-B5AC83149BF7}" type="slidenum">
              <a:rPr lang="en-US" altLang="ko-KR" smtClean="0">
                <a:ea typeface="굴림" pitchFamily="34" charset="-127"/>
              </a:rPr>
              <a:pPr/>
              <a:t>6</a:t>
            </a:fld>
            <a:endParaRPr lang="en-US" altLang="ko-KR" dirty="0" smtClean="0">
              <a:ea typeface="굴림" pitchFamily="34" charset="-127"/>
            </a:endParaRPr>
          </a:p>
        </p:txBody>
      </p:sp>
      <p:sp>
        <p:nvSpPr>
          <p:cNvPr id="348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dirty="0">
                <a:ea typeface="ＭＳ Ｐゴシック" pitchFamily="34" charset="-128"/>
              </a:rPr>
              <a:t>doc.: IEEE 802.11-08/1101r3</a:t>
            </a:r>
          </a:p>
        </p:txBody>
      </p:sp>
      <p:sp>
        <p:nvSpPr>
          <p:cNvPr id="348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dirty="0">
                <a:ea typeface="ＭＳ Ｐゴシック" pitchFamily="34" charset="-128"/>
              </a:rPr>
              <a:t>September 2008</a:t>
            </a:r>
          </a:p>
        </p:txBody>
      </p:sp>
      <p:sp>
        <p:nvSpPr>
          <p:cNvPr id="348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dirty="0">
                <a:ea typeface="ＭＳ Ｐゴシック" pitchFamily="34" charset="-128"/>
              </a:rPr>
              <a:t>John R. Barr, Motorola, Inc.</a:t>
            </a:r>
          </a:p>
        </p:txBody>
      </p:sp>
      <p:sp>
        <p:nvSpPr>
          <p:cNvPr id="348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dirty="0">
                <a:ea typeface="ＭＳ Ｐゴシック" pitchFamily="34" charset="-128"/>
              </a:rPr>
              <a:t>Page </a:t>
            </a:r>
            <a:fld id="{88A39CC0-09D7-4CFC-8936-4D49D9232FBB}" type="slidenum">
              <a:rPr lang="en-US" altLang="ko-KR">
                <a:ea typeface="ＭＳ Ｐゴシック" pitchFamily="34" charset="-128"/>
              </a:rPr>
              <a:pPr algn="r" defTabSz="933450"/>
              <a:t>6</a:t>
            </a:fld>
            <a:endParaRPr lang="en-US" altLang="ko-KR" dirty="0">
              <a:ea typeface="ＭＳ Ｐゴシック" pitchFamily="34" charset="-128"/>
            </a:endParaRPr>
          </a:p>
        </p:txBody>
      </p:sp>
      <p:sp>
        <p:nvSpPr>
          <p:cNvPr id="34826" name="Rectangle 2"/>
          <p:cNvSpPr>
            <a:spLocks noGrp="1" noRot="1" noChangeAspect="1" noChangeArrowheads="1" noTextEdit="1"/>
          </p:cNvSpPr>
          <p:nvPr>
            <p:ph type="sldImg"/>
          </p:nvPr>
        </p:nvSpPr>
        <p:spPr>
          <a:xfrm>
            <a:off x="1154113" y="701675"/>
            <a:ext cx="4625975" cy="3468688"/>
          </a:xfrm>
          <a:ln cap="flat"/>
        </p:spPr>
      </p:sp>
      <p:sp>
        <p:nvSpPr>
          <p:cNvPr id="34827" name="Rectangle 3"/>
          <p:cNvSpPr>
            <a:spLocks noGrp="1" noChangeArrowheads="1"/>
          </p:cNvSpPr>
          <p:nvPr>
            <p:ph type="body" idx="1"/>
          </p:nvPr>
        </p:nvSpPr>
        <p:spPr>
          <a:noFill/>
          <a:ln/>
        </p:spPr>
        <p:txBody>
          <a:bodyPr lIns="95250" rIns="95250"/>
          <a:lstStyle/>
          <a:p>
            <a:endParaRPr lang="ko-KR" altLang="ko-KR" dirty="0" smtClean="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altLang="ko-KR" dirty="0" smtClean="0">
                <a:ea typeface="굴림" pitchFamily="34" charset="-127"/>
              </a:rPr>
              <a:t>doc.: IEEE 802.11-08/1021r0</a:t>
            </a:r>
          </a:p>
        </p:txBody>
      </p:sp>
      <p:sp>
        <p:nvSpPr>
          <p:cNvPr id="34819" name="Rectangle 3"/>
          <p:cNvSpPr>
            <a:spLocks noGrp="1" noChangeArrowheads="1"/>
          </p:cNvSpPr>
          <p:nvPr>
            <p:ph type="dt" sz="quarter" idx="1"/>
          </p:nvPr>
        </p:nvSpPr>
        <p:spPr>
          <a:noFill/>
        </p:spPr>
        <p:txBody>
          <a:bodyPr/>
          <a:lstStyle/>
          <a:p>
            <a:r>
              <a:rPr lang="en-US" altLang="ko-KR" dirty="0" smtClean="0">
                <a:ea typeface="굴림" pitchFamily="34" charset="-127"/>
              </a:rPr>
              <a:t>July 2008</a:t>
            </a:r>
          </a:p>
        </p:txBody>
      </p:sp>
      <p:sp>
        <p:nvSpPr>
          <p:cNvPr id="34820" name="Rectangle 6"/>
          <p:cNvSpPr>
            <a:spLocks noGrp="1" noChangeArrowheads="1"/>
          </p:cNvSpPr>
          <p:nvPr>
            <p:ph type="ftr" sz="quarter" idx="4"/>
          </p:nvPr>
        </p:nvSpPr>
        <p:spPr>
          <a:noFill/>
        </p:spPr>
        <p:txBody>
          <a:bodyPr/>
          <a:lstStyle/>
          <a:p>
            <a:pPr lvl="4"/>
            <a:r>
              <a:rPr lang="en-US" altLang="ko-KR" dirty="0" smtClean="0">
                <a:ea typeface="굴림" pitchFamily="34" charset="-127"/>
              </a:rPr>
              <a:t>Peter Loc</a:t>
            </a:r>
          </a:p>
        </p:txBody>
      </p:sp>
      <p:sp>
        <p:nvSpPr>
          <p:cNvPr id="34821" name="Rectangle 7"/>
          <p:cNvSpPr>
            <a:spLocks noGrp="1" noChangeArrowheads="1"/>
          </p:cNvSpPr>
          <p:nvPr>
            <p:ph type="sldNum" sz="quarter" idx="5"/>
          </p:nvPr>
        </p:nvSpPr>
        <p:spPr>
          <a:noFill/>
        </p:spPr>
        <p:txBody>
          <a:bodyPr/>
          <a:lstStyle/>
          <a:p>
            <a:r>
              <a:rPr lang="en-US" altLang="ko-KR" dirty="0" smtClean="0">
                <a:ea typeface="굴림" pitchFamily="34" charset="-127"/>
              </a:rPr>
              <a:t>Page </a:t>
            </a:r>
            <a:fld id="{7BA2D049-57D4-4E25-BAA5-B5AC83149BF7}" type="slidenum">
              <a:rPr lang="en-US" altLang="ko-KR" smtClean="0">
                <a:ea typeface="굴림" pitchFamily="34" charset="-127"/>
              </a:rPr>
              <a:pPr/>
              <a:t>7</a:t>
            </a:fld>
            <a:endParaRPr lang="en-US" altLang="ko-KR" dirty="0" smtClean="0">
              <a:ea typeface="굴림" pitchFamily="34" charset="-127"/>
            </a:endParaRPr>
          </a:p>
        </p:txBody>
      </p:sp>
      <p:sp>
        <p:nvSpPr>
          <p:cNvPr id="348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dirty="0">
                <a:ea typeface="ＭＳ Ｐゴシック" pitchFamily="34" charset="-128"/>
              </a:rPr>
              <a:t>doc.: IEEE 802.11-08/1101r3</a:t>
            </a:r>
          </a:p>
        </p:txBody>
      </p:sp>
      <p:sp>
        <p:nvSpPr>
          <p:cNvPr id="348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dirty="0">
                <a:ea typeface="ＭＳ Ｐゴシック" pitchFamily="34" charset="-128"/>
              </a:rPr>
              <a:t>September 2008</a:t>
            </a:r>
          </a:p>
        </p:txBody>
      </p:sp>
      <p:sp>
        <p:nvSpPr>
          <p:cNvPr id="348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dirty="0">
                <a:ea typeface="ＭＳ Ｐゴシック" pitchFamily="34" charset="-128"/>
              </a:rPr>
              <a:t>John R. Barr, Motorola, Inc.</a:t>
            </a:r>
          </a:p>
        </p:txBody>
      </p:sp>
      <p:sp>
        <p:nvSpPr>
          <p:cNvPr id="348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dirty="0">
                <a:ea typeface="ＭＳ Ｐゴシック" pitchFamily="34" charset="-128"/>
              </a:rPr>
              <a:t>Page </a:t>
            </a:r>
            <a:fld id="{88A39CC0-09D7-4CFC-8936-4D49D9232FBB}" type="slidenum">
              <a:rPr lang="en-US" altLang="ko-KR">
                <a:ea typeface="ＭＳ Ｐゴシック" pitchFamily="34" charset="-128"/>
              </a:rPr>
              <a:pPr algn="r" defTabSz="933450"/>
              <a:t>7</a:t>
            </a:fld>
            <a:endParaRPr lang="en-US" altLang="ko-KR" dirty="0">
              <a:ea typeface="ＭＳ Ｐゴシック" pitchFamily="34" charset="-128"/>
            </a:endParaRPr>
          </a:p>
        </p:txBody>
      </p:sp>
      <p:sp>
        <p:nvSpPr>
          <p:cNvPr id="34826" name="Rectangle 2"/>
          <p:cNvSpPr>
            <a:spLocks noGrp="1" noRot="1" noChangeAspect="1" noChangeArrowheads="1" noTextEdit="1"/>
          </p:cNvSpPr>
          <p:nvPr>
            <p:ph type="sldImg"/>
          </p:nvPr>
        </p:nvSpPr>
        <p:spPr>
          <a:xfrm>
            <a:off x="1154113" y="701675"/>
            <a:ext cx="4625975" cy="3468688"/>
          </a:xfrm>
          <a:ln cap="flat"/>
        </p:spPr>
      </p:sp>
      <p:sp>
        <p:nvSpPr>
          <p:cNvPr id="34827" name="Rectangle 3"/>
          <p:cNvSpPr>
            <a:spLocks noGrp="1" noChangeArrowheads="1"/>
          </p:cNvSpPr>
          <p:nvPr>
            <p:ph type="body" idx="1"/>
          </p:nvPr>
        </p:nvSpPr>
        <p:spPr>
          <a:noFill/>
          <a:ln/>
        </p:spPr>
        <p:txBody>
          <a:bodyPr lIns="95250" rIns="95250"/>
          <a:lstStyle/>
          <a:p>
            <a:endParaRPr lang="ko-KR" altLang="ko-KR" dirty="0" smtClean="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altLang="ko-KR" dirty="0" smtClean="0">
                <a:ea typeface="굴림" pitchFamily="34" charset="-127"/>
              </a:rPr>
              <a:t>doc.: IEEE 802.11-08/1021r0</a:t>
            </a:r>
          </a:p>
        </p:txBody>
      </p:sp>
      <p:sp>
        <p:nvSpPr>
          <p:cNvPr id="34819" name="Rectangle 3"/>
          <p:cNvSpPr>
            <a:spLocks noGrp="1" noChangeArrowheads="1"/>
          </p:cNvSpPr>
          <p:nvPr>
            <p:ph type="dt" sz="quarter" idx="1"/>
          </p:nvPr>
        </p:nvSpPr>
        <p:spPr>
          <a:noFill/>
        </p:spPr>
        <p:txBody>
          <a:bodyPr/>
          <a:lstStyle/>
          <a:p>
            <a:r>
              <a:rPr lang="en-US" altLang="ko-KR" dirty="0" smtClean="0">
                <a:ea typeface="굴림" pitchFamily="34" charset="-127"/>
              </a:rPr>
              <a:t>July 2008</a:t>
            </a:r>
          </a:p>
        </p:txBody>
      </p:sp>
      <p:sp>
        <p:nvSpPr>
          <p:cNvPr id="34820" name="Rectangle 6"/>
          <p:cNvSpPr>
            <a:spLocks noGrp="1" noChangeArrowheads="1"/>
          </p:cNvSpPr>
          <p:nvPr>
            <p:ph type="ftr" sz="quarter" idx="4"/>
          </p:nvPr>
        </p:nvSpPr>
        <p:spPr>
          <a:noFill/>
        </p:spPr>
        <p:txBody>
          <a:bodyPr/>
          <a:lstStyle/>
          <a:p>
            <a:pPr lvl="4"/>
            <a:r>
              <a:rPr lang="en-US" altLang="ko-KR" dirty="0" smtClean="0">
                <a:ea typeface="굴림" pitchFamily="34" charset="-127"/>
              </a:rPr>
              <a:t>Peter Loc</a:t>
            </a:r>
          </a:p>
        </p:txBody>
      </p:sp>
      <p:sp>
        <p:nvSpPr>
          <p:cNvPr id="34821" name="Rectangle 7"/>
          <p:cNvSpPr>
            <a:spLocks noGrp="1" noChangeArrowheads="1"/>
          </p:cNvSpPr>
          <p:nvPr>
            <p:ph type="sldNum" sz="quarter" idx="5"/>
          </p:nvPr>
        </p:nvSpPr>
        <p:spPr>
          <a:noFill/>
        </p:spPr>
        <p:txBody>
          <a:bodyPr/>
          <a:lstStyle/>
          <a:p>
            <a:r>
              <a:rPr lang="en-US" altLang="ko-KR" dirty="0" smtClean="0">
                <a:ea typeface="굴림" pitchFamily="34" charset="-127"/>
              </a:rPr>
              <a:t>Page </a:t>
            </a:r>
            <a:fld id="{7BA2D049-57D4-4E25-BAA5-B5AC83149BF7}" type="slidenum">
              <a:rPr lang="en-US" altLang="ko-KR" smtClean="0">
                <a:ea typeface="굴림" pitchFamily="34" charset="-127"/>
              </a:rPr>
              <a:pPr/>
              <a:t>8</a:t>
            </a:fld>
            <a:endParaRPr lang="en-US" altLang="ko-KR" dirty="0" smtClean="0">
              <a:ea typeface="굴림" pitchFamily="34" charset="-127"/>
            </a:endParaRPr>
          </a:p>
        </p:txBody>
      </p:sp>
      <p:sp>
        <p:nvSpPr>
          <p:cNvPr id="348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dirty="0">
                <a:ea typeface="ＭＳ Ｐゴシック" pitchFamily="34" charset="-128"/>
              </a:rPr>
              <a:t>doc.: IEEE 802.11-08/1101r3</a:t>
            </a:r>
          </a:p>
        </p:txBody>
      </p:sp>
      <p:sp>
        <p:nvSpPr>
          <p:cNvPr id="348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dirty="0">
                <a:ea typeface="ＭＳ Ｐゴシック" pitchFamily="34" charset="-128"/>
              </a:rPr>
              <a:t>September 2008</a:t>
            </a:r>
          </a:p>
        </p:txBody>
      </p:sp>
      <p:sp>
        <p:nvSpPr>
          <p:cNvPr id="348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dirty="0">
                <a:ea typeface="ＭＳ Ｐゴシック" pitchFamily="34" charset="-128"/>
              </a:rPr>
              <a:t>John R. Barr, Motorola, Inc.</a:t>
            </a:r>
          </a:p>
        </p:txBody>
      </p:sp>
      <p:sp>
        <p:nvSpPr>
          <p:cNvPr id="348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dirty="0">
                <a:ea typeface="ＭＳ Ｐゴシック" pitchFamily="34" charset="-128"/>
              </a:rPr>
              <a:t>Page </a:t>
            </a:r>
            <a:fld id="{88A39CC0-09D7-4CFC-8936-4D49D9232FBB}" type="slidenum">
              <a:rPr lang="en-US" altLang="ko-KR">
                <a:ea typeface="ＭＳ Ｐゴシック" pitchFamily="34" charset="-128"/>
              </a:rPr>
              <a:pPr algn="r" defTabSz="933450"/>
              <a:t>8</a:t>
            </a:fld>
            <a:endParaRPr lang="en-US" altLang="ko-KR" dirty="0">
              <a:ea typeface="ＭＳ Ｐゴシック" pitchFamily="34" charset="-128"/>
            </a:endParaRPr>
          </a:p>
        </p:txBody>
      </p:sp>
      <p:sp>
        <p:nvSpPr>
          <p:cNvPr id="34826" name="Rectangle 2"/>
          <p:cNvSpPr>
            <a:spLocks noGrp="1" noRot="1" noChangeAspect="1" noChangeArrowheads="1" noTextEdit="1"/>
          </p:cNvSpPr>
          <p:nvPr>
            <p:ph type="sldImg"/>
          </p:nvPr>
        </p:nvSpPr>
        <p:spPr>
          <a:xfrm>
            <a:off x="1154113" y="701675"/>
            <a:ext cx="4625975" cy="3468688"/>
          </a:xfrm>
          <a:ln cap="flat"/>
        </p:spPr>
      </p:sp>
      <p:sp>
        <p:nvSpPr>
          <p:cNvPr id="34827" name="Rectangle 3"/>
          <p:cNvSpPr>
            <a:spLocks noGrp="1" noChangeArrowheads="1"/>
          </p:cNvSpPr>
          <p:nvPr>
            <p:ph type="body" idx="1"/>
          </p:nvPr>
        </p:nvSpPr>
        <p:spPr>
          <a:noFill/>
          <a:ln/>
        </p:spPr>
        <p:txBody>
          <a:bodyPr lIns="95250" rIns="95250"/>
          <a:lstStyle/>
          <a:p>
            <a:endParaRPr lang="ko-KR" altLang="ko-KR" smtClean="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altLang="ko-KR" dirty="0" smtClean="0">
                <a:ea typeface="굴림" pitchFamily="34" charset="-127"/>
              </a:rPr>
              <a:t>doc.: IEEE 802.11-08/1021r0</a:t>
            </a:r>
          </a:p>
        </p:txBody>
      </p:sp>
      <p:sp>
        <p:nvSpPr>
          <p:cNvPr id="34819" name="Rectangle 3"/>
          <p:cNvSpPr>
            <a:spLocks noGrp="1" noChangeArrowheads="1"/>
          </p:cNvSpPr>
          <p:nvPr>
            <p:ph type="dt" sz="quarter" idx="1"/>
          </p:nvPr>
        </p:nvSpPr>
        <p:spPr>
          <a:noFill/>
        </p:spPr>
        <p:txBody>
          <a:bodyPr/>
          <a:lstStyle/>
          <a:p>
            <a:r>
              <a:rPr lang="en-US" altLang="ko-KR" dirty="0" smtClean="0">
                <a:ea typeface="굴림" pitchFamily="34" charset="-127"/>
              </a:rPr>
              <a:t>July 2008</a:t>
            </a:r>
          </a:p>
        </p:txBody>
      </p:sp>
      <p:sp>
        <p:nvSpPr>
          <p:cNvPr id="34820" name="Rectangle 6"/>
          <p:cNvSpPr>
            <a:spLocks noGrp="1" noChangeArrowheads="1"/>
          </p:cNvSpPr>
          <p:nvPr>
            <p:ph type="ftr" sz="quarter" idx="4"/>
          </p:nvPr>
        </p:nvSpPr>
        <p:spPr>
          <a:noFill/>
        </p:spPr>
        <p:txBody>
          <a:bodyPr/>
          <a:lstStyle/>
          <a:p>
            <a:pPr lvl="4"/>
            <a:r>
              <a:rPr lang="en-US" altLang="ko-KR" dirty="0" smtClean="0">
                <a:ea typeface="굴림" pitchFamily="34" charset="-127"/>
              </a:rPr>
              <a:t>Peter Loc</a:t>
            </a:r>
          </a:p>
        </p:txBody>
      </p:sp>
      <p:sp>
        <p:nvSpPr>
          <p:cNvPr id="34821" name="Rectangle 7"/>
          <p:cNvSpPr>
            <a:spLocks noGrp="1" noChangeArrowheads="1"/>
          </p:cNvSpPr>
          <p:nvPr>
            <p:ph type="sldNum" sz="quarter" idx="5"/>
          </p:nvPr>
        </p:nvSpPr>
        <p:spPr>
          <a:noFill/>
        </p:spPr>
        <p:txBody>
          <a:bodyPr/>
          <a:lstStyle/>
          <a:p>
            <a:r>
              <a:rPr lang="en-US" altLang="ko-KR" dirty="0" smtClean="0">
                <a:ea typeface="굴림" pitchFamily="34" charset="-127"/>
              </a:rPr>
              <a:t>Page </a:t>
            </a:r>
            <a:fld id="{7BA2D049-57D4-4E25-BAA5-B5AC83149BF7}" type="slidenum">
              <a:rPr lang="en-US" altLang="ko-KR" smtClean="0">
                <a:ea typeface="굴림" pitchFamily="34" charset="-127"/>
              </a:rPr>
              <a:pPr/>
              <a:t>9</a:t>
            </a:fld>
            <a:endParaRPr lang="en-US" altLang="ko-KR" dirty="0" smtClean="0">
              <a:ea typeface="굴림" pitchFamily="34" charset="-127"/>
            </a:endParaRPr>
          </a:p>
        </p:txBody>
      </p:sp>
      <p:sp>
        <p:nvSpPr>
          <p:cNvPr id="34822"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en-US" altLang="ko-KR" sz="1400" b="1" dirty="0">
                <a:ea typeface="ＭＳ Ｐゴシック" pitchFamily="34" charset="-128"/>
              </a:rPr>
              <a:t>doc.: IEEE 802.11-08/1101r3</a:t>
            </a:r>
          </a:p>
        </p:txBody>
      </p:sp>
      <p:sp>
        <p:nvSpPr>
          <p:cNvPr id="3482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altLang="ko-KR" sz="1400" b="1" dirty="0">
                <a:ea typeface="ＭＳ Ｐゴシック" pitchFamily="34" charset="-128"/>
              </a:rPr>
              <a:t>September 2008</a:t>
            </a:r>
          </a:p>
        </p:txBody>
      </p:sp>
      <p:sp>
        <p:nvSpPr>
          <p:cNvPr id="34824"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ltLang="ko-KR" dirty="0">
                <a:ea typeface="ＭＳ Ｐゴシック" pitchFamily="34" charset="-128"/>
              </a:rPr>
              <a:t>John R. Barr, Motorola, Inc.</a:t>
            </a:r>
          </a:p>
        </p:txBody>
      </p:sp>
      <p:sp>
        <p:nvSpPr>
          <p:cNvPr id="34825"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ko-KR" dirty="0">
                <a:ea typeface="ＭＳ Ｐゴシック" pitchFamily="34" charset="-128"/>
              </a:rPr>
              <a:t>Page </a:t>
            </a:r>
            <a:fld id="{88A39CC0-09D7-4CFC-8936-4D49D9232FBB}" type="slidenum">
              <a:rPr lang="en-US" altLang="ko-KR">
                <a:ea typeface="ＭＳ Ｐゴシック" pitchFamily="34" charset="-128"/>
              </a:rPr>
              <a:pPr algn="r" defTabSz="933450"/>
              <a:t>9</a:t>
            </a:fld>
            <a:endParaRPr lang="en-US" altLang="ko-KR" dirty="0">
              <a:ea typeface="ＭＳ Ｐゴシック" pitchFamily="34" charset="-128"/>
            </a:endParaRPr>
          </a:p>
        </p:txBody>
      </p:sp>
      <p:sp>
        <p:nvSpPr>
          <p:cNvPr id="34826" name="Rectangle 2"/>
          <p:cNvSpPr>
            <a:spLocks noGrp="1" noRot="1" noChangeAspect="1" noChangeArrowheads="1" noTextEdit="1"/>
          </p:cNvSpPr>
          <p:nvPr>
            <p:ph type="sldImg"/>
          </p:nvPr>
        </p:nvSpPr>
        <p:spPr>
          <a:xfrm>
            <a:off x="1154113" y="701675"/>
            <a:ext cx="4625975" cy="3468688"/>
          </a:xfrm>
          <a:ln cap="flat"/>
        </p:spPr>
      </p:sp>
      <p:sp>
        <p:nvSpPr>
          <p:cNvPr id="34827" name="Rectangle 3"/>
          <p:cNvSpPr>
            <a:spLocks noGrp="1" noChangeArrowheads="1"/>
          </p:cNvSpPr>
          <p:nvPr>
            <p:ph type="body" idx="1"/>
          </p:nvPr>
        </p:nvSpPr>
        <p:spPr>
          <a:noFill/>
          <a:ln/>
        </p:spPr>
        <p:txBody>
          <a:bodyPr lIns="95250" rIns="95250"/>
          <a:lstStyle/>
          <a:p>
            <a:endParaRPr lang="ko-KR" altLang="ko-KR" smtClean="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altLang="ko-KR" sz="1800" b="1" dirty="0">
                <a:ea typeface="굴림" pitchFamily="34" charset="-127"/>
              </a:rPr>
              <a:t>doc.: IEEE </a:t>
            </a:r>
            <a:r>
              <a:rPr lang="en-US" altLang="ko-KR" sz="1800" b="1" dirty="0" smtClean="0">
                <a:ea typeface="굴림" pitchFamily="34" charset="-127"/>
              </a:rPr>
              <a:t>802.11-14/0056r0</a:t>
            </a:r>
            <a:endParaRPr lang="en-US" altLang="ko-KR" sz="1800" b="1" dirty="0">
              <a:ea typeface="굴림" pitchFamily="34" charset="-127"/>
            </a:endParaRPr>
          </a:p>
        </p:txBody>
      </p:sp>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4"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tLang="ko-KR" dirty="0">
                <a:ea typeface="굴림" charset="-127"/>
              </a:rPr>
              <a:t>Submission</a:t>
            </a: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8" name="슬라이드 번호 개체 틀 3"/>
          <p:cNvSpPr>
            <a:spLocks noGrp="1"/>
          </p:cNvSpPr>
          <p:nvPr>
            <p:ph type="sldNum" sz="quarter" idx="12"/>
          </p:nvPr>
        </p:nvSpPr>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
        <p:nvSpPr>
          <p:cNvPr id="9" name="날짜 개체 틀 4"/>
          <p:cNvSpPr>
            <a:spLocks noGrp="1"/>
          </p:cNvSpPr>
          <p:nvPr userDrawn="1">
            <p:ph type="dt" sz="quarter" idx="10"/>
          </p:nvPr>
        </p:nvSpPr>
        <p:spPr>
          <a:xfrm>
            <a:off x="696912" y="264225"/>
            <a:ext cx="1360488" cy="304800"/>
          </a:xfrm>
          <a:prstGeom prst="rect">
            <a:avLst/>
          </a:prstGeom>
          <a:noFill/>
        </p:spPr>
        <p:txBody>
          <a:bodyPr/>
          <a:lstStyle>
            <a:lvl1pPr>
              <a:defRPr sz="1800" b="1"/>
            </a:lvl1pPr>
          </a:lstStyle>
          <a:p>
            <a:r>
              <a:rPr lang="en-US" altLang="ko-KR" dirty="0" smtClean="0">
                <a:ea typeface="굴림" pitchFamily="34" charset="-127"/>
              </a:rPr>
              <a:t>Jan 2014</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438" name="Rectangle 2"/>
          <p:cNvSpPr>
            <a:spLocks noGrp="1" noChangeArrowheads="1"/>
          </p:cNvSpPr>
          <p:nvPr>
            <p:ph type="title"/>
          </p:nvPr>
        </p:nvSpPr>
        <p:spPr bwMode="auto">
          <a:xfrm>
            <a:off x="685800" y="6096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8439" name="Rectangle 3"/>
          <p:cNvSpPr>
            <a:spLocks noGrp="1" noChangeArrowheads="1"/>
          </p:cNvSpPr>
          <p:nvPr>
            <p:ph type="body" idx="1"/>
          </p:nvPr>
        </p:nvSpPr>
        <p:spPr bwMode="auto">
          <a:xfrm>
            <a:off x="762000" y="1752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3" name="슬라이드 번호 개체 틀 3"/>
          <p:cNvSpPr>
            <a:spLocks noGrp="1"/>
          </p:cNvSpPr>
          <p:nvPr>
            <p:ph type="sldNum" sz="quarter" idx="4"/>
          </p:nvPr>
        </p:nvSpPr>
        <p:spPr bwMode="auto">
          <a:xfrm>
            <a:off x="4344988" y="6475413"/>
            <a:ext cx="530225" cy="182562"/>
          </a:xfrm>
          <a:prstGeom prst="rect">
            <a:avLst/>
          </a:prstGeom>
          <a:ln>
            <a:miter lim="800000"/>
            <a:headEnd/>
            <a:tailEnd/>
          </a:ln>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60050092-9108-44CD-920C-9A015721E60E}" type="slidenum">
              <a:rPr lang="en-US" altLang="ko-KR"/>
              <a:pPr>
                <a:defRPr/>
              </a:pPr>
              <a:t>‹#›</a:t>
            </a:fld>
            <a:endParaRPr lang="en-US" altLang="ko-KR"/>
          </a:p>
        </p:txBody>
      </p:sp>
      <p:sp>
        <p:nvSpPr>
          <p:cNvPr id="7" name="바닥글 개체 틀 2"/>
          <p:cNvSpPr txBox="1">
            <a:spLocks/>
          </p:cNvSpPr>
          <p:nvPr userDrawn="1"/>
        </p:nvSpPr>
        <p:spPr>
          <a:xfrm>
            <a:off x="6349677" y="6432330"/>
            <a:ext cx="2489524" cy="273270"/>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Lin </a:t>
            </a:r>
            <a:r>
              <a:rPr kumimoji="0" lang="en-US" altLang="ko-KR"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Yingpei</a:t>
            </a: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altLang="ko-KR"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Huawei</a:t>
            </a: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Technologies)</a:t>
            </a:r>
            <a:endParaRPr kumimoji="0" lang="en-US" altLang="ko-KR"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날짜 개체 틀 4"/>
          <p:cNvSpPr>
            <a:spLocks noGrp="1"/>
          </p:cNvSpPr>
          <p:nvPr userDrawn="1">
            <p:ph type="dt" sz="quarter" idx="2"/>
          </p:nvPr>
        </p:nvSpPr>
        <p:spPr>
          <a:xfrm>
            <a:off x="696912" y="257300"/>
            <a:ext cx="1131887" cy="304800"/>
          </a:xfrm>
          <a:prstGeom prst="rect">
            <a:avLst/>
          </a:prstGeom>
          <a:noFill/>
        </p:spPr>
        <p:txBody>
          <a:bodyPr/>
          <a:lstStyle>
            <a:lvl1pPr>
              <a:defRPr sz="1800" b="1"/>
            </a:lvl1pPr>
          </a:lstStyle>
          <a:p>
            <a:r>
              <a:rPr lang="en-US" altLang="ko-KR" smtClean="0">
                <a:ea typeface="굴림" pitchFamily="34" charset="-127"/>
              </a:rPr>
              <a:t>Jan 2014</a:t>
            </a:r>
            <a:endParaRPr lang="en-US" altLang="ko-KR" dirty="0" smtClean="0">
              <a:ea typeface="굴림" pitchFamily="34" charset="-127"/>
            </a:endParaRPr>
          </a:p>
        </p:txBody>
      </p:sp>
    </p:spTree>
  </p:cSld>
  <p:clrMap bg1="lt1" tx1="dk1" bg2="lt2" tx2="dk2" accent1="accent1" accent2="accent2" accent3="accent3" accent4="accent4" accent5="accent5" accent6="accent6" hlink="hlink" folHlink="folHlink"/>
  <p:sldLayoutIdLst>
    <p:sldLayoutId id="2147483716"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7.png"/><Relationship Id="rId5" Type="http://schemas.openxmlformats.org/officeDocument/2006/relationships/oleObject" Target="../embeddings/oleObject2.bin"/><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7" name="Object 13"/>
          <p:cNvGraphicFramePr>
            <a:graphicFrameLocks noChangeAspect="1"/>
          </p:cNvGraphicFramePr>
          <p:nvPr/>
        </p:nvGraphicFramePr>
        <p:xfrm>
          <a:off x="688975" y="3278188"/>
          <a:ext cx="7718425" cy="2955925"/>
        </p:xfrm>
        <a:graphic>
          <a:graphicData uri="http://schemas.openxmlformats.org/presentationml/2006/ole">
            <p:oleObj spid="_x0000_s1037" name="Document" r:id="rId4" imgW="8602509" imgH="3303633" progId="Word.Document.8">
              <p:embed/>
            </p:oleObj>
          </a:graphicData>
        </a:graphic>
      </p:graphicFrame>
      <p:sp>
        <p:nvSpPr>
          <p:cNvPr id="1027"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sp>
        <p:nvSpPr>
          <p:cNvPr id="1029" name="슬라이드 번호 개체 틀 6"/>
          <p:cNvSpPr>
            <a:spLocks noGrp="1"/>
          </p:cNvSpPr>
          <p:nvPr>
            <p:ph type="sldNum" sz="quarter" idx="12"/>
          </p:nvPr>
        </p:nvSpPr>
        <p:spPr>
          <a:noFill/>
        </p:spPr>
        <p:txBody>
          <a:bodyPr/>
          <a:lstStyle/>
          <a:p>
            <a:r>
              <a:rPr lang="en-US" altLang="ko-KR" dirty="0" smtClean="0">
                <a:ea typeface="굴림" pitchFamily="34" charset="-127"/>
              </a:rPr>
              <a:t>Slide </a:t>
            </a:r>
            <a:fld id="{4883C6A0-A99F-4D4B-BED4-FEEACDB547CE}" type="slidenum">
              <a:rPr lang="en-US" altLang="ko-KR" smtClean="0">
                <a:ea typeface="굴림" pitchFamily="34" charset="-127"/>
              </a:rPr>
              <a:pPr/>
              <a:t>1</a:t>
            </a:fld>
            <a:endParaRPr lang="en-US" altLang="ko-KR" dirty="0" smtClean="0">
              <a:ea typeface="굴림" pitchFamily="34" charset="-127"/>
            </a:endParaRPr>
          </a:p>
        </p:txBody>
      </p:sp>
      <p:sp>
        <p:nvSpPr>
          <p:cNvPr id="1030" name="Rectangle 2"/>
          <p:cNvSpPr>
            <a:spLocks noGrp="1" noChangeArrowheads="1"/>
          </p:cNvSpPr>
          <p:nvPr>
            <p:ph type="title" idx="4294967295"/>
          </p:nvPr>
        </p:nvSpPr>
        <p:spPr>
          <a:xfrm>
            <a:off x="685800" y="685800"/>
            <a:ext cx="7772400" cy="1066800"/>
          </a:xfrm>
          <a:noFill/>
        </p:spPr>
        <p:txBody>
          <a:bodyPr/>
          <a:lstStyle/>
          <a:p>
            <a:r>
              <a:rPr lang="en-US" altLang="zh-CN" dirty="0" smtClean="0">
                <a:latin typeface="Times New Roman" pitchFamily="18" charset="0"/>
                <a:ea typeface="굴림" pitchFamily="34" charset="-127"/>
              </a:rPr>
              <a:t>Traffic Model on </a:t>
            </a:r>
            <a:br>
              <a:rPr lang="en-US" altLang="zh-CN" dirty="0" smtClean="0">
                <a:latin typeface="Times New Roman" pitchFamily="18" charset="0"/>
                <a:ea typeface="굴림" pitchFamily="34" charset="-127"/>
              </a:rPr>
            </a:br>
            <a:r>
              <a:rPr lang="en-US" altLang="zh-CN" dirty="0" smtClean="0">
                <a:latin typeface="Times New Roman" pitchFamily="18" charset="0"/>
                <a:ea typeface="굴림" pitchFamily="34" charset="-127"/>
              </a:rPr>
              <a:t>Virtual Desktop Infrastructure </a:t>
            </a:r>
            <a:endParaRPr lang="en-US" altLang="ko-KR" dirty="0" smtClean="0">
              <a:latin typeface="Times New Roman" pitchFamily="18" charset="0"/>
              <a:ea typeface="굴림" pitchFamily="34" charset="-127"/>
            </a:endParaRPr>
          </a:p>
        </p:txBody>
      </p:sp>
      <p:sp>
        <p:nvSpPr>
          <p:cNvPr id="1031" name="Rectangle 3"/>
          <p:cNvSpPr>
            <a:spLocks noGrp="1" noChangeArrowheads="1"/>
          </p:cNvSpPr>
          <p:nvPr>
            <p:ph type="body" sz="half" idx="4294967295"/>
          </p:nvPr>
        </p:nvSpPr>
        <p:spPr>
          <a:xfrm>
            <a:off x="685800" y="1828800"/>
            <a:ext cx="7696200" cy="381000"/>
          </a:xfrm>
          <a:noFill/>
        </p:spPr>
        <p:txBody>
          <a:bodyPr/>
          <a:lstStyle/>
          <a:p>
            <a:pPr algn="ctr">
              <a:buFontTx/>
              <a:buNone/>
            </a:pPr>
            <a:r>
              <a:rPr lang="en-US" altLang="ko-KR" sz="1800" dirty="0" smtClean="0">
                <a:latin typeface="Times New Roman" pitchFamily="18" charset="0"/>
                <a:ea typeface="굴림" pitchFamily="34" charset="-127"/>
              </a:rPr>
              <a:t>Date:</a:t>
            </a:r>
            <a:r>
              <a:rPr lang="en-US" altLang="ko-KR" sz="1800" b="0" dirty="0" smtClean="0">
                <a:latin typeface="Times New Roman" pitchFamily="18" charset="0"/>
                <a:ea typeface="굴림" pitchFamily="34" charset="-127"/>
              </a:rPr>
              <a:t> </a:t>
            </a:r>
            <a:r>
              <a:rPr lang="en-US" altLang="ko-KR" sz="1800" b="0" dirty="0" smtClean="0">
                <a:latin typeface="Times New Roman" pitchFamily="18" charset="0"/>
                <a:ea typeface="굴림" pitchFamily="34" charset="-127"/>
              </a:rPr>
              <a:t>2014-01-22</a:t>
            </a:r>
            <a:endParaRPr lang="en-US" altLang="ko-KR" sz="1800" b="0" dirty="0" smtClean="0">
              <a:latin typeface="Times New Roman" pitchFamily="18" charset="0"/>
              <a:ea typeface="굴림" pitchFamily="34" charset="-127"/>
            </a:endParaRPr>
          </a:p>
        </p:txBody>
      </p:sp>
      <p:sp>
        <p:nvSpPr>
          <p:cNvPr id="1032" name="Rectangle 4"/>
          <p:cNvSpPr>
            <a:spLocks noChangeArrowheads="1"/>
          </p:cNvSpPr>
          <p:nvPr/>
        </p:nvSpPr>
        <p:spPr bwMode="auto">
          <a:xfrm>
            <a:off x="609600" y="25146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altLang="ko-KR" sz="2000" b="1" dirty="0">
                <a:ea typeface="굴림" pitchFamily="34" charset="-127"/>
              </a:rPr>
              <a:t>Authors:</a:t>
            </a:r>
            <a:endParaRPr lang="en-US" altLang="ko-KR" sz="2000" dirty="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descr="hist_pack_size2.bmp"/>
          <p:cNvPicPr>
            <a:picLocks noChangeAspect="1"/>
          </p:cNvPicPr>
          <p:nvPr/>
        </p:nvPicPr>
        <p:blipFill>
          <a:blip r:embed="rId3" cstate="print"/>
          <a:stretch>
            <a:fillRect/>
          </a:stretch>
        </p:blipFill>
        <p:spPr>
          <a:xfrm>
            <a:off x="76200" y="1943100"/>
            <a:ext cx="5334000" cy="4000500"/>
          </a:xfrm>
          <a:prstGeom prst="rect">
            <a:avLst/>
          </a:prstGeom>
        </p:spPr>
      </p:pic>
      <p:sp>
        <p:nvSpPr>
          <p:cNvPr id="24580" name="슬라이드 번호 개체 틀 3"/>
          <p:cNvSpPr>
            <a:spLocks noGrp="1"/>
          </p:cNvSpPr>
          <p:nvPr>
            <p:ph type="sldNum" sz="quarter" idx="12"/>
          </p:nvPr>
        </p:nvSpPr>
        <p:spPr>
          <a:noFill/>
        </p:spPr>
        <p:txBody>
          <a:bodyPr/>
          <a:lstStyle/>
          <a:p>
            <a:r>
              <a:rPr lang="en-US" altLang="ko-KR" dirty="0" smtClean="0">
                <a:ea typeface="굴림" pitchFamily="34" charset="-127"/>
              </a:rPr>
              <a:t>Slide </a:t>
            </a:r>
            <a:fld id="{E41A4EFE-BD4D-4532-9C86-DC8035121772}" type="slidenum">
              <a:rPr lang="en-US" altLang="ko-KR" smtClean="0">
                <a:ea typeface="굴림" pitchFamily="34" charset="-127"/>
              </a:rPr>
              <a:pPr/>
              <a:t>10</a:t>
            </a:fld>
            <a:endParaRPr lang="en-US" altLang="ko-KR" dirty="0" smtClean="0">
              <a:ea typeface="굴림" pitchFamily="34" charset="-127"/>
            </a:endParaRPr>
          </a:p>
        </p:txBody>
      </p:sp>
      <p:sp>
        <p:nvSpPr>
          <p:cNvPr id="24582" name="Rectangle 2"/>
          <p:cNvSpPr>
            <a:spLocks noGrp="1" noChangeArrowheads="1"/>
          </p:cNvSpPr>
          <p:nvPr>
            <p:ph type="title" idx="4294967295"/>
          </p:nvPr>
        </p:nvSpPr>
        <p:spPr>
          <a:xfrm>
            <a:off x="685800" y="609600"/>
            <a:ext cx="7772400" cy="1066800"/>
          </a:xfrm>
          <a:noFill/>
        </p:spPr>
        <p:txBody>
          <a:bodyPr/>
          <a:lstStyle/>
          <a:p>
            <a:r>
              <a:rPr lang="en-US" altLang="ko-KR" dirty="0" smtClean="0">
                <a:latin typeface="Times New Roman" pitchFamily="18" charset="0"/>
                <a:ea typeface="굴림" pitchFamily="34" charset="-127"/>
              </a:rPr>
              <a:t>Packet Size Analysis for Downlink</a:t>
            </a:r>
          </a:p>
        </p:txBody>
      </p:sp>
      <p:sp>
        <p:nvSpPr>
          <p:cNvPr id="7"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sp>
        <p:nvSpPr>
          <p:cNvPr id="10" name="TextBox 9"/>
          <p:cNvSpPr txBox="1"/>
          <p:nvPr/>
        </p:nvSpPr>
        <p:spPr>
          <a:xfrm>
            <a:off x="5105400" y="4267200"/>
            <a:ext cx="3810000" cy="1144929"/>
          </a:xfrm>
          <a:prstGeom prst="rect">
            <a:avLst/>
          </a:prstGeom>
          <a:noFill/>
        </p:spPr>
        <p:txBody>
          <a:bodyPr wrap="square" rtlCol="0">
            <a:spAutoFit/>
          </a:bodyPr>
          <a:lstStyle/>
          <a:p>
            <a:pPr algn="just">
              <a:lnSpc>
                <a:spcPct val="114000"/>
              </a:lnSpc>
              <a:spcBef>
                <a:spcPts val="1200"/>
              </a:spcBef>
            </a:pPr>
            <a:r>
              <a:rPr lang="en-US" altLang="zh-CN" sz="2000" dirty="0" smtClean="0"/>
              <a:t>We recommend to model the size of downlink packet as a bimodal normal distribution.</a:t>
            </a:r>
            <a:endParaRPr lang="en-US" altLang="zh-CN" sz="2000" dirty="0" smtClean="0">
              <a:solidFill>
                <a:srgbClr val="FF0000"/>
              </a:solidFill>
            </a:endParaRPr>
          </a:p>
        </p:txBody>
      </p:sp>
      <p:graphicFrame>
        <p:nvGraphicFramePr>
          <p:cNvPr id="11" name="表格 10"/>
          <p:cNvGraphicFramePr>
            <a:graphicFrameLocks noGrp="1"/>
          </p:cNvGraphicFramePr>
          <p:nvPr/>
        </p:nvGraphicFramePr>
        <p:xfrm>
          <a:off x="5105398" y="2209800"/>
          <a:ext cx="3810002" cy="1899920"/>
        </p:xfrm>
        <a:graphic>
          <a:graphicData uri="http://schemas.openxmlformats.org/drawingml/2006/table">
            <a:tbl>
              <a:tblPr firstRow="1" bandRow="1">
                <a:tableStyleId>{5C22544A-7EE6-4342-B048-85BDC9FD1C3A}</a:tableStyleId>
              </a:tblPr>
              <a:tblGrid>
                <a:gridCol w="1371602"/>
                <a:gridCol w="1143000"/>
                <a:gridCol w="1295400"/>
              </a:tblGrid>
              <a:tr h="370840">
                <a:tc>
                  <a:txBody>
                    <a:bodyPr/>
                    <a:lstStyle/>
                    <a:p>
                      <a:endParaRPr lang="zh-CN" altLang="en-US" sz="1600" dirty="0">
                        <a:latin typeface="Times New Roman" pitchFamily="18" charset="0"/>
                        <a:cs typeface="Times New Roman" pitchFamily="18" charset="0"/>
                      </a:endParaRPr>
                    </a:p>
                  </a:txBody>
                  <a:tcPr/>
                </a:tc>
                <a:tc>
                  <a:txBody>
                    <a:bodyPr/>
                    <a:lstStyle/>
                    <a:p>
                      <a:pPr algn="ctr"/>
                      <a:r>
                        <a:rPr lang="en-US" altLang="zh-CN" sz="1600" dirty="0" smtClean="0">
                          <a:latin typeface="Times New Roman" pitchFamily="18" charset="0"/>
                          <a:cs typeface="Times New Roman" pitchFamily="18" charset="0"/>
                        </a:rPr>
                        <a:t>&lt;70 Bytes</a:t>
                      </a:r>
                      <a:endParaRPr lang="zh-CN" altLang="en-US" sz="16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latin typeface="Times New Roman" pitchFamily="18" charset="0"/>
                          <a:cs typeface="Times New Roman" pitchFamily="18" charset="0"/>
                        </a:rPr>
                        <a:t>&gt;1368 Bytes</a:t>
                      </a:r>
                      <a:endParaRPr lang="zh-CN" altLang="en-US" sz="1600" dirty="0" smtClean="0">
                        <a:latin typeface="Times New Roman" pitchFamily="18" charset="0"/>
                        <a:cs typeface="Times New Roman" pitchFamily="18" charset="0"/>
                      </a:endParaRPr>
                    </a:p>
                  </a:txBody>
                  <a:tcPr/>
                </a:tc>
              </a:tr>
              <a:tr h="370840">
                <a:tc>
                  <a:txBody>
                    <a:bodyPr/>
                    <a:lstStyle/>
                    <a:p>
                      <a:pPr algn="l"/>
                      <a:r>
                        <a:rPr lang="en-US" altLang="zh-CN" sz="1600" dirty="0" smtClean="0">
                          <a:latin typeface="Times New Roman" pitchFamily="18" charset="0"/>
                          <a:cs typeface="Times New Roman" pitchFamily="18" charset="0"/>
                        </a:rPr>
                        <a:t>Mean packet</a:t>
                      </a:r>
                      <a:r>
                        <a:rPr lang="en-US" altLang="zh-CN" sz="1600" baseline="0" dirty="0" smtClean="0">
                          <a:latin typeface="Times New Roman" pitchFamily="18" charset="0"/>
                          <a:cs typeface="Times New Roman" pitchFamily="18" charset="0"/>
                        </a:rPr>
                        <a:t> size (Byte)</a:t>
                      </a:r>
                      <a:endParaRPr lang="zh-CN" altLang="en-US" sz="16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solidFill>
                            <a:schemeClr val="tx1"/>
                          </a:solidFill>
                          <a:latin typeface="Times New Roman" pitchFamily="18" charset="0"/>
                          <a:cs typeface="Times New Roman" pitchFamily="18" charset="0"/>
                        </a:rPr>
                        <a:t>55.0</a:t>
                      </a:r>
                      <a:endParaRPr lang="zh-CN" altLang="en-US" sz="1600" dirty="0" smtClean="0">
                        <a:solidFill>
                          <a:schemeClr val="tx1"/>
                        </a:solidFill>
                        <a:latin typeface="Times New Roman" pitchFamily="18" charset="0"/>
                        <a:cs typeface="Times New Roman"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solidFill>
                            <a:schemeClr val="tx1"/>
                          </a:solidFill>
                          <a:latin typeface="Times New Roman" pitchFamily="18" charset="0"/>
                          <a:cs typeface="Times New Roman" pitchFamily="18" charset="0"/>
                        </a:rPr>
                        <a:t>1492.3</a:t>
                      </a:r>
                      <a:endParaRPr lang="zh-CN" altLang="en-US" sz="1600" dirty="0" smtClean="0">
                        <a:solidFill>
                          <a:schemeClr val="tx1"/>
                        </a:solidFill>
                        <a:latin typeface="Times New Roman" pitchFamily="18" charset="0"/>
                        <a:cs typeface="Times New Roman" pitchFamily="18" charset="0"/>
                      </a:endParaRPr>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600" dirty="0" smtClean="0">
                          <a:latin typeface="Times New Roman" pitchFamily="18" charset="0"/>
                          <a:cs typeface="Times New Roman" pitchFamily="18" charset="0"/>
                        </a:rPr>
                        <a:t>Standard</a:t>
                      </a:r>
                      <a:r>
                        <a:rPr lang="en-US" altLang="zh-CN" sz="1600" baseline="0" dirty="0" smtClean="0">
                          <a:latin typeface="Times New Roman" pitchFamily="18" charset="0"/>
                          <a:cs typeface="Times New Roman" pitchFamily="18" charset="0"/>
                        </a:rPr>
                        <a:t> deviation</a:t>
                      </a:r>
                      <a:endParaRPr lang="zh-CN" altLang="en-US" sz="1600" dirty="0"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solidFill>
                            <a:schemeClr val="tx1"/>
                          </a:solidFill>
                          <a:latin typeface="Times New Roman" pitchFamily="18" charset="0"/>
                          <a:cs typeface="Times New Roman" pitchFamily="18" charset="0"/>
                        </a:rPr>
                        <a:t>3.2</a:t>
                      </a:r>
                      <a:endParaRPr lang="zh-CN" altLang="en-US" sz="1600" dirty="0" smtClean="0">
                        <a:solidFill>
                          <a:schemeClr val="tx1"/>
                        </a:solidFill>
                        <a:latin typeface="Times New Roman" pitchFamily="18" charset="0"/>
                        <a:cs typeface="Times New Roman"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solidFill>
                            <a:schemeClr val="tx1"/>
                          </a:solidFill>
                          <a:latin typeface="Times New Roman" pitchFamily="18" charset="0"/>
                          <a:cs typeface="Times New Roman" pitchFamily="18" charset="0"/>
                        </a:rPr>
                        <a:t>11.6</a:t>
                      </a:r>
                      <a:endParaRPr lang="zh-CN" altLang="en-US" sz="1600" dirty="0" smtClean="0">
                        <a:solidFill>
                          <a:schemeClr val="tx1"/>
                        </a:solidFill>
                        <a:latin typeface="Times New Roman" pitchFamily="18" charset="0"/>
                        <a:cs typeface="Times New Roman" pitchFamily="18" charset="0"/>
                      </a:endParaRPr>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600" dirty="0" smtClean="0">
                          <a:latin typeface="Times New Roman" pitchFamily="18" charset="0"/>
                          <a:cs typeface="Times New Roman" pitchFamily="18" charset="0"/>
                        </a:rPr>
                        <a:t>Percentage</a:t>
                      </a:r>
                      <a:endParaRPr lang="zh-CN" altLang="en-US" sz="1600" dirty="0"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solidFill>
                            <a:schemeClr val="tx1"/>
                          </a:solidFill>
                          <a:latin typeface="Times New Roman" pitchFamily="18" charset="0"/>
                          <a:cs typeface="Times New Roman" pitchFamily="18" charset="0"/>
                        </a:rPr>
                        <a:t>53.7%</a:t>
                      </a:r>
                      <a:endParaRPr lang="zh-CN" altLang="en-US" sz="1600" dirty="0" smtClean="0">
                        <a:solidFill>
                          <a:schemeClr val="tx1"/>
                        </a:solidFill>
                        <a:latin typeface="Times New Roman" pitchFamily="18" charset="0"/>
                        <a:cs typeface="Times New Roman"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solidFill>
                            <a:schemeClr val="tx1"/>
                          </a:solidFill>
                          <a:latin typeface="Times New Roman" pitchFamily="18" charset="0"/>
                          <a:cs typeface="Times New Roman" pitchFamily="18" charset="0"/>
                        </a:rPr>
                        <a:t>22.4%</a:t>
                      </a:r>
                      <a:endParaRPr lang="zh-CN" altLang="en-US" sz="1600" dirty="0" smtClean="0">
                        <a:solidFill>
                          <a:schemeClr val="tx1"/>
                        </a:solidFill>
                        <a:latin typeface="Times New Roman" pitchFamily="18" charset="0"/>
                        <a:cs typeface="Times New Roman" pitchFamily="18" charset="0"/>
                      </a:endParaRPr>
                    </a:p>
                  </a:txBody>
                  <a:tcPr anchor="ct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descr="cdf_pket_size_model.bmp"/>
          <p:cNvPicPr>
            <a:picLocks noChangeAspect="1"/>
          </p:cNvPicPr>
          <p:nvPr/>
        </p:nvPicPr>
        <p:blipFill>
          <a:blip r:embed="rId4" cstate="print"/>
          <a:stretch>
            <a:fillRect/>
          </a:stretch>
        </p:blipFill>
        <p:spPr>
          <a:xfrm>
            <a:off x="4507800" y="2980800"/>
            <a:ext cx="4560000" cy="3420000"/>
          </a:xfrm>
          <a:prstGeom prst="rect">
            <a:avLst/>
          </a:prstGeom>
        </p:spPr>
      </p:pic>
      <p:sp>
        <p:nvSpPr>
          <p:cNvPr id="24580" name="슬라이드 번호 개체 틀 3"/>
          <p:cNvSpPr>
            <a:spLocks noGrp="1"/>
          </p:cNvSpPr>
          <p:nvPr>
            <p:ph type="sldNum" sz="quarter" idx="12"/>
          </p:nvPr>
        </p:nvSpPr>
        <p:spPr>
          <a:noFill/>
        </p:spPr>
        <p:txBody>
          <a:bodyPr/>
          <a:lstStyle/>
          <a:p>
            <a:r>
              <a:rPr lang="en-US" altLang="ko-KR" dirty="0" smtClean="0">
                <a:ea typeface="굴림" pitchFamily="34" charset="-127"/>
              </a:rPr>
              <a:t>Slide </a:t>
            </a:r>
            <a:fld id="{E41A4EFE-BD4D-4532-9C86-DC8035121772}" type="slidenum">
              <a:rPr lang="en-US" altLang="ko-KR" smtClean="0">
                <a:ea typeface="굴림" pitchFamily="34" charset="-127"/>
              </a:rPr>
              <a:pPr/>
              <a:t>11</a:t>
            </a:fld>
            <a:endParaRPr lang="en-US" altLang="ko-KR" dirty="0" smtClean="0">
              <a:ea typeface="굴림" pitchFamily="34" charset="-127"/>
            </a:endParaRPr>
          </a:p>
        </p:txBody>
      </p:sp>
      <p:sp>
        <p:nvSpPr>
          <p:cNvPr id="24582" name="Rectangle 2"/>
          <p:cNvSpPr>
            <a:spLocks noGrp="1" noChangeArrowheads="1"/>
          </p:cNvSpPr>
          <p:nvPr>
            <p:ph type="title" idx="4294967295"/>
          </p:nvPr>
        </p:nvSpPr>
        <p:spPr>
          <a:xfrm>
            <a:off x="685800" y="609600"/>
            <a:ext cx="7772400" cy="1066800"/>
          </a:xfrm>
          <a:noFill/>
        </p:spPr>
        <p:txBody>
          <a:bodyPr/>
          <a:lstStyle/>
          <a:p>
            <a:r>
              <a:rPr lang="en-US" altLang="ko-KR" dirty="0" smtClean="0">
                <a:latin typeface="Times New Roman" pitchFamily="18" charset="0"/>
                <a:ea typeface="굴림" pitchFamily="34" charset="-127"/>
              </a:rPr>
              <a:t>Packet Size Model for Downlink</a:t>
            </a:r>
          </a:p>
        </p:txBody>
      </p:sp>
      <p:sp>
        <p:nvSpPr>
          <p:cNvPr id="7"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sp>
        <p:nvSpPr>
          <p:cNvPr id="10" name="TextBox 9"/>
          <p:cNvSpPr txBox="1"/>
          <p:nvPr/>
        </p:nvSpPr>
        <p:spPr>
          <a:xfrm>
            <a:off x="609600" y="1676400"/>
            <a:ext cx="7848600" cy="415563"/>
          </a:xfrm>
          <a:prstGeom prst="rect">
            <a:avLst/>
          </a:prstGeom>
          <a:noFill/>
        </p:spPr>
        <p:txBody>
          <a:bodyPr wrap="square" rtlCol="0">
            <a:spAutoFit/>
          </a:bodyPr>
          <a:lstStyle/>
          <a:p>
            <a:pPr algn="just">
              <a:lnSpc>
                <a:spcPct val="114000"/>
              </a:lnSpc>
              <a:spcBef>
                <a:spcPts val="1200"/>
              </a:spcBef>
            </a:pPr>
            <a:r>
              <a:rPr lang="en-US" altLang="zh-CN" sz="2000" dirty="0" smtClean="0"/>
              <a:t>Probability density function of the size of downlink packet:</a:t>
            </a:r>
            <a:endParaRPr lang="en-US" altLang="zh-CN" sz="2000" dirty="0" smtClean="0">
              <a:solidFill>
                <a:srgbClr val="FF0000"/>
              </a:solidFill>
            </a:endParaRPr>
          </a:p>
        </p:txBody>
      </p:sp>
      <p:graphicFrame>
        <p:nvGraphicFramePr>
          <p:cNvPr id="9" name="对象 8"/>
          <p:cNvGraphicFramePr>
            <a:graphicFrameLocks noChangeAspect="1"/>
          </p:cNvGraphicFramePr>
          <p:nvPr/>
        </p:nvGraphicFramePr>
        <p:xfrm>
          <a:off x="739775" y="2209800"/>
          <a:ext cx="7566025" cy="603250"/>
        </p:xfrm>
        <a:graphic>
          <a:graphicData uri="http://schemas.openxmlformats.org/presentationml/2006/ole">
            <p:oleObj spid="_x0000_s15362" name="Equation" r:id="rId5" imgW="6858000" imgH="545760" progId="Equation.DSMT4">
              <p:embed/>
            </p:oleObj>
          </a:graphicData>
        </a:graphic>
      </p:graphicFrame>
      <p:pic>
        <p:nvPicPr>
          <p:cNvPr id="12" name="图片 11" descr="pdf_pket_size_model.bmp"/>
          <p:cNvPicPr>
            <a:picLocks noChangeAspect="1"/>
          </p:cNvPicPr>
          <p:nvPr/>
        </p:nvPicPr>
        <p:blipFill>
          <a:blip r:embed="rId6" cstate="print"/>
          <a:stretch>
            <a:fillRect/>
          </a:stretch>
        </p:blipFill>
        <p:spPr>
          <a:xfrm>
            <a:off x="76200" y="2980800"/>
            <a:ext cx="4560000" cy="34200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슬라이드 번호 개체 틀 3"/>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ltLang="ko-KR">
                <a:ea typeface="굴림" pitchFamily="34" charset="-127"/>
              </a:rPr>
              <a:t>Slide </a:t>
            </a:r>
            <a:fld id="{72DF6BE3-DCDF-4B37-B4EF-AD164A0B6B9E}" type="slidenum">
              <a:rPr lang="en-US" altLang="ko-KR">
                <a:ea typeface="굴림" pitchFamily="34" charset="-127"/>
              </a:rPr>
              <a:pPr algn="ctr"/>
              <a:t>12</a:t>
            </a:fld>
            <a:endParaRPr lang="en-US" altLang="ko-KR">
              <a:ea typeface="굴림" pitchFamily="34" charset="-127"/>
            </a:endParaRPr>
          </a:p>
        </p:txBody>
      </p:sp>
      <p:sp>
        <p:nvSpPr>
          <p:cNvPr id="80901"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ltLang="ko-KR">
                <a:ea typeface="ＭＳ Ｐゴシック" pitchFamily="34" charset="-128"/>
              </a:rPr>
              <a:t>Slide </a:t>
            </a:r>
            <a:fld id="{001FA9C5-C407-413C-A61D-627A8A9A1246}" type="slidenum">
              <a:rPr lang="en-US" altLang="ko-KR">
                <a:ea typeface="ＭＳ Ｐゴシック" pitchFamily="34" charset="-128"/>
              </a:rPr>
              <a:pPr algn="ctr"/>
              <a:t>12</a:t>
            </a:fld>
            <a:endParaRPr lang="en-US" altLang="ko-KR">
              <a:ea typeface="ＭＳ Ｐゴシック" pitchFamily="34" charset="-128"/>
            </a:endParaRPr>
          </a:p>
        </p:txBody>
      </p:sp>
      <p:sp>
        <p:nvSpPr>
          <p:cNvPr id="7" name="Rectangle 2"/>
          <p:cNvSpPr txBox="1">
            <a:spLocks noChangeArrowheads="1"/>
          </p:cNvSpPr>
          <p:nvPr/>
        </p:nvSpPr>
        <p:spPr bwMode="auto">
          <a:xfrm>
            <a:off x="609600" y="7620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ko-KR" sz="3200" b="1" kern="0" dirty="0" smtClean="0">
                <a:ea typeface="굴림" pitchFamily="34" charset="-127"/>
                <a:cs typeface="+mj-cs"/>
              </a:rPr>
              <a:t>Summary</a:t>
            </a:r>
            <a:endParaRPr kumimoji="0" lang="en-US" altLang="ko-KR" sz="3200" b="1" i="0" u="none" strike="noStrike" kern="0" cap="none" spc="0" normalizeH="0" baseline="0" noProof="0" dirty="0" smtClean="0">
              <a:ln>
                <a:noFill/>
              </a:ln>
              <a:effectLst/>
              <a:uLnTx/>
              <a:uFillTx/>
              <a:latin typeface="Times New Roman" pitchFamily="18" charset="0"/>
              <a:ea typeface="굴림" pitchFamily="34" charset="-127"/>
              <a:cs typeface="+mj-cs"/>
            </a:endParaRPr>
          </a:p>
        </p:txBody>
      </p:sp>
      <p:sp>
        <p:nvSpPr>
          <p:cNvPr id="9" name="TextBox 8"/>
          <p:cNvSpPr txBox="1"/>
          <p:nvPr/>
        </p:nvSpPr>
        <p:spPr>
          <a:xfrm>
            <a:off x="685800" y="1750426"/>
            <a:ext cx="7772400" cy="1480983"/>
          </a:xfrm>
          <a:prstGeom prst="rect">
            <a:avLst/>
          </a:prstGeom>
          <a:noFill/>
        </p:spPr>
        <p:txBody>
          <a:bodyPr wrap="square" rtlCol="0">
            <a:spAutoFit/>
          </a:bodyPr>
          <a:lstStyle/>
          <a:p>
            <a:pPr algn="just">
              <a:lnSpc>
                <a:spcPct val="114000"/>
              </a:lnSpc>
              <a:spcBef>
                <a:spcPts val="1200"/>
              </a:spcBef>
            </a:pPr>
            <a:r>
              <a:rPr lang="en-US" altLang="zh-CN" sz="2200" dirty="0" smtClean="0"/>
              <a:t>The packet arrival interval obeys an exponential distribution. </a:t>
            </a:r>
            <a:endParaRPr lang="en-US" altLang="zh-CN" sz="2200" dirty="0" smtClean="0">
              <a:solidFill>
                <a:srgbClr val="FF0000"/>
              </a:solidFill>
            </a:endParaRPr>
          </a:p>
          <a:p>
            <a:pPr algn="just">
              <a:lnSpc>
                <a:spcPct val="114000"/>
              </a:lnSpc>
              <a:spcBef>
                <a:spcPts val="1800"/>
              </a:spcBef>
            </a:pPr>
            <a:r>
              <a:rPr lang="en-US" altLang="zh-CN" sz="2200" dirty="0" smtClean="0"/>
              <a:t>The size of the uplink packet obeys a Normal distribution and that of the downlink packet obeys a bimodal Normal distribution.</a:t>
            </a:r>
          </a:p>
        </p:txBody>
      </p:sp>
      <p:sp>
        <p:nvSpPr>
          <p:cNvPr id="8"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슬라이드 번호 개체 틀 3"/>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ltLang="ko-KR">
                <a:ea typeface="굴림" pitchFamily="34" charset="-127"/>
              </a:rPr>
              <a:t>Slide </a:t>
            </a:r>
            <a:fld id="{72DF6BE3-DCDF-4B37-B4EF-AD164A0B6B9E}" type="slidenum">
              <a:rPr lang="en-US" altLang="ko-KR">
                <a:ea typeface="굴림" pitchFamily="34" charset="-127"/>
              </a:rPr>
              <a:pPr algn="ctr"/>
              <a:t>13</a:t>
            </a:fld>
            <a:endParaRPr lang="en-US" altLang="ko-KR">
              <a:ea typeface="굴림" pitchFamily="34" charset="-127"/>
            </a:endParaRPr>
          </a:p>
        </p:txBody>
      </p:sp>
      <p:sp>
        <p:nvSpPr>
          <p:cNvPr id="80901"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ltLang="ko-KR">
                <a:ea typeface="ＭＳ Ｐゴシック" pitchFamily="34" charset="-128"/>
              </a:rPr>
              <a:t>Slide </a:t>
            </a:r>
            <a:fld id="{001FA9C5-C407-413C-A61D-627A8A9A1246}" type="slidenum">
              <a:rPr lang="en-US" altLang="ko-KR">
                <a:ea typeface="ＭＳ Ｐゴシック" pitchFamily="34" charset="-128"/>
              </a:rPr>
              <a:pPr algn="ctr"/>
              <a:t>13</a:t>
            </a:fld>
            <a:endParaRPr lang="en-US" altLang="ko-KR">
              <a:ea typeface="ＭＳ Ｐゴシック" pitchFamily="34" charset="-128"/>
            </a:endParaRPr>
          </a:p>
        </p:txBody>
      </p:sp>
      <p:sp>
        <p:nvSpPr>
          <p:cNvPr id="7" name="Rectangle 2"/>
          <p:cNvSpPr txBox="1">
            <a:spLocks noChangeArrowheads="1"/>
          </p:cNvSpPr>
          <p:nvPr/>
        </p:nvSpPr>
        <p:spPr bwMode="auto">
          <a:xfrm>
            <a:off x="609600" y="7620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3200" b="1" i="0" u="none" strike="noStrike" kern="0" cap="none" spc="0" normalizeH="0" baseline="0" noProof="0" dirty="0" smtClean="0">
                <a:ln>
                  <a:noFill/>
                </a:ln>
                <a:effectLst/>
                <a:uLnTx/>
                <a:uFillTx/>
                <a:latin typeface="Times New Roman" pitchFamily="18" charset="0"/>
                <a:ea typeface="굴림" pitchFamily="34" charset="-127"/>
                <a:cs typeface="+mj-cs"/>
              </a:rPr>
              <a:t>References</a:t>
            </a:r>
          </a:p>
        </p:txBody>
      </p:sp>
      <p:sp>
        <p:nvSpPr>
          <p:cNvPr id="9" name="TextBox 8"/>
          <p:cNvSpPr txBox="1"/>
          <p:nvPr/>
        </p:nvSpPr>
        <p:spPr>
          <a:xfrm>
            <a:off x="685800" y="1856697"/>
            <a:ext cx="7772400" cy="3477875"/>
          </a:xfrm>
          <a:prstGeom prst="rect">
            <a:avLst/>
          </a:prstGeom>
          <a:noFill/>
        </p:spPr>
        <p:txBody>
          <a:bodyPr wrap="square" rtlCol="0">
            <a:spAutoFit/>
          </a:bodyPr>
          <a:lstStyle/>
          <a:p>
            <a:pPr marL="457200" lvl="0" indent="-457200">
              <a:spcBef>
                <a:spcPct val="20000"/>
              </a:spcBef>
              <a:defRPr/>
            </a:pPr>
            <a:r>
              <a:rPr lang="en-US" altLang="ko-KR" sz="2000" kern="0" dirty="0" smtClean="0">
                <a:ea typeface="굴림" pitchFamily="34" charset="-127"/>
              </a:rPr>
              <a:t>[1]   11-13-0657-06-0hew-hew-sg-usage-models-and-requirements-liaison-with-wfa</a:t>
            </a:r>
          </a:p>
          <a:p>
            <a:pPr marL="457200" indent="-457200">
              <a:spcBef>
                <a:spcPct val="20000"/>
              </a:spcBef>
              <a:defRPr/>
            </a:pPr>
            <a:r>
              <a:rPr lang="en-US" altLang="ko-KR" sz="2000" kern="0" dirty="0" smtClean="0">
                <a:ea typeface="굴림" pitchFamily="34" charset="-127"/>
              </a:rPr>
              <a:t>[2]  11-13-1133-00-0hew-virtual-desktop-infrastructure-vdi</a:t>
            </a:r>
          </a:p>
          <a:p>
            <a:pPr marL="457200" indent="-457200">
              <a:spcBef>
                <a:spcPct val="20000"/>
              </a:spcBef>
              <a:defRPr/>
            </a:pPr>
            <a:r>
              <a:rPr lang="en-US" altLang="ko-KR" sz="2000" kern="0" dirty="0" smtClean="0">
                <a:ea typeface="굴림" pitchFamily="34" charset="-127"/>
              </a:rPr>
              <a:t>[3]  11-13-1144-01-0hew-simplified-traffic-model-based-on-aggregated-network-statistics</a:t>
            </a:r>
          </a:p>
          <a:p>
            <a:pPr marL="457200" indent="-457200">
              <a:spcBef>
                <a:spcPct val="20000"/>
              </a:spcBef>
              <a:defRPr/>
            </a:pPr>
            <a:r>
              <a:rPr lang="en-US" altLang="ko-KR" sz="2000" kern="0" dirty="0" smtClean="0">
                <a:ea typeface="굴림" pitchFamily="34" charset="-127"/>
              </a:rPr>
              <a:t>[4]  11-13-1438-00-0hew-traffic-observation-and-study-on-virtual-desktop-infrastructure</a:t>
            </a:r>
          </a:p>
          <a:p>
            <a:pPr marL="457200" indent="-457200">
              <a:spcBef>
                <a:spcPct val="20000"/>
              </a:spcBef>
              <a:defRPr/>
            </a:pPr>
            <a:r>
              <a:rPr lang="en-US" altLang="ko-KR" sz="2000" kern="0" dirty="0" smtClean="0">
                <a:ea typeface="굴림" pitchFamily="34" charset="-127"/>
              </a:rPr>
              <a:t>[5]</a:t>
            </a:r>
            <a:r>
              <a:rPr lang="en-US" altLang="zh-CN" sz="2000" kern="0" dirty="0" smtClean="0">
                <a:ea typeface="굴림" pitchFamily="34" charset="-127"/>
              </a:rPr>
              <a:t>  Sheldon M. Ross. Introduction to probability and statistics for engineers and scientists (4th ed.)</a:t>
            </a:r>
            <a:endParaRPr lang="en-US" altLang="ko-KR" sz="2000" kern="0" dirty="0" smtClean="0">
              <a:ea typeface="굴림" pitchFamily="34" charset="-127"/>
            </a:endParaRPr>
          </a:p>
          <a:p>
            <a:pPr algn="just"/>
            <a:endParaRPr lang="en-US" sz="2400" dirty="0"/>
          </a:p>
        </p:txBody>
      </p:sp>
      <p:sp>
        <p:nvSpPr>
          <p:cNvPr id="8"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슬라이드 번호 개체 틀 3"/>
          <p:cNvSpPr>
            <a:spLocks noGrp="1"/>
          </p:cNvSpPr>
          <p:nvPr>
            <p:ph type="sldNum" sz="quarter" idx="12"/>
          </p:nvPr>
        </p:nvSpPr>
        <p:spPr>
          <a:noFill/>
        </p:spPr>
        <p:txBody>
          <a:bodyPr/>
          <a:lstStyle/>
          <a:p>
            <a:r>
              <a:rPr lang="en-US" altLang="ko-KR" dirty="0" smtClean="0">
                <a:ea typeface="굴림" pitchFamily="34" charset="-127"/>
              </a:rPr>
              <a:t>Slide </a:t>
            </a:r>
            <a:fld id="{E41A4EFE-BD4D-4532-9C86-DC8035121772}" type="slidenum">
              <a:rPr lang="en-US" altLang="ko-KR" smtClean="0">
                <a:ea typeface="굴림" pitchFamily="34" charset="-127"/>
              </a:rPr>
              <a:pPr/>
              <a:t>2</a:t>
            </a:fld>
            <a:endParaRPr lang="en-US" altLang="ko-KR" dirty="0" smtClean="0">
              <a:ea typeface="굴림" pitchFamily="34" charset="-127"/>
            </a:endParaRPr>
          </a:p>
        </p:txBody>
      </p:sp>
      <p:sp>
        <p:nvSpPr>
          <p:cNvPr id="24582" name="Rectangle 2"/>
          <p:cNvSpPr>
            <a:spLocks noGrp="1" noChangeArrowheads="1"/>
          </p:cNvSpPr>
          <p:nvPr>
            <p:ph type="title" idx="4294967295"/>
          </p:nvPr>
        </p:nvSpPr>
        <p:spPr>
          <a:xfrm>
            <a:off x="685800" y="609600"/>
            <a:ext cx="7772400" cy="1066800"/>
          </a:xfrm>
          <a:noFill/>
        </p:spPr>
        <p:txBody>
          <a:bodyPr/>
          <a:lstStyle/>
          <a:p>
            <a:r>
              <a:rPr lang="en-US" altLang="ko-KR" dirty="0" smtClean="0">
                <a:latin typeface="Times New Roman" pitchFamily="18" charset="0"/>
                <a:ea typeface="굴림" pitchFamily="34" charset="-127"/>
              </a:rPr>
              <a:t>Abstract</a:t>
            </a:r>
          </a:p>
        </p:txBody>
      </p:sp>
      <p:sp>
        <p:nvSpPr>
          <p:cNvPr id="6" name="TextBox 5"/>
          <p:cNvSpPr txBox="1"/>
          <p:nvPr/>
        </p:nvSpPr>
        <p:spPr>
          <a:xfrm>
            <a:off x="685800" y="1676400"/>
            <a:ext cx="7772400" cy="1938992"/>
          </a:xfrm>
          <a:prstGeom prst="rect">
            <a:avLst/>
          </a:prstGeom>
          <a:noFill/>
        </p:spPr>
        <p:txBody>
          <a:bodyPr wrap="square" rtlCol="0">
            <a:spAutoFit/>
          </a:bodyPr>
          <a:lstStyle/>
          <a:p>
            <a:pPr algn="just"/>
            <a:r>
              <a:rPr lang="en-US" sz="2400" dirty="0" smtClean="0"/>
              <a:t>This presentation provides a traffic model on Virtual Desktop Infrastructure (VDI) abstracting from the measurements of actual VDI traffic in a live enterprise system. The traffic model is intended to be used for Systems Simulation on Enterprise scenario.</a:t>
            </a:r>
            <a:endParaRPr lang="en-US" sz="2400" dirty="0"/>
          </a:p>
        </p:txBody>
      </p:sp>
      <p:sp>
        <p:nvSpPr>
          <p:cNvPr id="7" name="날짜 개체 틀 4"/>
          <p:cNvSpPr>
            <a:spLocks noGrp="1"/>
          </p:cNvSpPr>
          <p:nvPr>
            <p:ph type="dt" sz="quarter" idx="10"/>
          </p:nvPr>
        </p:nvSpPr>
        <p:spPr>
          <a:xfrm>
            <a:off x="696912" y="264225"/>
            <a:ext cx="1208087" cy="304800"/>
          </a:xfrm>
          <a:noFill/>
        </p:spPr>
        <p:txBody>
          <a:bodyPr/>
          <a:lstStyle/>
          <a:p>
            <a:r>
              <a:rPr lang="en-US" altLang="ko-KR" dirty="0" smtClean="0">
                <a:ea typeface="굴림" pitchFamily="34" charset="-127"/>
              </a:rPr>
              <a:t>Jan 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슬라이드 번호 개체 틀 3"/>
          <p:cNvSpPr>
            <a:spLocks noGrp="1"/>
          </p:cNvSpPr>
          <p:nvPr>
            <p:ph type="sldNum" sz="quarter" idx="12"/>
          </p:nvPr>
        </p:nvSpPr>
        <p:spPr>
          <a:noFill/>
        </p:spPr>
        <p:txBody>
          <a:bodyPr/>
          <a:lstStyle/>
          <a:p>
            <a:r>
              <a:rPr lang="en-US" altLang="ko-KR" dirty="0" smtClean="0">
                <a:ea typeface="굴림" pitchFamily="34" charset="-127"/>
              </a:rPr>
              <a:t>Slide </a:t>
            </a:r>
            <a:fld id="{E41A4EFE-BD4D-4532-9C86-DC8035121772}" type="slidenum">
              <a:rPr lang="en-US" altLang="ko-KR" smtClean="0">
                <a:ea typeface="굴림" pitchFamily="34" charset="-127"/>
              </a:rPr>
              <a:pPr/>
              <a:t>3</a:t>
            </a:fld>
            <a:endParaRPr lang="en-US" altLang="ko-KR" dirty="0" smtClean="0">
              <a:ea typeface="굴림" pitchFamily="34" charset="-127"/>
            </a:endParaRPr>
          </a:p>
        </p:txBody>
      </p:sp>
      <p:sp>
        <p:nvSpPr>
          <p:cNvPr id="24582" name="Rectangle 2"/>
          <p:cNvSpPr>
            <a:spLocks noGrp="1" noChangeArrowheads="1"/>
          </p:cNvSpPr>
          <p:nvPr>
            <p:ph type="title" idx="4294967295"/>
          </p:nvPr>
        </p:nvSpPr>
        <p:spPr>
          <a:xfrm>
            <a:off x="685800" y="609600"/>
            <a:ext cx="7772400" cy="1066800"/>
          </a:xfrm>
          <a:noFill/>
        </p:spPr>
        <p:txBody>
          <a:bodyPr/>
          <a:lstStyle/>
          <a:p>
            <a:r>
              <a:rPr lang="en-US" altLang="ko-KR" dirty="0" smtClean="0">
                <a:latin typeface="Times New Roman" pitchFamily="18" charset="0"/>
                <a:ea typeface="굴림" pitchFamily="34" charset="-127"/>
              </a:rPr>
              <a:t>Motivation</a:t>
            </a:r>
          </a:p>
        </p:txBody>
      </p:sp>
      <p:sp>
        <p:nvSpPr>
          <p:cNvPr id="6" name="TextBox 5"/>
          <p:cNvSpPr txBox="1"/>
          <p:nvPr/>
        </p:nvSpPr>
        <p:spPr>
          <a:xfrm>
            <a:off x="685800" y="1622685"/>
            <a:ext cx="7772400" cy="4413388"/>
          </a:xfrm>
          <a:prstGeom prst="rect">
            <a:avLst/>
          </a:prstGeom>
          <a:noFill/>
        </p:spPr>
        <p:txBody>
          <a:bodyPr wrap="square" rtlCol="0">
            <a:spAutoFit/>
          </a:bodyPr>
          <a:lstStyle/>
          <a:p>
            <a:pPr indent="-457200" algn="just">
              <a:lnSpc>
                <a:spcPct val="114000"/>
              </a:lnSpc>
              <a:spcBef>
                <a:spcPts val="1200"/>
              </a:spcBef>
            </a:pPr>
            <a:r>
              <a:rPr lang="en-US" altLang="zh-CN" sz="2200" dirty="0" smtClean="0"/>
              <a:t>Cloud Computing including VDI is gaining popularity and considered as a new/enhanced application for HEW [1] [2]. Descriptions and assumptions about the application of cloud-based VDI are presented in usage model #2a (Wireless Office – Private Access and Cellular Offload) [1].</a:t>
            </a:r>
          </a:p>
          <a:p>
            <a:pPr algn="just">
              <a:lnSpc>
                <a:spcPct val="114000"/>
              </a:lnSpc>
              <a:spcBef>
                <a:spcPts val="1800"/>
              </a:spcBef>
            </a:pPr>
            <a:r>
              <a:rPr lang="en-US" altLang="zh-CN" sz="2200" dirty="0" smtClean="0"/>
              <a:t>Traffic sampling on the nature and characterization of VDI traffic, its distribution in time and packet size is required for the traffic modeling and abstraction for simulation purposes [3]. Observations and studies on VDI traffic is provided in [4]. </a:t>
            </a:r>
          </a:p>
          <a:p>
            <a:pPr algn="just">
              <a:lnSpc>
                <a:spcPct val="114000"/>
              </a:lnSpc>
              <a:spcBef>
                <a:spcPts val="1800"/>
              </a:spcBef>
            </a:pPr>
            <a:r>
              <a:rPr lang="en-US" altLang="zh-CN" sz="2200" dirty="0" smtClean="0"/>
              <a:t>It is necessary to include VDI traffic model in HEW.</a:t>
            </a:r>
            <a:endParaRPr lang="en-US" sz="2200" dirty="0"/>
          </a:p>
        </p:txBody>
      </p:sp>
      <p:sp>
        <p:nvSpPr>
          <p:cNvPr id="8"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슬라이드 번호 개체 틀 3"/>
          <p:cNvSpPr>
            <a:spLocks noGrp="1"/>
          </p:cNvSpPr>
          <p:nvPr>
            <p:ph type="sldNum" sz="quarter" idx="12"/>
          </p:nvPr>
        </p:nvSpPr>
        <p:spPr>
          <a:noFill/>
        </p:spPr>
        <p:txBody>
          <a:bodyPr/>
          <a:lstStyle/>
          <a:p>
            <a:r>
              <a:rPr lang="en-US" altLang="ko-KR" dirty="0" smtClean="0">
                <a:ea typeface="굴림" pitchFamily="34" charset="-127"/>
              </a:rPr>
              <a:t>Slide </a:t>
            </a:r>
            <a:fld id="{E41A4EFE-BD4D-4532-9C86-DC8035121772}" type="slidenum">
              <a:rPr lang="en-US" altLang="ko-KR" smtClean="0">
                <a:ea typeface="굴림" pitchFamily="34" charset="-127"/>
              </a:rPr>
              <a:pPr/>
              <a:t>4</a:t>
            </a:fld>
            <a:endParaRPr lang="en-US" altLang="ko-KR" dirty="0" smtClean="0">
              <a:ea typeface="굴림" pitchFamily="34" charset="-127"/>
            </a:endParaRPr>
          </a:p>
        </p:txBody>
      </p:sp>
      <p:sp>
        <p:nvSpPr>
          <p:cNvPr id="24582" name="Rectangle 2"/>
          <p:cNvSpPr>
            <a:spLocks noGrp="1" noChangeArrowheads="1"/>
          </p:cNvSpPr>
          <p:nvPr>
            <p:ph type="title" idx="4294967295"/>
          </p:nvPr>
        </p:nvSpPr>
        <p:spPr>
          <a:xfrm>
            <a:off x="685800" y="609600"/>
            <a:ext cx="7772400" cy="1066800"/>
          </a:xfrm>
          <a:noFill/>
        </p:spPr>
        <p:txBody>
          <a:bodyPr/>
          <a:lstStyle/>
          <a:p>
            <a:r>
              <a:rPr lang="en-US" altLang="ko-KR" dirty="0" smtClean="0">
                <a:latin typeface="Times New Roman" pitchFamily="18" charset="0"/>
                <a:ea typeface="굴림" pitchFamily="34" charset="-127"/>
              </a:rPr>
              <a:t>Modeling Scope</a:t>
            </a:r>
          </a:p>
        </p:txBody>
      </p:sp>
      <p:sp>
        <p:nvSpPr>
          <p:cNvPr id="6" name="TextBox 5"/>
          <p:cNvSpPr txBox="1"/>
          <p:nvPr/>
        </p:nvSpPr>
        <p:spPr>
          <a:xfrm>
            <a:off x="685800" y="1750533"/>
            <a:ext cx="7772400" cy="4029436"/>
          </a:xfrm>
          <a:prstGeom prst="rect">
            <a:avLst/>
          </a:prstGeom>
          <a:noFill/>
        </p:spPr>
        <p:txBody>
          <a:bodyPr wrap="square" rtlCol="0">
            <a:spAutoFit/>
          </a:bodyPr>
          <a:lstStyle/>
          <a:p>
            <a:pPr algn="just">
              <a:lnSpc>
                <a:spcPct val="114000"/>
              </a:lnSpc>
              <a:spcBef>
                <a:spcPts val="1800"/>
              </a:spcBef>
            </a:pPr>
            <a:r>
              <a:rPr lang="en-US" altLang="zh-CN" sz="2200" dirty="0" smtClean="0"/>
              <a:t>Office, voice and video services are three typical services in VDI scenario.</a:t>
            </a:r>
          </a:p>
          <a:p>
            <a:pPr algn="just">
              <a:lnSpc>
                <a:spcPct val="114000"/>
              </a:lnSpc>
              <a:spcBef>
                <a:spcPts val="1800"/>
              </a:spcBef>
            </a:pPr>
            <a:r>
              <a:rPr lang="en-US" altLang="zh-CN" sz="2200" dirty="0" smtClean="0"/>
              <a:t>Voice and video services are generally well understood as discrete traffic models, which are independent of VDI. Voice and video services are not preserved to require separate/special modeling.</a:t>
            </a:r>
          </a:p>
          <a:p>
            <a:pPr algn="just">
              <a:lnSpc>
                <a:spcPct val="114000"/>
              </a:lnSpc>
              <a:spcBef>
                <a:spcPts val="1800"/>
              </a:spcBef>
            </a:pPr>
            <a:r>
              <a:rPr lang="en-US" altLang="zh-CN" sz="2200" dirty="0" smtClean="0"/>
              <a:t>Traffic study and modeling for office service in VDI scenario is currently considered insufficient, which is the subject of this presentation.</a:t>
            </a:r>
          </a:p>
          <a:p>
            <a:pPr algn="just">
              <a:lnSpc>
                <a:spcPct val="114000"/>
              </a:lnSpc>
            </a:pPr>
            <a:endParaRPr lang="en-US" sz="2400" dirty="0"/>
          </a:p>
        </p:txBody>
      </p:sp>
      <p:sp>
        <p:nvSpPr>
          <p:cNvPr id="7"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슬라이드 번호 개체 틀 3"/>
          <p:cNvSpPr>
            <a:spLocks noGrp="1"/>
          </p:cNvSpPr>
          <p:nvPr>
            <p:ph type="sldNum" sz="quarter" idx="12"/>
          </p:nvPr>
        </p:nvSpPr>
        <p:spPr>
          <a:noFill/>
        </p:spPr>
        <p:txBody>
          <a:bodyPr/>
          <a:lstStyle/>
          <a:p>
            <a:r>
              <a:rPr lang="en-US" altLang="ko-KR" dirty="0" smtClean="0">
                <a:ea typeface="굴림" pitchFamily="34" charset="-127"/>
              </a:rPr>
              <a:t>Slide </a:t>
            </a:r>
            <a:fld id="{E41A4EFE-BD4D-4532-9C86-DC8035121772}" type="slidenum">
              <a:rPr lang="en-US" altLang="ko-KR" smtClean="0">
                <a:ea typeface="굴림" pitchFamily="34" charset="-127"/>
              </a:rPr>
              <a:pPr/>
              <a:t>5</a:t>
            </a:fld>
            <a:endParaRPr lang="en-US" altLang="ko-KR" dirty="0" smtClean="0">
              <a:ea typeface="굴림" pitchFamily="34" charset="-127"/>
            </a:endParaRPr>
          </a:p>
        </p:txBody>
      </p:sp>
      <p:sp>
        <p:nvSpPr>
          <p:cNvPr id="24582" name="Rectangle 2"/>
          <p:cNvSpPr>
            <a:spLocks noGrp="1" noChangeArrowheads="1"/>
          </p:cNvSpPr>
          <p:nvPr>
            <p:ph type="title" idx="4294967295"/>
          </p:nvPr>
        </p:nvSpPr>
        <p:spPr>
          <a:xfrm>
            <a:off x="685800" y="609600"/>
            <a:ext cx="7772400" cy="1066800"/>
          </a:xfrm>
          <a:noFill/>
        </p:spPr>
        <p:txBody>
          <a:bodyPr/>
          <a:lstStyle/>
          <a:p>
            <a:r>
              <a:rPr lang="en-US" altLang="ko-KR" dirty="0" smtClean="0">
                <a:latin typeface="Times New Roman" pitchFamily="18" charset="0"/>
                <a:ea typeface="굴림" pitchFamily="34" charset="-127"/>
              </a:rPr>
              <a:t>Modeling Scheme</a:t>
            </a:r>
          </a:p>
        </p:txBody>
      </p:sp>
      <p:sp>
        <p:nvSpPr>
          <p:cNvPr id="6" name="TextBox 5"/>
          <p:cNvSpPr txBox="1"/>
          <p:nvPr/>
        </p:nvSpPr>
        <p:spPr>
          <a:xfrm>
            <a:off x="685800" y="1676400"/>
            <a:ext cx="7772400" cy="3772828"/>
          </a:xfrm>
          <a:prstGeom prst="rect">
            <a:avLst/>
          </a:prstGeom>
          <a:noFill/>
        </p:spPr>
        <p:txBody>
          <a:bodyPr wrap="square" rtlCol="0">
            <a:spAutoFit/>
          </a:bodyPr>
          <a:lstStyle/>
          <a:p>
            <a:pPr algn="just">
              <a:lnSpc>
                <a:spcPct val="114000"/>
              </a:lnSpc>
              <a:spcBef>
                <a:spcPts val="1800"/>
              </a:spcBef>
            </a:pPr>
            <a:r>
              <a:rPr lang="en-US" altLang="zh-CN" sz="2200" dirty="0" smtClean="0"/>
              <a:t>Except voice and video services, most of the office work applications of VDI can be classified as [4]</a:t>
            </a:r>
          </a:p>
          <a:p>
            <a:pPr algn="just">
              <a:lnSpc>
                <a:spcPct val="114000"/>
              </a:lnSpc>
              <a:spcBef>
                <a:spcPts val="1800"/>
              </a:spcBef>
            </a:pPr>
            <a:endParaRPr lang="en-US" altLang="zh-CN" sz="1600" b="1" dirty="0" smtClean="0"/>
          </a:p>
          <a:p>
            <a:pPr algn="just">
              <a:lnSpc>
                <a:spcPct val="114000"/>
              </a:lnSpc>
              <a:spcBef>
                <a:spcPts val="1800"/>
              </a:spcBef>
            </a:pPr>
            <a:endParaRPr lang="en-US" altLang="zh-CN" sz="1600" b="1" dirty="0" smtClean="0"/>
          </a:p>
          <a:p>
            <a:pPr algn="just">
              <a:lnSpc>
                <a:spcPct val="114000"/>
              </a:lnSpc>
              <a:spcBef>
                <a:spcPts val="1800"/>
              </a:spcBef>
            </a:pPr>
            <a:endParaRPr lang="en-US" altLang="zh-CN" sz="1600" b="1" dirty="0" smtClean="0"/>
          </a:p>
          <a:p>
            <a:pPr algn="just">
              <a:lnSpc>
                <a:spcPct val="114000"/>
              </a:lnSpc>
              <a:spcBef>
                <a:spcPts val="1800"/>
              </a:spcBef>
            </a:pPr>
            <a:endParaRPr lang="en-US" altLang="zh-CN" sz="1600" b="1" dirty="0" smtClean="0"/>
          </a:p>
          <a:p>
            <a:pPr algn="just">
              <a:lnSpc>
                <a:spcPct val="114000"/>
              </a:lnSpc>
              <a:spcBef>
                <a:spcPts val="1800"/>
              </a:spcBef>
            </a:pPr>
            <a:endParaRPr lang="en-US" altLang="zh-CN" sz="1600" b="1" dirty="0" smtClean="0"/>
          </a:p>
          <a:p>
            <a:pPr algn="just">
              <a:lnSpc>
                <a:spcPct val="114000"/>
              </a:lnSpc>
              <a:spcBef>
                <a:spcPts val="0"/>
              </a:spcBef>
            </a:pPr>
            <a:r>
              <a:rPr lang="en-US" altLang="zh-CN" sz="1600" b="1" dirty="0" smtClean="0"/>
              <a:t> </a:t>
            </a:r>
          </a:p>
        </p:txBody>
      </p:sp>
      <p:graphicFrame>
        <p:nvGraphicFramePr>
          <p:cNvPr id="8" name="表格 7"/>
          <p:cNvGraphicFramePr>
            <a:graphicFrameLocks noGrp="1"/>
          </p:cNvGraphicFramePr>
          <p:nvPr>
            <p:extLst>
              <p:ext uri="{D42A27DB-BD31-4B8C-83A1-F6EECF244321}">
                <p14:modId xmlns:p14="http://schemas.microsoft.com/office/powerpoint/2010/main" xmlns="" val="3554855901"/>
              </p:ext>
            </p:extLst>
          </p:nvPr>
        </p:nvGraphicFramePr>
        <p:xfrm>
          <a:off x="762000" y="2773680"/>
          <a:ext cx="7696200" cy="3078480"/>
        </p:xfrm>
        <a:graphic>
          <a:graphicData uri="http://schemas.openxmlformats.org/drawingml/2006/table">
            <a:tbl>
              <a:tblPr firstRow="1" bandRow="1">
                <a:tableStyleId>{5C22544A-7EE6-4342-B048-85BDC9FD1C3A}</a:tableStyleId>
              </a:tblPr>
              <a:tblGrid>
                <a:gridCol w="1676400"/>
                <a:gridCol w="3281769"/>
                <a:gridCol w="2738031"/>
              </a:tblGrid>
              <a:tr h="370840">
                <a:tc>
                  <a:txBody>
                    <a:bodyPr/>
                    <a:lstStyle/>
                    <a:p>
                      <a:pPr algn="ctr"/>
                      <a:r>
                        <a:rPr lang="en-US" altLang="zh-CN" sz="1600" dirty="0" smtClean="0">
                          <a:latin typeface="Times New Roman" pitchFamily="18" charset="0"/>
                          <a:cs typeface="Times New Roman" pitchFamily="18" charset="0"/>
                        </a:rPr>
                        <a:t>Service</a:t>
                      </a:r>
                      <a:endParaRPr lang="zh-CN" altLang="en-US" sz="1600" dirty="0">
                        <a:latin typeface="Times New Roman" pitchFamily="18" charset="0"/>
                        <a:cs typeface="Times New Roman" pitchFamily="18" charset="0"/>
                      </a:endParaRPr>
                    </a:p>
                  </a:txBody>
                  <a:tcPr anchor="ctr"/>
                </a:tc>
                <a:tc>
                  <a:txBody>
                    <a:bodyPr/>
                    <a:lstStyle/>
                    <a:p>
                      <a:pPr algn="ctr"/>
                      <a:r>
                        <a:rPr lang="en-US" altLang="zh-CN" sz="1600" dirty="0" smtClean="0">
                          <a:latin typeface="Times New Roman" pitchFamily="18" charset="0"/>
                          <a:cs typeface="Times New Roman" pitchFamily="18" charset="0"/>
                        </a:rPr>
                        <a:t>How</a:t>
                      </a:r>
                      <a:r>
                        <a:rPr lang="en-US" altLang="zh-CN" sz="1600" baseline="0" dirty="0" smtClean="0">
                          <a:latin typeface="Times New Roman" pitchFamily="18" charset="0"/>
                          <a:cs typeface="Times New Roman" pitchFamily="18" charset="0"/>
                        </a:rPr>
                        <a:t> to simulate</a:t>
                      </a:r>
                      <a:endParaRPr lang="zh-CN" altLang="en-US" sz="1600" dirty="0">
                        <a:latin typeface="Times New Roman" pitchFamily="18" charset="0"/>
                        <a:cs typeface="Times New Roman" pitchFamily="18" charset="0"/>
                      </a:endParaRPr>
                    </a:p>
                  </a:txBody>
                  <a:tcPr anchor="ctr"/>
                </a:tc>
                <a:tc>
                  <a:txBody>
                    <a:bodyPr/>
                    <a:lstStyle/>
                    <a:p>
                      <a:pPr algn="ctr"/>
                      <a:r>
                        <a:rPr lang="en-US" altLang="zh-CN" sz="1600" dirty="0" smtClean="0">
                          <a:latin typeface="Times New Roman" pitchFamily="18" charset="0"/>
                          <a:cs typeface="Times New Roman" pitchFamily="18" charset="0"/>
                        </a:rPr>
                        <a:t>Corresponding</a:t>
                      </a:r>
                      <a:r>
                        <a:rPr lang="en-US" altLang="zh-CN" sz="1600" baseline="0" dirty="0" smtClean="0">
                          <a:latin typeface="Times New Roman" pitchFamily="18" charset="0"/>
                          <a:cs typeface="Times New Roman" pitchFamily="18" charset="0"/>
                        </a:rPr>
                        <a:t> Services </a:t>
                      </a:r>
                    </a:p>
                    <a:p>
                      <a:pPr algn="ctr"/>
                      <a:r>
                        <a:rPr lang="en-US" altLang="zh-CN" sz="1600" baseline="0" dirty="0" smtClean="0">
                          <a:latin typeface="Times New Roman" pitchFamily="18" charset="0"/>
                          <a:cs typeface="Times New Roman" pitchFamily="18" charset="0"/>
                        </a:rPr>
                        <a:t>in Practice</a:t>
                      </a:r>
                      <a:endParaRPr lang="zh-CN" altLang="en-US" sz="1600" dirty="0">
                        <a:latin typeface="Times New Roman" pitchFamily="18" charset="0"/>
                        <a:cs typeface="Times New Roman" pitchFamily="18" charset="0"/>
                      </a:endParaRPr>
                    </a:p>
                  </a:txBody>
                  <a:tcPr anchor="ctr"/>
                </a:tc>
              </a:tr>
              <a:tr h="370840">
                <a:tc>
                  <a:txBody>
                    <a:bodyPr/>
                    <a:lstStyle/>
                    <a:p>
                      <a:r>
                        <a:rPr lang="en-US" altLang="zh-CN" sz="1400" dirty="0" smtClean="0">
                          <a:latin typeface="Times New Roman" pitchFamily="18" charset="0"/>
                          <a:cs typeface="Times New Roman" pitchFamily="18" charset="0"/>
                        </a:rPr>
                        <a:t>PPT</a:t>
                      </a:r>
                      <a:endParaRPr lang="zh-CN" altLang="en-US" sz="1400" dirty="0">
                        <a:latin typeface="Times New Roman" pitchFamily="18" charset="0"/>
                        <a:cs typeface="Times New Roman" pitchFamily="18"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latin typeface="Times New Roman" pitchFamily="18" charset="0"/>
                          <a:cs typeface="Times New Roman" pitchFamily="18" charset="0"/>
                        </a:rPr>
                        <a:t>open,</a:t>
                      </a:r>
                      <a:r>
                        <a:rPr lang="en-US" altLang="zh-CN" sz="1400" baseline="0" dirty="0" smtClean="0">
                          <a:latin typeface="Times New Roman" pitchFamily="18" charset="0"/>
                          <a:cs typeface="Times New Roman" pitchFamily="18" charset="0"/>
                        </a:rPr>
                        <a:t> close, save, edit, presentation,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baseline="0" dirty="0" smtClean="0">
                          <a:latin typeface="Times New Roman" pitchFamily="18" charset="0"/>
                          <a:cs typeface="Times New Roman" pitchFamily="18" charset="0"/>
                        </a:rPr>
                        <a:t>figure drawing</a:t>
                      </a:r>
                      <a:endParaRPr lang="zh-CN" altLang="en-US" sz="1400" dirty="0">
                        <a:latin typeface="Times New Roman" pitchFamily="18" charset="0"/>
                        <a:cs typeface="Times New Roman" pitchFamily="18"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latin typeface="Times New Roman" pitchFamily="18" charset="0"/>
                          <a:cs typeface="Times New Roman" pitchFamily="18" charset="0"/>
                        </a:rPr>
                        <a:t>file operation, presentation, figure</a:t>
                      </a:r>
                      <a:r>
                        <a:rPr lang="en-US" altLang="zh-CN" sz="1400" baseline="0" dirty="0" smtClean="0">
                          <a:latin typeface="Times New Roman" pitchFamily="18" charset="0"/>
                          <a:cs typeface="Times New Roman" pitchFamily="18" charset="0"/>
                        </a:rPr>
                        <a:t> drawing, embedded object edit</a:t>
                      </a:r>
                      <a:endParaRPr lang="zh-CN" altLang="en-US" sz="1400" dirty="0" smtClean="0">
                        <a:latin typeface="Times New Roman" pitchFamily="18" charset="0"/>
                        <a:cs typeface="Times New Roman" pitchFamily="18" charset="0"/>
                      </a:endParaRPr>
                    </a:p>
                  </a:txBody>
                  <a:tcPr anchor="ctr"/>
                </a:tc>
              </a:tr>
              <a:tr h="370840">
                <a:tc>
                  <a:txBody>
                    <a:bodyPr/>
                    <a:lstStyle/>
                    <a:p>
                      <a:r>
                        <a:rPr lang="en-US" altLang="zh-CN" sz="1400" dirty="0" smtClean="0">
                          <a:latin typeface="Times New Roman" pitchFamily="18" charset="0"/>
                          <a:cs typeface="Times New Roman" pitchFamily="18" charset="0"/>
                        </a:rPr>
                        <a:t>Word</a:t>
                      </a:r>
                      <a:endParaRPr lang="zh-CN" altLang="en-US" sz="1400" dirty="0">
                        <a:latin typeface="Times New Roman" pitchFamily="18" charset="0"/>
                        <a:cs typeface="Times New Roman" pitchFamily="18"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latin typeface="Times New Roman" pitchFamily="18" charset="0"/>
                          <a:cs typeface="Times New Roman" pitchFamily="18" charset="0"/>
                        </a:rPr>
                        <a:t>open, close,</a:t>
                      </a:r>
                      <a:r>
                        <a:rPr lang="en-US" altLang="zh-CN" sz="1400" baseline="0" dirty="0" smtClean="0">
                          <a:latin typeface="Times New Roman" pitchFamily="18" charset="0"/>
                          <a:cs typeface="Times New Roman" pitchFamily="18" charset="0"/>
                        </a:rPr>
                        <a:t> save, </a:t>
                      </a:r>
                      <a:r>
                        <a:rPr lang="en-US" altLang="zh-CN" sz="1400" dirty="0" smtClean="0">
                          <a:latin typeface="Times New Roman" pitchFamily="18" charset="0"/>
                          <a:cs typeface="Times New Roman" pitchFamily="18" charset="0"/>
                        </a:rPr>
                        <a:t>edit</a:t>
                      </a:r>
                      <a:endParaRPr lang="zh-CN" altLang="en-US" sz="1400" dirty="0">
                        <a:latin typeface="Times New Roman" pitchFamily="18" charset="0"/>
                        <a:cs typeface="Times New Roman" pitchFamily="18"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latin typeface="Times New Roman" pitchFamily="18" charset="0"/>
                          <a:cs typeface="Times New Roman" pitchFamily="18" charset="0"/>
                        </a:rPr>
                        <a:t>file operation, document/text/code</a:t>
                      </a:r>
                      <a:r>
                        <a:rPr lang="en-US" altLang="zh-CN" sz="1400" baseline="0" dirty="0" smtClean="0">
                          <a:latin typeface="Times New Roman" pitchFamily="18" charset="0"/>
                          <a:cs typeface="Times New Roman" pitchFamily="18" charset="0"/>
                        </a:rPr>
                        <a:t> writing, other script related application</a:t>
                      </a:r>
                      <a:endParaRPr lang="zh-CN" altLang="en-US" sz="1400" dirty="0">
                        <a:latin typeface="Times New Roman" pitchFamily="18" charset="0"/>
                        <a:cs typeface="Times New Roman" pitchFamily="18" charset="0"/>
                      </a:endParaRPr>
                    </a:p>
                  </a:txBody>
                  <a:tcPr anchor="ctr"/>
                </a:tc>
              </a:tr>
              <a:tr h="370840">
                <a:tc>
                  <a:txBody>
                    <a:bodyPr/>
                    <a:lstStyle/>
                    <a:p>
                      <a:r>
                        <a:rPr lang="en-US" altLang="zh-CN" sz="1400" dirty="0" smtClean="0">
                          <a:latin typeface="Times New Roman" pitchFamily="18" charset="0"/>
                          <a:cs typeface="Times New Roman" pitchFamily="18" charset="0"/>
                        </a:rPr>
                        <a:t>Network browsing</a:t>
                      </a:r>
                      <a:endParaRPr lang="zh-CN" altLang="en-US" sz="1400" dirty="0">
                        <a:latin typeface="Times New Roman" pitchFamily="18" charset="0"/>
                        <a:cs typeface="Times New Roman" pitchFamily="18" charset="0"/>
                      </a:endParaRPr>
                    </a:p>
                  </a:txBody>
                  <a:tcPr anchor="ctr"/>
                </a:tc>
                <a:tc>
                  <a:txBody>
                    <a:bodyPr/>
                    <a:lstStyle/>
                    <a:p>
                      <a:r>
                        <a:rPr lang="en-US" altLang="zh-CN" sz="1400" dirty="0" smtClean="0">
                          <a:latin typeface="Times New Roman" pitchFamily="18" charset="0"/>
                          <a:cs typeface="Times New Roman" pitchFamily="18" charset="0"/>
                        </a:rPr>
                        <a:t>open,</a:t>
                      </a:r>
                      <a:r>
                        <a:rPr lang="en-US" altLang="zh-CN" sz="1400" baseline="0" dirty="0" smtClean="0">
                          <a:latin typeface="Times New Roman" pitchFamily="18" charset="0"/>
                          <a:cs typeface="Times New Roman" pitchFamily="18" charset="0"/>
                        </a:rPr>
                        <a:t> close, save, web browsing,</a:t>
                      </a:r>
                    </a:p>
                    <a:p>
                      <a:r>
                        <a:rPr lang="en-US" altLang="zh-CN" sz="1400" baseline="0" dirty="0" smtClean="0">
                          <a:latin typeface="Times New Roman" pitchFamily="18" charset="0"/>
                          <a:cs typeface="Times New Roman" pitchFamily="18" charset="0"/>
                        </a:rPr>
                        <a:t> picture viewing</a:t>
                      </a:r>
                      <a:endParaRPr lang="zh-CN" altLang="en-US" sz="1400" dirty="0">
                        <a:latin typeface="Times New Roman" pitchFamily="18" charset="0"/>
                        <a:cs typeface="Times New Roman" pitchFamily="18" charset="0"/>
                      </a:endParaRPr>
                    </a:p>
                  </a:txBody>
                  <a:tcPr anchor="ctr"/>
                </a:tc>
                <a:tc>
                  <a:txBody>
                    <a:bodyPr/>
                    <a:lstStyle/>
                    <a:p>
                      <a:r>
                        <a:rPr lang="en-US" altLang="zh-CN" sz="1400" dirty="0" smtClean="0">
                          <a:latin typeface="Times New Roman" pitchFamily="18" charset="0"/>
                          <a:cs typeface="Times New Roman" pitchFamily="18" charset="0"/>
                        </a:rPr>
                        <a:t>file operation; network browsing, email, picture viewing related services</a:t>
                      </a:r>
                      <a:endParaRPr lang="zh-CN" altLang="en-US" sz="1400" dirty="0">
                        <a:latin typeface="Times New Roman" pitchFamily="18" charset="0"/>
                        <a:cs typeface="Times New Roman" pitchFamily="18" charset="0"/>
                      </a:endParaRPr>
                    </a:p>
                  </a:txBody>
                  <a:tcPr anchor="ctr"/>
                </a:tc>
              </a:tr>
              <a:tr h="370840">
                <a:tc>
                  <a:txBody>
                    <a:bodyPr/>
                    <a:lstStyle/>
                    <a:p>
                      <a:r>
                        <a:rPr lang="en-US" altLang="zh-CN" sz="1400" dirty="0" smtClean="0">
                          <a:latin typeface="Times New Roman" pitchFamily="18" charset="0"/>
                          <a:cs typeface="Times New Roman" pitchFamily="18" charset="0"/>
                        </a:rPr>
                        <a:t>Desktop</a:t>
                      </a:r>
                      <a:r>
                        <a:rPr lang="en-US" altLang="zh-CN" sz="1400" baseline="0" dirty="0" smtClean="0">
                          <a:latin typeface="Times New Roman" pitchFamily="18" charset="0"/>
                          <a:cs typeface="Times New Roman" pitchFamily="18" charset="0"/>
                        </a:rPr>
                        <a:t> operation</a:t>
                      </a:r>
                      <a:endParaRPr lang="zh-CN" altLang="en-US" sz="1400" dirty="0">
                        <a:latin typeface="Times New Roman" pitchFamily="18" charset="0"/>
                        <a:cs typeface="Times New Roman" pitchFamily="18" charset="0"/>
                      </a:endParaRPr>
                    </a:p>
                  </a:txBody>
                  <a:tcPr anchor="ctr"/>
                </a:tc>
                <a:tc>
                  <a:txBody>
                    <a:bodyPr/>
                    <a:lstStyle/>
                    <a:p>
                      <a:r>
                        <a:rPr lang="en-US" altLang="zh-CN" sz="1400" dirty="0" smtClean="0">
                          <a:latin typeface="Times New Roman" pitchFamily="18" charset="0"/>
                          <a:cs typeface="Times New Roman" pitchFamily="18" charset="0"/>
                        </a:rPr>
                        <a:t>open,</a:t>
                      </a:r>
                      <a:r>
                        <a:rPr lang="en-US" altLang="zh-CN" sz="1400" baseline="0" dirty="0" smtClean="0">
                          <a:latin typeface="Times New Roman" pitchFamily="18" charset="0"/>
                          <a:cs typeface="Times New Roman" pitchFamily="18" charset="0"/>
                        </a:rPr>
                        <a:t> close, new file, copy, delete, move, search, mouse pointer</a:t>
                      </a:r>
                      <a:endParaRPr lang="zh-CN" altLang="en-US" sz="1400" dirty="0">
                        <a:latin typeface="Times New Roman" pitchFamily="18" charset="0"/>
                        <a:cs typeface="Times New Roman" pitchFamily="18" charset="0"/>
                      </a:endParaRPr>
                    </a:p>
                  </a:txBody>
                  <a:tcPr anchor="ctr"/>
                </a:tc>
                <a:tc>
                  <a:txBody>
                    <a:bodyPr/>
                    <a:lstStyle/>
                    <a:p>
                      <a:r>
                        <a:rPr lang="en-US" altLang="zh-CN" sz="1400" dirty="0" smtClean="0">
                          <a:latin typeface="Times New Roman" pitchFamily="18" charset="0"/>
                          <a:cs typeface="Times New Roman" pitchFamily="18" charset="0"/>
                        </a:rPr>
                        <a:t>file operation, simple desktop operations</a:t>
                      </a:r>
                      <a:endParaRPr lang="zh-CN" altLang="en-US" sz="1400" dirty="0">
                        <a:latin typeface="Times New Roman" pitchFamily="18" charset="0"/>
                        <a:cs typeface="Times New Roman" pitchFamily="18" charset="0"/>
                      </a:endParaRPr>
                    </a:p>
                  </a:txBody>
                  <a:tcPr anchor="ctr"/>
                </a:tc>
              </a:tr>
            </a:tbl>
          </a:graphicData>
        </a:graphic>
      </p:graphicFrame>
      <p:sp>
        <p:nvSpPr>
          <p:cNvPr id="7"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슬라이드 번호 개체 틀 3"/>
          <p:cNvSpPr>
            <a:spLocks noGrp="1"/>
          </p:cNvSpPr>
          <p:nvPr>
            <p:ph type="sldNum" sz="quarter" idx="12"/>
          </p:nvPr>
        </p:nvSpPr>
        <p:spPr>
          <a:noFill/>
        </p:spPr>
        <p:txBody>
          <a:bodyPr/>
          <a:lstStyle/>
          <a:p>
            <a:r>
              <a:rPr lang="en-US" altLang="ko-KR" dirty="0" smtClean="0">
                <a:ea typeface="굴림" pitchFamily="34" charset="-127"/>
              </a:rPr>
              <a:t>Slide </a:t>
            </a:r>
            <a:fld id="{E41A4EFE-BD4D-4532-9C86-DC8035121772}" type="slidenum">
              <a:rPr lang="en-US" altLang="ko-KR" smtClean="0">
                <a:ea typeface="굴림" pitchFamily="34" charset="-127"/>
              </a:rPr>
              <a:pPr/>
              <a:t>6</a:t>
            </a:fld>
            <a:endParaRPr lang="en-US" altLang="ko-KR" dirty="0" smtClean="0">
              <a:ea typeface="굴림" pitchFamily="34" charset="-127"/>
            </a:endParaRPr>
          </a:p>
        </p:txBody>
      </p:sp>
      <p:sp>
        <p:nvSpPr>
          <p:cNvPr id="24582" name="Rectangle 2"/>
          <p:cNvSpPr>
            <a:spLocks noGrp="1" noChangeArrowheads="1"/>
          </p:cNvSpPr>
          <p:nvPr>
            <p:ph type="title" idx="4294967295"/>
          </p:nvPr>
        </p:nvSpPr>
        <p:spPr>
          <a:xfrm>
            <a:off x="685800" y="609600"/>
            <a:ext cx="7772400" cy="1066800"/>
          </a:xfrm>
          <a:noFill/>
        </p:spPr>
        <p:txBody>
          <a:bodyPr/>
          <a:lstStyle/>
          <a:p>
            <a:r>
              <a:rPr lang="en-US" altLang="ko-KR" dirty="0" smtClean="0">
                <a:solidFill>
                  <a:schemeClr val="tx1"/>
                </a:solidFill>
                <a:latin typeface="Times New Roman" pitchFamily="18" charset="0"/>
                <a:ea typeface="굴림" pitchFamily="34" charset="-127"/>
              </a:rPr>
              <a:t>Model Abstraction (1/2)</a:t>
            </a:r>
          </a:p>
        </p:txBody>
      </p:sp>
      <p:sp>
        <p:nvSpPr>
          <p:cNvPr id="6" name="TextBox 5"/>
          <p:cNvSpPr txBox="1"/>
          <p:nvPr/>
        </p:nvSpPr>
        <p:spPr>
          <a:xfrm>
            <a:off x="685800" y="1702106"/>
            <a:ext cx="7772400" cy="3462743"/>
          </a:xfrm>
          <a:prstGeom prst="rect">
            <a:avLst/>
          </a:prstGeom>
          <a:noFill/>
        </p:spPr>
        <p:txBody>
          <a:bodyPr wrap="square" rtlCol="0">
            <a:spAutoFit/>
          </a:bodyPr>
          <a:lstStyle/>
          <a:p>
            <a:pPr algn="just">
              <a:lnSpc>
                <a:spcPct val="114000"/>
              </a:lnSpc>
              <a:spcBef>
                <a:spcPts val="1200"/>
              </a:spcBef>
            </a:pPr>
            <a:r>
              <a:rPr lang="en-US" altLang="zh-CN" sz="2200" dirty="0" smtClean="0"/>
              <a:t>There are four type of services.  When the packet arrives, it may be one of these services with certain probability. For simplicity, each service is assumed to be arrived with the same probability.</a:t>
            </a:r>
          </a:p>
          <a:p>
            <a:pPr algn="just">
              <a:lnSpc>
                <a:spcPct val="114000"/>
              </a:lnSpc>
              <a:spcBef>
                <a:spcPts val="1200"/>
              </a:spcBef>
            </a:pPr>
            <a:endParaRPr lang="en-US" altLang="zh-CN" sz="2000" dirty="0" smtClean="0"/>
          </a:p>
          <a:p>
            <a:pPr algn="just">
              <a:lnSpc>
                <a:spcPct val="114000"/>
              </a:lnSpc>
              <a:spcBef>
                <a:spcPts val="0"/>
              </a:spcBef>
              <a:spcAft>
                <a:spcPts val="300"/>
              </a:spcAft>
            </a:pPr>
            <a:r>
              <a:rPr lang="en-US" altLang="zh-CN" sz="2200" dirty="0" smtClean="0"/>
              <a:t>As referred to our earlier experiments and observations [4],</a:t>
            </a:r>
          </a:p>
          <a:p>
            <a:pPr algn="just">
              <a:lnSpc>
                <a:spcPct val="114000"/>
              </a:lnSpc>
              <a:spcBef>
                <a:spcPts val="0"/>
              </a:spcBef>
              <a:spcAft>
                <a:spcPts val="300"/>
              </a:spcAft>
              <a:buFont typeface="Arial" pitchFamily="34" charset="0"/>
              <a:buChar char="•"/>
            </a:pPr>
            <a:r>
              <a:rPr lang="en-US" altLang="zh-CN" sz="2000" dirty="0" smtClean="0"/>
              <a:t>  Packet arrival interval obeys an exponential distribution. </a:t>
            </a:r>
          </a:p>
          <a:p>
            <a:pPr algn="just">
              <a:lnSpc>
                <a:spcPct val="114000"/>
              </a:lnSpc>
              <a:spcBef>
                <a:spcPts val="0"/>
              </a:spcBef>
              <a:spcAft>
                <a:spcPts val="300"/>
              </a:spcAft>
              <a:buFont typeface="Arial" pitchFamily="34" charset="0"/>
              <a:buChar char="•"/>
            </a:pPr>
            <a:r>
              <a:rPr lang="en-US" altLang="zh-CN" sz="2000" dirty="0" smtClean="0"/>
              <a:t>  Packet size obeys a normal distribution.</a:t>
            </a:r>
            <a:endParaRPr lang="en-US" sz="2000" dirty="0" smtClean="0">
              <a:solidFill>
                <a:srgbClr val="FF0000"/>
              </a:solidFill>
            </a:endParaRPr>
          </a:p>
          <a:p>
            <a:pPr algn="just">
              <a:lnSpc>
                <a:spcPct val="114000"/>
              </a:lnSpc>
              <a:spcBef>
                <a:spcPts val="1200"/>
              </a:spcBef>
            </a:pPr>
            <a:endParaRPr lang="en-US" altLang="zh-CN" sz="2000" dirty="0" smtClean="0"/>
          </a:p>
        </p:txBody>
      </p:sp>
      <p:sp>
        <p:nvSpPr>
          <p:cNvPr id="7"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슬라이드 번호 개체 틀 3"/>
          <p:cNvSpPr>
            <a:spLocks noGrp="1"/>
          </p:cNvSpPr>
          <p:nvPr>
            <p:ph type="sldNum" sz="quarter" idx="12"/>
          </p:nvPr>
        </p:nvSpPr>
        <p:spPr>
          <a:noFill/>
        </p:spPr>
        <p:txBody>
          <a:bodyPr/>
          <a:lstStyle/>
          <a:p>
            <a:r>
              <a:rPr lang="en-US" altLang="ko-KR" dirty="0" smtClean="0">
                <a:ea typeface="굴림" pitchFamily="34" charset="-127"/>
              </a:rPr>
              <a:t>Slide </a:t>
            </a:r>
            <a:fld id="{E41A4EFE-BD4D-4532-9C86-DC8035121772}" type="slidenum">
              <a:rPr lang="en-US" altLang="ko-KR" smtClean="0">
                <a:ea typeface="굴림" pitchFamily="34" charset="-127"/>
              </a:rPr>
              <a:pPr/>
              <a:t>7</a:t>
            </a:fld>
            <a:endParaRPr lang="en-US" altLang="ko-KR" dirty="0" smtClean="0">
              <a:ea typeface="굴림" pitchFamily="34" charset="-127"/>
            </a:endParaRPr>
          </a:p>
        </p:txBody>
      </p:sp>
      <p:sp>
        <p:nvSpPr>
          <p:cNvPr id="24582" name="Rectangle 2"/>
          <p:cNvSpPr>
            <a:spLocks noGrp="1" noChangeArrowheads="1"/>
          </p:cNvSpPr>
          <p:nvPr>
            <p:ph type="title" idx="4294967295"/>
          </p:nvPr>
        </p:nvSpPr>
        <p:spPr>
          <a:xfrm>
            <a:off x="685800" y="609600"/>
            <a:ext cx="7772400" cy="1066800"/>
          </a:xfrm>
          <a:noFill/>
        </p:spPr>
        <p:txBody>
          <a:bodyPr/>
          <a:lstStyle/>
          <a:p>
            <a:r>
              <a:rPr lang="en-US" altLang="ko-KR" dirty="0" smtClean="0">
                <a:solidFill>
                  <a:schemeClr val="tx1"/>
                </a:solidFill>
                <a:latin typeface="Times New Roman" pitchFamily="18" charset="0"/>
                <a:ea typeface="굴림" pitchFamily="34" charset="-127"/>
              </a:rPr>
              <a:t>Model Abstraction (2/2)</a:t>
            </a:r>
          </a:p>
        </p:txBody>
      </p:sp>
      <p:sp>
        <p:nvSpPr>
          <p:cNvPr id="6" name="TextBox 5"/>
          <p:cNvSpPr txBox="1"/>
          <p:nvPr/>
        </p:nvSpPr>
        <p:spPr>
          <a:xfrm>
            <a:off x="762000" y="3048000"/>
            <a:ext cx="7772400" cy="3031536"/>
          </a:xfrm>
          <a:prstGeom prst="rect">
            <a:avLst/>
          </a:prstGeom>
          <a:noFill/>
        </p:spPr>
        <p:txBody>
          <a:bodyPr wrap="square" rtlCol="0">
            <a:spAutoFit/>
          </a:bodyPr>
          <a:lstStyle/>
          <a:p>
            <a:pPr algn="just">
              <a:lnSpc>
                <a:spcPct val="114000"/>
              </a:lnSpc>
              <a:spcBef>
                <a:spcPts val="0"/>
              </a:spcBef>
              <a:spcAft>
                <a:spcPts val="1200"/>
              </a:spcAft>
            </a:pPr>
            <a:r>
              <a:rPr lang="en-US" altLang="zh-CN" sz="2200" dirty="0" smtClean="0"/>
              <a:t>Common parameters are abstracted according to the assumptions and observations:</a:t>
            </a:r>
          </a:p>
          <a:p>
            <a:pPr algn="just">
              <a:lnSpc>
                <a:spcPct val="114000"/>
              </a:lnSpc>
              <a:spcBef>
                <a:spcPts val="0"/>
              </a:spcBef>
              <a:buFont typeface="Wingdings" pitchFamily="2" charset="2"/>
              <a:buChar char="q"/>
            </a:pPr>
            <a:r>
              <a:rPr lang="en-US" altLang="zh-CN" sz="2200" dirty="0" smtClean="0"/>
              <a:t>  Packet arrival interval</a:t>
            </a:r>
          </a:p>
          <a:p>
            <a:pPr lvl="1" algn="just">
              <a:lnSpc>
                <a:spcPct val="114000"/>
              </a:lnSpc>
              <a:spcBef>
                <a:spcPts val="0"/>
              </a:spcBef>
              <a:buFont typeface="Wingdings" pitchFamily="2" charset="2"/>
              <a:buChar char="§"/>
            </a:pPr>
            <a:r>
              <a:rPr lang="en-US" altLang="zh-CN" sz="2000" dirty="0" smtClean="0"/>
              <a:t>  Model as an exponential distribution</a:t>
            </a:r>
          </a:p>
          <a:p>
            <a:pPr lvl="1" algn="just">
              <a:lnSpc>
                <a:spcPct val="114000"/>
              </a:lnSpc>
              <a:spcBef>
                <a:spcPts val="0"/>
              </a:spcBef>
              <a:spcAft>
                <a:spcPts val="1200"/>
              </a:spcAft>
              <a:buFont typeface="Wingdings" pitchFamily="2" charset="2"/>
              <a:buChar char="§"/>
            </a:pPr>
            <a:r>
              <a:rPr lang="en-US" altLang="zh-CN" sz="2000" dirty="0" smtClean="0"/>
              <a:t>  Parameter is estimated by maximum likelihood estimation</a:t>
            </a:r>
          </a:p>
          <a:p>
            <a:pPr algn="just">
              <a:lnSpc>
                <a:spcPct val="114000"/>
              </a:lnSpc>
              <a:spcBef>
                <a:spcPts val="0"/>
              </a:spcBef>
              <a:buFont typeface="Wingdings" pitchFamily="2" charset="2"/>
              <a:buChar char="q"/>
            </a:pPr>
            <a:r>
              <a:rPr lang="en-US" altLang="zh-CN" sz="2200" dirty="0" smtClean="0"/>
              <a:t>  Packet size</a:t>
            </a:r>
          </a:p>
          <a:p>
            <a:pPr lvl="1" algn="just">
              <a:lnSpc>
                <a:spcPct val="114000"/>
              </a:lnSpc>
              <a:spcBef>
                <a:spcPts val="0"/>
              </a:spcBef>
              <a:buFont typeface="Wingdings" pitchFamily="2" charset="2"/>
              <a:buChar char="§"/>
            </a:pPr>
            <a:r>
              <a:rPr lang="en-US" altLang="zh-CN" sz="2200" dirty="0" smtClean="0"/>
              <a:t>  </a:t>
            </a:r>
            <a:r>
              <a:rPr lang="en-US" altLang="zh-CN" sz="2000" dirty="0" smtClean="0"/>
              <a:t>Model as a normal distribution </a:t>
            </a:r>
            <a:endParaRPr lang="en-US" altLang="zh-CN" sz="2000" dirty="0"/>
          </a:p>
        </p:txBody>
      </p:sp>
      <p:sp>
        <p:nvSpPr>
          <p:cNvPr id="7"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graphicFrame>
        <p:nvGraphicFramePr>
          <p:cNvPr id="23555" name="Object 3"/>
          <p:cNvGraphicFramePr>
            <a:graphicFrameLocks noChangeAspect="1"/>
          </p:cNvGraphicFramePr>
          <p:nvPr/>
        </p:nvGraphicFramePr>
        <p:xfrm>
          <a:off x="762000" y="1967603"/>
          <a:ext cx="7696200" cy="1004197"/>
        </p:xfrm>
        <a:graphic>
          <a:graphicData uri="http://schemas.openxmlformats.org/presentationml/2006/ole">
            <p:oleObj spid="_x0000_s23555" name="Visio" r:id="rId4" imgW="6156198" imgH="802672" progId="Visio.Drawing.11">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interval_fit2.bmp"/>
          <p:cNvPicPr>
            <a:picLocks noChangeAspect="1"/>
          </p:cNvPicPr>
          <p:nvPr/>
        </p:nvPicPr>
        <p:blipFill>
          <a:blip r:embed="rId3" cstate="print"/>
          <a:stretch>
            <a:fillRect/>
          </a:stretch>
        </p:blipFill>
        <p:spPr>
          <a:xfrm>
            <a:off x="152400" y="1981200"/>
            <a:ext cx="5334000" cy="4000500"/>
          </a:xfrm>
          <a:prstGeom prst="rect">
            <a:avLst/>
          </a:prstGeom>
        </p:spPr>
      </p:pic>
      <p:sp>
        <p:nvSpPr>
          <p:cNvPr id="24580" name="슬라이드 번호 개체 틀 3"/>
          <p:cNvSpPr>
            <a:spLocks noGrp="1"/>
          </p:cNvSpPr>
          <p:nvPr>
            <p:ph type="sldNum" sz="quarter" idx="12"/>
          </p:nvPr>
        </p:nvSpPr>
        <p:spPr>
          <a:noFill/>
        </p:spPr>
        <p:txBody>
          <a:bodyPr/>
          <a:lstStyle/>
          <a:p>
            <a:r>
              <a:rPr lang="en-US" altLang="ko-KR" dirty="0" smtClean="0">
                <a:ea typeface="굴림" pitchFamily="34" charset="-127"/>
              </a:rPr>
              <a:t>Slide </a:t>
            </a:r>
            <a:fld id="{E41A4EFE-BD4D-4532-9C86-DC8035121772}" type="slidenum">
              <a:rPr lang="en-US" altLang="ko-KR" smtClean="0">
                <a:ea typeface="굴림" pitchFamily="34" charset="-127"/>
              </a:rPr>
              <a:pPr/>
              <a:t>8</a:t>
            </a:fld>
            <a:endParaRPr lang="en-US" altLang="ko-KR" dirty="0" smtClean="0">
              <a:ea typeface="굴림" pitchFamily="34" charset="-127"/>
            </a:endParaRPr>
          </a:p>
        </p:txBody>
      </p:sp>
      <p:sp>
        <p:nvSpPr>
          <p:cNvPr id="24582" name="Rectangle 2"/>
          <p:cNvSpPr>
            <a:spLocks noGrp="1" noChangeArrowheads="1"/>
          </p:cNvSpPr>
          <p:nvPr>
            <p:ph type="title" idx="4294967295"/>
          </p:nvPr>
        </p:nvSpPr>
        <p:spPr>
          <a:xfrm>
            <a:off x="685800" y="609600"/>
            <a:ext cx="7772400" cy="1066800"/>
          </a:xfrm>
          <a:noFill/>
        </p:spPr>
        <p:txBody>
          <a:bodyPr/>
          <a:lstStyle/>
          <a:p>
            <a:r>
              <a:rPr lang="en-US" altLang="ko-KR" dirty="0" smtClean="0">
                <a:latin typeface="Times New Roman" pitchFamily="18" charset="0"/>
                <a:ea typeface="굴림" pitchFamily="34" charset="-127"/>
              </a:rPr>
              <a:t>Parameter of Packet Arrival Interval </a:t>
            </a:r>
          </a:p>
        </p:txBody>
      </p:sp>
      <p:sp>
        <p:nvSpPr>
          <p:cNvPr id="9"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graphicFrame>
        <p:nvGraphicFramePr>
          <p:cNvPr id="13" name="表格 12"/>
          <p:cNvGraphicFramePr>
            <a:graphicFrameLocks noGrp="1"/>
          </p:cNvGraphicFramePr>
          <p:nvPr/>
        </p:nvGraphicFramePr>
        <p:xfrm>
          <a:off x="5257801" y="2992120"/>
          <a:ext cx="3505199" cy="741680"/>
        </p:xfrm>
        <a:graphic>
          <a:graphicData uri="http://schemas.openxmlformats.org/drawingml/2006/table">
            <a:tbl>
              <a:tblPr firstRow="1" bandRow="1">
                <a:tableStyleId>{5C22544A-7EE6-4342-B048-85BDC9FD1C3A}</a:tableStyleId>
              </a:tblPr>
              <a:tblGrid>
                <a:gridCol w="990600"/>
                <a:gridCol w="1239982"/>
                <a:gridCol w="1274617"/>
              </a:tblGrid>
              <a:tr h="370840">
                <a:tc>
                  <a:txBody>
                    <a:bodyPr/>
                    <a:lstStyle/>
                    <a:p>
                      <a:endParaRPr lang="zh-CN" altLang="en-US" sz="1800" dirty="0">
                        <a:latin typeface="Times New Roman" pitchFamily="18" charset="0"/>
                        <a:cs typeface="Times New Roman" pitchFamily="18" charset="0"/>
                      </a:endParaRPr>
                    </a:p>
                  </a:txBody>
                  <a:tcPr/>
                </a:tc>
                <a:tc>
                  <a:txBody>
                    <a:bodyPr/>
                    <a:lstStyle/>
                    <a:p>
                      <a:pPr algn="ctr"/>
                      <a:r>
                        <a:rPr lang="en-US" altLang="zh-CN" sz="1800" dirty="0" smtClean="0">
                          <a:latin typeface="Times New Roman" pitchFamily="18" charset="0"/>
                          <a:cs typeface="Times New Roman" pitchFamily="18" charset="0"/>
                        </a:rPr>
                        <a:t>Uplink</a:t>
                      </a:r>
                      <a:endParaRPr lang="zh-CN" altLang="en-US"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smtClean="0">
                          <a:latin typeface="Times New Roman" pitchFamily="18" charset="0"/>
                          <a:cs typeface="Times New Roman" pitchFamily="18" charset="0"/>
                        </a:rPr>
                        <a:t>Downlink</a:t>
                      </a:r>
                      <a:endParaRPr lang="zh-CN" altLang="en-US" sz="1800" dirty="0" smtClean="0">
                        <a:latin typeface="Times New Roman" pitchFamily="18" charset="0"/>
                        <a:cs typeface="Times New Roman" pitchFamily="18" charset="0"/>
                      </a:endParaRPr>
                    </a:p>
                  </a:txBody>
                  <a:tcPr/>
                </a:tc>
              </a:tr>
              <a:tr h="370840">
                <a:tc>
                  <a:txBody>
                    <a:bodyPr/>
                    <a:lstStyle/>
                    <a:p>
                      <a:r>
                        <a:rPr lang="en-US" altLang="zh-CN" sz="1800" dirty="0" smtClean="0">
                          <a:latin typeface="Times New Roman" pitchFamily="18" charset="0"/>
                          <a:cs typeface="Times New Roman" pitchFamily="18" charset="0"/>
                        </a:rPr>
                        <a:t>Lambda</a:t>
                      </a:r>
                      <a:endParaRPr lang="zh-CN" altLang="en-US" sz="18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smtClean="0">
                          <a:solidFill>
                            <a:schemeClr val="tx1"/>
                          </a:solidFill>
                          <a:latin typeface="Times New Roman" pitchFamily="18" charset="0"/>
                          <a:cs typeface="Times New Roman" pitchFamily="18" charset="0"/>
                        </a:rPr>
                        <a:t>48.2870</a:t>
                      </a:r>
                      <a:endParaRPr lang="zh-CN" altLang="en-US" sz="1800" dirty="0" smtClean="0">
                        <a:solidFill>
                          <a:schemeClr val="tx1"/>
                        </a:solidFill>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smtClean="0">
                          <a:solidFill>
                            <a:schemeClr val="tx1"/>
                          </a:solidFill>
                          <a:latin typeface="Times New Roman" pitchFamily="18" charset="0"/>
                          <a:cs typeface="Times New Roman" pitchFamily="18" charset="0"/>
                        </a:rPr>
                        <a:t>60.2269</a:t>
                      </a:r>
                      <a:endParaRPr lang="zh-CN" altLang="en-US" sz="1800" dirty="0" smtClean="0">
                        <a:solidFill>
                          <a:schemeClr val="tx1"/>
                        </a:solidFill>
                        <a:latin typeface="Times New Roman" pitchFamily="18" charset="0"/>
                        <a:cs typeface="Times New Roman" pitchFamily="18" charset="0"/>
                      </a:endParaRPr>
                    </a:p>
                  </a:txBody>
                  <a:tcPr/>
                </a:tc>
              </a:tr>
            </a:tbl>
          </a:graphicData>
        </a:graphic>
      </p:graphicFrame>
      <p:sp>
        <p:nvSpPr>
          <p:cNvPr id="8" name="TextBox 7"/>
          <p:cNvSpPr txBox="1"/>
          <p:nvPr/>
        </p:nvSpPr>
        <p:spPr>
          <a:xfrm>
            <a:off x="5181600" y="4876800"/>
            <a:ext cx="3352800" cy="723916"/>
          </a:xfrm>
          <a:prstGeom prst="rect">
            <a:avLst/>
          </a:prstGeom>
          <a:noFill/>
        </p:spPr>
        <p:txBody>
          <a:bodyPr wrap="square" rtlCol="0">
            <a:spAutoFit/>
          </a:bodyPr>
          <a:lstStyle/>
          <a:p>
            <a:pPr algn="just">
              <a:lnSpc>
                <a:spcPct val="114000"/>
              </a:lnSpc>
              <a:spcBef>
                <a:spcPts val="1200"/>
              </a:spcBef>
            </a:pPr>
            <a:r>
              <a:rPr lang="en-US" altLang="zh-CN" sz="1800" dirty="0" smtClean="0"/>
              <a:t>Note: Lambda is the parameter of the exponential distribution [5].</a:t>
            </a:r>
            <a:endParaRPr lang="en-US" altLang="zh-CN" sz="1800" dirty="0" smtClean="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슬라이드 번호 개체 틀 3"/>
          <p:cNvSpPr>
            <a:spLocks noGrp="1"/>
          </p:cNvSpPr>
          <p:nvPr>
            <p:ph type="sldNum" sz="quarter" idx="12"/>
          </p:nvPr>
        </p:nvSpPr>
        <p:spPr>
          <a:noFill/>
        </p:spPr>
        <p:txBody>
          <a:bodyPr/>
          <a:lstStyle/>
          <a:p>
            <a:r>
              <a:rPr lang="en-US" altLang="ko-KR" dirty="0" smtClean="0">
                <a:ea typeface="굴림" pitchFamily="34" charset="-127"/>
              </a:rPr>
              <a:t>Slide </a:t>
            </a:r>
            <a:fld id="{E41A4EFE-BD4D-4532-9C86-DC8035121772}" type="slidenum">
              <a:rPr lang="en-US" altLang="ko-KR" smtClean="0">
                <a:ea typeface="굴림" pitchFamily="34" charset="-127"/>
              </a:rPr>
              <a:pPr/>
              <a:t>9</a:t>
            </a:fld>
            <a:endParaRPr lang="en-US" altLang="ko-KR" dirty="0" smtClean="0">
              <a:ea typeface="굴림" pitchFamily="34" charset="-127"/>
            </a:endParaRPr>
          </a:p>
        </p:txBody>
      </p:sp>
      <p:sp>
        <p:nvSpPr>
          <p:cNvPr id="24582" name="Rectangle 2"/>
          <p:cNvSpPr>
            <a:spLocks noGrp="1" noChangeArrowheads="1"/>
          </p:cNvSpPr>
          <p:nvPr>
            <p:ph type="title" idx="4294967295"/>
          </p:nvPr>
        </p:nvSpPr>
        <p:spPr>
          <a:xfrm>
            <a:off x="685800" y="609600"/>
            <a:ext cx="7772400" cy="1066800"/>
          </a:xfrm>
          <a:noFill/>
        </p:spPr>
        <p:txBody>
          <a:bodyPr/>
          <a:lstStyle/>
          <a:p>
            <a:r>
              <a:rPr lang="en-US" altLang="ko-KR" dirty="0" smtClean="0">
                <a:latin typeface="Times New Roman" pitchFamily="18" charset="0"/>
                <a:ea typeface="굴림" pitchFamily="34" charset="-127"/>
              </a:rPr>
              <a:t>Parameters of Packet Size</a:t>
            </a:r>
          </a:p>
        </p:txBody>
      </p:sp>
      <p:sp>
        <p:nvSpPr>
          <p:cNvPr id="7" name="날짜 개체 틀 4"/>
          <p:cNvSpPr>
            <a:spLocks noGrp="1"/>
          </p:cNvSpPr>
          <p:nvPr>
            <p:ph type="dt" sz="quarter" idx="10"/>
          </p:nvPr>
        </p:nvSpPr>
        <p:spPr>
          <a:xfrm>
            <a:off x="696912" y="257300"/>
            <a:ext cx="1208087" cy="381000"/>
          </a:xfrm>
          <a:noFill/>
        </p:spPr>
        <p:txBody>
          <a:bodyPr/>
          <a:lstStyle/>
          <a:p>
            <a:r>
              <a:rPr lang="en-US" altLang="ko-KR" b="1" dirty="0" smtClean="0">
                <a:ea typeface="굴림" pitchFamily="34" charset="-127"/>
              </a:rPr>
              <a:t>Jan 2014</a:t>
            </a:r>
          </a:p>
        </p:txBody>
      </p:sp>
      <p:graphicFrame>
        <p:nvGraphicFramePr>
          <p:cNvPr id="8" name="表格 7"/>
          <p:cNvGraphicFramePr>
            <a:graphicFrameLocks noGrp="1"/>
          </p:cNvGraphicFramePr>
          <p:nvPr/>
        </p:nvGraphicFramePr>
        <p:xfrm>
          <a:off x="1828799" y="1783080"/>
          <a:ext cx="5410201" cy="1112520"/>
        </p:xfrm>
        <a:graphic>
          <a:graphicData uri="http://schemas.openxmlformats.org/drawingml/2006/table">
            <a:tbl>
              <a:tblPr firstRow="1" bandRow="1">
                <a:tableStyleId>{5C22544A-7EE6-4342-B048-85BDC9FD1C3A}</a:tableStyleId>
              </a:tblPr>
              <a:tblGrid>
                <a:gridCol w="2662163"/>
                <a:gridCol w="1374019"/>
                <a:gridCol w="1374019"/>
              </a:tblGrid>
              <a:tr h="370840">
                <a:tc>
                  <a:txBody>
                    <a:bodyPr/>
                    <a:lstStyle/>
                    <a:p>
                      <a:pPr algn="ctr"/>
                      <a:endParaRPr lang="zh-CN" altLang="en-US" sz="1800" dirty="0">
                        <a:latin typeface="Times New Roman" pitchFamily="18" charset="0"/>
                        <a:cs typeface="Times New Roman" pitchFamily="18" charset="0"/>
                      </a:endParaRPr>
                    </a:p>
                  </a:txBody>
                  <a:tcPr anchor="ctr"/>
                </a:tc>
                <a:tc>
                  <a:txBody>
                    <a:bodyPr/>
                    <a:lstStyle/>
                    <a:p>
                      <a:pPr marL="0" algn="ctr" defTabSz="914400" rtl="0" eaLnBrk="1" latinLnBrk="0" hangingPunct="1"/>
                      <a:r>
                        <a:rPr lang="en-US" altLang="zh-CN" sz="1800" b="1" kern="1200" dirty="0" smtClean="0">
                          <a:solidFill>
                            <a:schemeClr val="lt1"/>
                          </a:solidFill>
                          <a:latin typeface="Times New Roman" pitchFamily="18" charset="0"/>
                          <a:ea typeface="+mn-ea"/>
                          <a:cs typeface="Times New Roman" pitchFamily="18" charset="0"/>
                        </a:rPr>
                        <a:t>Uplink</a:t>
                      </a:r>
                      <a:endParaRPr lang="zh-CN" altLang="en-US" sz="1800" b="1" kern="1200" dirty="0">
                        <a:solidFill>
                          <a:schemeClr val="lt1"/>
                        </a:solidFill>
                        <a:latin typeface="Times New Roman" pitchFamily="18" charset="0"/>
                        <a:ea typeface="+mn-ea"/>
                        <a:cs typeface="Times New Roman" pitchFamily="18" charset="0"/>
                      </a:endParaRPr>
                    </a:p>
                  </a:txBody>
                  <a:tcPr anchor="ctr"/>
                </a:tc>
                <a:tc>
                  <a:txBody>
                    <a:bodyPr/>
                    <a:lstStyle/>
                    <a:p>
                      <a:pPr marL="0" algn="ctr" defTabSz="914400" rtl="0" eaLnBrk="1" latinLnBrk="0" hangingPunct="1"/>
                      <a:r>
                        <a:rPr lang="en-US" altLang="zh-CN" sz="1800" b="1" kern="1200" dirty="0" smtClean="0">
                          <a:solidFill>
                            <a:schemeClr val="lt1"/>
                          </a:solidFill>
                          <a:latin typeface="Times New Roman" pitchFamily="18" charset="0"/>
                          <a:ea typeface="+mn-ea"/>
                          <a:cs typeface="Times New Roman" pitchFamily="18" charset="0"/>
                        </a:rPr>
                        <a:t>Downlink</a:t>
                      </a:r>
                      <a:endParaRPr lang="zh-CN" altLang="en-US" sz="1800" b="1" kern="1200" dirty="0">
                        <a:solidFill>
                          <a:schemeClr val="lt1"/>
                        </a:solidFill>
                        <a:latin typeface="Times New Roman" pitchFamily="18" charset="0"/>
                        <a:ea typeface="+mn-ea"/>
                        <a:cs typeface="Times New Roman" pitchFamily="18" charset="0"/>
                      </a:endParaRPr>
                    </a:p>
                  </a:txBody>
                  <a:tcPr anchor="ctr"/>
                </a:tc>
              </a:tr>
              <a:tr h="370840">
                <a:tc>
                  <a:txBody>
                    <a:bodyPr/>
                    <a:lstStyle/>
                    <a:p>
                      <a:pPr algn="ctr"/>
                      <a:r>
                        <a:rPr lang="en-US" altLang="zh-CN" sz="1800" dirty="0" smtClean="0">
                          <a:latin typeface="Times New Roman" pitchFamily="18" charset="0"/>
                          <a:cs typeface="Times New Roman" pitchFamily="18" charset="0"/>
                        </a:rPr>
                        <a:t>Mean packet</a:t>
                      </a:r>
                      <a:r>
                        <a:rPr lang="en-US" altLang="zh-CN" sz="1800" baseline="0" dirty="0" smtClean="0">
                          <a:latin typeface="Times New Roman" pitchFamily="18" charset="0"/>
                          <a:cs typeface="Times New Roman" pitchFamily="18" charset="0"/>
                        </a:rPr>
                        <a:t> size (Byte)</a:t>
                      </a:r>
                      <a:endParaRPr lang="zh-CN" altLang="en-US" sz="1800" dirty="0">
                        <a:latin typeface="Times New Roman" pitchFamily="18" charset="0"/>
                        <a:cs typeface="Times New Roman" pitchFamily="18" charset="0"/>
                      </a:endParaRPr>
                    </a:p>
                  </a:txBody>
                  <a:tcPr anchor="ctr"/>
                </a:tc>
                <a:tc>
                  <a:txBody>
                    <a:bodyPr/>
                    <a:lstStyle/>
                    <a:p>
                      <a:pPr algn="ctr"/>
                      <a:r>
                        <a:rPr lang="en-US" altLang="zh-CN" sz="1800" dirty="0" smtClean="0">
                          <a:solidFill>
                            <a:schemeClr val="tx1"/>
                          </a:solidFill>
                          <a:latin typeface="Times New Roman" pitchFamily="18" charset="0"/>
                          <a:cs typeface="Times New Roman" pitchFamily="18" charset="0"/>
                        </a:rPr>
                        <a:t>64.598</a:t>
                      </a:r>
                      <a:endParaRPr lang="zh-CN" altLang="en-US" sz="1800" dirty="0">
                        <a:solidFill>
                          <a:schemeClr val="tx1"/>
                        </a:solidFill>
                        <a:latin typeface="Times New Roman" pitchFamily="18" charset="0"/>
                        <a:cs typeface="Times New Roman"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smtClean="0">
                          <a:solidFill>
                            <a:srgbClr val="FF0000"/>
                          </a:solidFill>
                          <a:latin typeface="Times New Roman" pitchFamily="18" charset="0"/>
                          <a:cs typeface="Times New Roman" pitchFamily="18" charset="0"/>
                        </a:rPr>
                        <a:t>525.35</a:t>
                      </a:r>
                      <a:endParaRPr lang="zh-CN" altLang="en-US" sz="1800" dirty="0" smtClean="0">
                        <a:solidFill>
                          <a:srgbClr val="FF0000"/>
                        </a:solidFill>
                        <a:latin typeface="Times New Roman" pitchFamily="18" charset="0"/>
                        <a:cs typeface="Times New Roman" pitchFamily="18" charset="0"/>
                      </a:endParaRPr>
                    </a:p>
                  </a:txBody>
                  <a:tcPr anchor="ctr"/>
                </a:tc>
              </a:tr>
              <a:tr h="370840">
                <a:tc>
                  <a:txBody>
                    <a:bodyPr/>
                    <a:lstStyle/>
                    <a:p>
                      <a:pPr algn="ctr"/>
                      <a:r>
                        <a:rPr lang="en-US" altLang="zh-CN" sz="1800" dirty="0" smtClean="0">
                          <a:latin typeface="Times New Roman" pitchFamily="18" charset="0"/>
                          <a:cs typeface="Times New Roman" pitchFamily="18" charset="0"/>
                        </a:rPr>
                        <a:t>Standard</a:t>
                      </a:r>
                      <a:r>
                        <a:rPr lang="en-US" altLang="zh-CN" sz="1800" baseline="0" dirty="0" smtClean="0">
                          <a:latin typeface="Times New Roman" pitchFamily="18" charset="0"/>
                          <a:cs typeface="Times New Roman" pitchFamily="18" charset="0"/>
                        </a:rPr>
                        <a:t> deviation</a:t>
                      </a:r>
                      <a:endParaRPr lang="zh-CN" altLang="en-US" sz="1800" dirty="0">
                        <a:latin typeface="Times New Roman" pitchFamily="18" charset="0"/>
                        <a:cs typeface="Times New Roman" pitchFamily="18" charset="0"/>
                      </a:endParaRPr>
                    </a:p>
                  </a:txBody>
                  <a:tcPr anchor="ctr"/>
                </a:tc>
                <a:tc>
                  <a:txBody>
                    <a:bodyPr/>
                    <a:lstStyle/>
                    <a:p>
                      <a:pPr algn="ctr"/>
                      <a:r>
                        <a:rPr lang="en-US" altLang="zh-CN" sz="1800" dirty="0" smtClean="0">
                          <a:solidFill>
                            <a:schemeClr val="tx1"/>
                          </a:solidFill>
                          <a:latin typeface="Times New Roman" pitchFamily="18" charset="0"/>
                          <a:cs typeface="Times New Roman" pitchFamily="18" charset="0"/>
                        </a:rPr>
                        <a:t>5.0753</a:t>
                      </a:r>
                      <a:endParaRPr lang="zh-CN" altLang="en-US" sz="1800" dirty="0">
                        <a:solidFill>
                          <a:schemeClr val="tx1"/>
                        </a:solidFill>
                        <a:latin typeface="Times New Roman" pitchFamily="18" charset="0"/>
                        <a:cs typeface="Times New Roman" pitchFamily="18"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smtClean="0">
                          <a:solidFill>
                            <a:srgbClr val="FF0000"/>
                          </a:solidFill>
                          <a:latin typeface="Times New Roman" pitchFamily="18" charset="0"/>
                          <a:cs typeface="Times New Roman" pitchFamily="18" charset="0"/>
                        </a:rPr>
                        <a:t>628.02</a:t>
                      </a:r>
                      <a:endParaRPr lang="zh-CN" altLang="en-US" sz="1800" dirty="0" smtClean="0">
                        <a:solidFill>
                          <a:srgbClr val="FF0000"/>
                        </a:solidFill>
                        <a:latin typeface="Times New Roman" pitchFamily="18" charset="0"/>
                        <a:cs typeface="Times New Roman" pitchFamily="18" charset="0"/>
                      </a:endParaRPr>
                    </a:p>
                  </a:txBody>
                  <a:tcPr anchor="ctr"/>
                </a:tc>
              </a:tr>
            </a:tbl>
          </a:graphicData>
        </a:graphic>
      </p:graphicFrame>
      <p:sp>
        <p:nvSpPr>
          <p:cNvPr id="10" name="TextBox 9"/>
          <p:cNvSpPr txBox="1"/>
          <p:nvPr/>
        </p:nvSpPr>
        <p:spPr>
          <a:xfrm>
            <a:off x="685800" y="3276600"/>
            <a:ext cx="7772400" cy="2000548"/>
          </a:xfrm>
          <a:prstGeom prst="rect">
            <a:avLst/>
          </a:prstGeom>
          <a:noFill/>
        </p:spPr>
        <p:txBody>
          <a:bodyPr wrap="square" rtlCol="0">
            <a:spAutoFit/>
          </a:bodyPr>
          <a:lstStyle/>
          <a:p>
            <a:pPr algn="just">
              <a:lnSpc>
                <a:spcPct val="114000"/>
              </a:lnSpc>
              <a:spcBef>
                <a:spcPts val="1200"/>
              </a:spcBef>
            </a:pPr>
            <a:r>
              <a:rPr lang="en-US" altLang="zh-CN" sz="2000" dirty="0" smtClean="0"/>
              <a:t>Mean packet size and standard deviation are the parameters of normal distribution, which is estimated by maximum likelihood estimation.</a:t>
            </a:r>
          </a:p>
          <a:p>
            <a:pPr algn="just">
              <a:lnSpc>
                <a:spcPct val="114000"/>
              </a:lnSpc>
              <a:spcBef>
                <a:spcPts val="1200"/>
              </a:spcBef>
            </a:pPr>
            <a:r>
              <a:rPr lang="en-US" altLang="zh-CN" sz="2000" dirty="0" smtClean="0"/>
              <a:t>While it is reasonable to model the size of an uplink packet by normal distribution, it can be seen from the samples above that the same distribution may not be appropriate to model the packet size of downlink.</a:t>
            </a:r>
            <a:endParaRPr lang="en-US" altLang="zh-CN" sz="2000" dirty="0" smtClean="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802.11-09/0091r0">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1_802.11-09/0091r0">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25733</TotalTime>
  <Words>1086</Words>
  <Application>Microsoft Office PowerPoint</Application>
  <PresentationFormat>全屏显示(4:3)</PresentationFormat>
  <Paragraphs>222</Paragraphs>
  <Slides>13</Slides>
  <Notes>13</Notes>
  <HiddenSlides>0</HiddenSlides>
  <MMClips>0</MMClips>
  <ScaleCrop>false</ScaleCrop>
  <HeadingPairs>
    <vt:vector size="6" baseType="variant">
      <vt:variant>
        <vt:lpstr>主题</vt:lpstr>
      </vt:variant>
      <vt:variant>
        <vt:i4>1</vt:i4>
      </vt:variant>
      <vt:variant>
        <vt:lpstr>嵌入 OLE 服务器</vt:lpstr>
      </vt:variant>
      <vt:variant>
        <vt:i4>3</vt:i4>
      </vt:variant>
      <vt:variant>
        <vt:lpstr>幻灯片标题</vt:lpstr>
      </vt:variant>
      <vt:variant>
        <vt:i4>13</vt:i4>
      </vt:variant>
    </vt:vector>
  </HeadingPairs>
  <TitlesOfParts>
    <vt:vector size="17" baseType="lpstr">
      <vt:lpstr>1_802.11-09/0091r0</vt:lpstr>
      <vt:lpstr>Visio</vt:lpstr>
      <vt:lpstr>Equation</vt:lpstr>
      <vt:lpstr>Microsoft Office Word 97 - 2003 文档</vt:lpstr>
      <vt:lpstr>Traffic Model on  Virtual Desktop Infrastructure </vt:lpstr>
      <vt:lpstr>Abstract</vt:lpstr>
      <vt:lpstr>Motivation</vt:lpstr>
      <vt:lpstr>Modeling Scope</vt:lpstr>
      <vt:lpstr>Modeling Scheme</vt:lpstr>
      <vt:lpstr>Model Abstraction (1/2)</vt:lpstr>
      <vt:lpstr>Model Abstraction (2/2)</vt:lpstr>
      <vt:lpstr>Parameter of Packet Arrival Interval </vt:lpstr>
      <vt:lpstr>Parameters of Packet Size</vt:lpstr>
      <vt:lpstr>Packet Size Analysis for Downlink</vt:lpstr>
      <vt:lpstr>Packet Size Model for Downlink</vt:lpstr>
      <vt:lpstr>幻灯片 12</vt:lpstr>
      <vt:lpstr>幻灯片 13</vt:lpstr>
    </vt:vector>
  </TitlesOfParts>
  <Company>Ralink Technology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TGac Functional Requirements</dc:title>
  <dc:creator>Peter Loc</dc:creator>
  <cp:lastModifiedBy>Lin Yingpei</cp:lastModifiedBy>
  <cp:revision>793</cp:revision>
  <cp:lastPrinted>1998-02-10T13:28:06Z</cp:lastPrinted>
  <dcterms:created xsi:type="dcterms:W3CDTF">2008-03-19T13:28:15Z</dcterms:created>
  <dcterms:modified xsi:type="dcterms:W3CDTF">2014-01-22T00:58:21Z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(3)ndN2+f5+H6Oa5Ar6D/fsOfPwynaVO7upP6OyTHHzJNNJ6YE2CI08GRTvxADfg3gt9clyY7QW_x000d_
BNGbcPtbIW/Trq/DozI3VVpEtZc96UFleYLRn2MmKawXIEWzEndtJa+EpVDyytG95bl8a5hT_x000d_
d8CwwoNR9UQ02xfE78py3qFcwykDEG6koFCxfghDuWfrLgpV147Wb92kMu6P33SZzddT2u5l_x000d_
Hz2uwBiv1xqYHuSRbi</vt:lpwstr>
  </property>
  <property fmtid="{D5CDD505-2E9C-101B-9397-08002B2CF9AE}" pid="3" name="_ms_pID_725343_00">
    <vt:lpwstr>_</vt:lpwstr>
  </property>
  <property fmtid="{D5CDD505-2E9C-101B-9397-08002B2CF9AE}" pid="4" name="_ms_pID_7253431">
    <vt:lpwstr>zqUUtTSVOhp3CcbsvUPftqRfyd9hf1MX8ttnii9h4oUA3y+YsBEiqe_x000d_
bmBsp+QHmGWYbHNQCwkcYzo0ZzwwD18U3jHtGKQaCzzy1EeUZzBV3hkYPqQtFUuW402uNFa8_x000d_
Hay1DLMwnkCZWQ6RddTeuPYiI/3GRMGms6yE1JFMOTl/1+GWuYtFSAq69Kb97ckqcuJVd1CD_x000d_
ije719ZQL4X1cAZfsO4VaN6fnDReXpUNATRI</vt:lpwstr>
  </property>
  <property fmtid="{D5CDD505-2E9C-101B-9397-08002B2CF9AE}" pid="5" name="_ms_pID_7253431_00">
    <vt:lpwstr>_</vt:lpwstr>
  </property>
  <property fmtid="{D5CDD505-2E9C-101B-9397-08002B2CF9AE}" pid="6" name="_ms_pID_7253432">
    <vt:lpwstr>mi3HxbcV0hJdXjpcCZui7puhUKdMtPru0FJP_x000d_
fHSqL/aHxi0tEq0zW2lYpGe4if1fG+wqZWNi8snzuV3PbBOAbs9HLX6N3WWa9+KaVxLdzqlt_x000d_
qIcT+lYUABfGQGaZ0wJf9vwy5/kjYN9F9bYQiqauw7C1jk8u/aiolvU1Z0PDuoph</vt:lpwstr>
  </property>
  <property fmtid="{D5CDD505-2E9C-101B-9397-08002B2CF9AE}" pid="7" name="sflag">
    <vt:lpwstr>1390352014</vt:lpwstr>
  </property>
</Properties>
</file>