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8"/>
  </p:notesMasterIdLst>
  <p:handoutMasterIdLst>
    <p:handoutMasterId r:id="rId29"/>
  </p:handoutMasterIdLst>
  <p:sldIdLst>
    <p:sldId id="306" r:id="rId2"/>
    <p:sldId id="359" r:id="rId3"/>
    <p:sldId id="392" r:id="rId4"/>
    <p:sldId id="401" r:id="rId5"/>
    <p:sldId id="393" r:id="rId6"/>
    <p:sldId id="402" r:id="rId7"/>
    <p:sldId id="394" r:id="rId8"/>
    <p:sldId id="403" r:id="rId9"/>
    <p:sldId id="395" r:id="rId10"/>
    <p:sldId id="404" r:id="rId11"/>
    <p:sldId id="396" r:id="rId12"/>
    <p:sldId id="397" r:id="rId13"/>
    <p:sldId id="398" r:id="rId14"/>
    <p:sldId id="400" r:id="rId15"/>
    <p:sldId id="399" r:id="rId16"/>
    <p:sldId id="406" r:id="rId17"/>
    <p:sldId id="407" r:id="rId18"/>
    <p:sldId id="408" r:id="rId19"/>
    <p:sldId id="411" r:id="rId20"/>
    <p:sldId id="409" r:id="rId21"/>
    <p:sldId id="410" r:id="rId22"/>
    <p:sldId id="347" r:id="rId23"/>
    <p:sldId id="391" r:id="rId24"/>
    <p:sldId id="412" r:id="rId25"/>
    <p:sldId id="413" r:id="rId26"/>
    <p:sldId id="414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 Yingpei" initials="LY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8000"/>
    <a:srgbClr val="00FF00"/>
    <a:srgbClr val="99CCFF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3" autoAdjust="0"/>
    <p:restoredTop sz="96522" autoAdjust="0"/>
  </p:normalViewPr>
  <p:slideViewPr>
    <p:cSldViewPr>
      <p:cViewPr varScale="1">
        <p:scale>
          <a:sx n="70" d="100"/>
          <a:sy n="70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85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99245" y="8982075"/>
            <a:ext cx="22190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Yingpei</a:t>
            </a:r>
            <a:r>
              <a:rPr lang="en-US" altLang="ko-KR" dirty="0" smtClean="0"/>
              <a:t> Lin (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Technologies)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1333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01068" y="8985250"/>
            <a:ext cx="26806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err="1" smtClean="0"/>
              <a:t>Yingpei</a:t>
            </a:r>
            <a:r>
              <a:rPr lang="en-US" altLang="ko-KR" dirty="0" smtClean="0"/>
              <a:t> Lin (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409486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dirty="0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 dirty="0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 dirty="0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 dirty="0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 dirty="0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 dirty="0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22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22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23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23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802.11-14/0051r0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날짜 개체 틀 4"/>
          <p:cNvSpPr>
            <a:spLocks noGrp="1"/>
          </p:cNvSpPr>
          <p:nvPr userDrawn="1">
            <p:ph type="dt" sz="quarter" idx="10"/>
          </p:nvPr>
        </p:nvSpPr>
        <p:spPr>
          <a:xfrm>
            <a:off x="696912" y="264225"/>
            <a:ext cx="1360488" cy="304800"/>
          </a:xfrm>
          <a:prstGeom prst="rect">
            <a:avLst/>
          </a:prstGeom>
          <a:noFill/>
        </p:spPr>
        <p:txBody>
          <a:bodyPr/>
          <a:lstStyle>
            <a:lvl1pPr>
              <a:defRPr sz="1800" b="1"/>
            </a:lvl1pPr>
          </a:lstStyle>
          <a:p>
            <a:r>
              <a:rPr lang="en-US" altLang="ko-KR" dirty="0" smtClean="0">
                <a:ea typeface="굴림" pitchFamily="34" charset="-127"/>
              </a:rPr>
              <a:t>Jan 2014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바닥글 개체 틀 2"/>
          <p:cNvSpPr txBox="1">
            <a:spLocks/>
          </p:cNvSpPr>
          <p:nvPr userDrawn="1"/>
        </p:nvSpPr>
        <p:spPr>
          <a:xfrm>
            <a:off x="6349677" y="6432330"/>
            <a:ext cx="2489524" cy="2732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Ross 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Jian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 (</a:t>
            </a:r>
            <a:r>
              <a:rPr kumimoji="0" lang="en-US" altLang="ko-K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Technologies)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날짜 개체 틀 4"/>
          <p:cNvSpPr>
            <a:spLocks noGrp="1"/>
          </p:cNvSpPr>
          <p:nvPr userDrawn="1">
            <p:ph type="dt" sz="quarter" idx="2"/>
          </p:nvPr>
        </p:nvSpPr>
        <p:spPr>
          <a:xfrm>
            <a:off x="696912" y="257300"/>
            <a:ext cx="1131887" cy="304800"/>
          </a:xfrm>
          <a:prstGeom prst="rect">
            <a:avLst/>
          </a:prstGeom>
          <a:noFill/>
        </p:spPr>
        <p:txBody>
          <a:bodyPr/>
          <a:lstStyle>
            <a:lvl1pPr>
              <a:defRPr sz="1800" b="1"/>
            </a:lvl1pPr>
          </a:lstStyle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ko-KR" b="1" dirty="0" smtClean="0">
                <a:ea typeface="굴림" pitchFamily="34" charset="-127"/>
              </a:rPr>
              <a:t>Jan 2014</a:t>
            </a:r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굴림" pitchFamily="34" charset="-127"/>
              </a:rPr>
              <a:t>Wireless Office Scenario with Interference</a:t>
            </a: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828800"/>
            <a:ext cx="76962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2014-01-23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6096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굴림" pitchFamily="34" charset="-127"/>
              </a:rPr>
              <a:t>Authors:</a:t>
            </a: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685800" y="3260725"/>
          <a:ext cx="7285038" cy="2805113"/>
        </p:xfrm>
        <a:graphic>
          <a:graphicData uri="http://schemas.openxmlformats.org/presentationml/2006/ole">
            <p:oleObj spid="_x0000_s1037" name="Document" r:id="rId4" imgW="8602509" imgH="332739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03266" y="3105835"/>
            <a:ext cx="61734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b="1" dirty="0" smtClean="0">
                <a:cs typeface="Times New Roman" pitchFamily="18" charset="0"/>
              </a:rPr>
              <a:t>Small and Medium Enterprise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81000" y="838201"/>
            <a:ext cx="7632700" cy="6858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Small and Medium Enterprise (SME)</a:t>
            </a:r>
          </a:p>
        </p:txBody>
      </p:sp>
      <p:sp>
        <p:nvSpPr>
          <p:cNvPr id="5" name="矩形 4"/>
          <p:cNvSpPr/>
          <p:nvPr/>
        </p:nvSpPr>
        <p:spPr>
          <a:xfrm>
            <a:off x="175187" y="1524000"/>
            <a:ext cx="8793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dirty="0" smtClean="0">
                <a:cs typeface="Times New Roman" pitchFamily="18" charset="0"/>
              </a:rPr>
              <a:t>Actually, most of the companies are micro/small/medium in the world.</a:t>
            </a:r>
            <a:endParaRPr lang="zh-CN" altLang="en-US" sz="2400" dirty="0"/>
          </a:p>
        </p:txBody>
      </p:sp>
      <p:pic>
        <p:nvPicPr>
          <p:cNvPr id="6" name="图片 5" descr="Enterprise_size_class_analysis_of_key_indicators,_non-financial_business_economy,_EU-27,_2009.png"/>
          <p:cNvPicPr>
            <a:picLocks noChangeAspect="1"/>
          </p:cNvPicPr>
          <p:nvPr/>
        </p:nvPicPr>
        <p:blipFill>
          <a:blip r:embed="rId2" cstate="print"/>
          <a:srcRect t="52257" r="794"/>
          <a:stretch>
            <a:fillRect/>
          </a:stretch>
        </p:blipFill>
        <p:spPr>
          <a:xfrm>
            <a:off x="1676400" y="2057400"/>
            <a:ext cx="5736719" cy="273630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719572" y="4953000"/>
            <a:ext cx="77048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Table : Enterprise size class analysis of key indicators, non-financial business economy, EU-27, 2009 [2]</a:t>
            </a:r>
            <a:endParaRPr lang="zh-CN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" y="5257800"/>
            <a:ext cx="784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We can see that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000" baseline="-25000" dirty="0" err="1" smtClean="0"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:N</a:t>
            </a:r>
            <a:r>
              <a:rPr lang="en-US" altLang="zh-CN" sz="2000" baseline="-25000" dirty="0" err="1" smtClean="0">
                <a:latin typeface="Times New Roman" pitchFamily="18" charset="0"/>
                <a:cs typeface="Times New Roman" pitchFamily="18" charset="0"/>
              </a:rPr>
              <a:t>med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≈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smtClean="0">
                <a:cs typeface="Times New Roman" pitchFamily="18" charset="0"/>
              </a:rPr>
              <a:t>6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:1</a:t>
            </a:r>
            <a:r>
              <a:rPr lang="en-US" altLang="zh-CN" sz="2000" dirty="0" smtClean="0">
                <a:cs typeface="Times New Roman" pitchFamily="18" charset="0"/>
              </a:rPr>
              <a:t>, where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zh-CN" sz="2000" dirty="0" err="1" smtClean="0">
                <a:cs typeface="Times New Roman" pitchFamily="18" charset="0"/>
              </a:rPr>
              <a:t>N</a:t>
            </a:r>
            <a:r>
              <a:rPr lang="en-US" altLang="zh-CN" sz="2000" baseline="-25000" dirty="0" err="1" smtClean="0">
                <a:cs typeface="Times New Roman" pitchFamily="18" charset="0"/>
              </a:rPr>
              <a:t>small</a:t>
            </a:r>
            <a:r>
              <a:rPr lang="en-US" altLang="zh-CN" sz="2000" dirty="0" smtClean="0">
                <a:cs typeface="Times New Roman" pitchFamily="18" charset="0"/>
              </a:rPr>
              <a:t>: number of small enterprises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zh-CN" sz="2000" dirty="0" err="1" smtClean="0">
                <a:cs typeface="Times New Roman" pitchFamily="18" charset="0"/>
              </a:rPr>
              <a:t>N</a:t>
            </a:r>
            <a:r>
              <a:rPr lang="en-US" altLang="zh-CN" sz="2000" baseline="-25000" dirty="0" err="1" smtClean="0">
                <a:cs typeface="Times New Roman" pitchFamily="18" charset="0"/>
              </a:rPr>
              <a:t>med</a:t>
            </a:r>
            <a:r>
              <a:rPr lang="en-US" altLang="zh-CN" sz="2000" dirty="0" smtClean="0">
                <a:cs typeface="Times New Roman" pitchFamily="18" charset="0"/>
              </a:rPr>
              <a:t> : number of  medium enterprises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57200" y="9144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Number of Employees in SME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内容占位符 3"/>
          <p:cNvGraphicFramePr>
            <a:graphicFrameLocks/>
          </p:cNvGraphicFramePr>
          <p:nvPr/>
        </p:nvGraphicFramePr>
        <p:xfrm>
          <a:off x="1391708" y="1828800"/>
          <a:ext cx="6360585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17"/>
                <a:gridCol w="1272117"/>
                <a:gridCol w="1272117"/>
                <a:gridCol w="1272117"/>
                <a:gridCol w="12721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Micro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Small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Medium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Large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Europe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1-10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11-50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51-250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USA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1-6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7-250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251-500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China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1-9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100-300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Canada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&lt;50/100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101-500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Australia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1-2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3-15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16-200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201-500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</a:t>
                      </a:r>
                    </a:p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Zealand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&lt;19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51.25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190.75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248400" y="1600200"/>
            <a:ext cx="1295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dirty="0" smtClean="0">
                <a:cs typeface="Times New Roman" pitchFamily="18" charset="0"/>
              </a:rPr>
              <a:t>   Ref: [3-5] </a:t>
            </a:r>
            <a:endParaRPr lang="zh-CN" altLang="en-US" sz="1400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486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Micro enterprises can be covered in the residential scenario, hence we concentrate on the small and medium enterprises.</a:t>
            </a:r>
            <a:endParaRPr lang="zh-CN" alt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57200" y="8382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Decisions on Number of Offices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727684" y="1905000"/>
          <a:ext cx="5688632" cy="3658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953"/>
                <a:gridCol w="908928"/>
                <a:gridCol w="908928"/>
                <a:gridCol w="955941"/>
                <a:gridCol w="955941"/>
                <a:gridCol w="955941"/>
              </a:tblGrid>
              <a:tr h="1189105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No. of Employees</a:t>
                      </a:r>
                      <a:endParaRPr kumimoji="0" lang="zh-CN" altLang="en-US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No. of Clusters per BSS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Cubic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Size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(m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zh-CN" altLang="en-US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Office Size (m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No. of offices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64028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Scenario 2 in [1]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2x2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20x20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64028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Small Enterprise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51.25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2x2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20x20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91469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Medium</a:t>
                      </a:r>
                    </a:p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Enterprise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190.75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2x2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20x20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2~4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7700" y="539109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Also, from the previous figure </a:t>
            </a:r>
            <a:r>
              <a:rPr lang="en-US" altLang="zh-CN" sz="2000" dirty="0" smtClean="0">
                <a:cs typeface="Times New Roman" pitchFamily="18" charset="0"/>
              </a:rPr>
              <a:t>[2]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, we see that 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000" baseline="-25000" dirty="0" err="1" smtClean="0"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:N</a:t>
            </a:r>
            <a:r>
              <a:rPr lang="en-US" altLang="zh-CN" sz="2000" baseline="-25000" dirty="0" err="1" smtClean="0">
                <a:latin typeface="Times New Roman" pitchFamily="18" charset="0"/>
                <a:cs typeface="Times New Roman" pitchFamily="18" charset="0"/>
              </a:rPr>
              <a:t>med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000" dirty="0" smtClean="0">
                <a:cs typeface="Times New Roman" pitchFamily="18" charset="0"/>
              </a:rPr>
              <a:t>≈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6:1. 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06949" y="2828836"/>
            <a:ext cx="69702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kern="0" dirty="0" smtClean="0">
                <a:solidFill>
                  <a:schemeClr val="tx2"/>
                </a:solidFill>
              </a:rPr>
              <a:t>Wireless Office</a:t>
            </a:r>
            <a:r>
              <a:rPr lang="en-US" altLang="zh-CN" sz="3600" b="1" kern="0" dirty="0" smtClean="0">
                <a:solidFill>
                  <a:schemeClr val="tx2"/>
                </a:solidFill>
              </a:rPr>
              <a:t> </a:t>
            </a:r>
            <a:r>
              <a:rPr lang="en-US" altLang="zh-CN" sz="3600" b="1" kern="0" dirty="0" smtClean="0">
                <a:solidFill>
                  <a:schemeClr val="tx2"/>
                </a:solidFill>
              </a:rPr>
              <a:t>with </a:t>
            </a:r>
            <a:r>
              <a:rPr lang="en-US" altLang="zh-CN" sz="3600" b="1" kern="0" dirty="0" smtClean="0">
                <a:solidFill>
                  <a:schemeClr val="tx2"/>
                </a:solidFill>
              </a:rPr>
              <a:t>Interference </a:t>
            </a:r>
            <a:endParaRPr lang="zh-CN" alt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533400" y="9906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Topology for</a:t>
            </a:r>
            <a:r>
              <a:rPr kumimoji="0" lang="en-US" altLang="zh-CN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SME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4572000"/>
            <a:ext cx="7239000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There are eight BSSs in one floor, same as Scenario 2 in [1].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According to the results in slide 13, there is one medium enterprise, which consists of 2 BSSs (BSS1 and BSS2) for example, and six small enterprises, each of which consists of 1 BSS (BSS3 to BSS 8). 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As there exists seven different e</a:t>
            </a:r>
            <a:r>
              <a:rPr lang="en-US" altLang="zh-CN" sz="1600" dirty="0" smtClean="0">
                <a:cs typeface="Times New Roman" pitchFamily="18" charset="0"/>
              </a:rPr>
              <a:t>nterprise (represented by seven different colors),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hence there can exist interferences between APs from different  managed ESSs.</a:t>
            </a:r>
            <a:endParaRPr lang="zh-CN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025979" y="1752601"/>
            <a:ext cx="5044351" cy="2667000"/>
            <a:chOff x="1722017" y="1257546"/>
            <a:chExt cx="5970807" cy="3156827"/>
          </a:xfrm>
        </p:grpSpPr>
        <p:sp>
          <p:nvSpPr>
            <p:cNvPr id="7" name="矩形 6"/>
            <p:cNvSpPr>
              <a:spLocks noChangeAspect="1"/>
            </p:cNvSpPr>
            <p:nvPr/>
          </p:nvSpPr>
          <p:spPr bwMode="auto">
            <a:xfrm>
              <a:off x="2135099" y="1617586"/>
              <a:ext cx="1392632" cy="1392631"/>
            </a:xfrm>
            <a:prstGeom prst="rect">
              <a:avLst/>
            </a:prstGeom>
            <a:solidFill>
              <a:srgbClr val="FF000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BSS3</a:t>
              </a:r>
              <a:endPara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8" name="矩形 7"/>
            <p:cNvSpPr>
              <a:spLocks noChangeAspect="1"/>
            </p:cNvSpPr>
            <p:nvPr/>
          </p:nvSpPr>
          <p:spPr bwMode="auto">
            <a:xfrm>
              <a:off x="3527885" y="1617586"/>
              <a:ext cx="1392632" cy="1392631"/>
            </a:xfrm>
            <a:prstGeom prst="rect">
              <a:avLst/>
            </a:prstGeom>
            <a:solidFill>
              <a:srgbClr val="00B0F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BSS4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9" name="矩形 8"/>
            <p:cNvSpPr>
              <a:spLocks noChangeAspect="1"/>
            </p:cNvSpPr>
            <p:nvPr/>
          </p:nvSpPr>
          <p:spPr bwMode="auto">
            <a:xfrm>
              <a:off x="3527885" y="3021742"/>
              <a:ext cx="1392632" cy="1392631"/>
            </a:xfrm>
            <a:prstGeom prst="rect">
              <a:avLst/>
            </a:prstGeom>
            <a:solidFill>
              <a:srgbClr val="EB05A9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BSS2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0" name="矩形 9"/>
            <p:cNvSpPr>
              <a:spLocks noChangeAspect="1"/>
            </p:cNvSpPr>
            <p:nvPr/>
          </p:nvSpPr>
          <p:spPr bwMode="auto">
            <a:xfrm>
              <a:off x="2135099" y="3021742"/>
              <a:ext cx="1392632" cy="1392631"/>
            </a:xfrm>
            <a:prstGeom prst="rect">
              <a:avLst/>
            </a:prstGeom>
            <a:solidFill>
              <a:srgbClr val="EB05A9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BSS1</a:t>
              </a:r>
              <a:endParaRPr lang="zh-CN" altLang="en-US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cxnSp>
          <p:nvCxnSpPr>
            <p:cNvPr id="11" name="直接箭头连接符 10"/>
            <p:cNvCxnSpPr/>
            <p:nvPr/>
          </p:nvCxnSpPr>
          <p:spPr bwMode="auto">
            <a:xfrm>
              <a:off x="2135099" y="1536103"/>
              <a:ext cx="139278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 bwMode="auto">
            <a:xfrm rot="16200000">
              <a:off x="1345853" y="2325349"/>
              <a:ext cx="139278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16200000">
              <a:off x="1550922" y="2078607"/>
              <a:ext cx="6499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latin typeface="Times New Roman" pitchFamily="18" charset="0"/>
                  <a:cs typeface="Times New Roman" pitchFamily="18" charset="0"/>
                </a:rPr>
                <a:t>20 m</a:t>
              </a:r>
              <a:endParaRPr lang="zh-CN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06507" y="1257546"/>
              <a:ext cx="6499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 smtClean="0">
                  <a:latin typeface="Times New Roman" pitchFamily="18" charset="0"/>
                  <a:cs typeface="Times New Roman" pitchFamily="18" charset="0"/>
                </a:rPr>
                <a:t>20 m</a:t>
              </a:r>
              <a:endParaRPr lang="zh-CN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矩形 14"/>
            <p:cNvSpPr>
              <a:spLocks noChangeAspect="1"/>
            </p:cNvSpPr>
            <p:nvPr/>
          </p:nvSpPr>
          <p:spPr bwMode="auto">
            <a:xfrm>
              <a:off x="4907406" y="1617586"/>
              <a:ext cx="1392632" cy="1392631"/>
            </a:xfrm>
            <a:prstGeom prst="rect">
              <a:avLst/>
            </a:prstGeom>
            <a:solidFill>
              <a:srgbClr val="92D05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BSS7</a:t>
              </a:r>
              <a:endPara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6" name="矩形 15"/>
            <p:cNvSpPr>
              <a:spLocks noChangeAspect="1"/>
            </p:cNvSpPr>
            <p:nvPr/>
          </p:nvSpPr>
          <p:spPr bwMode="auto">
            <a:xfrm>
              <a:off x="6300192" y="1617586"/>
              <a:ext cx="1392632" cy="1392631"/>
            </a:xfrm>
            <a:prstGeom prst="rect">
              <a:avLst/>
            </a:prstGeom>
            <a:solidFill>
              <a:srgbClr val="7030A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BSS8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7" name="矩形 16"/>
            <p:cNvSpPr>
              <a:spLocks noChangeAspect="1"/>
            </p:cNvSpPr>
            <p:nvPr/>
          </p:nvSpPr>
          <p:spPr bwMode="auto">
            <a:xfrm>
              <a:off x="6300192" y="3021742"/>
              <a:ext cx="1392632" cy="1392631"/>
            </a:xfrm>
            <a:prstGeom prst="rect">
              <a:avLst/>
            </a:prstGeom>
            <a:solidFill>
              <a:srgbClr val="FFFF0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8" name="矩形 17"/>
            <p:cNvSpPr>
              <a:spLocks noChangeAspect="1"/>
            </p:cNvSpPr>
            <p:nvPr/>
          </p:nvSpPr>
          <p:spPr bwMode="auto">
            <a:xfrm>
              <a:off x="4907406" y="3021742"/>
              <a:ext cx="1392632" cy="1392631"/>
            </a:xfrm>
            <a:prstGeom prst="rect">
              <a:avLst/>
            </a:prstGeom>
            <a:solidFill>
              <a:srgbClr val="00B05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BSS5</a:t>
              </a:r>
              <a:endParaRPr lang="zh-CN" altLang="en-US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85800" y="9144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STAs Clusters (Cubicle) and AP Positions within a BSS with unmanaged P2P</a:t>
            </a:r>
            <a:r>
              <a:rPr kumimoji="0" lang="en-GB" altLang="zh-CN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links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右箭头 12"/>
          <p:cNvSpPr/>
          <p:nvPr/>
        </p:nvSpPr>
        <p:spPr bwMode="auto">
          <a:xfrm>
            <a:off x="4495800" y="5867400"/>
            <a:ext cx="2244824" cy="76200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右箭头 15"/>
          <p:cNvSpPr/>
          <p:nvPr/>
        </p:nvSpPr>
        <p:spPr bwMode="auto">
          <a:xfrm flipV="1">
            <a:off x="4495800" y="2514600"/>
            <a:ext cx="2209800" cy="76200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20060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With unmanaged P2P link</a:t>
            </a:r>
            <a:endParaRPr lang="zh-CN" alt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图片 21" descr="Topology_p2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981200"/>
            <a:ext cx="4568400" cy="448163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800600" y="5257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Without </a:t>
            </a:r>
            <a:r>
              <a:rPr lang="en-US" altLang="zh-CN" sz="1600" dirty="0" smtClean="0">
                <a:cs typeface="Times New Roman" pitchFamily="18" charset="0"/>
              </a:rPr>
              <a:t>unmanaged P2P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links</a:t>
            </a:r>
            <a:endParaRPr lang="zh-CN" alt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6821487" y="1917759"/>
          <a:ext cx="1862954" cy="1892241"/>
        </p:xfrm>
        <a:graphic>
          <a:graphicData uri="http://schemas.openxmlformats.org/presentationml/2006/ole">
            <p:oleObj spid="_x0000_s17413" name="Visio" r:id="rId4" imgW="2196560" imgH="2221706" progId="Visio.Drawing.11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6858000" y="4648200"/>
          <a:ext cx="1872390" cy="1901825"/>
        </p:xfrm>
        <a:graphic>
          <a:graphicData uri="http://schemas.openxmlformats.org/presentationml/2006/ole">
            <p:oleObj spid="_x0000_s17414" name="Visio" r:id="rId5" imgW="2196721" imgH="222168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2209800"/>
            <a:ext cx="3962400" cy="4796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altLang="zh-CN" sz="1600" baseline="-25000" dirty="0" smtClean="0">
                <a:cs typeface="Times New Roman" pitchFamily="18" charset="0"/>
              </a:rPr>
              <a:t>P</a:t>
            </a:r>
            <a:r>
              <a:rPr lang="en-US" altLang="zh-CN" sz="1600" baseline="-25000" dirty="0" smtClean="0"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cs typeface="Times New Roman" pitchFamily="18" charset="0"/>
              </a:rPr>
              <a:t>(e.g., 2)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pairs of unmanaged P2P links </a:t>
            </a:r>
            <a:r>
              <a:rPr lang="en-US" altLang="zh-CN" sz="1600" dirty="0" smtClean="0">
                <a:cs typeface="Times New Roman" pitchFamily="18" charset="0"/>
              </a:rPr>
              <a:t>are uniformly  distributed within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a BSS. 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zh-CN" sz="1600" dirty="0" smtClean="0">
                <a:cs typeface="Times New Roman" pitchFamily="18" charset="0"/>
              </a:rPr>
              <a:t>P</a:t>
            </a:r>
            <a:r>
              <a:rPr lang="en-US" altLang="zh-CN" sz="1600" baseline="-25000" dirty="0" smtClean="0">
                <a:cs typeface="Times New Roman" pitchFamily="18" charset="0"/>
              </a:rPr>
              <a:t>P2P  </a:t>
            </a:r>
            <a:r>
              <a:rPr lang="en-US" altLang="zh-CN" sz="1600" dirty="0" smtClean="0">
                <a:cs typeface="Times New Roman" pitchFamily="18" charset="0"/>
              </a:rPr>
              <a:t>is usually very small, and hence the probability that two pairs of unmanaged P2P links exist in the same cubic is very small.</a:t>
            </a:r>
            <a:endParaRPr lang="en-US" altLang="zh-C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altLang="zh-CN" sz="1600" dirty="0" smtClean="0">
                <a:cs typeface="Times New Roman" pitchFamily="18" charset="0"/>
              </a:rPr>
              <a:t>unmanaged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P2P links are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optional</a:t>
            </a:r>
            <a:r>
              <a:rPr lang="en-US" altLang="zh-CN" sz="1600" dirty="0" smtClean="0">
                <a:cs typeface="Times New Roman" pitchFamily="18" charset="0"/>
              </a:rPr>
              <a:t>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may not consider this case and thus simplify the scenario. In this case,</a:t>
            </a:r>
            <a:r>
              <a:rPr lang="en-US" altLang="zh-CN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cs typeface="Times New Roman" pitchFamily="18" charset="0"/>
              </a:rPr>
              <a:t>P</a:t>
            </a:r>
            <a:r>
              <a:rPr lang="en-US" altLang="zh-CN" sz="1600" baseline="-25000" dirty="0" smtClean="0">
                <a:cs typeface="Times New Roman" pitchFamily="18" charset="0"/>
              </a:rPr>
              <a:t>P2P 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=0.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cs typeface="Times New Roman" pitchFamily="18" charset="0"/>
              </a:rPr>
              <a:t> The number of STAs composing unmanaged P2P links: </a:t>
            </a:r>
            <a:r>
              <a:rPr lang="en-US" altLang="zh-CN" sz="1600" dirty="0" smtClean="0">
                <a:latin typeface="Times New Roman"/>
                <a:ea typeface="Times New Roman"/>
              </a:rPr>
              <a:t>N</a:t>
            </a:r>
            <a:r>
              <a:rPr lang="en-US" altLang="zh-CN" sz="1600" baseline="-25000" dirty="0" smtClean="0">
                <a:latin typeface="Times New Roman"/>
                <a:ea typeface="Times New Roman"/>
              </a:rPr>
              <a:t>P2P </a:t>
            </a:r>
            <a:r>
              <a:rPr lang="en-US" altLang="zh-CN" sz="1600" dirty="0" smtClean="0">
                <a:latin typeface="Times New Roman"/>
                <a:ea typeface="Times New Roman"/>
              </a:rPr>
              <a:t>=2*</a:t>
            </a:r>
            <a:r>
              <a:rPr lang="en-US" altLang="zh-CN" sz="1600" dirty="0" smtClean="0">
                <a:cs typeface="Times New Roman" pitchFamily="18" charset="0"/>
              </a:rPr>
              <a:t>P</a:t>
            </a:r>
            <a:r>
              <a:rPr lang="en-US" altLang="zh-CN" sz="1600" baseline="-25000" dirty="0" smtClean="0">
                <a:cs typeface="Times New Roman" pitchFamily="18" charset="0"/>
              </a:rPr>
              <a:t>P2P.</a:t>
            </a:r>
            <a:endParaRPr lang="en-US" altLang="zh-CN" sz="1600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endParaRPr lang="zh-CN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304800" y="914400"/>
            <a:ext cx="8686800" cy="10668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0" lang="en-GB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STAs Clusters (Cubicle) and AP Positions within a BSS with </a:t>
            </a:r>
            <a:r>
              <a:rPr lang="en-GB" altLang="zh-CN" sz="3200" b="1" kern="0" dirty="0" smtClean="0">
                <a:solidFill>
                  <a:schemeClr val="tx2"/>
                </a:solidFill>
              </a:rPr>
              <a:t>unmanaged </a:t>
            </a:r>
            <a:r>
              <a:rPr kumimoji="0" lang="en-GB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P2P</a:t>
            </a:r>
            <a:r>
              <a:rPr kumimoji="0" lang="en-GB" altLang="zh-CN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links (cont’d)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图片 10" descr="Topology_p2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981200"/>
            <a:ext cx="4568400" cy="44816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381000" y="609600"/>
            <a:ext cx="7992814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Topology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495300" y="1219200"/>
          <a:ext cx="8153400" cy="4957156"/>
        </p:xfrm>
        <a:graphic>
          <a:graphicData uri="http://schemas.openxmlformats.org/drawingml/2006/table">
            <a:tbl>
              <a:tblPr/>
              <a:tblGrid>
                <a:gridCol w="2669423"/>
                <a:gridCol w="5483977"/>
              </a:tblGrid>
              <a:tr h="1554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Topology Description 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Office floor configuration (see Figures 5-9)</a:t>
                      </a:r>
                      <a:endParaRPr lang="zh-CN" altLang="zh-CN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 offices</a:t>
                      </a:r>
                      <a:r>
                        <a:rPr lang="en-GB" altLang="zh-CN" sz="16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(Each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medium enterprise consists of 2~4 big offices. Each small enterprise consists of 1 office. E.g., BSS 1 and 2 are possessed by one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medium enterprise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BSS 3 to 8 are possessed by 6 different small enterprises.</a:t>
                      </a: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endParaRPr lang="zh-CN" altLang="zh-CN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64 cubicles per offices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r>
                        <a:rPr lang="en-GB" altLang="zh-CN" sz="1600" kern="12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Unmanaged networks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(e.g., 2) pairs of unmanaged P2P links are uniformly  distributed within an office</a:t>
                      </a:r>
                      <a:endParaRPr lang="en-GB" altLang="zh-CN" sz="1600" kern="1200" dirty="0" smtClean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85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</a:rPr>
                        <a:t>APs location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latin typeface="Times New Roman"/>
                          <a:ea typeface="Times New Roman"/>
                        </a:rPr>
                        <a:t>Each AP is located at the center of the </a:t>
                      </a:r>
                      <a:r>
                        <a:rPr lang="en-US" altLang="zh-CN" sz="1600" dirty="0" smtClean="0">
                          <a:latin typeface="Times New Roman"/>
                          <a:ea typeface="Times New Roman"/>
                        </a:rPr>
                        <a:t>office</a:t>
                      </a:r>
                      <a:endParaRPr lang="en-US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latin typeface="Times New Roman"/>
                          <a:ea typeface="Times New Roman"/>
                        </a:rPr>
                        <a:t>Installed on the ceiling at (x=10,y=10,z=3)</a:t>
                      </a:r>
                      <a:endParaRPr lang="zh-CN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9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Times New Roman"/>
                          <a:ea typeface="Times New Roman"/>
                        </a:rPr>
                        <a:t>AP Type</a:t>
                      </a:r>
                      <a:endParaRPr lang="zh-CN" sz="160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{HEW}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231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</a:rPr>
                        <a:t>STAs </a:t>
                      </a:r>
                      <a:r>
                        <a:rPr lang="en-GB" sz="1600" dirty="0">
                          <a:latin typeface="Times New Roman"/>
                          <a:ea typeface="Times New Roman"/>
                        </a:rPr>
                        <a:t>location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STA1: Smartphone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or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tablet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STA2: monitor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STA3: laptop</a:t>
                      </a:r>
                      <a:endParaRPr lang="zh-CN" altLang="zh-CN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STA4: hard disk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Managed STAs</a:t>
                      </a:r>
                      <a:r>
                        <a:rPr lang="en-GB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GB" altLang="zh-CN" sz="16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are p</a:t>
                      </a:r>
                      <a:r>
                        <a:rPr lang="en-GB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laced randomly in each cubicle (</a:t>
                      </a:r>
                      <a:r>
                        <a:rPr lang="en-GB" altLang="zh-CN" sz="16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x,y,z</a:t>
                      </a:r>
                      <a:r>
                        <a:rPr lang="en-GB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en-GB" altLang="zh-CN" sz="16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1.2</a:t>
                      </a:r>
                      <a:r>
                        <a:rPr lang="en-GB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77768" marR="777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Unmanaged STAs</a:t>
                      </a:r>
                      <a:r>
                        <a:rPr lang="en-GB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The unmanaged P2P pairs </a:t>
                      </a:r>
                      <a:r>
                        <a:rPr lang="en-GB" altLang="zh-CN" sz="1600" kern="12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with </a:t>
                      </a:r>
                      <a:r>
                        <a:rPr lang="en-GB" altLang="zh-CN" sz="1600" kern="1200" dirty="0" err="1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STAs</a:t>
                      </a:r>
                      <a:r>
                        <a:rPr lang="en-GB" altLang="zh-CN" sz="1600" kern="12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 placed 0.5m apart </a:t>
                      </a:r>
                      <a:r>
                        <a:rPr lang="en-GB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are placed randomly in a BSS (</a:t>
                      </a:r>
                      <a:r>
                        <a:rPr lang="en-GB" altLang="zh-CN" sz="1600" dirty="0" err="1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x,y,z</a:t>
                      </a:r>
                      <a:r>
                        <a:rPr lang="en-GB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en-GB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1.2</a:t>
                      </a:r>
                      <a:r>
                        <a:rPr lang="en-GB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).</a:t>
                      </a:r>
                      <a:endParaRPr lang="zh-CN" sz="1600" dirty="0">
                        <a:solidFill>
                          <a:schemeClr val="accent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04800" y="1752600"/>
          <a:ext cx="8458200" cy="4704966"/>
        </p:xfrm>
        <a:graphic>
          <a:graphicData uri="http://schemas.openxmlformats.org/drawingml/2006/table">
            <a:tbl>
              <a:tblPr/>
              <a:tblGrid>
                <a:gridCol w="2769214"/>
                <a:gridCol w="5688986"/>
              </a:tblGrid>
              <a:tr h="6788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Number of STAs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and STAs type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N (e.g., 4) STAs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in each cubicle. STA_1 to STA_{N-M}: HEW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STA_{N-M+1} to STA_{N} : non-HEW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(N = TBD, M = TBD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zh-CN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595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Unmanaged </a:t>
                      </a: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STAs: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  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(e.g., 4)  </a:t>
                      </a: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STAs in a BSS. STA_{64N+1} to 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STA_{64N+</a:t>
                      </a: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-M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}: HEW</a:t>
                      </a:r>
                      <a:b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STA_{64N+</a:t>
                      </a: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-M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+1} to STA_{64N+</a:t>
                      </a: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}: non-HEW</a:t>
                      </a: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altLang="zh-CN" sz="1600" baseline="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 = TBD, M</a:t>
                      </a:r>
                      <a:r>
                        <a:rPr lang="en-US" altLang="zh-CN" sz="1600" baseline="-250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P2P</a:t>
                      </a:r>
                      <a:r>
                        <a:rPr lang="en-US" altLang="zh-CN" sz="1600" dirty="0" smtClean="0">
                          <a:solidFill>
                            <a:schemeClr val="accent2"/>
                          </a:solidFill>
                          <a:latin typeface="Times New Roman"/>
                          <a:ea typeface="Times New Roman"/>
                        </a:rPr>
                        <a:t> = TBD)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Non-HEW = 11b/g (TBD) in 2.4GHz</a:t>
                      </a:r>
                      <a:endParaRPr lang="zh-CN" altLang="zh-CN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Non-HEW = 11ac (TBD) in 5GHz</a:t>
                      </a:r>
                      <a:endParaRPr lang="zh-CN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7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Channel Model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AP-AP: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Model D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AP-STA: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Model D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STA-STA: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Model D 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Indoor: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AP/STA: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TGac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channel model D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STA/STA: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TGac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channel model  B 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Penetration Losses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</a:rPr>
                        <a:t>Penetration Losses: 7 dB / wall 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标题 1"/>
          <p:cNvSpPr txBox="1">
            <a:spLocks/>
          </p:cNvSpPr>
          <p:nvPr/>
        </p:nvSpPr>
        <p:spPr>
          <a:xfrm>
            <a:off x="381000" y="804863"/>
            <a:ext cx="7992814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Topology (cont’d)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Abstract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4384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This presentation provides </a:t>
            </a:r>
            <a:r>
              <a:rPr lang="en-US" altLang="zh-CN" sz="2400" b="1" dirty="0" smtClean="0"/>
              <a:t>a </a:t>
            </a:r>
            <a:r>
              <a:rPr lang="en-US" altLang="zh-CN" sz="2400" b="1" dirty="0" smtClean="0"/>
              <a:t>scenario for wireless office with </a:t>
            </a:r>
            <a:r>
              <a:rPr lang="en-US" altLang="zh-CN" sz="2400" b="1" dirty="0" smtClean="0"/>
              <a:t>interference. </a:t>
            </a:r>
            <a:r>
              <a:rPr lang="en-US" altLang="zh-CN" sz="2400" b="1" dirty="0" smtClean="0"/>
              <a:t>This </a:t>
            </a:r>
            <a:r>
              <a:rPr lang="en-US" altLang="zh-CN" sz="2400" b="1" dirty="0" smtClean="0"/>
              <a:t>scenario is a supplement and modification to the enterprise wireless office scenario introduced in [1], and aims to include several interferences.</a:t>
            </a:r>
            <a:endParaRPr lang="en-US" sz="2400" b="1" dirty="0" smtClean="0"/>
          </a:p>
          <a:p>
            <a:pPr algn="just"/>
            <a:endParaRPr lang="en-US" sz="2400" b="1" dirty="0" smtClean="0"/>
          </a:p>
        </p:txBody>
      </p:sp>
      <p:sp>
        <p:nvSpPr>
          <p:cNvPr id="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64225"/>
            <a:ext cx="1208087" cy="304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3400" y="1828800"/>
          <a:ext cx="8078946" cy="4084320"/>
        </p:xfrm>
        <a:graphic>
          <a:graphicData uri="http://schemas.openxmlformats.org/drawingml/2006/table">
            <a:tbl>
              <a:tblPr/>
              <a:tblGrid>
                <a:gridCol w="2672516"/>
                <a:gridCol w="5406430"/>
              </a:tblGrid>
              <a:tr h="22217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</a:rPr>
                        <a:t>PHY parameters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4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BW:  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All BSSs either all at 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2.4GHz, or all at 5GHz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[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20MHz BSS at 2.4GHz,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80 </a:t>
                      </a: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MHz 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BSS at 5GHz</a:t>
                      </a:r>
                      <a:r>
                        <a:rPr lang="en-GB" sz="1800" dirty="0" smtClean="0">
                          <a:latin typeface="Times New Roman"/>
                          <a:ea typeface="Times New Roman"/>
                        </a:rPr>
                        <a:t>]</a:t>
                      </a:r>
                      <a:endParaRPr lang="zh-CN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MCS: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[Up to MCS 9, BCC]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GI: 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[Long]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Data Preamble: 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</a:rPr>
                        <a:t>[11ac]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STA TX power 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[21dBm]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AP TX Power 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</a:rPr>
                        <a:t>[24dBm]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P2P STAs TX power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</a:rPr>
                        <a:t>[21dBm]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AP #of TX antennas 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</a:rPr>
                        <a:t>{4}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AP #of RX antennas 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</a:rPr>
                        <a:t>{4}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STA #of TX antennas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800">
                          <a:latin typeface="Times New Roman"/>
                          <a:ea typeface="Times New Roman"/>
                        </a:rPr>
                        <a:t>{1, 2}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STA #of RX antennas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800">
                          <a:latin typeface="Times New Roman"/>
                          <a:ea typeface="Times New Roman"/>
                        </a:rPr>
                        <a:t>{1, 2}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9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600" b="1">
                          <a:latin typeface="Times New Roman"/>
                          <a:ea typeface="Times New Roman"/>
                        </a:rPr>
                        <a:t>Paramters for P2P (if different from above)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2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P2P STAs TX power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endParaRPr lang="en-GB" sz="1800" dirty="0">
                        <a:latin typeface="Times New Roman"/>
                        <a:ea typeface="Times New Roman"/>
                      </a:endParaRPr>
                    </a:p>
                  </a:txBody>
                  <a:tcPr marL="90888" marR="90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标题 1"/>
          <p:cNvSpPr txBox="1">
            <a:spLocks/>
          </p:cNvSpPr>
          <p:nvPr/>
        </p:nvSpPr>
        <p:spPr>
          <a:xfrm>
            <a:off x="762000" y="8382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 Parameters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762000" y="8382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MAC Parameters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09600" y="1752600"/>
          <a:ext cx="7802560" cy="4191000"/>
        </p:xfrm>
        <a:graphic>
          <a:graphicData uri="http://schemas.openxmlformats.org/drawingml/2006/table">
            <a:tbl>
              <a:tblPr/>
              <a:tblGrid>
                <a:gridCol w="2654431"/>
                <a:gridCol w="5148129"/>
              </a:tblGrid>
              <a:tr h="21457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</a:rPr>
                        <a:t>MAC parameters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4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Access protocol parameters: 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[EDCA with default EDCA Parameters set]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9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Primary channels 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Channelization is 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TBD.</a:t>
                      </a:r>
                      <a:endParaRPr lang="zh-CN" sz="3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Aggregation:  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[A-MPDU / max aggregation size / BA window size, No  A-MSDU</a:t>
                      </a:r>
                      <a:r>
                        <a:rPr lang="en-GB" sz="1100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, with immediate BA]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Max # of retries 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[10]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RTS/CTS Threshold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[TBD]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Rate adaptation method 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[Ideal]</a:t>
                      </a:r>
                      <a:r>
                        <a:rPr lang="en-GB" sz="1100" dirty="0">
                          <a:latin typeface="Times New Roman"/>
                          <a:ea typeface="Times New Roman"/>
                        </a:rPr>
                        <a:t> 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Association</a:t>
                      </a:r>
                      <a:endParaRPr lang="zh-CN" sz="180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X% of STAs associate with the AP based on highest RSSI; 100-X% of STAs are not associated. 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506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latin typeface="Times New Roman"/>
                          <a:ea typeface="Times New Roman"/>
                        </a:rPr>
                        <a:t>Paramters</a:t>
                      </a:r>
                      <a:r>
                        <a:rPr lang="en-GB" sz="1600" b="1" dirty="0">
                          <a:latin typeface="Times New Roman"/>
                          <a:ea typeface="Times New Roman"/>
                        </a:rPr>
                        <a:t> for P2P (if different from above)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45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Primary channels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</a:rPr>
                        <a:t>TBD</a:t>
                      </a:r>
                      <a:endParaRPr lang="zh-CN" sz="1800" dirty="0">
                        <a:latin typeface="Times New Roman"/>
                        <a:ea typeface="Times New Roman"/>
                      </a:endParaRPr>
                    </a:p>
                  </a:txBody>
                  <a:tcPr marL="87779" marR="87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22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22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200" b="1" kern="0" dirty="0" smtClean="0">
                <a:ea typeface="굴림" pitchFamily="34" charset="-127"/>
                <a:cs typeface="+mj-cs"/>
              </a:rPr>
              <a:t>Summary</a:t>
            </a: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굴림" pitchFamily="34" charset="-127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600200"/>
            <a:ext cx="7772400" cy="2781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en-US" altLang="zh-CN" sz="2000" b="1" dirty="0" smtClean="0">
                <a:cs typeface="Times New Roman" pitchFamily="18" charset="0"/>
              </a:rPr>
              <a:t>1. We introduced the mixed enterprise office scenario with interference.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000" b="1" dirty="0" smtClean="0">
                <a:cs typeface="Times New Roman" pitchFamily="18" charset="0"/>
              </a:rPr>
              <a:t>2. This simulation scenario is made based on a survey about the small and medium companies.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000" b="1" dirty="0" smtClean="0">
                <a:cs typeface="Times New Roman" pitchFamily="18" charset="0"/>
              </a:rPr>
              <a:t>3. Three kinds of interferences are considered: 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zh-CN" sz="2000" kern="100" dirty="0" smtClean="0">
                <a:ea typeface="Times New Roman"/>
                <a:cs typeface="Times New Roman" pitchFamily="18" charset="0"/>
              </a:rPr>
              <a:t>a</a:t>
            </a:r>
            <a:r>
              <a:rPr lang="en-US" altLang="zh-CN" sz="2000" kern="100" dirty="0" smtClean="0">
                <a:ea typeface="Times New Roman"/>
                <a:cs typeface="Times New Roman" pitchFamily="18" charset="0"/>
              </a:rPr>
              <a:t>) </a:t>
            </a:r>
            <a:r>
              <a:rPr lang="en-US" altLang="zh-CN" sz="2000" kern="100" dirty="0" smtClean="0">
                <a:ea typeface="Times New Roman"/>
                <a:cs typeface="Times New Roman" pitchFamily="18" charset="0"/>
              </a:rPr>
              <a:t>Interference from P2P links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altLang="zh-CN" sz="2000" kern="100" dirty="0" smtClean="0">
                <a:ea typeface="Times New Roman"/>
                <a:cs typeface="Times New Roman" pitchFamily="18" charset="0"/>
              </a:rPr>
              <a:t>b</a:t>
            </a:r>
            <a:r>
              <a:rPr lang="en-US" altLang="zh-CN" sz="2000" kern="100" dirty="0" smtClean="0">
                <a:ea typeface="Times New Roman"/>
                <a:cs typeface="Times New Roman" pitchFamily="18" charset="0"/>
              </a:rPr>
              <a:t>) </a:t>
            </a:r>
            <a:r>
              <a:rPr lang="en-US" altLang="zh-CN" sz="2000" kern="100" dirty="0" smtClean="0">
                <a:ea typeface="Times New Roman"/>
                <a:cs typeface="Times New Roman" pitchFamily="18" charset="0"/>
              </a:rPr>
              <a:t>Interferences between APs within different managed ESSs</a:t>
            </a:r>
            <a:endParaRPr lang="en-US" altLang="zh-CN" sz="2000" b="1" dirty="0" smtClean="0">
              <a:cs typeface="Times New Roman" pitchFamily="18" charset="0"/>
            </a:endParaRPr>
          </a:p>
        </p:txBody>
      </p:sp>
      <p:sp>
        <p:nvSpPr>
          <p:cNvPr id="8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ko-KR" b="1" dirty="0" smtClean="0">
                <a:ea typeface="굴림" pitchFamily="34" charset="-127"/>
              </a:rPr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23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23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762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References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967567"/>
            <a:ext cx="8077200" cy="336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800" b="1" kern="0" dirty="0" smtClean="0">
                <a:ea typeface="굴림" pitchFamily="34" charset="-127"/>
              </a:rPr>
              <a:t>[1]  11-13-1001-05-0hew-simulation-scenarios-document-template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ko-KR" sz="1800" b="1" kern="0" dirty="0" smtClean="0">
                <a:ea typeface="굴림" pitchFamily="34" charset="-127"/>
              </a:rPr>
              <a:t>[2]</a:t>
            </a:r>
            <a:r>
              <a:rPr lang="en-US" altLang="zh-CN" sz="1800" b="1" dirty="0" smtClean="0">
                <a:cs typeface="Times New Roman" pitchFamily="18" charset="0"/>
              </a:rPr>
              <a:t> http://epp.eurostat.ec.europa.eu/statistics_explained/index.php/Small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zh-CN" sz="1800" b="1" dirty="0" smtClean="0">
                <a:cs typeface="Times New Roman" pitchFamily="18" charset="0"/>
              </a:rPr>
              <a:t>      _</a:t>
            </a:r>
            <a:r>
              <a:rPr lang="en-US" altLang="zh-CN" sz="1800" b="1" dirty="0" err="1" smtClean="0">
                <a:cs typeface="Times New Roman" pitchFamily="18" charset="0"/>
              </a:rPr>
              <a:t>and_medium-sized_enterprises</a:t>
            </a:r>
            <a:endParaRPr lang="en-US" altLang="zh-CN" sz="1800" b="1" kern="0" dirty="0" smtClean="0">
              <a:ea typeface="굴림" pitchFamily="34" charset="-127"/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ko-KR" sz="1800" b="1" kern="0" dirty="0" smtClean="0">
                <a:ea typeface="굴림" pitchFamily="34" charset="-127"/>
              </a:rPr>
              <a:t>[3] </a:t>
            </a:r>
            <a:r>
              <a:rPr lang="en-US" altLang="zh-CN" sz="1800" b="1" dirty="0" smtClean="0">
                <a:cs typeface="Times New Roman" pitchFamily="18" charset="0"/>
              </a:rPr>
              <a:t>http://en.wikipedia.org/wiki/Small_and_medium_enterprise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zh-CN" sz="1800" b="1" dirty="0" smtClean="0">
                <a:cs typeface="Times New Roman" pitchFamily="18" charset="0"/>
              </a:rPr>
              <a:t>[4] http://en.wikipedia.org/wiki/Small_business                                  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zh-CN" sz="1800" b="1" dirty="0" smtClean="0">
                <a:cs typeface="Times New Roman" pitchFamily="18" charset="0"/>
              </a:rPr>
              <a:t>[5] http://baike.baidu.com/link?url=ri9TNdkuu9WsgDBaWBRnIt7Wu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zh-CN" sz="1800" b="1" dirty="0" smtClean="0">
                <a:cs typeface="Times New Roman" pitchFamily="18" charset="0"/>
              </a:rPr>
              <a:t>      qCvzAvjpsvzxlLQm7Jupx5NxHAD8SBKlz2GgT3aU7vOONhjiV_J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altLang="zh-CN" sz="1800" b="1" dirty="0" smtClean="0">
                <a:cs typeface="Times New Roman" pitchFamily="18" charset="0"/>
              </a:rPr>
              <a:t>      e9ielCEtAq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1800" b="1" dirty="0" smtClean="0">
                <a:cs typeface="Times New Roman" pitchFamily="18" charset="0"/>
              </a:rPr>
              <a:t>[6] 11-13-1176-00-0hew-some-simulation-scenarios-for-hew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1800" b="1" dirty="0" smtClean="0">
                <a:cs typeface="Times New Roman" pitchFamily="18" charset="0"/>
              </a:rPr>
              <a:t>[7] 11-13-1114-00-0hew-simulation-scenario-for-unplanned-wi-fi-network</a:t>
            </a:r>
            <a:endParaRPr lang="en-US" sz="2000" b="1" dirty="0"/>
          </a:p>
        </p:txBody>
      </p:sp>
      <p:sp>
        <p:nvSpPr>
          <p:cNvPr id="8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2" y="257300"/>
            <a:ext cx="1208087" cy="381000"/>
          </a:xfrm>
          <a:noFill/>
        </p:spPr>
        <p:txBody>
          <a:bodyPr/>
          <a:lstStyle/>
          <a:p>
            <a:r>
              <a:rPr lang="en-US" altLang="ko-KR" b="1" dirty="0" smtClean="0">
                <a:ea typeface="굴림" pitchFamily="34" charset="-127"/>
              </a:rPr>
              <a:t>Jan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762000" y="8382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914400" y="9906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</a:t>
            </a: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Topologies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28601" y="2237601"/>
            <a:ext cx="4191001" cy="2264224"/>
            <a:chOff x="1722016" y="1188593"/>
            <a:chExt cx="5970808" cy="3225780"/>
          </a:xfrm>
        </p:grpSpPr>
        <p:sp>
          <p:nvSpPr>
            <p:cNvPr id="7" name="矩形 6"/>
            <p:cNvSpPr>
              <a:spLocks noChangeAspect="1"/>
            </p:cNvSpPr>
            <p:nvPr/>
          </p:nvSpPr>
          <p:spPr bwMode="auto">
            <a:xfrm>
              <a:off x="2135099" y="1617586"/>
              <a:ext cx="1392632" cy="1392631"/>
            </a:xfrm>
            <a:prstGeom prst="rect">
              <a:avLst/>
            </a:prstGeom>
            <a:solidFill>
              <a:srgbClr val="FF000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BSS3</a:t>
              </a:r>
              <a:endPara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8" name="矩形 7"/>
            <p:cNvSpPr>
              <a:spLocks noChangeAspect="1"/>
            </p:cNvSpPr>
            <p:nvPr/>
          </p:nvSpPr>
          <p:spPr bwMode="auto">
            <a:xfrm>
              <a:off x="3527885" y="1617586"/>
              <a:ext cx="1392632" cy="1392631"/>
            </a:xfrm>
            <a:prstGeom prst="rect">
              <a:avLst/>
            </a:prstGeom>
            <a:solidFill>
              <a:srgbClr val="00B0F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BSS4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9" name="矩形 8"/>
            <p:cNvSpPr>
              <a:spLocks noChangeAspect="1"/>
            </p:cNvSpPr>
            <p:nvPr/>
          </p:nvSpPr>
          <p:spPr bwMode="auto">
            <a:xfrm>
              <a:off x="3527885" y="3021742"/>
              <a:ext cx="1392632" cy="1392631"/>
            </a:xfrm>
            <a:prstGeom prst="rect">
              <a:avLst/>
            </a:prstGeom>
            <a:solidFill>
              <a:srgbClr val="EB05A9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BSS2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0" name="矩形 9"/>
            <p:cNvSpPr>
              <a:spLocks noChangeAspect="1"/>
            </p:cNvSpPr>
            <p:nvPr/>
          </p:nvSpPr>
          <p:spPr bwMode="auto">
            <a:xfrm>
              <a:off x="2135099" y="3021742"/>
              <a:ext cx="1392632" cy="1392631"/>
            </a:xfrm>
            <a:prstGeom prst="rect">
              <a:avLst/>
            </a:prstGeom>
            <a:solidFill>
              <a:srgbClr val="00B05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BSS1</a:t>
              </a:r>
              <a:endParaRPr lang="zh-CN" altLang="en-US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cxnSp>
          <p:nvCxnSpPr>
            <p:cNvPr id="11" name="直接箭头连接符 10"/>
            <p:cNvCxnSpPr/>
            <p:nvPr/>
          </p:nvCxnSpPr>
          <p:spPr bwMode="auto">
            <a:xfrm>
              <a:off x="2135099" y="1536103"/>
              <a:ext cx="139278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/>
            <p:nvPr/>
          </p:nvCxnSpPr>
          <p:spPr bwMode="auto">
            <a:xfrm rot="16200000">
              <a:off x="1345853" y="2325349"/>
              <a:ext cx="139278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16200000">
              <a:off x="1484393" y="2145133"/>
              <a:ext cx="869879" cy="394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20 m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81935" y="1188593"/>
              <a:ext cx="843911" cy="394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20 m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矩形 14"/>
            <p:cNvSpPr>
              <a:spLocks noChangeAspect="1"/>
            </p:cNvSpPr>
            <p:nvPr/>
          </p:nvSpPr>
          <p:spPr bwMode="auto">
            <a:xfrm>
              <a:off x="4907406" y="1617586"/>
              <a:ext cx="1392632" cy="1392631"/>
            </a:xfrm>
            <a:prstGeom prst="rect">
              <a:avLst/>
            </a:prstGeom>
            <a:solidFill>
              <a:srgbClr val="92D05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BSS7</a:t>
              </a:r>
              <a:endPara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6" name="矩形 15"/>
            <p:cNvSpPr>
              <a:spLocks noChangeAspect="1"/>
            </p:cNvSpPr>
            <p:nvPr/>
          </p:nvSpPr>
          <p:spPr bwMode="auto">
            <a:xfrm>
              <a:off x="6300192" y="1617586"/>
              <a:ext cx="1392632" cy="1392631"/>
            </a:xfrm>
            <a:prstGeom prst="rect">
              <a:avLst/>
            </a:prstGeom>
            <a:solidFill>
              <a:srgbClr val="7030A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BSS8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7" name="矩形 16"/>
            <p:cNvSpPr>
              <a:spLocks noChangeAspect="1"/>
            </p:cNvSpPr>
            <p:nvPr/>
          </p:nvSpPr>
          <p:spPr bwMode="auto">
            <a:xfrm>
              <a:off x="6300192" y="3021742"/>
              <a:ext cx="1392632" cy="1392631"/>
            </a:xfrm>
            <a:prstGeom prst="rect">
              <a:avLst/>
            </a:prstGeom>
            <a:solidFill>
              <a:srgbClr val="FFFF0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18" name="矩形 17"/>
            <p:cNvSpPr>
              <a:spLocks noChangeAspect="1"/>
            </p:cNvSpPr>
            <p:nvPr/>
          </p:nvSpPr>
          <p:spPr bwMode="auto">
            <a:xfrm>
              <a:off x="4907406" y="3021742"/>
              <a:ext cx="1392632" cy="1392631"/>
            </a:xfrm>
            <a:prstGeom prst="rect">
              <a:avLst/>
            </a:prstGeom>
            <a:solidFill>
              <a:srgbClr val="EB05A9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1" hangingPunct="1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BSS5</a:t>
              </a:r>
              <a:endParaRPr lang="zh-CN" altLang="en-US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990600" y="1828800"/>
            <a:ext cx="723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Different locations of the small and medium enterprises can also be considered.</a:t>
            </a:r>
            <a:endParaRPr lang="zh-CN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4648199" y="3962400"/>
            <a:ext cx="4282351" cy="2362200"/>
            <a:chOff x="1722016" y="1257546"/>
            <a:chExt cx="5970808" cy="3156827"/>
          </a:xfrm>
        </p:grpSpPr>
        <p:sp>
          <p:nvSpPr>
            <p:cNvPr id="21" name="矩形 20"/>
            <p:cNvSpPr>
              <a:spLocks noChangeAspect="1"/>
            </p:cNvSpPr>
            <p:nvPr/>
          </p:nvSpPr>
          <p:spPr bwMode="auto">
            <a:xfrm>
              <a:off x="2135099" y="1617586"/>
              <a:ext cx="1392632" cy="1392631"/>
            </a:xfrm>
            <a:prstGeom prst="rect">
              <a:avLst/>
            </a:prstGeom>
            <a:solidFill>
              <a:srgbClr val="FF000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BSS3</a:t>
              </a:r>
              <a:endPara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22" name="矩形 21"/>
            <p:cNvSpPr>
              <a:spLocks noChangeAspect="1"/>
            </p:cNvSpPr>
            <p:nvPr/>
          </p:nvSpPr>
          <p:spPr bwMode="auto">
            <a:xfrm>
              <a:off x="3527885" y="1617586"/>
              <a:ext cx="1392632" cy="1392631"/>
            </a:xfrm>
            <a:prstGeom prst="rect">
              <a:avLst/>
            </a:prstGeom>
            <a:solidFill>
              <a:srgbClr val="EB05A9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1" hangingPunct="1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BSS4</a:t>
              </a:r>
              <a:endParaRPr lang="zh-CN" altLang="en-US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23" name="矩形 22"/>
            <p:cNvSpPr>
              <a:spLocks noChangeAspect="1"/>
            </p:cNvSpPr>
            <p:nvPr/>
          </p:nvSpPr>
          <p:spPr bwMode="auto">
            <a:xfrm>
              <a:off x="3527885" y="3021742"/>
              <a:ext cx="1392632" cy="1392631"/>
            </a:xfrm>
            <a:prstGeom prst="rect">
              <a:avLst/>
            </a:prstGeom>
            <a:solidFill>
              <a:srgbClr val="EB05A9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BSS2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24" name="矩形 23"/>
            <p:cNvSpPr>
              <a:spLocks noChangeAspect="1"/>
            </p:cNvSpPr>
            <p:nvPr/>
          </p:nvSpPr>
          <p:spPr bwMode="auto">
            <a:xfrm>
              <a:off x="2135099" y="3021742"/>
              <a:ext cx="1392632" cy="1392631"/>
            </a:xfrm>
            <a:prstGeom prst="rect">
              <a:avLst/>
            </a:prstGeom>
            <a:solidFill>
              <a:srgbClr val="00B0F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BSS1</a:t>
              </a:r>
              <a:endParaRPr lang="zh-CN" altLang="en-US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>
              <a:off x="2135099" y="1536103"/>
              <a:ext cx="139278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 bwMode="auto">
            <a:xfrm rot="16200000">
              <a:off x="1345853" y="2325349"/>
              <a:ext cx="1392786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 rot="16200000">
              <a:off x="1527275" y="2102252"/>
              <a:ext cx="775697" cy="386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20 m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65728" y="1257546"/>
              <a:ext cx="809175" cy="370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20 m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矩形 28"/>
            <p:cNvSpPr>
              <a:spLocks noChangeAspect="1"/>
            </p:cNvSpPr>
            <p:nvPr/>
          </p:nvSpPr>
          <p:spPr bwMode="auto">
            <a:xfrm>
              <a:off x="4907406" y="1617586"/>
              <a:ext cx="1392632" cy="1392631"/>
            </a:xfrm>
            <a:prstGeom prst="rect">
              <a:avLst/>
            </a:prstGeom>
            <a:solidFill>
              <a:srgbClr val="92D05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BSS7</a:t>
              </a:r>
              <a:endPara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30" name="矩形 29"/>
            <p:cNvSpPr>
              <a:spLocks noChangeAspect="1"/>
            </p:cNvSpPr>
            <p:nvPr/>
          </p:nvSpPr>
          <p:spPr bwMode="auto">
            <a:xfrm>
              <a:off x="6300192" y="1617586"/>
              <a:ext cx="1392632" cy="1392631"/>
            </a:xfrm>
            <a:prstGeom prst="rect">
              <a:avLst/>
            </a:prstGeom>
            <a:solidFill>
              <a:srgbClr val="7030A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BSS8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31" name="矩形 30"/>
            <p:cNvSpPr>
              <a:spLocks noChangeAspect="1"/>
            </p:cNvSpPr>
            <p:nvPr/>
          </p:nvSpPr>
          <p:spPr bwMode="auto">
            <a:xfrm>
              <a:off x="6300192" y="3021742"/>
              <a:ext cx="1392632" cy="1392631"/>
            </a:xfrm>
            <a:prstGeom prst="rect">
              <a:avLst/>
            </a:prstGeom>
            <a:solidFill>
              <a:srgbClr val="FFFF0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BSS6</a:t>
              </a:r>
              <a:endPara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  <p:sp>
          <p:nvSpPr>
            <p:cNvPr id="32" name="矩形 31"/>
            <p:cNvSpPr>
              <a:spLocks noChangeAspect="1"/>
            </p:cNvSpPr>
            <p:nvPr/>
          </p:nvSpPr>
          <p:spPr bwMode="auto">
            <a:xfrm>
              <a:off x="4907406" y="3021742"/>
              <a:ext cx="1392632" cy="1392631"/>
            </a:xfrm>
            <a:prstGeom prst="rect">
              <a:avLst/>
            </a:prstGeom>
            <a:solidFill>
              <a:srgbClr val="00B050"/>
            </a:solidFill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r>
                <a:rPr lang="en-US" altLang="zh-CN" dirty="0" smtClean="0">
                  <a:solidFill>
                    <a:schemeClr val="tx1"/>
                  </a:solidFill>
                  <a:latin typeface="Times New Roman" pitchFamily="18" charset="0"/>
                  <a:ea typeface="宋体" charset="-122"/>
                  <a:cs typeface="Times New Roman" pitchFamily="18" charset="0"/>
                </a:rPr>
                <a:t>BSS5</a:t>
              </a:r>
              <a:endParaRPr lang="zh-CN" altLang="en-US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914400" y="9906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</a:t>
            </a: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Dense Scenarios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7" name="图片 146" descr="Toplogy_dens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514600"/>
            <a:ext cx="4039117" cy="3962400"/>
          </a:xfrm>
          <a:prstGeom prst="rect">
            <a:avLst/>
          </a:prstGeom>
        </p:spPr>
      </p:pic>
      <p:graphicFrame>
        <p:nvGraphicFramePr>
          <p:cNvPr id="148" name="表格 147"/>
          <p:cNvGraphicFramePr>
            <a:graphicFrameLocks noGrp="1"/>
          </p:cNvGraphicFramePr>
          <p:nvPr/>
        </p:nvGraphicFramePr>
        <p:xfrm>
          <a:off x="685800" y="1676400"/>
          <a:ext cx="8153400" cy="731520"/>
        </p:xfrm>
        <a:graphic>
          <a:graphicData uri="http://schemas.openxmlformats.org/drawingml/2006/table">
            <a:tbl>
              <a:tblPr/>
              <a:tblGrid>
                <a:gridCol w="2669423"/>
                <a:gridCol w="5483977"/>
              </a:tblGrid>
              <a:tr h="5385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Times New Roman"/>
                        </a:rPr>
                        <a:t>APs location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Four APs are</a:t>
                      </a:r>
                      <a:r>
                        <a:rPr lang="en-US" altLang="zh-CN" sz="1600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located in </a:t>
                      </a: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the office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Installed on the ceiling at (x=5,y=5,z=3), (x=15,y=5,z=3)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(x=5,y=15,z=3), (x=15,y=15,z=3)</a:t>
                      </a:r>
                      <a:endParaRPr lang="zh-CN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9" name="表格 148"/>
          <p:cNvGraphicFramePr>
            <a:graphicFrameLocks noGrp="1"/>
          </p:cNvGraphicFramePr>
          <p:nvPr/>
        </p:nvGraphicFramePr>
        <p:xfrm>
          <a:off x="5029200" y="3387865"/>
          <a:ext cx="3276600" cy="2449055"/>
        </p:xfrm>
        <a:graphic>
          <a:graphicData uri="http://schemas.openxmlformats.org/drawingml/2006/table">
            <a:tbl>
              <a:tblPr/>
              <a:tblGrid>
                <a:gridCol w="3276600"/>
              </a:tblGrid>
              <a:tr h="4983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Channel Model (TBD)</a:t>
                      </a:r>
                      <a:endParaRPr lang="zh-CN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0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AP-AP: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Model D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AP-STA: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Model D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STA-STA: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Model D 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Indoor: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AP/STA: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TGac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channel model D</a:t>
                      </a:r>
                      <a:endParaRPr lang="zh-CN" altLang="zh-CN" sz="16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STA/STA: 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TGn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GB" altLang="zh-CN" sz="1600" dirty="0" err="1" smtClean="0">
                          <a:latin typeface="Times New Roman"/>
                          <a:ea typeface="Times New Roman"/>
                        </a:rPr>
                        <a:t>TGac</a:t>
                      </a:r>
                      <a:r>
                        <a:rPr lang="en-GB" altLang="zh-CN" sz="1600" dirty="0" smtClean="0">
                          <a:latin typeface="Times New Roman"/>
                          <a:ea typeface="Times New Roman"/>
                        </a:rPr>
                        <a:t> channel model  B </a:t>
                      </a:r>
                      <a:endParaRPr lang="zh-CN" sz="1600" dirty="0">
                        <a:latin typeface="Times New Roman"/>
                        <a:ea typeface="Times New Roman"/>
                      </a:endParaRPr>
                    </a:p>
                  </a:txBody>
                  <a:tcPr marL="77768" marR="77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914400" y="838200"/>
            <a:ext cx="7632700" cy="8715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More </a:t>
            </a:r>
            <a:r>
              <a:rPr lang="en-US" altLang="zh-CN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Dense Scenarios with unmanaged P2P links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图片 8" descr="Toplogy_dense_unmanagedP2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8521" y="1828800"/>
            <a:ext cx="4657079" cy="45686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828800"/>
            <a:ext cx="8077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altLang="zh-CN" sz="2400" dirty="0" smtClean="0">
                <a:cs typeface="Times New Roman" pitchFamily="18" charset="0"/>
              </a:rPr>
              <a:t>Introduction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altLang="zh-CN" sz="2400" dirty="0" smtClean="0">
                <a:cs typeface="Times New Roman" pitchFamily="18" charset="0"/>
              </a:rPr>
              <a:t>Motivation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altLang="zh-CN" sz="2400" dirty="0" smtClean="0">
                <a:cs typeface="Times New Roman" pitchFamily="18" charset="0"/>
              </a:rPr>
              <a:t>Interference Classifications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altLang="zh-CN" sz="2400" dirty="0" smtClean="0">
                <a:cs typeface="Times New Roman" pitchFamily="18" charset="0"/>
              </a:rPr>
              <a:t>Small and Medium Enterprise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altLang="zh-CN" sz="2400" dirty="0" smtClean="0">
                <a:cs typeface="Times New Roman" pitchFamily="18" charset="0"/>
              </a:rPr>
              <a:t>Mixed Enterprise Office Scenario with Interference</a:t>
            </a:r>
            <a:endParaRPr lang="zh-CN" altLang="en-US" sz="4400" b="1" dirty="0"/>
          </a:p>
        </p:txBody>
      </p:sp>
      <p:sp>
        <p:nvSpPr>
          <p:cNvPr id="5" name="矩形 4"/>
          <p:cNvSpPr/>
          <p:nvPr/>
        </p:nvSpPr>
        <p:spPr>
          <a:xfrm>
            <a:off x="685800" y="1066800"/>
            <a:ext cx="320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/>
              <a:t>Outline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27081" y="3105835"/>
            <a:ext cx="2689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cs typeface="Times New Roman" pitchFamily="18" charset="0"/>
              </a:rPr>
              <a:t>Introduction</a:t>
            </a:r>
            <a:endParaRPr lang="zh-CN" altLang="en-US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43608" y="1412776"/>
          <a:ext cx="7200802" cy="4532116"/>
        </p:xfrm>
        <a:graphic>
          <a:graphicData uri="http://schemas.openxmlformats.org/drawingml/2006/table">
            <a:tbl>
              <a:tblPr/>
              <a:tblGrid>
                <a:gridCol w="207425"/>
                <a:gridCol w="1076015"/>
                <a:gridCol w="2288874"/>
                <a:gridCol w="1047205"/>
                <a:gridCol w="750474"/>
                <a:gridCol w="1057289"/>
                <a:gridCol w="773520"/>
              </a:tblGrid>
              <a:tr h="519808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1252" marR="11252" marT="11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Scenario Name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Topology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Management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Channel Model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Homogeneity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~Traffic Model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3111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zh-CN" sz="13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1252" marR="11252" marT="11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Residential</a:t>
                      </a:r>
                      <a:endParaRPr lang="zh-CN" sz="13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  - Apartment bldg.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e.g. ~10m x 10m </a:t>
                      </a:r>
                      <a:r>
                        <a:rPr lang="en-US" sz="13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apts</a:t>
                      </a: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in a multi-floor bldg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~10s of STAs/AP, P2P pairs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3010" marR="93010" marT="46505" marB="4650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Unmanaged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zh-CN" sz="13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Home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854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1252" marR="11252" marT="11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300" kern="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 - Dense small BSSs  with clusters</a:t>
                      </a: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300" kern="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~10-20m inter AP distance, </a:t>
                      </a: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300" kern="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 of STAs/AP, P2P pairs</a:t>
                      </a:r>
                      <a:endParaRPr lang="zh-CN" sz="1300" kern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3010" marR="93010" marT="46505" marB="4650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 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0775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1252" marR="11252" marT="11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 Small  BSS Hotspot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300" kern="100" dirty="0" smtClean="0">
                          <a:latin typeface="Times New Roman"/>
                          <a:ea typeface="Times New Roman"/>
                          <a:cs typeface="Arial"/>
                        </a:rPr>
                        <a:t>C - Dense small BSSs, uniform</a:t>
                      </a: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300" kern="100" dirty="0" smtClean="0">
                          <a:latin typeface="Times New Roman"/>
                          <a:ea typeface="Times New Roman"/>
                          <a:cs typeface="Arial"/>
                        </a:rPr>
                        <a:t>e.g. ~10-20m inter AP distance</a:t>
                      </a: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300" kern="100" dirty="0" smtClean="0"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3010" marR="93010" marT="46505" marB="4650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8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1252" marR="11252" marT="11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 - Large BSSs, uniform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100-200m inter AP distance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</a:t>
                      </a:r>
                      <a:endParaRPr lang="zh-CN" sz="13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zh-CN" sz="13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</a:t>
                      </a:r>
                      <a:endParaRPr lang="zh-CN" sz="13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1322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4a</a:t>
                      </a:r>
                      <a:endParaRPr lang="zh-CN" sz="13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1252" marR="11252" marT="11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 Residential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D+A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 + Unmanaged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Hierarchical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+ Home</a:t>
                      </a:r>
                      <a:endParaRPr lang="zh-CN" sz="13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751" marR="9751" marT="97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标题 3"/>
          <p:cNvSpPr txBox="1">
            <a:spLocks/>
          </p:cNvSpPr>
          <p:nvPr/>
        </p:nvSpPr>
        <p:spPr>
          <a:xfrm>
            <a:off x="609600" y="685800"/>
            <a:ext cx="7632700" cy="57755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j-ea"/>
                <a:cs typeface="Times New Roman" pitchFamily="18" charset="0"/>
              </a:rPr>
              <a:t>Scenarios Summary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00" y="11092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dirty="0" smtClean="0"/>
              <a:t>Ref: [1]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27081" y="3105835"/>
            <a:ext cx="2364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cs typeface="Times New Roman" pitchFamily="18" charset="0"/>
              </a:rPr>
              <a:t>Motivation</a:t>
            </a:r>
            <a:endParaRPr lang="zh-CN" altLang="en-US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3"/>
          <p:cNvSpPr txBox="1">
            <a:spLocks/>
          </p:cNvSpPr>
          <p:nvPr/>
        </p:nvSpPr>
        <p:spPr>
          <a:xfrm>
            <a:off x="609600" y="794048"/>
            <a:ext cx="7632700" cy="57755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Motivation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55576" y="1712416"/>
            <a:ext cx="7704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400" b="1" dirty="0" smtClean="0">
                <a:cs typeface="Times New Roman" pitchFamily="18" charset="0"/>
              </a:rPr>
              <a:t>  Comments to consider interference in scenario 2 [1]:</a:t>
            </a:r>
            <a:endParaRPr lang="en-US" altLang="zh-C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Tx/>
              <a:buChar char="-"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 [SM23] As this scenario comprises one floor only, it seems important to add additional sources of interference.</a:t>
            </a:r>
          </a:p>
          <a:p>
            <a:pPr lvl="1">
              <a:buFontTx/>
              <a:buChar char="-"/>
            </a:pPr>
            <a:r>
              <a:rPr lang="en-US" altLang="zh-CN" sz="2000" dirty="0" smtClean="0">
                <a:cs typeface="Times New Roman" pitchFamily="18" charset="0"/>
              </a:rPr>
              <a:t>  [DY] Interference cannot be omitted, especially for the case of small / medium companies, which only rent several rooms of one floor and have some small companies around. Actually, most of the companies are small/medium in the world.</a:t>
            </a:r>
          </a:p>
          <a:p>
            <a:pPr lvl="1">
              <a:buFontTx/>
              <a:buChar char="-"/>
            </a:pPr>
            <a:r>
              <a:rPr lang="en-US" altLang="zh-CN" sz="2000" dirty="0" smtClean="0">
                <a:cs typeface="Times New Roman" pitchFamily="18" charset="0"/>
              </a:rPr>
              <a:t>  [Jason] I think that Interfering scenario including P2P links and unmanaged stand-alone APs should be considered.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400" b="1" dirty="0" smtClean="0">
                <a:cs typeface="Times New Roman" pitchFamily="18" charset="0"/>
              </a:rPr>
              <a:t>  There are also some proposals for interference in scenario 2 [6][7]</a:t>
            </a: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84378" y="3105835"/>
            <a:ext cx="5575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b="1" dirty="0" smtClean="0">
                <a:cs typeface="Times New Roman" pitchFamily="18" charset="0"/>
              </a:rPr>
              <a:t>Interference Classifications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Jan 2014</a:t>
            </a:r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533400" y="762001"/>
            <a:ext cx="7632700" cy="6858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Interference Classifications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755576" y="1560984"/>
            <a:ext cx="7632700" cy="415401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Four kinds of interferences are introduced in [1]:</a:t>
            </a: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zh-CN" sz="2000" b="1" kern="0" dirty="0" smtClean="0">
                <a:cs typeface="Times New Roman" pitchFamily="18" charset="0"/>
              </a:rPr>
              <a:t>Considered in the proposed scenario: </a:t>
            </a: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Interference 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with unmanaged networks (unmanaged P2P links).</a:t>
            </a:r>
          </a:p>
          <a:p>
            <a:pPr marL="457200" lvl="0" indent="-457200">
              <a:spcBef>
                <a:spcPct val="20000"/>
              </a:spcBef>
              <a:buFontTx/>
              <a:buAutoNum type="arabicPeriod"/>
            </a:pPr>
            <a:r>
              <a:rPr lang="en-US" altLang="zh-CN" sz="2000" dirty="0" smtClean="0">
                <a:cs typeface="Times New Roman" pitchFamily="18" charset="0"/>
              </a:rPr>
              <a:t>Interference between APs belonging to different managed ESS due to the presence of multiple operators.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zh-CN" sz="2000" b="1" kern="0" dirty="0" smtClean="0">
                <a:cs typeface="Times New Roman" pitchFamily="18" charset="0"/>
              </a:rPr>
              <a:t>Not Considered in the proposed scenario: </a:t>
            </a:r>
            <a:endParaRPr lang="en-US" altLang="zh-CN" sz="2000" dirty="0" smtClean="0"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 startAt="3"/>
            </a:pPr>
            <a:r>
              <a:rPr lang="en-US" altLang="zh-CN" sz="2000" kern="0" dirty="0" smtClean="0">
                <a:cs typeface="Times New Roman" pitchFamily="18" charset="0"/>
              </a:rPr>
              <a:t>Interference between APs belonging to the same managed ESS due to high density deployment (OBSS interference , in high SNR conditions</a:t>
            </a:r>
            <a:r>
              <a:rPr lang="en-US" altLang="zh-CN" sz="2000" kern="0" dirty="0" smtClean="0">
                <a:cs typeface="Times New Roman" pitchFamily="18" charset="0"/>
              </a:rPr>
              <a:t>).</a:t>
            </a:r>
            <a:endParaRPr lang="en-US" altLang="zh-CN" sz="2000" dirty="0" smtClean="0"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 startAt="3"/>
            </a:pPr>
            <a:r>
              <a:rPr lang="en-US" altLang="zh-CN" sz="2000" dirty="0" smtClean="0">
                <a:cs typeface="Times New Roman" pitchFamily="18" charset="0"/>
              </a:rPr>
              <a:t>Interference </a:t>
            </a:r>
            <a:r>
              <a:rPr lang="en-US" altLang="zh-CN" sz="2000" dirty="0" smtClean="0">
                <a:cs typeface="Times New Roman" pitchFamily="18" charset="0"/>
              </a:rPr>
              <a:t>with unmanaged stand-alone APs. 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26426</TotalTime>
  <Words>1679</Words>
  <Application>Microsoft Office PowerPoint</Application>
  <PresentationFormat>全屏显示(4:3)</PresentationFormat>
  <Paragraphs>389</Paragraphs>
  <Slides>26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29" baseType="lpstr">
      <vt:lpstr>1_802.11-09/0091r0</vt:lpstr>
      <vt:lpstr>Document</vt:lpstr>
      <vt:lpstr>Visio</vt:lpstr>
      <vt:lpstr>Wireless Office Scenario with Interference</vt:lpstr>
      <vt:lpstr>Abstract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Yang Xun</cp:lastModifiedBy>
  <cp:revision>1168</cp:revision>
  <cp:lastPrinted>1998-02-10T13:28:06Z</cp:lastPrinted>
  <dcterms:created xsi:type="dcterms:W3CDTF">2008-03-19T13:28:15Z</dcterms:created>
  <dcterms:modified xsi:type="dcterms:W3CDTF">2014-01-23T17:06:53Z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(4)ndN2+f5+H6Oa5Ar6D/fsOfPwynaVO7upP6OyTHHzJNNJ6YE2CI08GRTvxADfg3gt9clyY7QW_x000d_
BNGbcPtbIW/Trq/DozI3VVpEtZc96UFleYLRn2MmKawXIEWzEndtJa+EpVDyytG95bl8a5hT_x000d_
d8CwwoNR9UQ02xfE78py3qFcwykDEG6koFCxfghDuWfrLgpV147Wb92kMu6P33SZzddT2u5l_x000d_
Hz2uwBiv1xqYHuSRbi</vt:lpwstr>
  </property>
  <property fmtid="{D5CDD505-2E9C-101B-9397-08002B2CF9AE}" pid="3" name="_ms_pID_725343_00">
    <vt:lpwstr>_</vt:lpwstr>
  </property>
  <property fmtid="{D5CDD505-2E9C-101B-9397-08002B2CF9AE}" pid="4" name="_ms_pID_7253431">
    <vt:lpwstr>zqUUtTSVOhp3CcbsvUPftqRfyd9hf1MX8ttnii9h4oUA3y+YsBEiqe_x000d_
bmBsp+QHmGWYbHNQCwkcYzo0ZzwwD18U3jHtGKQaCzzy1EeUZzBV3hkYPqQtFUuW402uNFa8_x000d_
Hay1DLMwnkCZWQ6RddTeuPYiI/3GRMGms6yE1JFMOTl/1+GWuYtFSAq69Kb97ckqcuJVd1CD_x000d_
ije719ZQL4X1cAZfsO4VaN6fnDReXpUNATRI</vt:lpwstr>
  </property>
  <property fmtid="{D5CDD505-2E9C-101B-9397-08002B2CF9AE}" pid="5" name="_ms_pID_7253431_00">
    <vt:lpwstr>_</vt:lpwstr>
  </property>
  <property fmtid="{D5CDD505-2E9C-101B-9397-08002B2CF9AE}" pid="6" name="_ms_pID_7253432">
    <vt:lpwstr>mi3HxbcV0hJdXjpcCZui7puhUKdMtPru0FJP_x000d_
fHSqL/aHxi0tEq0zW2lYpGe4if1fG+wqZWNi8snzuV3PbBOAbs9HLX6N3WWa9+KaVxLdzqlt_x000d_
qIcT+lYUABfGQGaZ0wJf9vwy5/kjYN9F9bYQiqauw7By4ziSiRBvxeqpPP1c5RycIhHNZfKy_x000d_
3XcECK54pDqdwDTrn+wbIuQuMyYLvm3tMuIRekppbThKmIUTsZ8rr2</vt:lpwstr>
  </property>
  <property fmtid="{D5CDD505-2E9C-101B-9397-08002B2CF9AE}" pid="7" name="_ms_pID_7253433">
    <vt:lpwstr>ENwJkjzMQlI260E+0E_x000d_
qJbNEpHjJ4wTT3zoGQOc9Kv67izzCpm+uYS0lRm4Xorp37FHI5pmbEeHKQ7l6zRH5mx2dVrX_x000d_
yl+/xoPftADKqodJjC519FO0zYsEzTLN2VvYigxGagYw/Xtima0G1v/PCCVUGDvAYIgY4KdS_x000d_
2t7ZEjEdZMfFVMLrdiue+ICtwWivaNV3</vt:lpwstr>
  </property>
  <property fmtid="{D5CDD505-2E9C-101B-9397-08002B2CF9AE}" pid="8" name="sflag">
    <vt:lpwstr>1390281701</vt:lpwstr>
  </property>
</Properties>
</file>