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167" r:id="rId2"/>
  </p:sldMasterIdLst>
  <p:notesMasterIdLst>
    <p:notesMasterId r:id="rId10"/>
  </p:notesMasterIdLst>
  <p:handoutMasterIdLst>
    <p:handoutMasterId r:id="rId11"/>
  </p:handoutMasterIdLst>
  <p:sldIdLst>
    <p:sldId id="448" r:id="rId3"/>
    <p:sldId id="525" r:id="rId4"/>
    <p:sldId id="528" r:id="rId5"/>
    <p:sldId id="531" r:id="rId6"/>
    <p:sldId id="526" r:id="rId7"/>
    <p:sldId id="529" r:id="rId8"/>
    <p:sldId id="532"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MS PGothic" charset="0"/>
        <a:cs typeface="MS PGothic" charset="0"/>
      </a:defRPr>
    </a:lvl1pPr>
    <a:lvl2pPr marL="457200" algn="l" rtl="0" fontAlgn="base">
      <a:spcBef>
        <a:spcPct val="0"/>
      </a:spcBef>
      <a:spcAft>
        <a:spcPct val="0"/>
      </a:spcAft>
      <a:defRPr sz="1200" kern="1200">
        <a:solidFill>
          <a:schemeClr val="tx1"/>
        </a:solidFill>
        <a:latin typeface="Times New Roman" charset="0"/>
        <a:ea typeface="MS PGothic" charset="0"/>
        <a:cs typeface="MS PGothic" charset="0"/>
      </a:defRPr>
    </a:lvl2pPr>
    <a:lvl3pPr marL="914400" algn="l" rtl="0" fontAlgn="base">
      <a:spcBef>
        <a:spcPct val="0"/>
      </a:spcBef>
      <a:spcAft>
        <a:spcPct val="0"/>
      </a:spcAft>
      <a:defRPr sz="1200" kern="1200">
        <a:solidFill>
          <a:schemeClr val="tx1"/>
        </a:solidFill>
        <a:latin typeface="Times New Roman" charset="0"/>
        <a:ea typeface="MS PGothic" charset="0"/>
        <a:cs typeface="MS PGothic" charset="0"/>
      </a:defRPr>
    </a:lvl3pPr>
    <a:lvl4pPr marL="1371600" algn="l" rtl="0" fontAlgn="base">
      <a:spcBef>
        <a:spcPct val="0"/>
      </a:spcBef>
      <a:spcAft>
        <a:spcPct val="0"/>
      </a:spcAft>
      <a:defRPr sz="1200" kern="1200">
        <a:solidFill>
          <a:schemeClr val="tx1"/>
        </a:solidFill>
        <a:latin typeface="Times New Roman" charset="0"/>
        <a:ea typeface="MS PGothic" charset="0"/>
        <a:cs typeface="MS PGothic" charset="0"/>
      </a:defRPr>
    </a:lvl4pPr>
    <a:lvl5pPr marL="1828800" algn="l" rtl="0" fontAlgn="base">
      <a:spcBef>
        <a:spcPct val="0"/>
      </a:spcBef>
      <a:spcAft>
        <a:spcPct val="0"/>
      </a:spcAft>
      <a:defRPr sz="1200" kern="1200">
        <a:solidFill>
          <a:schemeClr val="tx1"/>
        </a:solidFill>
        <a:latin typeface="Times New Roman" charset="0"/>
        <a:ea typeface="MS PGothic" charset="0"/>
        <a:cs typeface="MS PGothic" charset="0"/>
      </a:defRPr>
    </a:lvl5pPr>
    <a:lvl6pPr marL="2286000" algn="l" defTabSz="457200" rtl="0" eaLnBrk="1" latinLnBrk="0" hangingPunct="1">
      <a:defRPr sz="1200" kern="1200">
        <a:solidFill>
          <a:schemeClr val="tx1"/>
        </a:solidFill>
        <a:latin typeface="Times New Roman" charset="0"/>
        <a:ea typeface="MS PGothic" charset="0"/>
        <a:cs typeface="MS PGothic" charset="0"/>
      </a:defRPr>
    </a:lvl6pPr>
    <a:lvl7pPr marL="2743200" algn="l" defTabSz="457200" rtl="0" eaLnBrk="1" latinLnBrk="0" hangingPunct="1">
      <a:defRPr sz="1200" kern="1200">
        <a:solidFill>
          <a:schemeClr val="tx1"/>
        </a:solidFill>
        <a:latin typeface="Times New Roman" charset="0"/>
        <a:ea typeface="MS PGothic" charset="0"/>
        <a:cs typeface="MS PGothic" charset="0"/>
      </a:defRPr>
    </a:lvl7pPr>
    <a:lvl8pPr marL="3200400" algn="l" defTabSz="457200" rtl="0" eaLnBrk="1" latinLnBrk="0" hangingPunct="1">
      <a:defRPr sz="1200" kern="1200">
        <a:solidFill>
          <a:schemeClr val="tx1"/>
        </a:solidFill>
        <a:latin typeface="Times New Roman" charset="0"/>
        <a:ea typeface="MS PGothic" charset="0"/>
        <a:cs typeface="MS PGothic" charset="0"/>
      </a:defRPr>
    </a:lvl8pPr>
    <a:lvl9pPr marL="3657600" algn="l" defTabSz="457200" rtl="0" eaLnBrk="1" latinLnBrk="0" hangingPunct="1">
      <a:defRPr sz="1200" kern="1200">
        <a:solidFill>
          <a:schemeClr val="tx1"/>
        </a:solidFill>
        <a:latin typeface="Times New Roman" charset="0"/>
        <a:ea typeface="MS PGothic" charset="0"/>
        <a:cs typeface="MS PGothic"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560" y="-19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828" y="88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4229B874-0762-0346-984C-2DAFDED6ADED}" type="slidenum">
              <a:rPr lang="en-US"/>
              <a:pPr>
                <a:defRPr/>
              </a:pPr>
              <a:t>‹#›</a:t>
            </a:fld>
            <a:endParaRPr lang="en-US"/>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084950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690F7209-CB2D-3941-91CE-B86575405997}" type="slidenum">
              <a:rPr lang="en-US"/>
              <a:pPr>
                <a:defRPr/>
              </a:pPr>
              <a:t>‹#›</a:t>
            </a:fld>
            <a:endParaRPr lang="en-US"/>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3518356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MS PGothic" charset="0"/>
            </a:endParaRPr>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p:txBody>
          <a:bodyPr/>
          <a:lstStyle/>
          <a:p>
            <a:pPr>
              <a:defRPr/>
            </a:pPr>
            <a:r>
              <a:rPr lang="en-US"/>
              <a:t>Sept 2012</a:t>
            </a:r>
          </a:p>
        </p:txBody>
      </p:sp>
      <p:sp>
        <p:nvSpPr>
          <p:cNvPr id="6" name="Footer Placeholder 5"/>
          <p:cNvSpPr>
            <a:spLocks noGrp="1"/>
          </p:cNvSpPr>
          <p:nvPr>
            <p:ph type="ftr" sz="quarter" idx="4"/>
          </p:nvPr>
        </p:nvSpPr>
        <p:spPr/>
        <p:txBody>
          <a:bodyPr/>
          <a:lstStyle/>
          <a:p>
            <a:pPr lvl="4">
              <a:defRPr/>
            </a:pPr>
            <a:r>
              <a:rPr lang="en-US"/>
              <a:t>Xiaoming Peng / I2R</a:t>
            </a:r>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MS PGothic" charset="0"/>
                <a:cs typeface="MS PGothic" charset="0"/>
              </a:defRPr>
            </a:lvl1pPr>
            <a:lvl2pPr marL="742950" indent="-285750" defTabSz="933450" eaLnBrk="0" hangingPunct="0">
              <a:defRPr sz="1200">
                <a:solidFill>
                  <a:schemeClr val="tx1"/>
                </a:solidFill>
                <a:latin typeface="Times New Roman" charset="0"/>
                <a:ea typeface="MS PGothic" charset="0"/>
                <a:cs typeface="MS PGothic" charset="0"/>
              </a:defRPr>
            </a:lvl2pPr>
            <a:lvl3pPr marL="1143000" indent="-228600" defTabSz="933450" eaLnBrk="0" hangingPunct="0">
              <a:defRPr sz="1200">
                <a:solidFill>
                  <a:schemeClr val="tx1"/>
                </a:solidFill>
                <a:latin typeface="Times New Roman" charset="0"/>
                <a:ea typeface="MS PGothic" charset="0"/>
                <a:cs typeface="MS PGothic" charset="0"/>
              </a:defRPr>
            </a:lvl3pPr>
            <a:lvl4pPr marL="1600200" indent="-228600" defTabSz="933450" eaLnBrk="0" hangingPunct="0">
              <a:defRPr sz="1200">
                <a:solidFill>
                  <a:schemeClr val="tx1"/>
                </a:solidFill>
                <a:latin typeface="Times New Roman" charset="0"/>
                <a:ea typeface="MS PGothic" charset="0"/>
                <a:cs typeface="MS PGothic" charset="0"/>
              </a:defRPr>
            </a:lvl4pPr>
            <a:lvl5pPr marL="2057400" indent="-228600" defTabSz="933450" eaLnBrk="0" hangingPunct="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a:t>Page </a:t>
            </a:r>
            <a:fld id="{C76D536D-DCDB-514C-8C55-14158BFC373F}"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C753293-86F2-6841-820F-F7415F8BC8A2}"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31734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BB4E251-F144-E440-844E-A4431F61086A}"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903118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80F146-8DEB-0548-8EC2-71CEA13CC38B}"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311682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71A3B83-170E-9B4B-B52B-01E6CCB03444}"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023796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8C11868D-4135-A54D-91F6-83BF918920E2}" type="slidenum">
              <a:rPr lang="en-US"/>
              <a:pPr>
                <a:defRPr/>
              </a:pPr>
              <a:t>‹#›</a:t>
            </a:fld>
            <a:endParaRPr lang="en-US"/>
          </a:p>
        </p:txBody>
      </p:sp>
    </p:spTree>
    <p:extLst>
      <p:ext uri="{BB962C8B-B14F-4D97-AF65-F5344CB8AC3E}">
        <p14:creationId xmlns:p14="http://schemas.microsoft.com/office/powerpoint/2010/main" val="20210131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0CC18D5E-5A47-0540-B549-D0793EB4A9F9}" type="slidenum">
              <a:rPr lang="en-US"/>
              <a:pPr>
                <a:defRPr/>
              </a:pPr>
              <a:t>‹#›</a:t>
            </a:fld>
            <a:endParaRPr lang="en-US"/>
          </a:p>
        </p:txBody>
      </p:sp>
    </p:spTree>
    <p:extLst>
      <p:ext uri="{BB962C8B-B14F-4D97-AF65-F5344CB8AC3E}">
        <p14:creationId xmlns:p14="http://schemas.microsoft.com/office/powerpoint/2010/main" val="3466213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9A53F046-4BEB-8F4C-B314-9F81B005CF5F}" type="slidenum">
              <a:rPr lang="en-US"/>
              <a:pPr>
                <a:defRPr/>
              </a:pPr>
              <a:t>‹#›</a:t>
            </a:fld>
            <a:endParaRPr lang="en-US"/>
          </a:p>
        </p:txBody>
      </p:sp>
    </p:spTree>
    <p:extLst>
      <p:ext uri="{BB962C8B-B14F-4D97-AF65-F5344CB8AC3E}">
        <p14:creationId xmlns:p14="http://schemas.microsoft.com/office/powerpoint/2010/main" val="4150858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375EDE1F-B9F4-5B48-BDDA-952E69915899}" type="slidenum">
              <a:rPr lang="en-US"/>
              <a:pPr>
                <a:defRPr/>
              </a:pPr>
              <a:t>‹#›</a:t>
            </a:fld>
            <a:endParaRPr lang="en-US"/>
          </a:p>
        </p:txBody>
      </p:sp>
    </p:spTree>
    <p:extLst>
      <p:ext uri="{BB962C8B-B14F-4D97-AF65-F5344CB8AC3E}">
        <p14:creationId xmlns:p14="http://schemas.microsoft.com/office/powerpoint/2010/main" val="1432656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Xiaoming Peng</a:t>
            </a:r>
          </a:p>
        </p:txBody>
      </p:sp>
      <p:sp>
        <p:nvSpPr>
          <p:cNvPr id="9" name="Slide Number Placeholder 5"/>
          <p:cNvSpPr>
            <a:spLocks noGrp="1"/>
          </p:cNvSpPr>
          <p:nvPr>
            <p:ph type="sldNum" sz="quarter" idx="12"/>
          </p:nvPr>
        </p:nvSpPr>
        <p:spPr/>
        <p:txBody>
          <a:bodyPr/>
          <a:lstStyle>
            <a:lvl1pPr>
              <a:defRPr/>
            </a:lvl1pPr>
          </a:lstStyle>
          <a:p>
            <a:pPr>
              <a:defRPr/>
            </a:pPr>
            <a:fld id="{DE4C5B1B-C728-9544-83E7-C288B8F94B25}" type="slidenum">
              <a:rPr lang="en-US"/>
              <a:pPr>
                <a:defRPr/>
              </a:pPr>
              <a:t>‹#›</a:t>
            </a:fld>
            <a:endParaRPr lang="en-US"/>
          </a:p>
        </p:txBody>
      </p:sp>
    </p:spTree>
    <p:extLst>
      <p:ext uri="{BB962C8B-B14F-4D97-AF65-F5344CB8AC3E}">
        <p14:creationId xmlns:p14="http://schemas.microsoft.com/office/powerpoint/2010/main" val="13788717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Xiaoming Peng</a:t>
            </a:r>
          </a:p>
        </p:txBody>
      </p:sp>
      <p:sp>
        <p:nvSpPr>
          <p:cNvPr id="5" name="Slide Number Placeholder 5"/>
          <p:cNvSpPr>
            <a:spLocks noGrp="1"/>
          </p:cNvSpPr>
          <p:nvPr>
            <p:ph type="sldNum" sz="quarter" idx="12"/>
          </p:nvPr>
        </p:nvSpPr>
        <p:spPr/>
        <p:txBody>
          <a:bodyPr/>
          <a:lstStyle>
            <a:lvl1pPr>
              <a:defRPr/>
            </a:lvl1pPr>
          </a:lstStyle>
          <a:p>
            <a:pPr>
              <a:defRPr/>
            </a:pPr>
            <a:fld id="{925F4B61-5F00-3848-8AD9-D6927F1D83D5}" type="slidenum">
              <a:rPr lang="en-US"/>
              <a:pPr>
                <a:defRPr/>
              </a:pPr>
              <a:t>‹#›</a:t>
            </a:fld>
            <a:endParaRPr lang="en-US"/>
          </a:p>
        </p:txBody>
      </p:sp>
    </p:spTree>
    <p:extLst>
      <p:ext uri="{BB962C8B-B14F-4D97-AF65-F5344CB8AC3E}">
        <p14:creationId xmlns:p14="http://schemas.microsoft.com/office/powerpoint/2010/main" val="41352502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Xiaoming Peng</a:t>
            </a:r>
          </a:p>
        </p:txBody>
      </p:sp>
      <p:sp>
        <p:nvSpPr>
          <p:cNvPr id="4" name="Slide Number Placeholder 5"/>
          <p:cNvSpPr>
            <a:spLocks noGrp="1"/>
          </p:cNvSpPr>
          <p:nvPr>
            <p:ph type="sldNum" sz="quarter" idx="12"/>
          </p:nvPr>
        </p:nvSpPr>
        <p:spPr/>
        <p:txBody>
          <a:bodyPr/>
          <a:lstStyle>
            <a:lvl1pPr>
              <a:defRPr/>
            </a:lvl1pPr>
          </a:lstStyle>
          <a:p>
            <a:pPr>
              <a:defRPr/>
            </a:pPr>
            <a:fld id="{FB04656E-9675-D646-90F6-B91CD4BACDA5}" type="slidenum">
              <a:rPr lang="en-US"/>
              <a:pPr>
                <a:defRPr/>
              </a:pPr>
              <a:t>‹#›</a:t>
            </a:fld>
            <a:endParaRPr lang="en-US"/>
          </a:p>
        </p:txBody>
      </p:sp>
    </p:spTree>
    <p:extLst>
      <p:ext uri="{BB962C8B-B14F-4D97-AF65-F5344CB8AC3E}">
        <p14:creationId xmlns:p14="http://schemas.microsoft.com/office/powerpoint/2010/main" val="889112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A320C4-5B50-274D-A30A-746063514C0C}" type="slidenum">
              <a:rPr lang="en-US"/>
              <a:pPr>
                <a:defRPr/>
              </a:pPr>
              <a:t>‹#›</a:t>
            </a:fld>
            <a:endParaRPr lang="en-US"/>
          </a:p>
        </p:txBody>
      </p:sp>
      <p:sp>
        <p:nvSpPr>
          <p:cNvPr id="7"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29780137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067F9691-DB9E-6E42-AA07-18ADE0ED5019}" type="slidenum">
              <a:rPr lang="en-US"/>
              <a:pPr>
                <a:defRPr/>
              </a:pPr>
              <a:t>‹#›</a:t>
            </a:fld>
            <a:endParaRPr lang="en-US"/>
          </a:p>
        </p:txBody>
      </p:sp>
    </p:spTree>
    <p:extLst>
      <p:ext uri="{BB962C8B-B14F-4D97-AF65-F5344CB8AC3E}">
        <p14:creationId xmlns:p14="http://schemas.microsoft.com/office/powerpoint/2010/main" val="299070617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Xiaoming Peng</a:t>
            </a:r>
          </a:p>
        </p:txBody>
      </p:sp>
      <p:sp>
        <p:nvSpPr>
          <p:cNvPr id="7" name="Slide Number Placeholder 5"/>
          <p:cNvSpPr>
            <a:spLocks noGrp="1"/>
          </p:cNvSpPr>
          <p:nvPr>
            <p:ph type="sldNum" sz="quarter" idx="12"/>
          </p:nvPr>
        </p:nvSpPr>
        <p:spPr/>
        <p:txBody>
          <a:bodyPr/>
          <a:lstStyle>
            <a:lvl1pPr>
              <a:defRPr/>
            </a:lvl1pPr>
          </a:lstStyle>
          <a:p>
            <a:pPr>
              <a:defRPr/>
            </a:pPr>
            <a:fld id="{92B094E7-EC0E-3644-B125-899A4556521F}" type="slidenum">
              <a:rPr lang="en-US"/>
              <a:pPr>
                <a:defRPr/>
              </a:pPr>
              <a:t>‹#›</a:t>
            </a:fld>
            <a:endParaRPr lang="en-US"/>
          </a:p>
        </p:txBody>
      </p:sp>
    </p:spTree>
    <p:extLst>
      <p:ext uri="{BB962C8B-B14F-4D97-AF65-F5344CB8AC3E}">
        <p14:creationId xmlns:p14="http://schemas.microsoft.com/office/powerpoint/2010/main" val="4219297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ABAFF431-F5AD-4A4E-8FD6-528A18F21094}" type="slidenum">
              <a:rPr lang="en-US"/>
              <a:pPr>
                <a:defRPr/>
              </a:pPr>
              <a:t>‹#›</a:t>
            </a:fld>
            <a:endParaRPr lang="en-US"/>
          </a:p>
        </p:txBody>
      </p:sp>
    </p:spTree>
    <p:extLst>
      <p:ext uri="{BB962C8B-B14F-4D97-AF65-F5344CB8AC3E}">
        <p14:creationId xmlns:p14="http://schemas.microsoft.com/office/powerpoint/2010/main" val="27260182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 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Xiaoming Peng</a:t>
            </a:r>
          </a:p>
        </p:txBody>
      </p:sp>
      <p:sp>
        <p:nvSpPr>
          <p:cNvPr id="6" name="Slide Number Placeholder 5"/>
          <p:cNvSpPr>
            <a:spLocks noGrp="1"/>
          </p:cNvSpPr>
          <p:nvPr>
            <p:ph type="sldNum" sz="quarter" idx="12"/>
          </p:nvPr>
        </p:nvSpPr>
        <p:spPr/>
        <p:txBody>
          <a:bodyPr/>
          <a:lstStyle>
            <a:lvl1pPr>
              <a:defRPr/>
            </a:lvl1pPr>
          </a:lstStyle>
          <a:p>
            <a:pPr>
              <a:defRPr/>
            </a:pPr>
            <a:fld id="{5CE8B65C-3FF8-CB43-8F6D-D176B80C0733}" type="slidenum">
              <a:rPr lang="en-US"/>
              <a:pPr>
                <a:defRPr/>
              </a:pPr>
              <a:t>‹#›</a:t>
            </a:fld>
            <a:endParaRPr lang="en-US"/>
          </a:p>
        </p:txBody>
      </p:sp>
    </p:spTree>
    <p:extLst>
      <p:ext uri="{BB962C8B-B14F-4D97-AF65-F5344CB8AC3E}">
        <p14:creationId xmlns:p14="http://schemas.microsoft.com/office/powerpoint/2010/main" val="612410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E119815-6FE4-0946-981C-A2994CCDB72B}"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270287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629B062-A349-A14D-8AB0-F8CD333F7B52}"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5827954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97D56A7E-AE63-934F-97D8-BB9C8A0A57AA}" type="slidenum">
              <a:rPr lang="en-US"/>
              <a:pPr>
                <a:defRPr/>
              </a:pPr>
              <a:t>‹#›</a:t>
            </a:fld>
            <a:endParaRPr lang="en-US"/>
          </a:p>
        </p:txBody>
      </p:sp>
      <p:sp>
        <p:nvSpPr>
          <p:cNvPr id="10" name="Rectangle 5"/>
          <p:cNvSpPr>
            <a:spLocks noGrp="1" noChangeArrowheads="1"/>
          </p:cNvSpPr>
          <p:nvPr>
            <p:ph type="ftr" sz="quarter" idx="1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707156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F9EF61E3-F377-CC46-BB84-5CD60C6E9931}" type="slidenum">
              <a:rPr lang="en-US"/>
              <a:pPr>
                <a:defRPr/>
              </a:pPr>
              <a:t>‹#›</a:t>
            </a:fld>
            <a:endParaRPr lang="en-US"/>
          </a:p>
        </p:txBody>
      </p:sp>
      <p:sp>
        <p:nvSpPr>
          <p:cNvPr id="6" name="Footer Placeholder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89062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DB9F1476-7FAD-AE42-A2DC-A33DE3A8EB6F}" type="slidenum">
              <a:rPr lang="en-US"/>
              <a:pPr>
                <a:defRPr/>
              </a:pPr>
              <a:t>‹#›</a:t>
            </a:fld>
            <a:endParaRPr lang="en-US"/>
          </a:p>
        </p:txBody>
      </p:sp>
      <p:sp>
        <p:nvSpPr>
          <p:cNvPr id="5"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917559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7F39E51-D68E-AE48-BC67-69166EB92E56}"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1884313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smtClean="0"/>
            </a:lvl1pPr>
          </a:lstStyle>
          <a:p>
            <a:pPr>
              <a:defRPr/>
            </a:pPr>
            <a:r>
              <a:rPr lang="en-US" smtClean="0"/>
              <a:t>Jan 2014</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787F1E-B91B-FD42-A2E0-13A259C9B814}" type="slidenum">
              <a:rPr lang="en-US"/>
              <a:pPr>
                <a:defRPr/>
              </a:pPr>
              <a:t>‹#›</a:t>
            </a:fld>
            <a:endParaRPr lang="en-US"/>
          </a:p>
        </p:txBody>
      </p:sp>
      <p:sp>
        <p:nvSpPr>
          <p:cNvPr id="8"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Tree>
    <p:extLst>
      <p:ext uri="{BB962C8B-B14F-4D97-AF65-F5344CB8AC3E}">
        <p14:creationId xmlns:p14="http://schemas.microsoft.com/office/powerpoint/2010/main" val="3188971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Jan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Carlos Cordeiro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75DE20D-ADC3-FD48-BD74-33CE9A2408C6}"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800" b="1" dirty="0"/>
              <a:t>doc.: IEEE </a:t>
            </a:r>
            <a:r>
              <a:rPr lang="en-US" sz="1800" b="1" dirty="0" smtClean="0"/>
              <a:t>802.11-14/0030r2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896" r:id="rId1"/>
    <p:sldLayoutId id="2147484897" r:id="rId2"/>
    <p:sldLayoutId id="2147484883" r:id="rId3"/>
    <p:sldLayoutId id="2147484898" r:id="rId4"/>
    <p:sldLayoutId id="2147484899" r:id="rId5"/>
    <p:sldLayoutId id="2147484900" r:id="rId6"/>
    <p:sldLayoutId id="2147484901" r:id="rId7"/>
    <p:sldLayoutId id="2147484902" r:id="rId8"/>
    <p:sldLayoutId id="2147484903" r:id="rId9"/>
    <p:sldLayoutId id="2147484904" r:id="rId10"/>
    <p:sldLayoutId id="2147484905" r:id="rId11"/>
    <p:sldLayoutId id="2147484884" r:id="rId1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smtClean="0"/>
              <a:t>Jan 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Xiaoming Peng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1039CB1-B278-184C-857F-51B2703FC5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85" r:id="rId1"/>
    <p:sldLayoutId id="2147484886" r:id="rId2"/>
    <p:sldLayoutId id="2147484887" r:id="rId3"/>
    <p:sldLayoutId id="2147484888" r:id="rId4"/>
    <p:sldLayoutId id="2147484889" r:id="rId5"/>
    <p:sldLayoutId id="2147484890" r:id="rId6"/>
    <p:sldLayoutId id="2147484891" r:id="rId7"/>
    <p:sldLayoutId id="2147484892" r:id="rId8"/>
    <p:sldLayoutId id="2147484893" r:id="rId9"/>
    <p:sldLayoutId id="2147484894" r:id="rId10"/>
    <p:sldLayoutId id="2147484895" r:id="rId11"/>
  </p:sldLayoutIdLst>
  <p:hf hdr="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r>
              <a:rPr lang="en-US" smtClean="0"/>
              <a:t>Jan 2014</a:t>
            </a:r>
            <a:endParaRPr lang="en-US" dirty="0"/>
          </a:p>
        </p:txBody>
      </p:sp>
      <p:sp>
        <p:nvSpPr>
          <p:cNvPr id="28675" name="Slide Number Placeholder 5"/>
          <p:cNvSpPr>
            <a:spLocks noGrp="1"/>
          </p:cNvSpPr>
          <p:nvPr>
            <p:ph type="sldNum" sz="quarter" idx="12"/>
          </p:nvPr>
        </p:nvSpPr>
        <p:spPr/>
        <p:txBody>
          <a:bodyPr/>
          <a:lstStyle>
            <a:lvl1pPr eaLnBrk="0" hangingPunct="0">
              <a:defRPr sz="1200">
                <a:solidFill>
                  <a:schemeClr val="tx1"/>
                </a:solidFill>
                <a:latin typeface="Times New Roman" charset="0"/>
                <a:ea typeface="MS PGothic" charset="0"/>
                <a:cs typeface="MS PGothic" charset="0"/>
              </a:defRPr>
            </a:lvl1pPr>
            <a:lvl2pPr marL="742950" indent="-285750" eaLnBrk="0" hangingPunct="0">
              <a:defRPr sz="1200">
                <a:solidFill>
                  <a:schemeClr val="tx1"/>
                </a:solidFill>
                <a:latin typeface="Times New Roman" charset="0"/>
                <a:ea typeface="MS PGothic" charset="0"/>
                <a:cs typeface="MS PGothic" charset="0"/>
              </a:defRPr>
            </a:lvl2pPr>
            <a:lvl3pPr marL="1143000" indent="-228600" eaLnBrk="0" hangingPunct="0">
              <a:defRPr sz="1200">
                <a:solidFill>
                  <a:schemeClr val="tx1"/>
                </a:solidFill>
                <a:latin typeface="Times New Roman" charset="0"/>
                <a:ea typeface="MS PGothic" charset="0"/>
                <a:cs typeface="MS PGothic" charset="0"/>
              </a:defRPr>
            </a:lvl3pPr>
            <a:lvl4pPr marL="1600200" indent="-228600" eaLnBrk="0" hangingPunct="0">
              <a:defRPr sz="1200">
                <a:solidFill>
                  <a:schemeClr val="tx1"/>
                </a:solidFill>
                <a:latin typeface="Times New Roman" charset="0"/>
                <a:ea typeface="MS PGothic" charset="0"/>
                <a:cs typeface="MS PGothic" charset="0"/>
              </a:defRPr>
            </a:lvl4pPr>
            <a:lvl5pPr marL="2057400" indent="-228600" eaLnBrk="0" hangingPunct="0">
              <a:defRPr sz="1200">
                <a:solidFill>
                  <a:schemeClr val="tx1"/>
                </a:solidFill>
                <a:latin typeface="Times New Roman" charset="0"/>
                <a:ea typeface="MS PGothic" charset="0"/>
                <a:cs typeface="MS PGothic" charset="0"/>
              </a:defRPr>
            </a:lvl5pPr>
            <a:lvl6pPr marL="25146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r>
              <a:rPr lang="en-US" smtClean="0"/>
              <a:t>Slide </a:t>
            </a:r>
            <a:fld id="{C86ED38B-A6F2-DD44-A15F-49D155A2375B}" type="slidenum">
              <a:rPr lang="en-US" smtClean="0"/>
              <a:pPr/>
              <a:t>1</a:t>
            </a:fld>
            <a:endParaRPr lang="en-US"/>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cs typeface="+mn-cs"/>
              </a:rPr>
              <a:t>Date:</a:t>
            </a:r>
            <a:r>
              <a:rPr lang="en-US" sz="2000" kern="0" dirty="0">
                <a:latin typeface="+mn-lt"/>
                <a:ea typeface="+mn-ea"/>
                <a:cs typeface="+mn-cs"/>
              </a:rPr>
              <a:t> </a:t>
            </a:r>
            <a:r>
              <a:rPr lang="en-US" sz="2000" kern="0" dirty="0" smtClean="0">
                <a:latin typeface="+mn-lt"/>
                <a:ea typeface="+mn-ea"/>
                <a:cs typeface="+mn-cs"/>
              </a:rPr>
              <a:t>2014-01-11</a:t>
            </a:r>
            <a:endParaRPr lang="en-US" sz="2000" kern="0" dirty="0">
              <a:latin typeface="+mn-lt"/>
              <a:ea typeface="+mn-ea"/>
              <a:cs typeface="+mn-cs"/>
            </a:endParaRPr>
          </a:p>
        </p:txBody>
      </p:sp>
      <p:sp>
        <p:nvSpPr>
          <p:cNvPr id="28678" name="Rectangle 12"/>
          <p:cNvSpPr>
            <a:spLocks noChangeArrowheads="1"/>
          </p:cNvSpPr>
          <p:nvPr/>
        </p:nvSpPr>
        <p:spPr bwMode="auto">
          <a:xfrm>
            <a:off x="457200"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2" name="Rectangle 2"/>
          <p:cNvSpPr txBox="1">
            <a:spLocks noChangeArrowheads="1"/>
          </p:cNvSpPr>
          <p:nvPr/>
        </p:nvSpPr>
        <p:spPr>
          <a:xfrm>
            <a:off x="685800" y="685800"/>
            <a:ext cx="7772400" cy="1066800"/>
          </a:xfrm>
          <a:prstGeom prst="rect">
            <a:avLst/>
          </a:prstGeom>
          <a:noFill/>
        </p:spPr>
        <p:txBody>
          <a:bodyPr/>
          <a:lstStyle/>
          <a:p>
            <a:pPr algn="ctr" eaLnBrk="0" hangingPunct="0">
              <a:defRPr/>
            </a:pPr>
            <a:r>
              <a:rPr lang="en-US" sz="3200" b="1" kern="0" dirty="0" smtClean="0">
                <a:solidFill>
                  <a:schemeClr val="tx2"/>
                </a:solidFill>
                <a:latin typeface="+mj-lt"/>
                <a:ea typeface="+mj-ea"/>
                <a:cs typeface="+mj-cs"/>
              </a:rPr>
              <a:t>Discussion on CID2199</a:t>
            </a:r>
            <a:endParaRPr lang="en-US" sz="3200" b="1" kern="0" dirty="0">
              <a:solidFill>
                <a:schemeClr val="tx2"/>
              </a:solidFill>
              <a:latin typeface="+mj-lt"/>
              <a:ea typeface="+mj-ea"/>
              <a:cs typeface="+mj-cs"/>
            </a:endParaRPr>
          </a:p>
        </p:txBody>
      </p:sp>
      <p:graphicFrame>
        <p:nvGraphicFramePr>
          <p:cNvPr id="2" name="Table 1"/>
          <p:cNvGraphicFramePr>
            <a:graphicFrameLocks noGrp="1"/>
          </p:cNvGraphicFramePr>
          <p:nvPr>
            <p:extLst>
              <p:ext uri="{D42A27DB-BD31-4B8C-83A1-F6EECF244321}">
                <p14:modId xmlns:p14="http://schemas.microsoft.com/office/powerpoint/2010/main" val="3778455428"/>
              </p:ext>
            </p:extLst>
          </p:nvPr>
        </p:nvGraphicFramePr>
        <p:xfrm>
          <a:off x="533400" y="2743200"/>
          <a:ext cx="8382000" cy="741680"/>
        </p:xfrm>
        <a:graphic>
          <a:graphicData uri="http://schemas.openxmlformats.org/drawingml/2006/table">
            <a:tbl>
              <a:tblPr firstRow="1" bandRow="1">
                <a:tableStyleId>{5940675A-B579-460E-94D1-54222C63F5DA}</a:tableStyleId>
              </a:tblPr>
              <a:tblGrid>
                <a:gridCol w="1676400"/>
                <a:gridCol w="1295400"/>
                <a:gridCol w="1295400"/>
                <a:gridCol w="1143000"/>
                <a:gridCol w="2971800"/>
              </a:tblGrid>
              <a:tr h="370840">
                <a:tc>
                  <a:txBody>
                    <a:bodyPr/>
                    <a:lstStyle/>
                    <a:p>
                      <a:r>
                        <a:rPr lang="en-US" b="1" dirty="0" smtClean="0"/>
                        <a:t>Name</a:t>
                      </a:r>
                      <a:endParaRPr lang="en-US" b="1" dirty="0"/>
                    </a:p>
                  </a:txBody>
                  <a:tcPr/>
                </a:tc>
                <a:tc>
                  <a:txBody>
                    <a:bodyPr/>
                    <a:lstStyle/>
                    <a:p>
                      <a:r>
                        <a:rPr lang="en-US" b="1" dirty="0" smtClean="0"/>
                        <a:t>Company</a:t>
                      </a:r>
                      <a:endParaRPr lang="en-US" b="1" dirty="0"/>
                    </a:p>
                  </a:txBody>
                  <a:tcPr/>
                </a:tc>
                <a:tc>
                  <a:txBody>
                    <a:bodyPr/>
                    <a:lstStyle/>
                    <a:p>
                      <a:r>
                        <a:rPr lang="en-US" b="1" dirty="0" smtClean="0"/>
                        <a:t>Address</a:t>
                      </a:r>
                      <a:endParaRPr lang="en-US" b="1" dirty="0"/>
                    </a:p>
                  </a:txBody>
                  <a:tcPr/>
                </a:tc>
                <a:tc>
                  <a:txBody>
                    <a:bodyPr/>
                    <a:lstStyle/>
                    <a:p>
                      <a:r>
                        <a:rPr lang="en-US" b="1" dirty="0" smtClean="0"/>
                        <a:t>Phone</a:t>
                      </a:r>
                      <a:endParaRPr lang="en-US" b="1" dirty="0"/>
                    </a:p>
                  </a:txBody>
                  <a:tcPr/>
                </a:tc>
                <a:tc>
                  <a:txBody>
                    <a:bodyPr/>
                    <a:lstStyle/>
                    <a:p>
                      <a:r>
                        <a:rPr lang="en-US" b="1" dirty="0" smtClean="0"/>
                        <a:t>Email</a:t>
                      </a:r>
                      <a:endParaRPr lang="en-US" b="1" dirty="0"/>
                    </a:p>
                  </a:txBody>
                  <a:tcPr/>
                </a:tc>
              </a:tr>
              <a:tr h="370840">
                <a:tc>
                  <a:txBody>
                    <a:bodyPr/>
                    <a:lstStyle/>
                    <a:p>
                      <a:r>
                        <a:rPr lang="en-US" dirty="0" smtClean="0"/>
                        <a:t>Carlos Cordeiro</a:t>
                      </a:r>
                      <a:endParaRPr lang="en-US" dirty="0"/>
                    </a:p>
                  </a:txBody>
                  <a:tcPr/>
                </a:tc>
                <a:tc>
                  <a:txBody>
                    <a:bodyPr/>
                    <a:lstStyle/>
                    <a:p>
                      <a:r>
                        <a:rPr lang="en-US" dirty="0" smtClean="0"/>
                        <a:t>Intel</a:t>
                      </a:r>
                      <a:endParaRPr lang="en-US" dirty="0"/>
                    </a:p>
                  </a:txBody>
                  <a:tcPr/>
                </a:tc>
                <a:tc>
                  <a:txBody>
                    <a:bodyPr/>
                    <a:lstStyle/>
                    <a:p>
                      <a:endParaRPr lang="en-US" dirty="0"/>
                    </a:p>
                  </a:txBody>
                  <a:tcPr/>
                </a:tc>
                <a:tc>
                  <a:txBody>
                    <a:bodyPr/>
                    <a:lstStyle/>
                    <a:p>
                      <a:endParaRPr lang="en-US" dirty="0"/>
                    </a:p>
                  </a:txBody>
                  <a:tcPr/>
                </a:tc>
                <a:tc>
                  <a:txBody>
                    <a:bodyPr/>
                    <a:lstStyle/>
                    <a:p>
                      <a:r>
                        <a:rPr lang="en-US" dirty="0" smtClean="0"/>
                        <a:t>Carlos.Cordeiro@intel.com</a:t>
                      </a:r>
                      <a:endParaRPr lang="en-US" dirty="0"/>
                    </a:p>
                  </a:txBody>
                  <a:tcPr/>
                </a:tc>
              </a:tr>
            </a:tbl>
          </a:graphicData>
        </a:graphic>
      </p:graphicFrame>
      <p:sp>
        <p:nvSpPr>
          <p:cNvPr id="19" name="Footer Placeholder 3"/>
          <p:cNvSpPr>
            <a:spLocks noGrp="1"/>
          </p:cNvSpPr>
          <p:nvPr>
            <p:ph type="ftr" sz="quarter" idx="3"/>
          </p:nvPr>
        </p:nvSpPr>
        <p:spPr>
          <a:xfrm>
            <a:off x="5410200" y="6477000"/>
            <a:ext cx="3276600" cy="184150"/>
          </a:xfrm>
        </p:spPr>
        <p:txBody>
          <a:bodyPr/>
          <a:lstStyle/>
          <a:p>
            <a:pPr>
              <a:defRPr/>
            </a:pPr>
            <a:r>
              <a:rPr lang="en-US" dirty="0" smtClean="0"/>
              <a:t>Carlos Cordeiro</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CID2199 and goals for this presentation</a:t>
            </a:r>
            <a:endParaRPr lang="en-US" dirty="0"/>
          </a:p>
        </p:txBody>
      </p:sp>
      <p:sp>
        <p:nvSpPr>
          <p:cNvPr id="6" name="Content Placeholder 5"/>
          <p:cNvSpPr>
            <a:spLocks noGrp="1"/>
          </p:cNvSpPr>
          <p:nvPr>
            <p:ph idx="1"/>
          </p:nvPr>
        </p:nvSpPr>
        <p:spPr>
          <a:xfrm>
            <a:off x="685800" y="5181600"/>
            <a:ext cx="7772400" cy="990600"/>
          </a:xfrm>
        </p:spPr>
        <p:txBody>
          <a:bodyPr/>
          <a:lstStyle/>
          <a:p>
            <a:r>
              <a:rPr lang="en-US" dirty="0" smtClean="0"/>
              <a:t>The purpose of this presentation is to discuss a conceptual resolution to this CID</a:t>
            </a:r>
          </a:p>
          <a:p>
            <a:r>
              <a:rPr lang="en-US" dirty="0" smtClean="0"/>
              <a:t>Text contribution would be crafted after TG agreement</a:t>
            </a:r>
          </a:p>
        </p:txBody>
      </p:sp>
      <p:sp>
        <p:nvSpPr>
          <p:cNvPr id="2" name="Date Placeholder 1"/>
          <p:cNvSpPr>
            <a:spLocks noGrp="1"/>
          </p:cNvSpPr>
          <p:nvPr>
            <p:ph type="dt" sz="half" idx="10"/>
          </p:nvPr>
        </p:nvSpPr>
        <p:spPr/>
        <p:txBody>
          <a:bodyPr/>
          <a:lstStyle/>
          <a:p>
            <a:pPr>
              <a:defRPr/>
            </a:pPr>
            <a:r>
              <a:rPr lang="en-US" smtClean="0"/>
              <a:t>Jan 2014</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DB9F1476-7FAD-AE42-A2DC-A33DE3A8EB6F}" type="slidenum">
              <a:rPr lang="en-US" smtClean="0"/>
              <a:pPr>
                <a:defRPr/>
              </a:pPr>
              <a:t>2</a:t>
            </a:fld>
            <a:endParaRPr lang="en-US"/>
          </a:p>
        </p:txBody>
      </p:sp>
      <p:sp>
        <p:nvSpPr>
          <p:cNvPr id="4" name="Footer Placeholder 3"/>
          <p:cNvSpPr>
            <a:spLocks noGrp="1"/>
          </p:cNvSpPr>
          <p:nvPr>
            <p:ph type="ftr" sz="quarter" idx="3"/>
          </p:nvPr>
        </p:nvSpPr>
        <p:spPr/>
        <p:txBody>
          <a:bodyPr/>
          <a:lstStyle/>
          <a:p>
            <a:pPr>
              <a:defRPr/>
            </a:pPr>
            <a:r>
              <a:rPr lang="en-US" dirty="0" smtClean="0"/>
              <a:t>Carlos Cordeiro</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30467550"/>
              </p:ext>
            </p:extLst>
          </p:nvPr>
        </p:nvGraphicFramePr>
        <p:xfrm>
          <a:off x="990600" y="2057400"/>
          <a:ext cx="7393782" cy="3124200"/>
        </p:xfrm>
        <a:graphic>
          <a:graphicData uri="http://schemas.openxmlformats.org/drawingml/2006/table">
            <a:tbl>
              <a:tblPr firstRow="1" firstCol="1" bandRow="1">
                <a:tableStyleId>{5940675A-B579-460E-94D1-54222C63F5DA}</a:tableStyleId>
              </a:tblPr>
              <a:tblGrid>
                <a:gridCol w="688182"/>
                <a:gridCol w="762000"/>
                <a:gridCol w="533400"/>
                <a:gridCol w="457200"/>
                <a:gridCol w="2743200"/>
                <a:gridCol w="2209800"/>
              </a:tblGrid>
              <a:tr h="3124200">
                <a:tc>
                  <a:txBody>
                    <a:bodyPr/>
                    <a:lstStyle/>
                    <a:p>
                      <a:pPr marL="0" marR="0" algn="r">
                        <a:spcBef>
                          <a:spcPts val="0"/>
                        </a:spcBef>
                        <a:spcAft>
                          <a:spcPts val="0"/>
                        </a:spcAft>
                      </a:pPr>
                      <a:r>
                        <a:rPr lang="en-US" sz="1400" dirty="0">
                          <a:effectLst/>
                        </a:rPr>
                        <a:t>2199</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10.3.4.1</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a:effectLst/>
                        </a:rPr>
                        <a:t>1411</a:t>
                      </a:r>
                      <a:endParaRPr lang="en-US" sz="2800">
                        <a:effectLst/>
                        <a:latin typeface="Calibri"/>
                        <a:ea typeface="Calibri"/>
                      </a:endParaRPr>
                    </a:p>
                  </a:txBody>
                  <a:tcPr marL="57864" marR="57864" marT="0" marB="0"/>
                </a:tc>
                <a:tc>
                  <a:txBody>
                    <a:bodyPr/>
                    <a:lstStyle/>
                    <a:p>
                      <a:pPr marL="0" marR="0">
                        <a:spcBef>
                          <a:spcPts val="0"/>
                        </a:spcBef>
                        <a:spcAft>
                          <a:spcPts val="0"/>
                        </a:spcAft>
                      </a:pPr>
                      <a:r>
                        <a:rPr lang="en-US" sz="1400">
                          <a:effectLst/>
                        </a:rPr>
                        <a:t>32</a:t>
                      </a:r>
                      <a:endParaRPr lang="en-US" sz="280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Section 10.3.4.1 states that DMG STAs do not support authentication and </a:t>
                      </a:r>
                      <a:r>
                        <a:rPr lang="en-US" sz="1400" dirty="0" err="1">
                          <a:effectLst/>
                        </a:rPr>
                        <a:t>deauthentication</a:t>
                      </a:r>
                      <a:r>
                        <a:rPr lang="en-US" sz="1400" dirty="0">
                          <a:effectLst/>
                        </a:rPr>
                        <a:t>. This appears to be an </a:t>
                      </a:r>
                      <a:r>
                        <a:rPr lang="en-US" sz="1400" dirty="0" err="1">
                          <a:effectLst/>
                        </a:rPr>
                        <a:t>optimisation</a:t>
                      </a:r>
                      <a:r>
                        <a:rPr lang="en-US" sz="1400" dirty="0">
                          <a:effectLst/>
                        </a:rPr>
                        <a:t> that should only apply to cases where the Open Authentication algorithm is used, otherwise 11ad STAs cannot make use of other authentication algorithms such as SAE, Fast BSS Transition and those in 11ai. Even when Open Authentication is in use I'm not sure how multi-band operation is affected by this restriction.</a:t>
                      </a:r>
                      <a:endParaRPr lang="en-US" sz="2800" dirty="0">
                        <a:effectLst/>
                        <a:latin typeface="Calibri"/>
                        <a:ea typeface="Calibri"/>
                      </a:endParaRPr>
                    </a:p>
                  </a:txBody>
                  <a:tcPr marL="57864" marR="57864" marT="0" marB="0"/>
                </a:tc>
                <a:tc>
                  <a:txBody>
                    <a:bodyPr/>
                    <a:lstStyle/>
                    <a:p>
                      <a:pPr marL="0" marR="0">
                        <a:spcBef>
                          <a:spcPts val="0"/>
                        </a:spcBef>
                        <a:spcAft>
                          <a:spcPts val="0"/>
                        </a:spcAft>
                      </a:pPr>
                      <a:r>
                        <a:rPr lang="en-US" sz="1400" dirty="0">
                          <a:effectLst/>
                        </a:rPr>
                        <a:t>Restrict this </a:t>
                      </a:r>
                      <a:r>
                        <a:rPr lang="en-US" sz="1400" dirty="0" err="1">
                          <a:effectLst/>
                        </a:rPr>
                        <a:t>optimisation</a:t>
                      </a:r>
                      <a:r>
                        <a:rPr lang="en-US" sz="1400" dirty="0">
                          <a:effectLst/>
                        </a:rPr>
                        <a:t> to cases where the Open Authentication algorithm is in use. This will require also changes in other parts of the draft, such as Figure 10-12 which shows authentication and association states.</a:t>
                      </a:r>
                      <a:endParaRPr lang="en-US" sz="2800" dirty="0">
                        <a:effectLst/>
                        <a:latin typeface="Calibri"/>
                        <a:ea typeface="Calibri"/>
                      </a:endParaRPr>
                    </a:p>
                  </a:txBody>
                  <a:tcPr marL="57864" marR="57864" marT="0" marB="0"/>
                </a:tc>
              </a:tr>
            </a:tbl>
          </a:graphicData>
        </a:graphic>
      </p:graphicFrame>
    </p:spTree>
    <p:extLst>
      <p:ext uri="{BB962C8B-B14F-4D97-AF65-F5344CB8AC3E}">
        <p14:creationId xmlns:p14="http://schemas.microsoft.com/office/powerpoint/2010/main" val="58015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Implications of </a:t>
            </a:r>
            <a:r>
              <a:rPr lang="en-US" dirty="0" smtClean="0"/>
              <a:t>rejecting </a:t>
            </a:r>
            <a:r>
              <a:rPr lang="en-US" dirty="0"/>
              <a:t>the comment</a:t>
            </a:r>
          </a:p>
        </p:txBody>
      </p:sp>
      <p:sp>
        <p:nvSpPr>
          <p:cNvPr id="8" name="Content Placeholder 7"/>
          <p:cNvSpPr>
            <a:spLocks noGrp="1"/>
          </p:cNvSpPr>
          <p:nvPr>
            <p:ph idx="1"/>
          </p:nvPr>
        </p:nvSpPr>
        <p:spPr/>
        <p:txBody>
          <a:bodyPr/>
          <a:lstStyle/>
          <a:p>
            <a:r>
              <a:rPr lang="en-US" dirty="0" smtClean="0"/>
              <a:t>As noted by the commenter, by not supporting authentication and </a:t>
            </a:r>
            <a:r>
              <a:rPr lang="en-US" dirty="0" err="1" smtClean="0"/>
              <a:t>deauthentication</a:t>
            </a:r>
            <a:r>
              <a:rPr lang="en-US" dirty="0" smtClean="0"/>
              <a:t>, “</a:t>
            </a:r>
            <a:r>
              <a:rPr lang="en-US" i="1" dirty="0"/>
              <a:t>11ad STAs cannot make use of other authentication algorithms such as SAE, Fast BSS Transition and those in 11ai</a:t>
            </a:r>
            <a:r>
              <a:rPr lang="en-US" dirty="0" smtClean="0"/>
              <a:t>”</a:t>
            </a:r>
          </a:p>
          <a:p>
            <a:endParaRPr lang="en-US" dirty="0" smtClean="0"/>
          </a:p>
          <a:p>
            <a:r>
              <a:rPr lang="en-US" dirty="0" smtClean="0"/>
              <a:t>Such algorithms could be beneficial for DMG in the future, even though today we do not see market demand</a:t>
            </a:r>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168260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1</a:t>
            </a:r>
            <a:endParaRPr lang="en-US" dirty="0"/>
          </a:p>
        </p:txBody>
      </p:sp>
      <p:sp>
        <p:nvSpPr>
          <p:cNvPr id="8" name="Content Placeholder 7"/>
          <p:cNvSpPr>
            <a:spLocks noGrp="1"/>
          </p:cNvSpPr>
          <p:nvPr>
            <p:ph idx="1"/>
          </p:nvPr>
        </p:nvSpPr>
        <p:spPr>
          <a:xfrm>
            <a:off x="685800" y="1981200"/>
            <a:ext cx="8153400" cy="4114800"/>
          </a:xfrm>
        </p:spPr>
        <p:txBody>
          <a:bodyPr/>
          <a:lstStyle/>
          <a:p>
            <a:r>
              <a:rPr lang="en-US" sz="2000" dirty="0" smtClean="0"/>
              <a:t>Proposed resolution along the following lines: change the last </a:t>
            </a:r>
            <a:r>
              <a:rPr lang="en-US" sz="2000" dirty="0" smtClean="0"/>
              <a:t>sentence </a:t>
            </a:r>
            <a:r>
              <a:rPr lang="en-US" sz="2000" dirty="0" smtClean="0"/>
              <a:t>of </a:t>
            </a:r>
            <a:r>
              <a:rPr lang="en-US" sz="2000" dirty="0" smtClean="0"/>
              <a:t>10.3.4.1 </a:t>
            </a:r>
            <a:r>
              <a:rPr lang="en-US" sz="2000" dirty="0" smtClean="0"/>
              <a:t>as follows “Authentication </a:t>
            </a:r>
            <a:r>
              <a:rPr lang="en-US" sz="2000" dirty="0"/>
              <a:t>and </a:t>
            </a:r>
            <a:r>
              <a:rPr lang="en-US" sz="2000" dirty="0" err="1"/>
              <a:t>deauthentication</a:t>
            </a:r>
            <a:r>
              <a:rPr lang="en-US" sz="2000" dirty="0"/>
              <a:t> are </a:t>
            </a:r>
            <a:r>
              <a:rPr lang="en-US" sz="2000" dirty="0" smtClean="0"/>
              <a:t>not supported </a:t>
            </a:r>
            <a:r>
              <a:rPr lang="en-US" sz="2000" dirty="0"/>
              <a:t>by DMG STAs </a:t>
            </a:r>
            <a:r>
              <a:rPr lang="en-US" sz="2000" u="sng" dirty="0"/>
              <a:t>when the Open </a:t>
            </a:r>
            <a:r>
              <a:rPr lang="en-US" sz="2000" u="sng" dirty="0" smtClean="0"/>
              <a:t>System Authentication </a:t>
            </a:r>
            <a:r>
              <a:rPr lang="en-US" sz="2000" u="sng" dirty="0"/>
              <a:t>algorithm is in </a:t>
            </a:r>
            <a:r>
              <a:rPr lang="en-US" sz="2000" u="sng" dirty="0" smtClean="0"/>
              <a:t>use. The value of the Authentication Algorithm Number field within Authentication frames transmitted by a DMG STA shall be different than 0</a:t>
            </a:r>
            <a:r>
              <a:rPr lang="en-US" sz="2000" dirty="0" smtClean="0"/>
              <a:t>.”</a:t>
            </a:r>
          </a:p>
          <a:p>
            <a:pPr lvl="1"/>
            <a:r>
              <a:rPr lang="en-US" sz="1600" dirty="0" smtClean="0"/>
              <a:t>More changes needed in other places in the spec</a:t>
            </a:r>
            <a:endParaRPr lang="en-US" sz="1600" dirty="0" smtClean="0"/>
          </a:p>
          <a:p>
            <a:r>
              <a:rPr lang="en-US" sz="2000" dirty="0"/>
              <a:t>(De)Authentication frames and associated behavior would become mandatory in </a:t>
            </a:r>
            <a:r>
              <a:rPr lang="en-US" sz="2000" dirty="0" smtClean="0"/>
              <a:t>DMG when Open </a:t>
            </a:r>
            <a:r>
              <a:rPr lang="en-US" sz="2000" dirty="0" smtClean="0"/>
              <a:t>System Authentication </a:t>
            </a:r>
            <a:r>
              <a:rPr lang="en-US" sz="2000" dirty="0" smtClean="0"/>
              <a:t>is NOT in use</a:t>
            </a:r>
          </a:p>
          <a:p>
            <a:r>
              <a:rPr lang="en-US" sz="2000" dirty="0"/>
              <a:t>This would cause interoperability problems with legacy 11ad STAs, </a:t>
            </a:r>
            <a:r>
              <a:rPr lang="en-US" sz="2000" dirty="0" smtClean="0"/>
              <a:t>assuming there are STAs using algorithms other than Open </a:t>
            </a:r>
            <a:r>
              <a:rPr lang="en-US" sz="2000" dirty="0" smtClean="0"/>
              <a:t>System Authentication</a:t>
            </a:r>
          </a:p>
          <a:p>
            <a:r>
              <a:rPr lang="en-US" sz="2000" dirty="0" smtClean="0"/>
              <a:t>Also need to add a capability field indicating whether a STA is using Open System Authentication</a:t>
            </a:r>
            <a:endParaRPr lang="en-US" sz="2000" dirty="0"/>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413062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a:t>
            </a:r>
            <a:r>
              <a:rPr lang="en-US" dirty="0"/>
              <a:t>2</a:t>
            </a:r>
          </a:p>
        </p:txBody>
      </p:sp>
      <p:sp>
        <p:nvSpPr>
          <p:cNvPr id="8" name="Content Placeholder 7"/>
          <p:cNvSpPr>
            <a:spLocks noGrp="1"/>
          </p:cNvSpPr>
          <p:nvPr>
            <p:ph idx="1"/>
          </p:nvPr>
        </p:nvSpPr>
        <p:spPr/>
        <p:txBody>
          <a:bodyPr/>
          <a:lstStyle/>
          <a:p>
            <a:pPr lvl="0"/>
            <a:r>
              <a:rPr lang="en-US" dirty="0" smtClean="0"/>
              <a:t>An alternate resolution might be to define authentication and </a:t>
            </a:r>
            <a:r>
              <a:rPr lang="en-US" dirty="0" err="1" smtClean="0"/>
              <a:t>deuthentication</a:t>
            </a:r>
            <a:r>
              <a:rPr lang="en-US" dirty="0" smtClean="0"/>
              <a:t> as an optional capability of DMG STAs</a:t>
            </a:r>
          </a:p>
          <a:p>
            <a:pPr lvl="0"/>
            <a:endParaRPr lang="en-US" dirty="0" smtClean="0"/>
          </a:p>
          <a:p>
            <a:pPr lvl="0"/>
            <a:r>
              <a:rPr lang="en-US" dirty="0" smtClean="0"/>
              <a:t>This </a:t>
            </a:r>
            <a:r>
              <a:rPr lang="en-US" dirty="0"/>
              <a:t>would allow </a:t>
            </a:r>
            <a:r>
              <a:rPr lang="en-US" dirty="0" smtClean="0"/>
              <a:t>implementations </a:t>
            </a:r>
            <a:r>
              <a:rPr lang="en-US" dirty="0"/>
              <a:t>to make use of the </a:t>
            </a:r>
            <a:r>
              <a:rPr lang="en-US" dirty="0" smtClean="0"/>
              <a:t>capability without breaking interoperability with legacy STAs that implement other algorithms other than Open Authentication (assuming they exist)</a:t>
            </a:r>
          </a:p>
        </p:txBody>
      </p:sp>
      <p:sp>
        <p:nvSpPr>
          <p:cNvPr id="4" name="Date Placeholder 3"/>
          <p:cNvSpPr>
            <a:spLocks noGrp="1"/>
          </p:cNvSpPr>
          <p:nvPr>
            <p:ph type="dt" sz="half" idx="10"/>
          </p:nvPr>
        </p:nvSpPr>
        <p:spPr/>
        <p:txBody>
          <a:bodyPr/>
          <a:lstStyle/>
          <a:p>
            <a:r>
              <a:rPr lang="en-US" smtClean="0"/>
              <a:t>Jan 2014</a:t>
            </a:r>
            <a:endParaRPr lang="en-US"/>
          </a:p>
        </p:txBody>
      </p:sp>
      <p:sp>
        <p:nvSpPr>
          <p:cNvPr id="5" name="Slide Number Placeholder 4"/>
          <p:cNvSpPr>
            <a:spLocks noGrp="1"/>
          </p:cNvSpPr>
          <p:nvPr>
            <p:ph type="sldNum" sz="quarter" idx="12"/>
          </p:nvPr>
        </p:nvSpPr>
        <p:spPr/>
        <p:txBody>
          <a:bodyPr/>
          <a:lstStyle/>
          <a:p>
            <a:r>
              <a:rPr lang="en-US" smtClean="0"/>
              <a:t>Slide </a:t>
            </a:r>
            <a:fld id="{B6A320C4-5B50-274D-A30A-746063514C0C}" type="slidenum">
              <a:rPr lang="en-US" smtClean="0"/>
              <a:pPr/>
              <a:t>5</a:t>
            </a:fld>
            <a:endParaRPr lang="en-US"/>
          </a:p>
        </p:txBody>
      </p:sp>
      <p:sp>
        <p:nvSpPr>
          <p:cNvPr id="6" name="Footer Placeholder 5"/>
          <p:cNvSpPr>
            <a:spLocks noGrp="1"/>
          </p:cNvSpPr>
          <p:nvPr>
            <p:ph type="ftr" sz="quarter" idx="3"/>
          </p:nvPr>
        </p:nvSpPr>
        <p:spPr/>
        <p:txBody>
          <a:bodyPr/>
          <a:lstStyle/>
          <a:p>
            <a:r>
              <a:rPr lang="en-US" smtClean="0"/>
              <a:t>Carlos Cordeiro</a:t>
            </a:r>
            <a:endParaRPr lang="en-US" dirty="0"/>
          </a:p>
        </p:txBody>
      </p:sp>
    </p:spTree>
    <p:extLst>
      <p:ext uri="{BB962C8B-B14F-4D97-AF65-F5344CB8AC3E}">
        <p14:creationId xmlns:p14="http://schemas.microsoft.com/office/powerpoint/2010/main" val="3535946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Proposed resolution 2</a:t>
            </a:r>
            <a:br>
              <a:rPr lang="en-US" dirty="0" smtClean="0"/>
            </a:br>
            <a:endParaRPr lang="en-US" dirty="0"/>
          </a:p>
        </p:txBody>
      </p:sp>
      <p:sp>
        <p:nvSpPr>
          <p:cNvPr id="8" name="Content Placeholder 7"/>
          <p:cNvSpPr>
            <a:spLocks noGrp="1"/>
          </p:cNvSpPr>
          <p:nvPr>
            <p:ph idx="1"/>
          </p:nvPr>
        </p:nvSpPr>
        <p:spPr>
          <a:xfrm>
            <a:off x="685800" y="1447800"/>
            <a:ext cx="7772400" cy="4114800"/>
          </a:xfrm>
        </p:spPr>
        <p:txBody>
          <a:bodyPr/>
          <a:lstStyle/>
          <a:p>
            <a:pPr lvl="0"/>
            <a:r>
              <a:rPr lang="en-US" sz="1800" dirty="0" smtClean="0"/>
              <a:t>Define </a:t>
            </a:r>
            <a:r>
              <a:rPr lang="en-US" sz="1800" dirty="0"/>
              <a:t>a new </a:t>
            </a:r>
            <a:r>
              <a:rPr lang="en-US" sz="1800" dirty="0" smtClean="0"/>
              <a:t>“</a:t>
            </a:r>
            <a:r>
              <a:rPr lang="en-US" sz="1800" dirty="0"/>
              <a:t>Authentication Supported” </a:t>
            </a:r>
            <a:r>
              <a:rPr lang="en-US" sz="1800" dirty="0" smtClean="0"/>
              <a:t>capability as </a:t>
            </a:r>
            <a:r>
              <a:rPr lang="en-US" sz="1800" dirty="0"/>
              <a:t>part of the DMG Capabilities </a:t>
            </a:r>
            <a:r>
              <a:rPr lang="en-US" sz="1800" dirty="0" smtClean="0"/>
              <a:t>element</a:t>
            </a:r>
          </a:p>
          <a:p>
            <a:pPr lvl="1"/>
            <a:r>
              <a:rPr lang="en-US" sz="1600" dirty="0" smtClean="0"/>
              <a:t>If </a:t>
            </a:r>
            <a:r>
              <a:rPr lang="en-US" sz="1600" dirty="0"/>
              <a:t>set to 0 (default), the STA does not support </a:t>
            </a:r>
            <a:r>
              <a:rPr lang="en-US" sz="1600" dirty="0" smtClean="0"/>
              <a:t>(de)authentication. Legacy STAs would use this configuration</a:t>
            </a:r>
          </a:p>
          <a:p>
            <a:pPr lvl="1"/>
            <a:r>
              <a:rPr lang="en-US" sz="1600" dirty="0" smtClean="0"/>
              <a:t>If </a:t>
            </a:r>
            <a:r>
              <a:rPr lang="en-US" sz="1600" dirty="0"/>
              <a:t>set to 1, then the </a:t>
            </a:r>
            <a:r>
              <a:rPr lang="en-US" sz="1600" dirty="0" smtClean="0"/>
              <a:t>DMG STA </a:t>
            </a:r>
            <a:r>
              <a:rPr lang="en-US" sz="1600" dirty="0"/>
              <a:t>supports </a:t>
            </a:r>
            <a:r>
              <a:rPr lang="en-US" sz="1600" dirty="0" smtClean="0"/>
              <a:t>(de)authentication </a:t>
            </a:r>
            <a:r>
              <a:rPr lang="en-US" sz="1600" dirty="0"/>
              <a:t>and can then make use of existing authentication algorithms. </a:t>
            </a:r>
            <a:endParaRPr lang="en-US" sz="1600" dirty="0" smtClean="0"/>
          </a:p>
          <a:p>
            <a:r>
              <a:rPr lang="en-US" sz="1800" dirty="0" smtClean="0"/>
              <a:t>A DMG STA with </a:t>
            </a:r>
            <a:r>
              <a:rPr lang="en-US" sz="1800" dirty="0"/>
              <a:t>Authentication </a:t>
            </a:r>
            <a:r>
              <a:rPr lang="en-US" sz="1800" dirty="0" smtClean="0"/>
              <a:t>Supported=1 is capable of operating with a DMG STA with Authentication Supported=0</a:t>
            </a:r>
          </a:p>
          <a:p>
            <a:r>
              <a:rPr lang="en-US" sz="1800" dirty="0"/>
              <a:t>A DMG STA </a:t>
            </a:r>
            <a:r>
              <a:rPr lang="en-US" sz="1800" dirty="0" smtClean="0"/>
              <a:t>with </a:t>
            </a:r>
            <a:r>
              <a:rPr lang="en-US" sz="1800" dirty="0"/>
              <a:t>Authentication </a:t>
            </a:r>
            <a:r>
              <a:rPr lang="en-US" sz="1800" dirty="0" smtClean="0"/>
              <a:t>Supported=1 would be allowed to perform (de)authentication with a peer STA only if the peer STA also has Authentication Supported=1</a:t>
            </a:r>
            <a:endParaRPr lang="en-US" sz="1800" dirty="0"/>
          </a:p>
        </p:txBody>
      </p:sp>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graphicFrame>
        <p:nvGraphicFramePr>
          <p:cNvPr id="9" name="Content Placeholder 8"/>
          <p:cNvGraphicFramePr>
            <a:graphicFrameLocks/>
          </p:cNvGraphicFramePr>
          <p:nvPr>
            <p:extLst>
              <p:ext uri="{D42A27DB-BD31-4B8C-83A1-F6EECF244321}">
                <p14:modId xmlns:p14="http://schemas.microsoft.com/office/powerpoint/2010/main" val="3575919004"/>
              </p:ext>
            </p:extLst>
          </p:nvPr>
        </p:nvGraphicFramePr>
        <p:xfrm>
          <a:off x="609600" y="4648200"/>
          <a:ext cx="8001001" cy="1778000"/>
        </p:xfrm>
        <a:graphic>
          <a:graphicData uri="http://schemas.openxmlformats.org/drawingml/2006/table">
            <a:tbl>
              <a:tblPr firstRow="1" firstCol="1">
                <a:tableStyleId>{5C22544A-7EE6-4342-B048-85BDC9FD1C3A}</a:tableStyleId>
              </a:tblPr>
              <a:tblGrid>
                <a:gridCol w="1255059"/>
                <a:gridCol w="1333500"/>
                <a:gridCol w="2902324"/>
                <a:gridCol w="2510118"/>
              </a:tblGrid>
              <a:tr h="370840">
                <a:tc rowSpan="2" gridSpan="2">
                  <a:txBody>
                    <a:bodyPr/>
                    <a:lstStyle/>
                    <a:p>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hMerge="1">
                  <a:txBody>
                    <a:bodyPr/>
                    <a:lstStyle/>
                    <a:p>
                      <a:endParaRPr lang="en-US"/>
                    </a:p>
                  </a:txBody>
                  <a:tcPr/>
                </a:tc>
                <a:tc gridSpan="2">
                  <a:txBody>
                    <a:bodyPr/>
                    <a:lstStyle/>
                    <a:p>
                      <a:pPr algn="ctr"/>
                      <a:r>
                        <a:rPr lang="en-US" sz="1400" dirty="0" smtClean="0"/>
                        <a:t>DMG STA B (Responder)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r>
              <a:tr h="370840">
                <a:tc gridSpan="2" vMerge="1">
                  <a:txBody>
                    <a:bodyPr/>
                    <a:lstStyle/>
                    <a:p>
                      <a:endParaRPr lang="en-US" dirty="0"/>
                    </a:p>
                  </a:txBody>
                  <a:tcPr/>
                </a:tc>
                <a:tc hMerge="1" vMerge="1">
                  <a:txBody>
                    <a:bodyPr/>
                    <a:lstStyle/>
                    <a:p>
                      <a:endParaRPr lang="en-US" dirty="0"/>
                    </a:p>
                  </a:txBody>
                  <a:tcPr/>
                </a:tc>
                <a:tc>
                  <a:txBody>
                    <a:bodyPr/>
                    <a:lstStyle/>
                    <a:p>
                      <a:r>
                        <a:rPr lang="en-US" sz="1400" dirty="0" smtClean="0"/>
                        <a:t>Authentication</a:t>
                      </a:r>
                      <a:r>
                        <a:rPr lang="en-US" sz="1400" baseline="0" dirty="0" smtClean="0"/>
                        <a:t> Supported = 0</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1</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370840">
                <a:tc rowSpan="2">
                  <a:txBody>
                    <a:bodyPr/>
                    <a:lstStyle/>
                    <a:p>
                      <a:r>
                        <a:rPr lang="en-US" sz="1400" dirty="0" smtClean="0"/>
                        <a:t>DMG STA A (Initiator)</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0</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r>
                        <a:rPr lang="en-US" sz="1400" baseline="0" dirty="0" smtClean="0"/>
                        <a:t>(De)Authentication not performed, i.e., legacy behavior</a:t>
                      </a: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not performed, i.e., legacy behavior</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Authentication</a:t>
                      </a:r>
                      <a:r>
                        <a:rPr lang="en-US" sz="1400" baseline="0" dirty="0" smtClean="0"/>
                        <a:t> Supported = 1</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not performed, i.e., legacy behavior</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(De)Authentication may or may not be performed</a:t>
                      </a:r>
                      <a:endParaRPr 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89491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Some </a:t>
            </a:r>
            <a:r>
              <a:rPr lang="en-US" dirty="0" smtClean="0"/>
              <a:t>additional implications </a:t>
            </a:r>
            <a:r>
              <a:rPr lang="en-US" dirty="0"/>
              <a:t>of the proposed resolutions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633381384"/>
              </p:ext>
            </p:extLst>
          </p:nvPr>
        </p:nvGraphicFramePr>
        <p:xfrm>
          <a:off x="685800" y="1981200"/>
          <a:ext cx="7772400" cy="4307840"/>
        </p:xfrm>
        <a:graphic>
          <a:graphicData uri="http://schemas.openxmlformats.org/drawingml/2006/table">
            <a:tbl>
              <a:tblPr firstRow="1" bandRow="1">
                <a:tableStyleId>{5C22544A-7EE6-4342-B048-85BDC9FD1C3A}</a:tableStyleId>
              </a:tblPr>
              <a:tblGrid>
                <a:gridCol w="4648200"/>
                <a:gridCol w="1600200"/>
                <a:gridCol w="1524000"/>
              </a:tblGrid>
              <a:tr h="370840">
                <a:tc>
                  <a:txBody>
                    <a:bodyPr/>
                    <a:lstStyle/>
                    <a:p>
                      <a:endParaRPr lang="en-US" dirty="0"/>
                    </a:p>
                  </a:txBody>
                  <a:tcPr/>
                </a:tc>
                <a:tc>
                  <a:txBody>
                    <a:bodyPr/>
                    <a:lstStyle/>
                    <a:p>
                      <a:r>
                        <a:rPr lang="en-US" dirty="0" smtClean="0"/>
                        <a:t>Resolution 1</a:t>
                      </a:r>
                      <a:endParaRPr lang="en-US" dirty="0"/>
                    </a:p>
                  </a:txBody>
                  <a:tcPr/>
                </a:tc>
                <a:tc>
                  <a:txBody>
                    <a:bodyPr/>
                    <a:lstStyle/>
                    <a:p>
                      <a:r>
                        <a:rPr lang="en-US" dirty="0" smtClean="0"/>
                        <a:t>Resolution</a:t>
                      </a:r>
                      <a:r>
                        <a:rPr lang="en-US" baseline="0" dirty="0" smtClean="0"/>
                        <a:t> 2</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Backward compatible to 11ad</a:t>
                      </a:r>
                    </a:p>
                  </a:txBody>
                  <a:tcPr/>
                </a:tc>
                <a:tc>
                  <a:txBody>
                    <a:bodyPr/>
                    <a:lstStyle/>
                    <a:p>
                      <a:r>
                        <a:rPr lang="en-US" dirty="0" smtClean="0"/>
                        <a:t>No</a:t>
                      </a:r>
                      <a:endParaRPr lang="en-US" dirty="0"/>
                    </a:p>
                  </a:txBody>
                  <a:tcPr/>
                </a:tc>
                <a:tc>
                  <a:txBody>
                    <a:bodyPr/>
                    <a:lstStyle/>
                    <a:p>
                      <a:r>
                        <a:rPr lang="en-US" dirty="0" smtClean="0"/>
                        <a:t>Yes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State machine (10.3) description needs to be amended</a:t>
                      </a:r>
                      <a:r>
                        <a:rPr lang="en-GB" baseline="0" dirty="0" smtClean="0"/>
                        <a:t> to </a:t>
                      </a:r>
                      <a:r>
                        <a:rPr lang="en-GB" dirty="0" smtClean="0"/>
                        <a:t>accommodate new</a:t>
                      </a:r>
                      <a:r>
                        <a:rPr lang="en-GB" baseline="0" dirty="0" smtClean="0"/>
                        <a:t> </a:t>
                      </a:r>
                      <a:r>
                        <a:rPr lang="en-GB" dirty="0" smtClean="0"/>
                        <a:t>behaviour for DMG STAs</a:t>
                      </a:r>
                      <a:endParaRPr lang="en-US" dirty="0" smtClean="0"/>
                    </a:p>
                  </a:txBody>
                  <a:tcPr/>
                </a:tc>
                <a:tc>
                  <a:txBody>
                    <a:bodyPr/>
                    <a:lstStyle/>
                    <a:p>
                      <a:r>
                        <a:rPr lang="en-US" dirty="0" smtClean="0"/>
                        <a:t>Yes</a:t>
                      </a:r>
                      <a:endParaRPr lang="en-US" dirty="0"/>
                    </a:p>
                  </a:txBody>
                  <a:tcPr/>
                </a:tc>
                <a:tc>
                  <a:txBody>
                    <a:bodyPr/>
                    <a:lstStyle/>
                    <a:p>
                      <a:r>
                        <a:rPr lang="en-US" dirty="0" smtClean="0"/>
                        <a:t>Yes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In a DMG BSS (where the PCP/AP supports (de)authentication), some STAs might use (de)authentication and some might not</a:t>
                      </a:r>
                    </a:p>
                  </a:txBody>
                  <a:tcPr/>
                </a:tc>
                <a:tc>
                  <a:txBody>
                    <a:bodyPr/>
                    <a:lstStyle/>
                    <a:p>
                      <a:r>
                        <a:rPr lang="en-US" dirty="0" smtClean="0"/>
                        <a:t>Yes</a:t>
                      </a:r>
                      <a:endParaRPr lang="en-US" dirty="0"/>
                    </a:p>
                  </a:txBody>
                  <a:tcPr/>
                </a:tc>
                <a:tc>
                  <a:txBody>
                    <a:bodyPr/>
                    <a:lstStyle/>
                    <a:p>
                      <a:r>
                        <a:rPr lang="en-US" dirty="0" smtClean="0"/>
                        <a:t>Yes</a:t>
                      </a:r>
                      <a:endParaRPr lang="en-US" dirty="0"/>
                    </a:p>
                  </a:txBody>
                  <a:tcPr/>
                </a:tc>
              </a:tr>
              <a:tr h="370840">
                <a:tc>
                  <a:txBody>
                    <a:bodyPr/>
                    <a:lstStyle/>
                    <a:p>
                      <a:r>
                        <a:rPr lang="en-GB" dirty="0" smtClean="0"/>
                        <a:t>A DMG STA needs to first discover the (de)authentication capability of a peer DMG STA before initiating (de)authentication with that peer DMG STA</a:t>
                      </a:r>
                    </a:p>
                    <a:p>
                      <a:pPr marL="285750" lvl="0" indent="-285750">
                        <a:buFont typeface="Arial" panose="020B0604020202020204" pitchFamily="34" charset="0"/>
                        <a:buChar char="•"/>
                      </a:pPr>
                      <a:r>
                        <a:rPr lang="en-GB" dirty="0" smtClean="0"/>
                        <a:t>Can be done through DMG Beacon and/or probe exchange</a:t>
                      </a:r>
                      <a:endParaRPr lang="en-US" dirty="0" smtClean="0"/>
                    </a:p>
                  </a:txBody>
                  <a:tcPr/>
                </a:tc>
                <a:tc>
                  <a:txBody>
                    <a:bodyPr/>
                    <a:lstStyle/>
                    <a:p>
                      <a:r>
                        <a:rPr lang="en-US" dirty="0" smtClean="0"/>
                        <a:t>Yes</a:t>
                      </a:r>
                      <a:endParaRPr lang="en-US" dirty="0"/>
                    </a:p>
                  </a:txBody>
                  <a:tcPr/>
                </a:tc>
                <a:tc>
                  <a:txBody>
                    <a:bodyPr/>
                    <a:lstStyle/>
                    <a:p>
                      <a:r>
                        <a:rPr lang="en-US" dirty="0" smtClean="0"/>
                        <a:t>Yes</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smtClean="0"/>
              <a:t>Jan 2014</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6A320C4-5B50-274D-A30A-746063514C0C}"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smtClean="0"/>
              <a:t>Carlos Cordeiro</a:t>
            </a:r>
            <a:endParaRPr lang="en-US" dirty="0"/>
          </a:p>
        </p:txBody>
      </p:sp>
    </p:spTree>
    <p:extLst>
      <p:ext uri="{BB962C8B-B14F-4D97-AF65-F5344CB8AC3E}">
        <p14:creationId xmlns:p14="http://schemas.microsoft.com/office/powerpoint/2010/main" val="195255361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88354</TotalTime>
  <Words>711</Words>
  <Application>Microsoft Office PowerPoint</Application>
  <PresentationFormat>On-screen Show (4:3)</PresentationFormat>
  <Paragraphs>91</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802-11-Submission</vt:lpstr>
      <vt:lpstr>Custom Design</vt:lpstr>
      <vt:lpstr>PowerPoint Presentation</vt:lpstr>
      <vt:lpstr>CID2199 and goals for this presentation</vt:lpstr>
      <vt:lpstr>Implications of rejecting the comment</vt:lpstr>
      <vt:lpstr>Proposed resolution 1</vt:lpstr>
      <vt:lpstr>Proposed resolution 2</vt:lpstr>
      <vt:lpstr>Proposed resolution 2 </vt:lpstr>
      <vt:lpstr>Some additional implications of the proposed resolutions</vt:lpstr>
    </vt:vector>
  </TitlesOfParts>
  <Manager/>
  <Company>I2R</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Carlos Cordeiro</dc:creator>
  <cp:keywords>Sept 2012</cp:keywords>
  <dc:description/>
  <cp:lastModifiedBy>Cordeiro, Carlos</cp:lastModifiedBy>
  <cp:revision>2865</cp:revision>
  <cp:lastPrinted>1998-02-10T13:28:06Z</cp:lastPrinted>
  <dcterms:created xsi:type="dcterms:W3CDTF">2007-04-17T18:10:23Z</dcterms:created>
  <dcterms:modified xsi:type="dcterms:W3CDTF">2014-01-21T04:33:50Z</dcterms:modified>
  <cp:category/>
</cp:coreProperties>
</file>