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167" r:id="rId2"/>
  </p:sldMasterIdLst>
  <p:notesMasterIdLst>
    <p:notesMasterId r:id="rId10"/>
  </p:notesMasterIdLst>
  <p:handoutMasterIdLst>
    <p:handoutMasterId r:id="rId11"/>
  </p:handoutMasterIdLst>
  <p:sldIdLst>
    <p:sldId id="448" r:id="rId3"/>
    <p:sldId id="525" r:id="rId4"/>
    <p:sldId id="528" r:id="rId5"/>
    <p:sldId id="531" r:id="rId6"/>
    <p:sldId id="526" r:id="rId7"/>
    <p:sldId id="529" r:id="rId8"/>
    <p:sldId id="53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MS PGothic" charset="0"/>
        <a:cs typeface="MS PGothic" charset="0"/>
      </a:defRPr>
    </a:lvl1pPr>
    <a:lvl2pPr marL="457200" algn="l" rtl="0" fontAlgn="base">
      <a:spcBef>
        <a:spcPct val="0"/>
      </a:spcBef>
      <a:spcAft>
        <a:spcPct val="0"/>
      </a:spcAft>
      <a:defRPr sz="1200" kern="1200">
        <a:solidFill>
          <a:schemeClr val="tx1"/>
        </a:solidFill>
        <a:latin typeface="Times New Roman" charset="0"/>
        <a:ea typeface="MS PGothic" charset="0"/>
        <a:cs typeface="MS PGothic" charset="0"/>
      </a:defRPr>
    </a:lvl2pPr>
    <a:lvl3pPr marL="914400" algn="l" rtl="0" fontAlgn="base">
      <a:spcBef>
        <a:spcPct val="0"/>
      </a:spcBef>
      <a:spcAft>
        <a:spcPct val="0"/>
      </a:spcAft>
      <a:defRPr sz="1200" kern="1200">
        <a:solidFill>
          <a:schemeClr val="tx1"/>
        </a:solidFill>
        <a:latin typeface="Times New Roman" charset="0"/>
        <a:ea typeface="MS PGothic" charset="0"/>
        <a:cs typeface="MS PGothic" charset="0"/>
      </a:defRPr>
    </a:lvl3pPr>
    <a:lvl4pPr marL="1371600" algn="l" rtl="0" fontAlgn="base">
      <a:spcBef>
        <a:spcPct val="0"/>
      </a:spcBef>
      <a:spcAft>
        <a:spcPct val="0"/>
      </a:spcAft>
      <a:defRPr sz="1200" kern="1200">
        <a:solidFill>
          <a:schemeClr val="tx1"/>
        </a:solidFill>
        <a:latin typeface="Times New Roman" charset="0"/>
        <a:ea typeface="MS PGothic" charset="0"/>
        <a:cs typeface="MS PGothic" charset="0"/>
      </a:defRPr>
    </a:lvl4pPr>
    <a:lvl5pPr marL="1828800" algn="l" rtl="0" fontAlgn="base">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4229B874-0762-0346-984C-2DAFDED6ADED}" type="slidenum">
              <a:rPr lang="en-US"/>
              <a:pPr>
                <a:defRPr/>
              </a:pPr>
              <a:t>‹#›</a:t>
            </a:fld>
            <a:endParaRPr lang="en-US"/>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08495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690F7209-CB2D-3941-91CE-B86575405997}" type="slidenum">
              <a:rPr lang="en-US"/>
              <a:pPr>
                <a:defRPr/>
              </a:pPr>
              <a:t>‹#›</a:t>
            </a:fld>
            <a:endParaRPr lang="en-US"/>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518356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MS PGothic" charset="0"/>
            </a:endParaRPr>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MS PGothic" charset="0"/>
                <a:cs typeface="MS PGothic" charset="0"/>
              </a:defRPr>
            </a:lvl1pPr>
            <a:lvl2pPr marL="742950" indent="-285750" defTabSz="933450" eaLnBrk="0" hangingPunct="0">
              <a:defRPr sz="1200">
                <a:solidFill>
                  <a:schemeClr val="tx1"/>
                </a:solidFill>
                <a:latin typeface="Times New Roman" charset="0"/>
                <a:ea typeface="MS PGothic" charset="0"/>
                <a:cs typeface="MS PGothic" charset="0"/>
              </a:defRPr>
            </a:lvl2pPr>
            <a:lvl3pPr marL="1143000" indent="-228600" defTabSz="933450" eaLnBrk="0" hangingPunct="0">
              <a:defRPr sz="1200">
                <a:solidFill>
                  <a:schemeClr val="tx1"/>
                </a:solidFill>
                <a:latin typeface="Times New Roman" charset="0"/>
                <a:ea typeface="MS PGothic" charset="0"/>
                <a:cs typeface="MS PGothic" charset="0"/>
              </a:defRPr>
            </a:lvl3pPr>
            <a:lvl4pPr marL="1600200" indent="-228600" defTabSz="933450" eaLnBrk="0" hangingPunct="0">
              <a:defRPr sz="1200">
                <a:solidFill>
                  <a:schemeClr val="tx1"/>
                </a:solidFill>
                <a:latin typeface="Times New Roman" charset="0"/>
                <a:ea typeface="MS PGothic" charset="0"/>
                <a:cs typeface="MS PGothic" charset="0"/>
              </a:defRPr>
            </a:lvl4pPr>
            <a:lvl5pPr marL="2057400" indent="-228600" defTabSz="933450" eaLnBrk="0" hangingPunct="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Page </a:t>
            </a:r>
            <a:fld id="{C76D536D-DCDB-514C-8C55-14158BFC373F}"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C753293-86F2-6841-820F-F7415F8BC8A2}"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31734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BB4E251-F144-E440-844E-A4431F61086A}"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90311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80F146-8DEB-0548-8EC2-71CEA13CC38B}"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311682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71A3B83-170E-9B4B-B52B-01E6CCB03444}"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023796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8C11868D-4135-A54D-91F6-83BF918920E2}" type="slidenum">
              <a:rPr lang="en-US"/>
              <a:pPr>
                <a:defRPr/>
              </a:pPr>
              <a:t>‹#›</a:t>
            </a:fld>
            <a:endParaRPr lang="en-US"/>
          </a:p>
        </p:txBody>
      </p:sp>
    </p:spTree>
    <p:extLst>
      <p:ext uri="{BB962C8B-B14F-4D97-AF65-F5344CB8AC3E}">
        <p14:creationId xmlns:p14="http://schemas.microsoft.com/office/powerpoint/2010/main" val="2021013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0CC18D5E-5A47-0540-B549-D0793EB4A9F9}" type="slidenum">
              <a:rPr lang="en-US"/>
              <a:pPr>
                <a:defRPr/>
              </a:pPr>
              <a:t>‹#›</a:t>
            </a:fld>
            <a:endParaRPr lang="en-US"/>
          </a:p>
        </p:txBody>
      </p:sp>
    </p:spTree>
    <p:extLst>
      <p:ext uri="{BB962C8B-B14F-4D97-AF65-F5344CB8AC3E}">
        <p14:creationId xmlns:p14="http://schemas.microsoft.com/office/powerpoint/2010/main" val="346621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9A53F046-4BEB-8F4C-B314-9F81B005CF5F}" type="slidenum">
              <a:rPr lang="en-US"/>
              <a:pPr>
                <a:defRPr/>
              </a:pPr>
              <a:t>‹#›</a:t>
            </a:fld>
            <a:endParaRPr lang="en-US"/>
          </a:p>
        </p:txBody>
      </p:sp>
    </p:spTree>
    <p:extLst>
      <p:ext uri="{BB962C8B-B14F-4D97-AF65-F5344CB8AC3E}">
        <p14:creationId xmlns:p14="http://schemas.microsoft.com/office/powerpoint/2010/main" val="4150858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375EDE1F-B9F4-5B48-BDDA-952E69915899}" type="slidenum">
              <a:rPr lang="en-US"/>
              <a:pPr>
                <a:defRPr/>
              </a:pPr>
              <a:t>‹#›</a:t>
            </a:fld>
            <a:endParaRPr lang="en-US"/>
          </a:p>
        </p:txBody>
      </p:sp>
    </p:spTree>
    <p:extLst>
      <p:ext uri="{BB962C8B-B14F-4D97-AF65-F5344CB8AC3E}">
        <p14:creationId xmlns:p14="http://schemas.microsoft.com/office/powerpoint/2010/main" val="1432656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Xiaoming Peng</a:t>
            </a:r>
          </a:p>
        </p:txBody>
      </p:sp>
      <p:sp>
        <p:nvSpPr>
          <p:cNvPr id="9" name="Slide Number Placeholder 5"/>
          <p:cNvSpPr>
            <a:spLocks noGrp="1"/>
          </p:cNvSpPr>
          <p:nvPr>
            <p:ph type="sldNum" sz="quarter" idx="12"/>
          </p:nvPr>
        </p:nvSpPr>
        <p:spPr/>
        <p:txBody>
          <a:bodyPr/>
          <a:lstStyle>
            <a:lvl1pPr>
              <a:defRPr/>
            </a:lvl1pPr>
          </a:lstStyle>
          <a:p>
            <a:pPr>
              <a:defRPr/>
            </a:pPr>
            <a:fld id="{DE4C5B1B-C728-9544-83E7-C288B8F94B25}" type="slidenum">
              <a:rPr lang="en-US"/>
              <a:pPr>
                <a:defRPr/>
              </a:pPr>
              <a:t>‹#›</a:t>
            </a:fld>
            <a:endParaRPr lang="en-US"/>
          </a:p>
        </p:txBody>
      </p:sp>
    </p:spTree>
    <p:extLst>
      <p:ext uri="{BB962C8B-B14F-4D97-AF65-F5344CB8AC3E}">
        <p14:creationId xmlns:p14="http://schemas.microsoft.com/office/powerpoint/2010/main" val="1378871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Xiaoming Peng</a:t>
            </a:r>
          </a:p>
        </p:txBody>
      </p:sp>
      <p:sp>
        <p:nvSpPr>
          <p:cNvPr id="5" name="Slide Number Placeholder 5"/>
          <p:cNvSpPr>
            <a:spLocks noGrp="1"/>
          </p:cNvSpPr>
          <p:nvPr>
            <p:ph type="sldNum" sz="quarter" idx="12"/>
          </p:nvPr>
        </p:nvSpPr>
        <p:spPr/>
        <p:txBody>
          <a:bodyPr/>
          <a:lstStyle>
            <a:lvl1pPr>
              <a:defRPr/>
            </a:lvl1pPr>
          </a:lstStyle>
          <a:p>
            <a:pPr>
              <a:defRPr/>
            </a:pPr>
            <a:fld id="{925F4B61-5F00-3848-8AD9-D6927F1D83D5}" type="slidenum">
              <a:rPr lang="en-US"/>
              <a:pPr>
                <a:defRPr/>
              </a:pPr>
              <a:t>‹#›</a:t>
            </a:fld>
            <a:endParaRPr lang="en-US"/>
          </a:p>
        </p:txBody>
      </p:sp>
    </p:spTree>
    <p:extLst>
      <p:ext uri="{BB962C8B-B14F-4D97-AF65-F5344CB8AC3E}">
        <p14:creationId xmlns:p14="http://schemas.microsoft.com/office/powerpoint/2010/main" val="41352502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Xiaoming Peng</a:t>
            </a:r>
          </a:p>
        </p:txBody>
      </p:sp>
      <p:sp>
        <p:nvSpPr>
          <p:cNvPr id="4" name="Slide Number Placeholder 5"/>
          <p:cNvSpPr>
            <a:spLocks noGrp="1"/>
          </p:cNvSpPr>
          <p:nvPr>
            <p:ph type="sldNum" sz="quarter" idx="12"/>
          </p:nvPr>
        </p:nvSpPr>
        <p:spPr/>
        <p:txBody>
          <a:bodyPr/>
          <a:lstStyle>
            <a:lvl1pPr>
              <a:defRPr/>
            </a:lvl1pPr>
          </a:lstStyle>
          <a:p>
            <a:pPr>
              <a:defRPr/>
            </a:pPr>
            <a:fld id="{FB04656E-9675-D646-90F6-B91CD4BACDA5}" type="slidenum">
              <a:rPr lang="en-US"/>
              <a:pPr>
                <a:defRPr/>
              </a:pPr>
              <a:t>‹#›</a:t>
            </a:fld>
            <a:endParaRPr lang="en-US"/>
          </a:p>
        </p:txBody>
      </p:sp>
    </p:spTree>
    <p:extLst>
      <p:ext uri="{BB962C8B-B14F-4D97-AF65-F5344CB8AC3E}">
        <p14:creationId xmlns:p14="http://schemas.microsoft.com/office/powerpoint/2010/main" val="88911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A320C4-5B50-274D-A30A-746063514C0C}"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978013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067F9691-DB9E-6E42-AA07-18ADE0ED5019}" type="slidenum">
              <a:rPr lang="en-US"/>
              <a:pPr>
                <a:defRPr/>
              </a:pPr>
              <a:t>‹#›</a:t>
            </a:fld>
            <a:endParaRPr lang="en-US"/>
          </a:p>
        </p:txBody>
      </p:sp>
    </p:spTree>
    <p:extLst>
      <p:ext uri="{BB962C8B-B14F-4D97-AF65-F5344CB8AC3E}">
        <p14:creationId xmlns:p14="http://schemas.microsoft.com/office/powerpoint/2010/main" val="2990706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92B094E7-EC0E-3644-B125-899A4556521F}" type="slidenum">
              <a:rPr lang="en-US"/>
              <a:pPr>
                <a:defRPr/>
              </a:pPr>
              <a:t>‹#›</a:t>
            </a:fld>
            <a:endParaRPr lang="en-US"/>
          </a:p>
        </p:txBody>
      </p:sp>
    </p:spTree>
    <p:extLst>
      <p:ext uri="{BB962C8B-B14F-4D97-AF65-F5344CB8AC3E}">
        <p14:creationId xmlns:p14="http://schemas.microsoft.com/office/powerpoint/2010/main" val="421929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ABAFF431-F5AD-4A4E-8FD6-528A18F21094}" type="slidenum">
              <a:rPr lang="en-US"/>
              <a:pPr>
                <a:defRPr/>
              </a:pPr>
              <a:t>‹#›</a:t>
            </a:fld>
            <a:endParaRPr lang="en-US"/>
          </a:p>
        </p:txBody>
      </p:sp>
    </p:spTree>
    <p:extLst>
      <p:ext uri="{BB962C8B-B14F-4D97-AF65-F5344CB8AC3E}">
        <p14:creationId xmlns:p14="http://schemas.microsoft.com/office/powerpoint/2010/main" val="2726018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5CE8B65C-3FF8-CB43-8F6D-D176B80C0733}" type="slidenum">
              <a:rPr lang="en-US"/>
              <a:pPr>
                <a:defRPr/>
              </a:pPr>
              <a:t>‹#›</a:t>
            </a:fld>
            <a:endParaRPr lang="en-US"/>
          </a:p>
        </p:txBody>
      </p:sp>
    </p:spTree>
    <p:extLst>
      <p:ext uri="{BB962C8B-B14F-4D97-AF65-F5344CB8AC3E}">
        <p14:creationId xmlns:p14="http://schemas.microsoft.com/office/powerpoint/2010/main" val="61241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E119815-6FE4-0946-981C-A2994CCDB72B}"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70287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629B062-A349-A14D-8AB0-F8CD333F7B52}"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58279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7D56A7E-AE63-934F-97D8-BB9C8A0A57AA}" type="slidenum">
              <a:rPr lang="en-US"/>
              <a:pPr>
                <a:defRPr/>
              </a:pPr>
              <a:t>‹#›</a:t>
            </a:fld>
            <a:endParaRPr lang="en-US"/>
          </a:p>
        </p:txBody>
      </p:sp>
      <p:sp>
        <p:nvSpPr>
          <p:cNvPr id="10" name="Rectangle 5"/>
          <p:cNvSpPr>
            <a:spLocks noGrp="1" noChangeArrowheads="1"/>
          </p:cNvSpPr>
          <p:nvPr>
            <p:ph type="ftr" sz="quarter" idx="1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70715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F9EF61E3-F377-CC46-BB84-5CD60C6E9931}"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89062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DB9F1476-7FAD-AE42-A2DC-A33DE3A8EB6F}" type="slidenum">
              <a:rPr lang="en-US"/>
              <a:pPr>
                <a:defRPr/>
              </a:pPr>
              <a:t>‹#›</a:t>
            </a:fld>
            <a:endParaRPr lang="en-US"/>
          </a:p>
        </p:txBody>
      </p:sp>
      <p:sp>
        <p:nvSpPr>
          <p:cNvPr id="5"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91755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7F39E51-D68E-AE48-BC67-69166EB92E56}"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88431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787F1E-B91B-FD42-A2E0-13A259C9B814}"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18897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Jan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75DE20D-ADC3-FD48-BD74-33CE9A2408C6}"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802.11-14/0030r1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896" r:id="rId1"/>
    <p:sldLayoutId id="2147484897" r:id="rId2"/>
    <p:sldLayoutId id="2147484883" r:id="rId3"/>
    <p:sldLayoutId id="2147484898" r:id="rId4"/>
    <p:sldLayoutId id="2147484899" r:id="rId5"/>
    <p:sldLayoutId id="2147484900" r:id="rId6"/>
    <p:sldLayoutId id="2147484901" r:id="rId7"/>
    <p:sldLayoutId id="2147484902" r:id="rId8"/>
    <p:sldLayoutId id="2147484903" r:id="rId9"/>
    <p:sldLayoutId id="2147484904" r:id="rId10"/>
    <p:sldLayoutId id="2147484905" r:id="rId11"/>
    <p:sldLayoutId id="2147484884" r:id="rId1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Xiaoming Peng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1039CB1-B278-184C-857F-51B2703FC5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85" r:id="rId1"/>
    <p:sldLayoutId id="2147484886" r:id="rId2"/>
    <p:sldLayoutId id="2147484887" r:id="rId3"/>
    <p:sldLayoutId id="2147484888" r:id="rId4"/>
    <p:sldLayoutId id="2147484889" r:id="rId5"/>
    <p:sldLayoutId id="2147484890" r:id="rId6"/>
    <p:sldLayoutId id="2147484891" r:id="rId7"/>
    <p:sldLayoutId id="2147484892" r:id="rId8"/>
    <p:sldLayoutId id="2147484893" r:id="rId9"/>
    <p:sldLayoutId id="2147484894" r:id="rId10"/>
    <p:sldLayoutId id="2147484895" r:id="rId11"/>
  </p:sldLayoutIdLst>
  <p:hf hd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r>
              <a:rPr lang="en-US" smtClean="0"/>
              <a:t>Jan 2014</a:t>
            </a:r>
            <a:endParaRPr lang="en-US" dirty="0"/>
          </a:p>
        </p:txBody>
      </p:sp>
      <p:sp>
        <p:nvSpPr>
          <p:cNvPr id="28675" name="Slide Number Placeholder 5"/>
          <p:cNvSpPr>
            <a:spLocks noGrp="1"/>
          </p:cNvSpPr>
          <p:nvPr>
            <p:ph type="sldNum" sz="quarter" idx="12"/>
          </p:nvPr>
        </p:nvSpPr>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smtClean="0"/>
              <a:t>Slide </a:t>
            </a:r>
            <a:fld id="{C86ED38B-A6F2-DD44-A15F-49D155A2375B}" type="slidenum">
              <a:rPr lang="en-US" smtClean="0"/>
              <a:pPr/>
              <a:t>1</a:t>
            </a:fld>
            <a:endParaRPr lang="en-US"/>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cs typeface="+mn-cs"/>
              </a:rPr>
              <a:t>Date:</a:t>
            </a:r>
            <a:r>
              <a:rPr lang="en-US" sz="2000" kern="0" dirty="0">
                <a:latin typeface="+mn-lt"/>
                <a:ea typeface="+mn-ea"/>
                <a:cs typeface="+mn-cs"/>
              </a:rPr>
              <a:t> </a:t>
            </a:r>
            <a:r>
              <a:rPr lang="en-US" sz="2000" kern="0" dirty="0" smtClean="0">
                <a:latin typeface="+mn-lt"/>
                <a:ea typeface="+mn-ea"/>
                <a:cs typeface="+mn-cs"/>
              </a:rPr>
              <a:t>2014-01-11</a:t>
            </a:r>
            <a:endParaRPr lang="en-US" sz="2000" kern="0" dirty="0">
              <a:latin typeface="+mn-lt"/>
              <a:ea typeface="+mn-ea"/>
              <a:cs typeface="+mn-cs"/>
            </a:endParaRPr>
          </a:p>
        </p:txBody>
      </p:sp>
      <p:sp>
        <p:nvSpPr>
          <p:cNvPr id="28678" name="Rectangle 12"/>
          <p:cNvSpPr>
            <a:spLocks noChangeArrowheads="1"/>
          </p:cNvSpPr>
          <p:nvPr/>
        </p:nvSpPr>
        <p:spPr bwMode="auto">
          <a:xfrm>
            <a:off x="4572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sz="3200" b="1" kern="0" dirty="0" smtClean="0">
                <a:solidFill>
                  <a:schemeClr val="tx2"/>
                </a:solidFill>
                <a:latin typeface="+mj-lt"/>
                <a:ea typeface="+mj-ea"/>
                <a:cs typeface="+mj-cs"/>
              </a:rPr>
              <a:t>Discussion on CID2199</a:t>
            </a:r>
            <a:endParaRPr lang="en-US" sz="3200" b="1" kern="0" dirty="0">
              <a:solidFill>
                <a:schemeClr val="tx2"/>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778455428"/>
              </p:ext>
            </p:extLst>
          </p:nvPr>
        </p:nvGraphicFramePr>
        <p:xfrm>
          <a:off x="533400" y="2743200"/>
          <a:ext cx="8382000" cy="741680"/>
        </p:xfrm>
        <a:graphic>
          <a:graphicData uri="http://schemas.openxmlformats.org/drawingml/2006/table">
            <a:tbl>
              <a:tblPr firstRow="1" bandRow="1">
                <a:tableStyleId>{5940675A-B579-460E-94D1-54222C63F5DA}</a:tableStyleId>
              </a:tblPr>
              <a:tblGrid>
                <a:gridCol w="1676400"/>
                <a:gridCol w="1295400"/>
                <a:gridCol w="1295400"/>
                <a:gridCol w="1143000"/>
                <a:gridCol w="2971800"/>
              </a:tblGrid>
              <a:tr h="370840">
                <a:tc>
                  <a:txBody>
                    <a:bodyPr/>
                    <a:lstStyle/>
                    <a:p>
                      <a:r>
                        <a:rPr lang="en-US" b="1" dirty="0" smtClean="0"/>
                        <a:t>Name</a:t>
                      </a:r>
                      <a:endParaRPr lang="en-US" b="1" dirty="0"/>
                    </a:p>
                  </a:txBody>
                  <a:tcPr/>
                </a:tc>
                <a:tc>
                  <a:txBody>
                    <a:bodyPr/>
                    <a:lstStyle/>
                    <a:p>
                      <a:r>
                        <a:rPr lang="en-US" b="1" dirty="0" smtClean="0"/>
                        <a:t>Company</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dirty="0" smtClean="0"/>
                        <a:t>Carlos Cordeiro</a:t>
                      </a:r>
                      <a:endParaRPr lang="en-US" dirty="0"/>
                    </a:p>
                  </a:txBody>
                  <a:tcPr/>
                </a:tc>
                <a:tc>
                  <a:txBody>
                    <a:bodyPr/>
                    <a:lstStyle/>
                    <a:p>
                      <a:r>
                        <a:rPr lang="en-US" dirty="0" smtClean="0"/>
                        <a:t>Intel</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Carlos.Cordeiro@intel.com</a:t>
                      </a:r>
                      <a:endParaRPr lang="en-US" dirty="0"/>
                    </a:p>
                  </a:txBody>
                  <a:tcPr/>
                </a:tc>
              </a:tr>
            </a:tbl>
          </a:graphicData>
        </a:graphic>
      </p:graphicFrame>
      <p:sp>
        <p:nvSpPr>
          <p:cNvPr id="19" name="Footer Placeholder 3"/>
          <p:cNvSpPr>
            <a:spLocks noGrp="1"/>
          </p:cNvSpPr>
          <p:nvPr>
            <p:ph type="ftr" sz="quarter" idx="3"/>
          </p:nvPr>
        </p:nvSpPr>
        <p:spPr>
          <a:xfrm>
            <a:off x="5410200" y="6477000"/>
            <a:ext cx="3276600" cy="184150"/>
          </a:xfrm>
        </p:spPr>
        <p:txBody>
          <a:bodyPr/>
          <a:lstStyle/>
          <a:p>
            <a:pPr>
              <a:defRPr/>
            </a:pPr>
            <a:r>
              <a:rPr lang="en-US" dirty="0" smtClean="0"/>
              <a:t>Carlos Cordeiro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CID2199 and goals for this presentation</a:t>
            </a:r>
            <a:endParaRPr lang="en-US" dirty="0"/>
          </a:p>
        </p:txBody>
      </p:sp>
      <p:sp>
        <p:nvSpPr>
          <p:cNvPr id="6" name="Content Placeholder 5"/>
          <p:cNvSpPr>
            <a:spLocks noGrp="1"/>
          </p:cNvSpPr>
          <p:nvPr>
            <p:ph idx="1"/>
          </p:nvPr>
        </p:nvSpPr>
        <p:spPr>
          <a:xfrm>
            <a:off x="685800" y="5181600"/>
            <a:ext cx="7772400" cy="990600"/>
          </a:xfrm>
        </p:spPr>
        <p:txBody>
          <a:bodyPr/>
          <a:lstStyle/>
          <a:p>
            <a:r>
              <a:rPr lang="en-US" dirty="0" smtClean="0"/>
              <a:t>The purpose of this presentation is to discuss a conceptual resolution to this CID</a:t>
            </a:r>
          </a:p>
          <a:p>
            <a:r>
              <a:rPr lang="en-US" dirty="0" smtClean="0"/>
              <a:t>Text contribution would be crafted after TG agreement</a:t>
            </a:r>
          </a:p>
        </p:txBody>
      </p:sp>
      <p:sp>
        <p:nvSpPr>
          <p:cNvPr id="2" name="Date Placeholder 1"/>
          <p:cNvSpPr>
            <a:spLocks noGrp="1"/>
          </p:cNvSpPr>
          <p:nvPr>
            <p:ph type="dt" sz="half" idx="10"/>
          </p:nvPr>
        </p:nvSpPr>
        <p:spPr/>
        <p:txBody>
          <a:bodyPr/>
          <a:lstStyle/>
          <a:p>
            <a:pPr>
              <a:defRPr/>
            </a:pPr>
            <a:r>
              <a:rPr lang="en-US" smtClean="0"/>
              <a:t>Jan 2014</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B9F1476-7FAD-AE42-A2DC-A33DE3A8EB6F}" type="slidenum">
              <a:rPr lang="en-US" smtClean="0"/>
              <a:pPr>
                <a:defRPr/>
              </a:pPr>
              <a:t>2</a:t>
            </a:fld>
            <a:endParaRPr lang="en-US"/>
          </a:p>
        </p:txBody>
      </p:sp>
      <p:sp>
        <p:nvSpPr>
          <p:cNvPr id="4" name="Footer Placeholder 3"/>
          <p:cNvSpPr>
            <a:spLocks noGrp="1"/>
          </p:cNvSpPr>
          <p:nvPr>
            <p:ph type="ftr" sz="quarter" idx="3"/>
          </p:nvPr>
        </p:nvSpPr>
        <p:spPr/>
        <p:txBody>
          <a:bodyPr/>
          <a:lstStyle/>
          <a:p>
            <a:pPr>
              <a:defRPr/>
            </a:pPr>
            <a:r>
              <a:rPr lang="en-US" dirty="0" smtClean="0"/>
              <a:t>Carlos Cordeiro</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30467550"/>
              </p:ext>
            </p:extLst>
          </p:nvPr>
        </p:nvGraphicFramePr>
        <p:xfrm>
          <a:off x="990600" y="2057400"/>
          <a:ext cx="7393782" cy="3124200"/>
        </p:xfrm>
        <a:graphic>
          <a:graphicData uri="http://schemas.openxmlformats.org/drawingml/2006/table">
            <a:tbl>
              <a:tblPr firstRow="1" firstCol="1" bandRow="1">
                <a:tableStyleId>{5940675A-B579-460E-94D1-54222C63F5DA}</a:tableStyleId>
              </a:tblPr>
              <a:tblGrid>
                <a:gridCol w="688182"/>
                <a:gridCol w="762000"/>
                <a:gridCol w="533400"/>
                <a:gridCol w="457200"/>
                <a:gridCol w="2743200"/>
                <a:gridCol w="2209800"/>
              </a:tblGrid>
              <a:tr h="3124200">
                <a:tc>
                  <a:txBody>
                    <a:bodyPr/>
                    <a:lstStyle/>
                    <a:p>
                      <a:pPr marL="0" marR="0" algn="r">
                        <a:spcBef>
                          <a:spcPts val="0"/>
                        </a:spcBef>
                        <a:spcAft>
                          <a:spcPts val="0"/>
                        </a:spcAft>
                      </a:pPr>
                      <a:r>
                        <a:rPr lang="en-US" sz="1400" dirty="0">
                          <a:effectLst/>
                        </a:rPr>
                        <a:t>2199</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10.3.4.1</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a:effectLst/>
                        </a:rPr>
                        <a:t>1411</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a:effectLst/>
                        </a:rPr>
                        <a:t>32</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Section 10.3.4.1 states that DMG STAs do not support authentication and </a:t>
                      </a:r>
                      <a:r>
                        <a:rPr lang="en-US" sz="1400" dirty="0" err="1">
                          <a:effectLst/>
                        </a:rPr>
                        <a:t>deauthentication</a:t>
                      </a:r>
                      <a:r>
                        <a:rPr lang="en-US" sz="1400" dirty="0">
                          <a:effectLst/>
                        </a:rPr>
                        <a:t>. This appears to be an </a:t>
                      </a:r>
                      <a:r>
                        <a:rPr lang="en-US" sz="1400" dirty="0" err="1">
                          <a:effectLst/>
                        </a:rPr>
                        <a:t>optimisation</a:t>
                      </a:r>
                      <a:r>
                        <a:rPr lang="en-US" sz="1400" dirty="0">
                          <a:effectLst/>
                        </a:rPr>
                        <a:t> that should only apply to cases where the Open Authentication algorithm is used, otherwise 11ad STAs cannot make use of other authentication algorithms such as SAE, Fast BSS Transition and those in 11ai. Even when Open Authentication is in use I'm not sure how multi-band operation is affected by this restriction.</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Restrict this </a:t>
                      </a:r>
                      <a:r>
                        <a:rPr lang="en-US" sz="1400" dirty="0" err="1">
                          <a:effectLst/>
                        </a:rPr>
                        <a:t>optimisation</a:t>
                      </a:r>
                      <a:r>
                        <a:rPr lang="en-US" sz="1400" dirty="0">
                          <a:effectLst/>
                        </a:rPr>
                        <a:t> to cases where the Open Authentication algorithm is in use. This will require also changes in other parts of the draft, such as Figure 10-12 which shows authentication and association states.</a:t>
                      </a:r>
                      <a:endParaRPr lang="en-US" sz="2800" dirty="0">
                        <a:effectLst/>
                        <a:latin typeface="Calibri"/>
                        <a:ea typeface="Calibri"/>
                      </a:endParaRPr>
                    </a:p>
                  </a:txBody>
                  <a:tcPr marL="57864" marR="57864" marT="0" marB="0"/>
                </a:tc>
              </a:tr>
            </a:tbl>
          </a:graphicData>
        </a:graphic>
      </p:graphicFrame>
    </p:spTree>
    <p:extLst>
      <p:ext uri="{BB962C8B-B14F-4D97-AF65-F5344CB8AC3E}">
        <p14:creationId xmlns:p14="http://schemas.microsoft.com/office/powerpoint/2010/main" val="58015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Implications of </a:t>
            </a:r>
            <a:r>
              <a:rPr lang="en-US" dirty="0" smtClean="0"/>
              <a:t>rejecting </a:t>
            </a:r>
            <a:r>
              <a:rPr lang="en-US" dirty="0"/>
              <a:t>the comment</a:t>
            </a:r>
          </a:p>
        </p:txBody>
      </p:sp>
      <p:sp>
        <p:nvSpPr>
          <p:cNvPr id="8" name="Content Placeholder 7"/>
          <p:cNvSpPr>
            <a:spLocks noGrp="1"/>
          </p:cNvSpPr>
          <p:nvPr>
            <p:ph idx="1"/>
          </p:nvPr>
        </p:nvSpPr>
        <p:spPr/>
        <p:txBody>
          <a:bodyPr/>
          <a:lstStyle/>
          <a:p>
            <a:r>
              <a:rPr lang="en-US" dirty="0" smtClean="0"/>
              <a:t>As noted by the commenter, by not supporting authentication and </a:t>
            </a:r>
            <a:r>
              <a:rPr lang="en-US" dirty="0" err="1" smtClean="0"/>
              <a:t>deauthentication</a:t>
            </a:r>
            <a:r>
              <a:rPr lang="en-US" dirty="0" smtClean="0"/>
              <a:t>, “</a:t>
            </a:r>
            <a:r>
              <a:rPr lang="en-US" i="1" dirty="0"/>
              <a:t>11ad STAs cannot make use of other authentication algorithms such as SAE, Fast BSS Transition and those in 11ai</a:t>
            </a:r>
            <a:r>
              <a:rPr lang="en-US" dirty="0" smtClean="0"/>
              <a:t>”</a:t>
            </a:r>
          </a:p>
          <a:p>
            <a:endParaRPr lang="en-US" dirty="0" smtClean="0"/>
          </a:p>
          <a:p>
            <a:r>
              <a:rPr lang="en-US" dirty="0" smtClean="0"/>
              <a:t>Such algorithms could be beneficial for DMG in the future, even though today we do not see market demand</a:t>
            </a:r>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68260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1</a:t>
            </a:r>
            <a:endParaRPr lang="en-US" dirty="0"/>
          </a:p>
        </p:txBody>
      </p:sp>
      <p:sp>
        <p:nvSpPr>
          <p:cNvPr id="8" name="Content Placeholder 7"/>
          <p:cNvSpPr>
            <a:spLocks noGrp="1"/>
          </p:cNvSpPr>
          <p:nvPr>
            <p:ph idx="1"/>
          </p:nvPr>
        </p:nvSpPr>
        <p:spPr/>
        <p:txBody>
          <a:bodyPr/>
          <a:lstStyle/>
          <a:p>
            <a:r>
              <a:rPr lang="en-US" dirty="0" smtClean="0"/>
              <a:t>Insert the following at the last sentence in 10.3.4.1 “Authentication </a:t>
            </a:r>
            <a:r>
              <a:rPr lang="en-US" dirty="0"/>
              <a:t>and </a:t>
            </a:r>
            <a:r>
              <a:rPr lang="en-US" dirty="0" err="1"/>
              <a:t>deauthentication</a:t>
            </a:r>
            <a:r>
              <a:rPr lang="en-US" dirty="0"/>
              <a:t> are </a:t>
            </a:r>
            <a:r>
              <a:rPr lang="en-US" dirty="0" smtClean="0"/>
              <a:t>not supported </a:t>
            </a:r>
            <a:r>
              <a:rPr lang="en-US" dirty="0"/>
              <a:t>by DMG STAs </a:t>
            </a:r>
            <a:r>
              <a:rPr lang="en-US" u="sng" dirty="0"/>
              <a:t>when the Open </a:t>
            </a:r>
            <a:r>
              <a:rPr lang="en-US" u="sng" dirty="0" smtClean="0"/>
              <a:t>Authentication </a:t>
            </a:r>
            <a:r>
              <a:rPr lang="en-US" u="sng" dirty="0"/>
              <a:t>algorithm is in use</a:t>
            </a:r>
            <a:r>
              <a:rPr lang="en-US" dirty="0" smtClean="0"/>
              <a:t>.”</a:t>
            </a:r>
          </a:p>
          <a:p>
            <a:r>
              <a:rPr lang="en-US" dirty="0"/>
              <a:t>(De)Authentication frames and associated behavior would become mandatory in </a:t>
            </a:r>
            <a:r>
              <a:rPr lang="en-US" dirty="0" smtClean="0"/>
              <a:t>DMG when Open Authentication is NOT in use</a:t>
            </a:r>
          </a:p>
          <a:p>
            <a:r>
              <a:rPr lang="en-US" dirty="0"/>
              <a:t>This would cause interoperability problems with legacy 11ad STAs, </a:t>
            </a:r>
            <a:r>
              <a:rPr lang="en-US" dirty="0" smtClean="0"/>
              <a:t>assuming there are STAs using algorithms other than Open Authentication</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413062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a:t>
            </a:r>
            <a:r>
              <a:rPr lang="en-US" dirty="0"/>
              <a:t>2</a:t>
            </a:r>
          </a:p>
        </p:txBody>
      </p:sp>
      <p:sp>
        <p:nvSpPr>
          <p:cNvPr id="8" name="Content Placeholder 7"/>
          <p:cNvSpPr>
            <a:spLocks noGrp="1"/>
          </p:cNvSpPr>
          <p:nvPr>
            <p:ph idx="1"/>
          </p:nvPr>
        </p:nvSpPr>
        <p:spPr/>
        <p:txBody>
          <a:bodyPr/>
          <a:lstStyle/>
          <a:p>
            <a:pPr lvl="0"/>
            <a:r>
              <a:rPr lang="en-US" dirty="0" smtClean="0"/>
              <a:t>An alternate resolution might be to define authentication and </a:t>
            </a:r>
            <a:r>
              <a:rPr lang="en-US" dirty="0" err="1" smtClean="0"/>
              <a:t>deuthentication</a:t>
            </a:r>
            <a:r>
              <a:rPr lang="en-US" dirty="0" smtClean="0"/>
              <a:t> as an optional capability of DMG STAs</a:t>
            </a:r>
          </a:p>
          <a:p>
            <a:pPr lvl="0"/>
            <a:endParaRPr lang="en-US" dirty="0" smtClean="0"/>
          </a:p>
          <a:p>
            <a:pPr lvl="0"/>
            <a:r>
              <a:rPr lang="en-US" dirty="0" smtClean="0"/>
              <a:t>This </a:t>
            </a:r>
            <a:r>
              <a:rPr lang="en-US" dirty="0"/>
              <a:t>would allow </a:t>
            </a:r>
            <a:r>
              <a:rPr lang="en-US" dirty="0" smtClean="0"/>
              <a:t>implementations </a:t>
            </a:r>
            <a:r>
              <a:rPr lang="en-US" dirty="0"/>
              <a:t>to make use of the </a:t>
            </a:r>
            <a:r>
              <a:rPr lang="en-US" dirty="0" smtClean="0"/>
              <a:t>capability without breaking interoperability with legacy STAs that implement other algorithms other than Open Authentication (assuming they exist)</a:t>
            </a:r>
          </a:p>
        </p:txBody>
      </p:sp>
      <p:sp>
        <p:nvSpPr>
          <p:cNvPr id="4" name="Date Placeholder 3"/>
          <p:cNvSpPr>
            <a:spLocks noGrp="1"/>
          </p:cNvSpPr>
          <p:nvPr>
            <p:ph type="dt" sz="half" idx="10"/>
          </p:nvPr>
        </p:nvSpPr>
        <p:spPr/>
        <p:txBody>
          <a:bodyPr/>
          <a:lstStyle/>
          <a:p>
            <a:r>
              <a:rPr lang="en-US" smtClean="0"/>
              <a:t>Jan 2014</a:t>
            </a:r>
            <a:endParaRPr lang="en-US"/>
          </a:p>
        </p:txBody>
      </p:sp>
      <p:sp>
        <p:nvSpPr>
          <p:cNvPr id="5" name="Slide Number Placeholder 4"/>
          <p:cNvSpPr>
            <a:spLocks noGrp="1"/>
          </p:cNvSpPr>
          <p:nvPr>
            <p:ph type="sldNum" sz="quarter" idx="12"/>
          </p:nvPr>
        </p:nvSpPr>
        <p:spPr/>
        <p:txBody>
          <a:bodyPr/>
          <a:lstStyle/>
          <a:p>
            <a:r>
              <a:rPr lang="en-US" smtClean="0"/>
              <a:t>Slide </a:t>
            </a:r>
            <a:fld id="{B6A320C4-5B50-274D-A30A-746063514C0C}" type="slidenum">
              <a:rPr lang="en-US" smtClean="0"/>
              <a:pPr/>
              <a:t>5</a:t>
            </a:fld>
            <a:endParaRPr lang="en-US"/>
          </a:p>
        </p:txBody>
      </p:sp>
      <p:sp>
        <p:nvSpPr>
          <p:cNvPr id="6" name="Footer Placeholder 5"/>
          <p:cNvSpPr>
            <a:spLocks noGrp="1"/>
          </p:cNvSpPr>
          <p:nvPr>
            <p:ph type="ftr" sz="quarter" idx="3"/>
          </p:nvPr>
        </p:nvSpPr>
        <p:spPr/>
        <p:txBody>
          <a:bodyPr/>
          <a:lstStyle/>
          <a:p>
            <a:r>
              <a:rPr lang="en-US" smtClean="0"/>
              <a:t>Carlos Cordeiro</a:t>
            </a:r>
            <a:endParaRPr lang="en-US" dirty="0"/>
          </a:p>
        </p:txBody>
      </p:sp>
    </p:spTree>
    <p:extLst>
      <p:ext uri="{BB962C8B-B14F-4D97-AF65-F5344CB8AC3E}">
        <p14:creationId xmlns:p14="http://schemas.microsoft.com/office/powerpoint/2010/main" val="353594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2</a:t>
            </a:r>
            <a:br>
              <a:rPr lang="en-US" dirty="0" smtClean="0"/>
            </a:br>
            <a:endParaRPr lang="en-US" dirty="0"/>
          </a:p>
        </p:txBody>
      </p:sp>
      <p:sp>
        <p:nvSpPr>
          <p:cNvPr id="8" name="Content Placeholder 7"/>
          <p:cNvSpPr>
            <a:spLocks noGrp="1"/>
          </p:cNvSpPr>
          <p:nvPr>
            <p:ph idx="1"/>
          </p:nvPr>
        </p:nvSpPr>
        <p:spPr>
          <a:xfrm>
            <a:off x="685800" y="1447800"/>
            <a:ext cx="7772400" cy="4114800"/>
          </a:xfrm>
        </p:spPr>
        <p:txBody>
          <a:bodyPr/>
          <a:lstStyle/>
          <a:p>
            <a:pPr lvl="0"/>
            <a:r>
              <a:rPr lang="en-US" sz="1800" dirty="0" smtClean="0"/>
              <a:t>Define </a:t>
            </a:r>
            <a:r>
              <a:rPr lang="en-US" sz="1800" dirty="0"/>
              <a:t>a new </a:t>
            </a:r>
            <a:r>
              <a:rPr lang="en-US" sz="1800" dirty="0" smtClean="0"/>
              <a:t>“</a:t>
            </a:r>
            <a:r>
              <a:rPr lang="en-US" sz="1800" dirty="0"/>
              <a:t>Authentication Supported” </a:t>
            </a:r>
            <a:r>
              <a:rPr lang="en-US" sz="1800" dirty="0" smtClean="0"/>
              <a:t>capability as </a:t>
            </a:r>
            <a:r>
              <a:rPr lang="en-US" sz="1800" dirty="0"/>
              <a:t>part of the DMG Capabilities </a:t>
            </a:r>
            <a:r>
              <a:rPr lang="en-US" sz="1800" dirty="0" smtClean="0"/>
              <a:t>element</a:t>
            </a:r>
          </a:p>
          <a:p>
            <a:pPr lvl="1"/>
            <a:r>
              <a:rPr lang="en-US" sz="1600" dirty="0" smtClean="0"/>
              <a:t>If </a:t>
            </a:r>
            <a:r>
              <a:rPr lang="en-US" sz="1600" dirty="0"/>
              <a:t>set to 0 (default), the STA does not support </a:t>
            </a:r>
            <a:r>
              <a:rPr lang="en-US" sz="1600" dirty="0" smtClean="0"/>
              <a:t>(de)authentication. Legacy STAs would use this configuration</a:t>
            </a:r>
          </a:p>
          <a:p>
            <a:pPr lvl="1"/>
            <a:r>
              <a:rPr lang="en-US" sz="1600" dirty="0" smtClean="0"/>
              <a:t>If </a:t>
            </a:r>
            <a:r>
              <a:rPr lang="en-US" sz="1600" dirty="0"/>
              <a:t>set to 1, then the </a:t>
            </a:r>
            <a:r>
              <a:rPr lang="en-US" sz="1600" dirty="0" smtClean="0"/>
              <a:t>DMG STA </a:t>
            </a:r>
            <a:r>
              <a:rPr lang="en-US" sz="1600" dirty="0"/>
              <a:t>supports </a:t>
            </a:r>
            <a:r>
              <a:rPr lang="en-US" sz="1600" dirty="0" smtClean="0"/>
              <a:t>(de)authentication </a:t>
            </a:r>
            <a:r>
              <a:rPr lang="en-US" sz="1600" dirty="0"/>
              <a:t>and can then make use of existing authentication algorithms. </a:t>
            </a:r>
            <a:endParaRPr lang="en-US" sz="1600" dirty="0" smtClean="0"/>
          </a:p>
          <a:p>
            <a:r>
              <a:rPr lang="en-US" sz="1800" dirty="0" smtClean="0"/>
              <a:t>A DMG STA with </a:t>
            </a:r>
            <a:r>
              <a:rPr lang="en-US" sz="1800" dirty="0"/>
              <a:t>Authentication </a:t>
            </a:r>
            <a:r>
              <a:rPr lang="en-US" sz="1800" dirty="0" smtClean="0"/>
              <a:t>Supported=1 is capable of operating with a DMG STA with Authentication Supported=0</a:t>
            </a:r>
          </a:p>
          <a:p>
            <a:r>
              <a:rPr lang="en-US" sz="1800" dirty="0"/>
              <a:t>A DMG STA </a:t>
            </a:r>
            <a:r>
              <a:rPr lang="en-US" sz="1800" dirty="0" smtClean="0"/>
              <a:t>with </a:t>
            </a:r>
            <a:r>
              <a:rPr lang="en-US" sz="1800" dirty="0"/>
              <a:t>Authentication </a:t>
            </a:r>
            <a:r>
              <a:rPr lang="en-US" sz="1800" dirty="0" smtClean="0"/>
              <a:t>Supported=1 would be allowed to perform (de)authentication with a peer STA only if the peer STA also has Authentication Supported=1</a:t>
            </a:r>
            <a:endParaRPr lang="en-US" sz="1800"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graphicFrame>
        <p:nvGraphicFramePr>
          <p:cNvPr id="9" name="Content Placeholder 8"/>
          <p:cNvGraphicFramePr>
            <a:graphicFrameLocks/>
          </p:cNvGraphicFramePr>
          <p:nvPr>
            <p:extLst>
              <p:ext uri="{D42A27DB-BD31-4B8C-83A1-F6EECF244321}">
                <p14:modId xmlns:p14="http://schemas.microsoft.com/office/powerpoint/2010/main" val="3575919004"/>
              </p:ext>
            </p:extLst>
          </p:nvPr>
        </p:nvGraphicFramePr>
        <p:xfrm>
          <a:off x="609600" y="4648200"/>
          <a:ext cx="8001001" cy="1778000"/>
        </p:xfrm>
        <a:graphic>
          <a:graphicData uri="http://schemas.openxmlformats.org/drawingml/2006/table">
            <a:tbl>
              <a:tblPr firstRow="1" firstCol="1">
                <a:tableStyleId>{5C22544A-7EE6-4342-B048-85BDC9FD1C3A}</a:tableStyleId>
              </a:tblPr>
              <a:tblGrid>
                <a:gridCol w="1255059"/>
                <a:gridCol w="1333500"/>
                <a:gridCol w="2902324"/>
                <a:gridCol w="2510118"/>
              </a:tblGrid>
              <a:tr h="370840">
                <a:tc rowSpan="2" gridSpan="2">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gridSpan="2">
                  <a:txBody>
                    <a:bodyPr/>
                    <a:lstStyle/>
                    <a:p>
                      <a:pPr algn="ctr"/>
                      <a:r>
                        <a:rPr lang="en-US" sz="1400" dirty="0" smtClean="0"/>
                        <a:t>DMG STA B (Responder)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r>
                        <a:rPr lang="en-US" sz="1400" dirty="0" smtClean="0"/>
                        <a:t>Authentication</a:t>
                      </a:r>
                      <a:r>
                        <a:rPr lang="en-US" sz="1400" baseline="0" dirty="0" smtClean="0"/>
                        <a:t> Supported = 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70840">
                <a:tc rowSpan="2">
                  <a:txBody>
                    <a:bodyPr/>
                    <a:lstStyle/>
                    <a:p>
                      <a:r>
                        <a:rPr lang="en-US" sz="1400" dirty="0" smtClean="0"/>
                        <a:t>DMG STA A (Initiator)</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0</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baseline="0" dirty="0" smtClean="0"/>
                        <a:t>(De)Authentication not performed, i.e., legacy behavior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may or may not be performed</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9491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Some </a:t>
            </a:r>
            <a:r>
              <a:rPr lang="en-US" dirty="0" smtClean="0"/>
              <a:t>additional implications </a:t>
            </a:r>
            <a:r>
              <a:rPr lang="en-US" dirty="0"/>
              <a:t>of the proposed resolutions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62091237"/>
              </p:ext>
            </p:extLst>
          </p:nvPr>
        </p:nvGraphicFramePr>
        <p:xfrm>
          <a:off x="685800" y="1981200"/>
          <a:ext cx="7772400" cy="4307840"/>
        </p:xfrm>
        <a:graphic>
          <a:graphicData uri="http://schemas.openxmlformats.org/drawingml/2006/table">
            <a:tbl>
              <a:tblPr firstRow="1" bandRow="1">
                <a:tableStyleId>{5C22544A-7EE6-4342-B048-85BDC9FD1C3A}</a:tableStyleId>
              </a:tblPr>
              <a:tblGrid>
                <a:gridCol w="4648200"/>
                <a:gridCol w="1600200"/>
                <a:gridCol w="1524000"/>
              </a:tblGrid>
              <a:tr h="370840">
                <a:tc>
                  <a:txBody>
                    <a:bodyPr/>
                    <a:lstStyle/>
                    <a:p>
                      <a:endParaRPr lang="en-US" dirty="0"/>
                    </a:p>
                  </a:txBody>
                  <a:tcPr/>
                </a:tc>
                <a:tc>
                  <a:txBody>
                    <a:bodyPr/>
                    <a:lstStyle/>
                    <a:p>
                      <a:r>
                        <a:rPr lang="en-US" dirty="0" smtClean="0"/>
                        <a:t>Resolution 1</a:t>
                      </a:r>
                      <a:endParaRPr lang="en-US" dirty="0"/>
                    </a:p>
                  </a:txBody>
                  <a:tcPr/>
                </a:tc>
                <a:tc>
                  <a:txBody>
                    <a:bodyPr/>
                    <a:lstStyle/>
                    <a:p>
                      <a:r>
                        <a:rPr lang="en-US" dirty="0" smtClean="0"/>
                        <a:t>Resolution</a:t>
                      </a:r>
                      <a:r>
                        <a:rPr lang="en-US" baseline="0" dirty="0" smtClean="0"/>
                        <a:t> 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Backward compatible to 11ad</a:t>
                      </a:r>
                      <a:endParaRPr lang="en-US" dirty="0" smtClean="0"/>
                    </a:p>
                  </a:txBody>
                  <a:tcPr/>
                </a:tc>
                <a:tc>
                  <a:txBody>
                    <a:bodyPr/>
                    <a:lstStyle/>
                    <a:p>
                      <a:r>
                        <a:rPr lang="en-US" dirty="0" smtClean="0"/>
                        <a:t>No</a:t>
                      </a:r>
                      <a:endParaRPr lang="en-US" dirty="0"/>
                    </a:p>
                  </a:txBody>
                  <a:tcPr/>
                </a:tc>
                <a:tc>
                  <a:txBody>
                    <a:bodyPr/>
                    <a:lstStyle/>
                    <a:p>
                      <a:r>
                        <a:rPr lang="en-US" dirty="0" smtClean="0"/>
                        <a:t>Yes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State machine (10.3) description needs to </a:t>
                      </a:r>
                      <a:r>
                        <a:rPr lang="en-GB" dirty="0" smtClean="0"/>
                        <a:t>be amended</a:t>
                      </a:r>
                      <a:r>
                        <a:rPr lang="en-GB" baseline="0" dirty="0" smtClean="0"/>
                        <a:t> to </a:t>
                      </a:r>
                      <a:r>
                        <a:rPr lang="en-GB" dirty="0" smtClean="0"/>
                        <a:t>accommodate new</a:t>
                      </a:r>
                      <a:r>
                        <a:rPr lang="en-GB" baseline="0" dirty="0" smtClean="0"/>
                        <a:t> </a:t>
                      </a:r>
                      <a:r>
                        <a:rPr lang="en-GB" dirty="0" smtClean="0"/>
                        <a:t>behaviour </a:t>
                      </a:r>
                      <a:r>
                        <a:rPr lang="en-GB" dirty="0" smtClean="0"/>
                        <a:t>for DMG STAs</a:t>
                      </a:r>
                      <a:endParaRPr lang="en-US" dirty="0" smtClean="0"/>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 a DMG BSS </a:t>
                      </a:r>
                      <a:r>
                        <a:rPr lang="en-GB" dirty="0" smtClean="0"/>
                        <a:t>(where </a:t>
                      </a:r>
                      <a:r>
                        <a:rPr lang="en-GB" dirty="0" smtClean="0"/>
                        <a:t>the PCP/AP supports (</a:t>
                      </a:r>
                      <a:r>
                        <a:rPr lang="en-GB" dirty="0" smtClean="0"/>
                        <a:t>de)authentication), </a:t>
                      </a:r>
                      <a:r>
                        <a:rPr lang="en-GB" dirty="0" smtClean="0"/>
                        <a:t>some STAs might use (de)authentication and some might not</a:t>
                      </a:r>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370840">
                <a:tc>
                  <a:txBody>
                    <a:bodyPr/>
                    <a:lstStyle/>
                    <a:p>
                      <a:r>
                        <a:rPr lang="en-GB" dirty="0" smtClean="0"/>
                        <a:t>A DMG STA needs to first discover the (de)authentication capability of a peer DMG STA before initiating (de)authentication with that peer DMG STA</a:t>
                      </a:r>
                    </a:p>
                    <a:p>
                      <a:pPr marL="285750" lvl="0" indent="-285750">
                        <a:buFont typeface="Arial" panose="020B0604020202020204" pitchFamily="34" charset="0"/>
                        <a:buChar char="•"/>
                      </a:pPr>
                      <a:r>
                        <a:rPr lang="en-GB" dirty="0" smtClean="0"/>
                        <a:t>Can be done through DMG Beacon and/or probe exchange</a:t>
                      </a:r>
                      <a:endParaRPr lang="en-US" dirty="0" smtClean="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9525536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88176</TotalTime>
  <Words>655</Words>
  <Application>Microsoft Office PowerPoint</Application>
  <PresentationFormat>On-screen Show (4:3)</PresentationFormat>
  <Paragraphs>89</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802-11-Submission</vt:lpstr>
      <vt:lpstr>Custom Design</vt:lpstr>
      <vt:lpstr>PowerPoint Presentation</vt:lpstr>
      <vt:lpstr>CID2199 and goals for this presentation</vt:lpstr>
      <vt:lpstr>Implications of rejecting the comment</vt:lpstr>
      <vt:lpstr>Proposed resolution 1</vt:lpstr>
      <vt:lpstr>Proposed resolution 2</vt:lpstr>
      <vt:lpstr>Proposed resolution 2 </vt:lpstr>
      <vt:lpstr>Some additional implications of the proposed resolutions</vt:lpstr>
    </vt:vector>
  </TitlesOfParts>
  <Manager/>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Carlos Cordeiro</dc:creator>
  <cp:keywords>Sept 2012</cp:keywords>
  <dc:description/>
  <cp:lastModifiedBy>Cordeiro, Carlos</cp:lastModifiedBy>
  <cp:revision>2862</cp:revision>
  <cp:lastPrinted>1998-02-10T13:28:06Z</cp:lastPrinted>
  <dcterms:created xsi:type="dcterms:W3CDTF">2007-04-17T18:10:23Z</dcterms:created>
  <dcterms:modified xsi:type="dcterms:W3CDTF">2014-01-20T21:49:02Z</dcterms:modified>
  <cp:category/>
</cp:coreProperties>
</file>