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8" r:id="rId3"/>
    <p:sldId id="257" r:id="rId4"/>
    <p:sldId id="262" r:id="rId5"/>
    <p:sldId id="260" r:id="rId6"/>
    <p:sldId id="269" r:id="rId7"/>
    <p:sldId id="267" r:id="rId8"/>
    <p:sldId id="259" r:id="rId9"/>
    <p:sldId id="270" r:id="rId10"/>
    <p:sldId id="263" r:id="rId11"/>
    <p:sldId id="271"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onsuk Kim" initials="" lastIdx="6" clrIdx="0"/>
  <p:cmAuthor id="1" name="Harish Ramamurthy" initials="" lastIdx="0" clrIdx="1"/>
  <p:cmAuthor id="2" name="Yong Liu"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43" autoAdjust="0"/>
    <p:restoredTop sz="98912" autoAdjust="0"/>
  </p:normalViewPr>
  <p:slideViewPr>
    <p:cSldViewPr>
      <p:cViewPr varScale="1">
        <p:scale>
          <a:sx n="82" d="100"/>
          <a:sy n="82" d="100"/>
        </p:scale>
        <p:origin x="-216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7109494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35051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Yong Liu,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2014</a:t>
            </a:r>
            <a:endParaRPr lang="en-GB"/>
          </a:p>
        </p:txBody>
      </p:sp>
      <p:sp>
        <p:nvSpPr>
          <p:cNvPr id="6" name="Footer Placeholder 5"/>
          <p:cNvSpPr>
            <a:spLocks noGrp="1"/>
          </p:cNvSpPr>
          <p:nvPr>
            <p:ph type="ftr" idx="11"/>
          </p:nvPr>
        </p:nvSpPr>
        <p:spPr/>
        <p:txBody>
          <a:bodyPr/>
          <a:lstStyle>
            <a:lvl1pPr>
              <a:defRPr/>
            </a:lvl1pPr>
          </a:lstStyle>
          <a:p>
            <a:r>
              <a:rPr lang="en-GB" smtClean="0"/>
              <a:t>Yong Liu,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Yong Liu,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2014</a:t>
            </a:r>
            <a:endParaRPr lang="en-GB"/>
          </a:p>
        </p:txBody>
      </p:sp>
      <p:sp>
        <p:nvSpPr>
          <p:cNvPr id="4" name="Footer Placeholder 3"/>
          <p:cNvSpPr>
            <a:spLocks noGrp="1"/>
          </p:cNvSpPr>
          <p:nvPr>
            <p:ph type="ftr" idx="11"/>
          </p:nvPr>
        </p:nvSpPr>
        <p:spPr/>
        <p:txBody>
          <a:bodyPr/>
          <a:lstStyle>
            <a:lvl1pPr>
              <a:defRPr/>
            </a:lvl1pPr>
          </a:lstStyle>
          <a:p>
            <a:r>
              <a:rPr lang="en-GB" smtClean="0"/>
              <a:t>Yong Liu,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2014</a:t>
            </a:r>
            <a:endParaRPr lang="en-GB"/>
          </a:p>
        </p:txBody>
      </p:sp>
      <p:sp>
        <p:nvSpPr>
          <p:cNvPr id="3" name="Footer Placeholder 2"/>
          <p:cNvSpPr>
            <a:spLocks noGrp="1"/>
          </p:cNvSpPr>
          <p:nvPr>
            <p:ph type="ftr" idx="11"/>
          </p:nvPr>
        </p:nvSpPr>
        <p:spPr/>
        <p:txBody>
          <a:bodyPr/>
          <a:lstStyle>
            <a:lvl1pPr>
              <a:defRPr/>
            </a:lvl1pPr>
          </a:lstStyle>
          <a:p>
            <a:r>
              <a:rPr lang="en-GB" smtClean="0"/>
              <a:t>Yong Liu,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2014</a:t>
            </a:r>
            <a:endParaRPr lang="en-GB"/>
          </a:p>
        </p:txBody>
      </p:sp>
      <p:sp>
        <p:nvSpPr>
          <p:cNvPr id="5" name="Footer Placeholder 4"/>
          <p:cNvSpPr>
            <a:spLocks noGrp="1"/>
          </p:cNvSpPr>
          <p:nvPr>
            <p:ph type="ftr" idx="11"/>
          </p:nvPr>
        </p:nvSpPr>
        <p:spPr/>
        <p:txBody>
          <a:bodyPr/>
          <a:lstStyle>
            <a:lvl1pPr>
              <a:defRPr/>
            </a:lvl1pPr>
          </a:lstStyle>
          <a:p>
            <a:r>
              <a:rPr lang="en-GB" smtClean="0"/>
              <a:t>Yong Liu,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Yong Liu,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0026r1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oleObject" Target="../embeddings/Microsoft_Word_97_-_2004_Document2.doc"/><Relationship Id="rId5" Type="http://schemas.openxmlformats.org/officeDocument/2006/relationships/image" Target="../media/image2.emf"/><Relationship Id="rId1" Type="http://schemas.openxmlformats.org/officeDocument/2006/relationships/themeOverride" Target="../theme/themeOverride1.xml"/><Relationship Id="rId2"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Yong Liu,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Thoughts on HEW PAR</a:t>
            </a:r>
            <a:endParaRPr lang="en-GB"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4244624"/>
              </p:ext>
            </p:extLst>
          </p:nvPr>
        </p:nvGraphicFramePr>
        <p:xfrm>
          <a:off x="990600" y="2438400"/>
          <a:ext cx="7347025" cy="4043362"/>
        </p:xfrm>
        <a:graphic>
          <a:graphicData uri="http://schemas.openxmlformats.org/presentationml/2006/ole">
            <mc:AlternateContent xmlns:mc="http://schemas.openxmlformats.org/markup-compatibility/2006">
              <mc:Choice xmlns:v="urn:schemas-microsoft-com:vml" Requires="v">
                <p:oleObj spid="_x0000_s3267" name="Document" r:id="rId4" imgW="8255000" imgH="4635500" progId="Word.Document.8">
                  <p:embed/>
                </p:oleObj>
              </mc:Choice>
              <mc:Fallback>
                <p:oleObj name="Document" r:id="rId4" imgW="8255000" imgH="4635500" progId="Word.Document.8">
                  <p:embed/>
                  <p:pic>
                    <p:nvPicPr>
                      <p:cNvPr id="0" name="Picture 3"/>
                      <p:cNvPicPr>
                        <a:picLocks noChangeAspect="1" noChangeArrowheads="1"/>
                      </p:cNvPicPr>
                      <p:nvPr/>
                    </p:nvPicPr>
                    <p:blipFill>
                      <a:blip r:embed="rId5"/>
                      <a:srcRect/>
                      <a:stretch>
                        <a:fillRect/>
                      </a:stretch>
                    </p:blipFill>
                    <p:spPr bwMode="auto">
                      <a:xfrm>
                        <a:off x="990600" y="2438400"/>
                        <a:ext cx="7347025" cy="40433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0600" y="1981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a:xfrm>
            <a:off x="685800" y="2668587"/>
            <a:ext cx="7770813" cy="3122613"/>
          </a:xfrm>
        </p:spPr>
        <p:txBody>
          <a:bodyPr/>
          <a:lstStyle/>
          <a:p>
            <a:r>
              <a:rPr lang="en-US" altLang="zh-CN" sz="1600" dirty="0" smtClean="0"/>
              <a:t>5.2.b Scope of the project</a:t>
            </a:r>
            <a:r>
              <a:rPr lang="en-GB" sz="1600" dirty="0" smtClean="0"/>
              <a:t>: </a:t>
            </a:r>
          </a:p>
          <a:p>
            <a:r>
              <a:rPr lang="en-GB" sz="1600" dirty="0" smtClean="0"/>
              <a:t>	This </a:t>
            </a:r>
            <a:r>
              <a:rPr lang="en-GB" sz="1600" dirty="0"/>
              <a:t>amendment defines standardized modifications to both the 802.11 physical layers (PHY) and the 802.11 Medium Access Control Layer (MAC) that enable modes of operation capable of supporting at least two (2) times improvement in the average throughput per station (measured at the MAC data service access point) in dense indoor and outdoor deployment scenarios, while maintaining power efficient operation of devices.</a:t>
            </a:r>
            <a:endParaRPr lang="en-US" sz="1600" dirty="0"/>
          </a:p>
          <a:p>
            <a:r>
              <a:rPr lang="en-GB" sz="1600" dirty="0"/>
              <a:t> </a:t>
            </a:r>
            <a:r>
              <a:rPr lang="en-GB" sz="1600" dirty="0" smtClean="0"/>
              <a:t>	</a:t>
            </a:r>
            <a:r>
              <a:rPr lang="en-US" sz="1600" dirty="0" smtClean="0">
                <a:solidFill>
                  <a:srgbClr val="FF0000"/>
                </a:solidFill>
              </a:rPr>
              <a:t>To </a:t>
            </a:r>
            <a:r>
              <a:rPr lang="en-US" sz="1600" dirty="0">
                <a:solidFill>
                  <a:srgbClr val="FF0000"/>
                </a:solidFill>
              </a:rPr>
              <a:t>address the needs of battery powered devices, this amendment defines modes of operation that, while improving average throughput, also improve or maintain the average power efficiency per station</a:t>
            </a:r>
            <a:r>
              <a:rPr lang="en-US" sz="1600" dirty="0" smtClean="0">
                <a:solidFill>
                  <a:srgbClr val="FF0000"/>
                </a:solidFill>
              </a:rPr>
              <a:t>.</a:t>
            </a:r>
            <a:endParaRPr lang="en-US" sz="1600" dirty="0"/>
          </a:p>
          <a:p>
            <a:r>
              <a:rPr lang="en-GB" sz="1600" dirty="0" smtClean="0"/>
              <a:t>	The </a:t>
            </a:r>
            <a:r>
              <a:rPr lang="en-GB" sz="1600" dirty="0"/>
              <a:t>new standard operates in the below 6 GHz frequency bands excluding sub GHz frequencies.. The new amendment shall enable backward </a:t>
            </a:r>
            <a:r>
              <a:rPr lang="en-GB" sz="1600" dirty="0" err="1"/>
              <a:t>compatability</a:t>
            </a:r>
            <a:r>
              <a:rPr lang="en-GB" sz="1600" dirty="0"/>
              <a:t> and coexistence of legacy IEEE 802.11 devices operating in the same band.</a:t>
            </a:r>
            <a:r>
              <a:rPr lang="en-US" sz="1600" dirty="0"/>
              <a:t> </a:t>
            </a:r>
            <a:r>
              <a:rPr lang="en-GB" sz="1600" dirty="0" smtClean="0"/>
              <a:t>	</a:t>
            </a:r>
          </a:p>
          <a:p>
            <a:r>
              <a:rPr lang="en-GB" sz="1600" dirty="0" smtClean="0">
                <a:solidFill>
                  <a:srgbClr val="FF0000"/>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
        <p:nvSpPr>
          <p:cNvPr id="8" name="TextBox 7"/>
          <p:cNvSpPr txBox="1"/>
          <p:nvPr/>
        </p:nvSpPr>
        <p:spPr>
          <a:xfrm>
            <a:off x="914400" y="1752600"/>
            <a:ext cx="6875049" cy="830997"/>
          </a:xfrm>
          <a:prstGeom prst="rect">
            <a:avLst/>
          </a:prstGeom>
          <a:noFill/>
        </p:spPr>
        <p:txBody>
          <a:bodyPr wrap="none" rtlCol="0">
            <a:spAutoFit/>
          </a:bodyPr>
          <a:lstStyle/>
          <a:p>
            <a:r>
              <a:rPr lang="en-US" dirty="0" smtClean="0">
                <a:solidFill>
                  <a:schemeClr val="tx1"/>
                </a:solidFill>
              </a:rPr>
              <a:t>Do you support the following PAR scope text change?</a:t>
            </a:r>
          </a:p>
          <a:p>
            <a:r>
              <a:rPr lang="en-US" dirty="0" smtClean="0">
                <a:solidFill>
                  <a:schemeClr val="tx1"/>
                </a:solidFill>
              </a:rPr>
              <a:t>Y/N/A</a:t>
            </a:r>
          </a:p>
        </p:txBody>
      </p:sp>
    </p:spTree>
    <p:extLst>
      <p:ext uri="{BB962C8B-B14F-4D97-AF65-F5344CB8AC3E}">
        <p14:creationId xmlns:p14="http://schemas.microsoft.com/office/powerpoint/2010/main" val="35496909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support the text change on slide 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244202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
        <p:nvSpPr>
          <p:cNvPr id="7" name="Rectangle 4"/>
          <p:cNvSpPr>
            <a:spLocks noChangeArrowheads="1"/>
          </p:cNvSpPr>
          <p:nvPr/>
        </p:nvSpPr>
        <p:spPr bwMode="auto">
          <a:xfrm>
            <a:off x="685800" y="762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8" name="Object 3"/>
          <p:cNvGraphicFramePr>
            <a:graphicFrameLocks noChangeAspect="1"/>
          </p:cNvGraphicFramePr>
          <p:nvPr>
            <p:extLst>
              <p:ext uri="{D42A27DB-BD31-4B8C-83A1-F6EECF244321}">
                <p14:modId xmlns:p14="http://schemas.microsoft.com/office/powerpoint/2010/main" val="3020022018"/>
              </p:ext>
            </p:extLst>
          </p:nvPr>
        </p:nvGraphicFramePr>
        <p:xfrm>
          <a:off x="762000" y="1371600"/>
          <a:ext cx="7716838" cy="1874838"/>
        </p:xfrm>
        <a:graphic>
          <a:graphicData uri="http://schemas.openxmlformats.org/presentationml/2006/ole">
            <mc:AlternateContent xmlns:mc="http://schemas.openxmlformats.org/markup-compatibility/2006">
              <mc:Choice xmlns:v="urn:schemas-microsoft-com:vml" Requires="v">
                <p:oleObj spid="_x0000_s1047" name="Document" r:id="rId4" imgW="8255000" imgH="2044700" progId="Word.Document.8">
                  <p:embed/>
                </p:oleObj>
              </mc:Choice>
              <mc:Fallback>
                <p:oleObj name="Document" r:id="rId4" imgW="8255000" imgH="2044700" progId="Word.Document.8">
                  <p:embed/>
                  <p:pic>
                    <p:nvPicPr>
                      <p:cNvPr id="0" name=""/>
                      <p:cNvPicPr>
                        <a:picLocks noChangeAspect="1" noChangeArrowheads="1"/>
                      </p:cNvPicPr>
                      <p:nvPr/>
                    </p:nvPicPr>
                    <p:blipFill>
                      <a:blip r:embed="rId5"/>
                      <a:srcRect/>
                      <a:stretch>
                        <a:fillRect/>
                      </a:stretch>
                    </p:blipFill>
                    <p:spPr bwMode="auto">
                      <a:xfrm>
                        <a:off x="762000" y="1371600"/>
                        <a:ext cx="7716838" cy="1874838"/>
                      </a:xfrm>
                      <a:prstGeom prst="rect">
                        <a:avLst/>
                      </a:prstGeom>
                      <a:noFill/>
                      <a:extLst/>
                    </p:spPr>
                  </p:pic>
                </p:oleObj>
              </mc:Fallback>
            </mc:AlternateContent>
          </a:graphicData>
        </a:graphic>
      </p:graphicFrame>
    </p:spTree>
    <p:extLst>
      <p:ext uri="{BB962C8B-B14F-4D97-AF65-F5344CB8AC3E}">
        <p14:creationId xmlns:p14="http://schemas.microsoft.com/office/powerpoint/2010/main" val="4796878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Yong Liu,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WLAN has been incredibly successful over the last decade, thanks to its ease of deployment and low cost</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smtClean="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The HEW SG has been created to focus on improving efficiency, especially in high density networks, for the next generation WLAN</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smtClean="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smtClean="0"/>
              <a:t>We believe that enhancements to both </a:t>
            </a:r>
            <a:r>
              <a:rPr lang="en-GB" sz="2800" dirty="0" smtClean="0"/>
              <a:t>Quality of Experience (</a:t>
            </a:r>
            <a:r>
              <a:rPr lang="en-GB" sz="2800" dirty="0" err="1" smtClean="0"/>
              <a:t>QoE</a:t>
            </a:r>
            <a:r>
              <a:rPr lang="en-GB" sz="2800" dirty="0"/>
              <a:t>) </a:t>
            </a:r>
            <a:r>
              <a:rPr lang="en-GB" sz="2800" b="0" dirty="0"/>
              <a:t>and </a:t>
            </a:r>
            <a:r>
              <a:rPr lang="en-GB" sz="2800" dirty="0" smtClean="0"/>
              <a:t>power </a:t>
            </a:r>
            <a:r>
              <a:rPr lang="en-GB" sz="2800" dirty="0"/>
              <a:t>efficiency</a:t>
            </a:r>
            <a:r>
              <a:rPr lang="en-GB" sz="2800" b="0" dirty="0"/>
              <a:t> </a:t>
            </a:r>
            <a:r>
              <a:rPr lang="en-GB" sz="2800" b="0" dirty="0" smtClean="0"/>
              <a:t>would be needed to make the next generation WLAN more attractive and competitive</a:t>
            </a:r>
            <a:endParaRPr lang="en-GB" sz="2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a:t>
            </a:r>
            <a:r>
              <a:rPr lang="en-US" dirty="0" err="1" smtClean="0"/>
              <a:t>QoE</a:t>
            </a:r>
            <a:endParaRPr lang="en-US" dirty="0"/>
          </a:p>
        </p:txBody>
      </p:sp>
      <p:sp>
        <p:nvSpPr>
          <p:cNvPr id="3" name="Content Placeholder 2"/>
          <p:cNvSpPr>
            <a:spLocks noGrp="1"/>
          </p:cNvSpPr>
          <p:nvPr>
            <p:ph idx="1"/>
          </p:nvPr>
        </p:nvSpPr>
        <p:spPr>
          <a:xfrm>
            <a:off x="685800" y="1676400"/>
            <a:ext cx="7848600" cy="4113213"/>
          </a:xfrm>
        </p:spPr>
        <p:txBody>
          <a:bodyPr/>
          <a:lstStyle/>
          <a:p>
            <a:pPr>
              <a:buFont typeface="Arial"/>
              <a:buChar char="•"/>
            </a:pPr>
            <a:r>
              <a:rPr lang="en-US" sz="2000" b="0" dirty="0" err="1" smtClean="0"/>
              <a:t>QoE</a:t>
            </a:r>
            <a:r>
              <a:rPr lang="en-US" sz="2000" b="0" dirty="0" smtClean="0"/>
              <a:t> would benefit from achieving </a:t>
            </a:r>
            <a:r>
              <a:rPr lang="en-US" sz="2000" dirty="0" smtClean="0"/>
              <a:t>lower latency, lower jitter, and higher average minimum throughput </a:t>
            </a:r>
            <a:r>
              <a:rPr lang="en-US" sz="2000" b="0" dirty="0" smtClean="0"/>
              <a:t>per STA</a:t>
            </a:r>
            <a:r>
              <a:rPr lang="en-US" sz="2000" dirty="0" smtClean="0"/>
              <a:t> </a:t>
            </a:r>
            <a:r>
              <a:rPr lang="en-US" sz="2000" b="0" dirty="0" smtClean="0"/>
              <a:t>to support</a:t>
            </a:r>
            <a:r>
              <a:rPr lang="en-US" sz="2000" dirty="0" smtClean="0"/>
              <a:t> </a:t>
            </a:r>
            <a:r>
              <a:rPr lang="en-US" sz="2000" b="0" dirty="0" smtClean="0"/>
              <a:t>delay sensitive applications</a:t>
            </a:r>
          </a:p>
          <a:p>
            <a:pPr>
              <a:buFont typeface="Arial"/>
              <a:buChar char="•"/>
            </a:pPr>
            <a:endParaRPr lang="en-US" sz="1000" b="0" dirty="0" smtClean="0"/>
          </a:p>
          <a:p>
            <a:pPr>
              <a:buFont typeface="Arial"/>
              <a:buChar char="•"/>
            </a:pPr>
            <a:r>
              <a:rPr lang="en-US" sz="2000" b="0" dirty="0" smtClean="0"/>
              <a:t>Such requirements have been largely incorporated in the draft PAR [3]</a:t>
            </a:r>
            <a:endParaRPr lang="en-US" sz="2000" b="0" dirty="0"/>
          </a:p>
          <a:p>
            <a:pPr lvl="1">
              <a:buFont typeface="Arial"/>
              <a:buChar char="•"/>
            </a:pPr>
            <a:r>
              <a:rPr lang="en-US" sz="1800" b="1" i="1" dirty="0" smtClean="0"/>
              <a:t>5.5 Need for the Project</a:t>
            </a:r>
          </a:p>
          <a:p>
            <a:pPr lvl="2">
              <a:buFont typeface="Arial"/>
              <a:buChar char="•"/>
            </a:pPr>
            <a:r>
              <a:rPr lang="en-US" sz="1400" b="1" dirty="0"/>
              <a:t>Additionally WLAN devices are increasingly required to support a variety of applications such as video, cloud access, and offloading. With the real-time performance requirements of some of these application, WLAN users demand improved reliability in delivering their applications.  Unlike previous amendments where the focus was on improving aggregate throughput, this amendment will focus on improving metrics that are affecting user experience, </a:t>
            </a:r>
            <a:r>
              <a:rPr lang="en-US" sz="1400" b="1" dirty="0">
                <a:solidFill>
                  <a:schemeClr val="tx1"/>
                </a:solidFill>
              </a:rPr>
              <a:t>such as average per station throughput, the 5th percentile of per station throughput, and area throughput. </a:t>
            </a:r>
            <a:endParaRPr lang="en-US" sz="1400" b="1" dirty="0" smtClean="0">
              <a:solidFill>
                <a:schemeClr val="tx1"/>
              </a:solidFill>
            </a:endParaRPr>
          </a:p>
          <a:p>
            <a:pPr lvl="1">
              <a:buFont typeface="Arial"/>
              <a:buChar char="•"/>
            </a:pPr>
            <a:r>
              <a:rPr lang="en-US" sz="1800" b="1" i="1" dirty="0" smtClean="0"/>
              <a:t>8.1 Explanatory Notes</a:t>
            </a:r>
          </a:p>
          <a:p>
            <a:pPr lvl="2">
              <a:buFont typeface="Arial"/>
              <a:buChar char="•"/>
            </a:pPr>
            <a:r>
              <a:rPr lang="en-US" sz="1400" b="1" dirty="0"/>
              <a:t>The metrics will directly correspond to the user experience in the identified scenarios, including overall throughputs, distribution of throughputs (e.g. 5th percentile of user throughput CDF), and satisfaction of packet delay and </a:t>
            </a:r>
            <a:r>
              <a:rPr lang="en-US" sz="1400" b="1" dirty="0" smtClean="0"/>
              <a:t>packet </a:t>
            </a:r>
            <a:r>
              <a:rPr lang="en-US" sz="1400" b="1" dirty="0"/>
              <a:t>loss </a:t>
            </a:r>
            <a:r>
              <a:rPr lang="en-US" sz="1400" b="1" dirty="0" smtClean="0"/>
              <a:t>requirements </a:t>
            </a:r>
            <a:r>
              <a:rPr lang="en-US" sz="1400" b="1" dirty="0"/>
              <a:t>of applications</a:t>
            </a:r>
            <a:r>
              <a:rPr lang="en-US" sz="1400" b="1" dirty="0" smtClean="0"/>
              <a:t>.</a:t>
            </a:r>
          </a:p>
          <a:p>
            <a:pPr>
              <a:buFont typeface="Arial"/>
              <a:buChar char="•"/>
            </a:pPr>
            <a:endParaRPr lang="en-US" b="1" dirty="0" smtClean="0"/>
          </a:p>
          <a:p>
            <a:pPr lvl="2">
              <a:buFont typeface="Arial"/>
              <a:buChar char="•"/>
            </a:pPr>
            <a:endParaRPr lang="en-US" sz="1400" b="0" dirty="0" smtClean="0"/>
          </a:p>
          <a:p>
            <a:pPr>
              <a:buFont typeface="Arial"/>
              <a:buChar char="•"/>
            </a:pPr>
            <a:endParaRPr lang="en-US" sz="1800" b="0" dirty="0" smtClean="0"/>
          </a:p>
          <a:p>
            <a:pPr lvl="1">
              <a:buFont typeface="Arial"/>
              <a:buChar char="•"/>
            </a:pPr>
            <a:endParaRPr lang="en-US" sz="1800" b="0" dirty="0" smtClean="0"/>
          </a:p>
          <a:p>
            <a:pPr>
              <a:buFont typeface="Arial"/>
              <a:buChar char="•"/>
            </a:pP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21047406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Efficiency</a:t>
            </a:r>
            <a:endParaRPr lang="en-US" dirty="0"/>
          </a:p>
        </p:txBody>
      </p:sp>
      <p:sp>
        <p:nvSpPr>
          <p:cNvPr id="3" name="Content Placeholder 2"/>
          <p:cNvSpPr>
            <a:spLocks noGrp="1"/>
          </p:cNvSpPr>
          <p:nvPr>
            <p:ph idx="1"/>
          </p:nvPr>
        </p:nvSpPr>
        <p:spPr>
          <a:xfrm>
            <a:off x="685800" y="1905000"/>
            <a:ext cx="7772400" cy="4343400"/>
          </a:xfrm>
        </p:spPr>
        <p:txBody>
          <a:bodyPr>
            <a:normAutofit lnSpcReduction="10000"/>
          </a:bodyPr>
          <a:lstStyle/>
          <a:p>
            <a:pPr>
              <a:buFont typeface="Arial"/>
              <a:buChar char="•"/>
            </a:pPr>
            <a:r>
              <a:rPr lang="en-US" b="0" dirty="0"/>
              <a:t>Power efficiency </a:t>
            </a:r>
            <a:r>
              <a:rPr lang="en-US" b="0" dirty="0" smtClean="0"/>
              <a:t>is critical </a:t>
            </a:r>
            <a:r>
              <a:rPr lang="en-US" b="0" dirty="0"/>
              <a:t>to battery powered </a:t>
            </a:r>
            <a:r>
              <a:rPr lang="en-US" b="0" dirty="0" smtClean="0"/>
              <a:t>devices to </a:t>
            </a:r>
            <a:r>
              <a:rPr lang="en-US" b="0" dirty="0"/>
              <a:t>enable future pervasive WLAN use </a:t>
            </a:r>
            <a:r>
              <a:rPr lang="en-US" b="0" dirty="0" smtClean="0"/>
              <a:t>cases</a:t>
            </a:r>
          </a:p>
          <a:p>
            <a:pPr>
              <a:buFont typeface="Arial"/>
              <a:buChar char="•"/>
            </a:pPr>
            <a:r>
              <a:rPr lang="en-US" b="0" dirty="0" smtClean="0"/>
              <a:t>New challenges to the next generation WLAN:</a:t>
            </a:r>
          </a:p>
          <a:p>
            <a:pPr lvl="1">
              <a:buFont typeface="Arial"/>
              <a:buChar char="•"/>
            </a:pPr>
            <a:r>
              <a:rPr lang="en-US" b="0" dirty="0" smtClean="0"/>
              <a:t>Dense </a:t>
            </a:r>
            <a:r>
              <a:rPr lang="en-US" b="0" dirty="0"/>
              <a:t>deployments may lead to congested wireless medium, thereby </a:t>
            </a:r>
            <a:r>
              <a:rPr lang="en-US" b="0" dirty="0" smtClean="0"/>
              <a:t>diminishing </a:t>
            </a:r>
            <a:r>
              <a:rPr lang="en-US" b="0" dirty="0"/>
              <a:t>the benefits of existing 802.11 power saving schemes</a:t>
            </a:r>
          </a:p>
          <a:p>
            <a:pPr lvl="1">
              <a:buFont typeface="Arial"/>
              <a:buChar char="•"/>
            </a:pPr>
            <a:r>
              <a:rPr lang="en-US" b="0" dirty="0" smtClean="0"/>
              <a:t>Better </a:t>
            </a:r>
            <a:r>
              <a:rPr lang="en-US" b="0" dirty="0" err="1" smtClean="0"/>
              <a:t>QoE</a:t>
            </a:r>
            <a:r>
              <a:rPr lang="en-US" b="0" dirty="0" smtClean="0"/>
              <a:t> support, especially better support of low-latency applications, may force devices to power ON radios more frequently </a:t>
            </a:r>
          </a:p>
          <a:p>
            <a:pPr lvl="1">
              <a:buFont typeface="Arial"/>
              <a:buChar char="•"/>
            </a:pPr>
            <a:r>
              <a:rPr lang="en-US" b="0" dirty="0" smtClean="0"/>
              <a:t>With the increase in peer-to-peer communication</a:t>
            </a:r>
            <a:r>
              <a:rPr lang="en-US" dirty="0"/>
              <a:t> </a:t>
            </a:r>
            <a:r>
              <a:rPr lang="en-US" b="0" dirty="0" smtClean="0"/>
              <a:t>and Internet of Things, a mobile device may operate as a “master” from time </a:t>
            </a:r>
            <a:r>
              <a:rPr lang="en-US" dirty="0"/>
              <a:t>to time. </a:t>
            </a:r>
            <a:r>
              <a:rPr lang="en-US" dirty="0" smtClean="0"/>
              <a:t>The </a:t>
            </a:r>
            <a:r>
              <a:rPr lang="en-US" dirty="0"/>
              <a:t>traditional AP/STA power saving </a:t>
            </a:r>
            <a:r>
              <a:rPr lang="en-US" dirty="0" smtClean="0"/>
              <a:t>modes </a:t>
            </a:r>
            <a:r>
              <a:rPr lang="en-US" dirty="0"/>
              <a:t>may not be </a:t>
            </a:r>
            <a:r>
              <a:rPr lang="en-US" dirty="0" smtClean="0"/>
              <a:t>useful or applicable</a:t>
            </a:r>
            <a:endParaRPr lang="en-US" sz="2800" b="0" dirty="0" smtClean="0"/>
          </a:p>
          <a:p>
            <a:pPr>
              <a:buFont typeface="Arial"/>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11663383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PAR text changes (1)</a:t>
            </a:r>
            <a:endParaRPr lang="en-US" dirty="0"/>
          </a:p>
        </p:txBody>
      </p:sp>
      <p:sp>
        <p:nvSpPr>
          <p:cNvPr id="3" name="Content Placeholder 2"/>
          <p:cNvSpPr>
            <a:spLocks noGrp="1"/>
          </p:cNvSpPr>
          <p:nvPr>
            <p:ph idx="1"/>
          </p:nvPr>
        </p:nvSpPr>
        <p:spPr/>
        <p:txBody>
          <a:bodyPr/>
          <a:lstStyle/>
          <a:p>
            <a:r>
              <a:rPr lang="en-US" altLang="zh-CN" sz="2000" dirty="0" smtClean="0"/>
              <a:t>5.2.b Scope of the project</a:t>
            </a:r>
            <a:r>
              <a:rPr lang="en-GB" sz="2000" dirty="0" smtClean="0"/>
              <a:t>: </a:t>
            </a:r>
          </a:p>
          <a:p>
            <a:r>
              <a:rPr lang="en-GB" sz="2000" dirty="0" smtClean="0"/>
              <a:t>	</a:t>
            </a:r>
            <a:r>
              <a:rPr lang="en-GB" sz="2000" dirty="0"/>
              <a:t>This amendment defines standardized modifications to both the 802.11 physical layers (PHY) and the 802.11 Medium Access Control Layer (MAC) that enable modes of operation capable of supporting at least two (2) times improvement</a:t>
            </a:r>
            <a:r>
              <a:rPr lang="en-GB" sz="2000" strike="sngStrike" dirty="0">
                <a:solidFill>
                  <a:srgbClr val="FF0000"/>
                </a:solidFill>
              </a:rPr>
              <a:t>s</a:t>
            </a:r>
            <a:r>
              <a:rPr lang="en-GB" sz="2000" dirty="0"/>
              <a:t> in the average throughput per station (measured at the MAC data service access point) in dense </a:t>
            </a:r>
            <a:r>
              <a:rPr lang="en-GB" sz="2000" dirty="0" smtClean="0"/>
              <a:t>indoor and </a:t>
            </a:r>
            <a:r>
              <a:rPr lang="en-GB" sz="2000" dirty="0"/>
              <a:t>pedestrian-speed </a:t>
            </a:r>
            <a:r>
              <a:rPr lang="en-GB" sz="2000" dirty="0" smtClean="0"/>
              <a:t>outdoor deployment </a:t>
            </a:r>
            <a:r>
              <a:rPr lang="en-GB" sz="2000" dirty="0"/>
              <a:t>scenarios</a:t>
            </a:r>
            <a:r>
              <a:rPr lang="en-GB" sz="2000" strike="sngStrike" dirty="0" smtClean="0"/>
              <a:t>.,</a:t>
            </a:r>
            <a:r>
              <a:rPr lang="en-US" sz="2000" dirty="0"/>
              <a:t> </a:t>
            </a:r>
            <a:r>
              <a:rPr lang="en-GB" sz="2000" dirty="0" smtClean="0">
                <a:solidFill>
                  <a:srgbClr val="FF0000"/>
                </a:solidFill>
              </a:rPr>
              <a:t>while also improving or maintaining average power efficiency per station.</a:t>
            </a:r>
            <a:endParaRPr lang="en-US" sz="2000" dirty="0">
              <a:solidFill>
                <a:srgbClr val="FF0000"/>
              </a:solidFill>
            </a:endParaRP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8511127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PAR text changes (2)</a:t>
            </a:r>
            <a:endParaRPr lang="en-US" dirty="0"/>
          </a:p>
        </p:txBody>
      </p:sp>
      <p:sp>
        <p:nvSpPr>
          <p:cNvPr id="3" name="Content Placeholder 2"/>
          <p:cNvSpPr>
            <a:spLocks noGrp="1"/>
          </p:cNvSpPr>
          <p:nvPr>
            <p:ph idx="1"/>
          </p:nvPr>
        </p:nvSpPr>
        <p:spPr/>
        <p:txBody>
          <a:bodyPr/>
          <a:lstStyle/>
          <a:p>
            <a:r>
              <a:rPr lang="en-GB" sz="1600" dirty="0" smtClean="0"/>
              <a:t>5.5 </a:t>
            </a:r>
            <a:r>
              <a:rPr lang="en-GB" sz="1600" dirty="0"/>
              <a:t>Need for the Project:</a:t>
            </a:r>
            <a:r>
              <a:rPr lang="en-US" sz="1600" dirty="0"/>
              <a:t> </a:t>
            </a:r>
            <a:endParaRPr lang="en-GB" sz="1600" dirty="0" smtClean="0"/>
          </a:p>
          <a:p>
            <a:r>
              <a:rPr lang="en-GB" sz="1600" dirty="0" smtClean="0"/>
              <a:t>	</a:t>
            </a:r>
            <a:r>
              <a:rPr lang="en-GB" sz="1400" dirty="0" smtClean="0"/>
              <a:t>WLAN devices are currently being deployed in diverse environments. These environments are characterized by the existence of many access points and non-AP stations in geographically limited areas. Increased interference from neighbouring devices gives rise to performance degradation. Additionally WLAN devices are increasingly required to support a variety of applications such as video, cloud access, and offloading. In particular video traffic is expected to be the dominant type of traffic in many HEW deployments, with the need to satisfy its performance requirements. With the real-time requirements of some of these applications, WLAN users demand improved performance in delivering their applications, including </a:t>
            </a:r>
            <a:r>
              <a:rPr lang="en-GB" sz="1400" dirty="0" smtClean="0">
                <a:solidFill>
                  <a:srgbClr val="FF0000"/>
                </a:solidFill>
              </a:rPr>
              <a:t>lower latency and </a:t>
            </a:r>
            <a:r>
              <a:rPr lang="en-GB" sz="1400" dirty="0" smtClean="0"/>
              <a:t>improved power consumption for battery-operated devices.  </a:t>
            </a:r>
            <a:endParaRPr lang="en-US" sz="1400" dirty="0" smtClean="0"/>
          </a:p>
          <a:p>
            <a:r>
              <a:rPr lang="en-GB" sz="1400" dirty="0" smtClean="0"/>
              <a:t> </a:t>
            </a:r>
            <a:endParaRPr lang="en-US" sz="1400" dirty="0" smtClean="0"/>
          </a:p>
          <a:p>
            <a:r>
              <a:rPr lang="en-GB" sz="1400" dirty="0" smtClean="0"/>
              <a:t>	Unlike previous amendments where the focus was on improving aggregate throughput, this amendment will focus on improving metrics that are affecting user experience, such as average per station throughput, the 5</a:t>
            </a:r>
            <a:r>
              <a:rPr lang="en-GB" sz="1400" baseline="30000" dirty="0" smtClean="0"/>
              <a:t>th</a:t>
            </a:r>
            <a:r>
              <a:rPr lang="en-GB" sz="1400" dirty="0" smtClean="0"/>
              <a:t> percentile of per station throughput, </a:t>
            </a:r>
            <a:r>
              <a:rPr lang="en-GB" sz="1400" strike="sngStrike" dirty="0" smtClean="0">
                <a:solidFill>
                  <a:srgbClr val="FF0000"/>
                </a:solidFill>
              </a:rPr>
              <a:t>and </a:t>
            </a:r>
            <a:r>
              <a:rPr lang="en-GB" sz="1400" dirty="0" smtClean="0"/>
              <a:t>area throughput</a:t>
            </a:r>
            <a:r>
              <a:rPr lang="en-GB" sz="1400" strike="sngStrike" dirty="0" smtClean="0">
                <a:solidFill>
                  <a:srgbClr val="FF0000"/>
                </a:solidFill>
              </a:rPr>
              <a:t>.,</a:t>
            </a:r>
            <a:r>
              <a:rPr lang="en-GB" sz="1400" dirty="0" smtClean="0">
                <a:solidFill>
                  <a:srgbClr val="FF0000"/>
                </a:solidFill>
              </a:rPr>
              <a:t> and average power efficiency per station.</a:t>
            </a:r>
            <a:r>
              <a:rPr lang="en-GB" sz="1400" dirty="0" smtClean="0"/>
              <a:t> Improvements will be made to support environments such as airport/train station, E-education, public transportation, dense apartment building, and </a:t>
            </a:r>
            <a:r>
              <a:rPr lang="en-GB" sz="1400" dirty="0" err="1" smtClean="0"/>
              <a:t>pico</a:t>
            </a:r>
            <a:r>
              <a:rPr lang="en-GB" sz="1400" dirty="0" smtClean="0"/>
              <a:t>-cell street deployment.</a:t>
            </a:r>
            <a:r>
              <a:rPr lang="en-US" sz="1400" dirty="0" smtClean="0"/>
              <a:t> </a:t>
            </a:r>
            <a:endParaRPr lang="en-US" sz="1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33129381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11-13-1333-00-0hew-power-efficiency-par-</a:t>
            </a:r>
            <a:r>
              <a:rPr lang="en-US" dirty="0" smtClean="0"/>
              <a:t>requirements</a:t>
            </a:r>
          </a:p>
          <a:p>
            <a:r>
              <a:rPr lang="en-US" dirty="0" smtClean="0"/>
              <a:t>[2] </a:t>
            </a:r>
            <a:r>
              <a:rPr lang="pl-PL" dirty="0"/>
              <a:t>11-13-1410-01-0hew-802-11-hew-draft-par-and-</a:t>
            </a:r>
            <a:r>
              <a:rPr lang="pl-PL" dirty="0" smtClean="0"/>
              <a:t>5c</a:t>
            </a:r>
          </a:p>
          <a:p>
            <a:r>
              <a:rPr lang="pl-PL" dirty="0" smtClean="0"/>
              <a:t>[3</a:t>
            </a:r>
            <a:r>
              <a:rPr lang="pl-PL" dirty="0"/>
              <a:t>] 11-14-0013-00-0hew-cc11-comments-analysis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10103467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support the text change in slide 6? </a:t>
            </a:r>
          </a:p>
          <a:p>
            <a:endParaRPr lang="en-US" dirty="0"/>
          </a:p>
          <a:p>
            <a:r>
              <a:rPr lang="en-US" dirty="0" smtClean="0"/>
              <a:t>Y/N/A </a:t>
            </a:r>
            <a:endParaRPr lang="en-US" dirty="0"/>
          </a:p>
          <a:p>
            <a:endParaRPr lang="en-US" altLang="zh-CN"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Yong Liu, et al.</a:t>
            </a:r>
            <a:endParaRPr lang="en-GB" dirty="0"/>
          </a:p>
        </p:txBody>
      </p:sp>
      <p:sp>
        <p:nvSpPr>
          <p:cNvPr id="6" name="Date Placeholder 5"/>
          <p:cNvSpPr>
            <a:spLocks noGrp="1"/>
          </p:cNvSpPr>
          <p:nvPr>
            <p:ph type="dt" idx="15"/>
          </p:nvPr>
        </p:nvSpPr>
        <p:spPr/>
        <p:txBody>
          <a:bodyPr/>
          <a:lstStyle/>
          <a:p>
            <a:r>
              <a:rPr lang="en-US" smtClean="0"/>
              <a:t>January 2014</a:t>
            </a:r>
            <a:endParaRPr lang="en-GB" dirty="0"/>
          </a:p>
        </p:txBody>
      </p:sp>
    </p:spTree>
    <p:extLst>
      <p:ext uri="{BB962C8B-B14F-4D97-AF65-F5344CB8AC3E}">
        <p14:creationId xmlns:p14="http://schemas.microsoft.com/office/powerpoint/2010/main" val="343893000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dirty="0" smtClean="0"/>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4705</TotalTime>
  <Words>666</Words>
  <Application>Microsoft Macintosh PowerPoint</Application>
  <PresentationFormat>On-screen Show (4:3)</PresentationFormat>
  <Paragraphs>94</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Thoughts on HEW PAR</vt:lpstr>
      <vt:lpstr>PowerPoint Presentation</vt:lpstr>
      <vt:lpstr>Introduction</vt:lpstr>
      <vt:lpstr>Enhanced QoE</vt:lpstr>
      <vt:lpstr>Power Efficiency</vt:lpstr>
      <vt:lpstr>Proposed PAR text changes (1)</vt:lpstr>
      <vt:lpstr>Proposed PAR text changes (2)</vt:lpstr>
      <vt:lpstr>References</vt:lpstr>
      <vt:lpstr>SP1</vt:lpstr>
      <vt:lpstr>SP 2</vt:lpstr>
      <vt:lpstr>SP3</vt:lpstr>
    </vt:vector>
  </TitlesOfParts>
  <Manager/>
  <Company>Apple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Yong Liu</dc:creator>
  <cp:keywords/>
  <dc:description/>
  <cp:lastModifiedBy>Yong Liu</cp:lastModifiedBy>
  <cp:revision>164</cp:revision>
  <cp:lastPrinted>1601-01-01T00:00:00Z</cp:lastPrinted>
  <dcterms:created xsi:type="dcterms:W3CDTF">2013-11-26T15:12:11Z</dcterms:created>
  <dcterms:modified xsi:type="dcterms:W3CDTF">2014-01-21T23:27:57Z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(2)O48q+nWDiKNAVXoAwq58w+4LvdQeLWil3Rq3V4v9XkiJ2IiN7fvCdsyqreequemyXcgDMCxi_x000d_
9QjJBNjZdV7SVzfvkl9OvWev9TRfBmpRjWasDOvhklR8VtvdpSUaUgV9V0JTvTyMAmwuv4WC_x000d_
gvHLdPx1QwS/uKw59SI52ug96LL2FmA0Txu6FiECg1sFhU80ctB3dK0LOVUstnN26NLIrH5T_x000d_
D7ZzFSoZet/QNO1Xhy</vt:lpwstr>
  </property>
  <property fmtid="{D5CDD505-2E9C-101B-9397-08002B2CF9AE}" pid="3" name="_ms_pID_7253431">
    <vt:lpwstr>Ev3vDgCEnCsWK3ylw+n0pxRjjWNaQdTgka9MOhtIAUhOXpaglOjSYM_x000d_
0Icm6MQJvBn89wOvXoyN+Z0HWKobTZ/BlLXhvuhOEJY+68in8sk5sQ==</vt:lpwstr>
  </property>
</Properties>
</file>