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69" r:id="rId2"/>
    <p:sldId id="270" r:id="rId3"/>
    <p:sldId id="295" r:id="rId4"/>
    <p:sldId id="287" r:id="rId5"/>
    <p:sldId id="304" r:id="rId6"/>
    <p:sldId id="347" r:id="rId7"/>
    <p:sldId id="291" r:id="rId8"/>
    <p:sldId id="314" r:id="rId9"/>
    <p:sldId id="302" r:id="rId10"/>
    <p:sldId id="303" r:id="rId11"/>
    <p:sldId id="297" r:id="rId12"/>
    <p:sldId id="315" r:id="rId13"/>
    <p:sldId id="305" r:id="rId14"/>
    <p:sldId id="340" r:id="rId15"/>
    <p:sldId id="300" r:id="rId16"/>
    <p:sldId id="294" r:id="rId17"/>
    <p:sldId id="279" r:id="rId18"/>
    <p:sldId id="286" r:id="rId19"/>
    <p:sldId id="273" r:id="rId20"/>
    <p:sldId id="274" r:id="rId21"/>
    <p:sldId id="275" r:id="rId22"/>
    <p:sldId id="276" r:id="rId23"/>
    <p:sldId id="277" r:id="rId24"/>
    <p:sldId id="344" r:id="rId25"/>
    <p:sldId id="343" r:id="rId26"/>
    <p:sldId id="306" r:id="rId27"/>
    <p:sldId id="362" r:id="rId28"/>
    <p:sldId id="363" r:id="rId29"/>
    <p:sldId id="366" r:id="rId30"/>
    <p:sldId id="364" r:id="rId31"/>
    <p:sldId id="361" r:id="rId32"/>
    <p:sldId id="341" r:id="rId33"/>
    <p:sldId id="307" r:id="rId34"/>
    <p:sldId id="309" r:id="rId35"/>
    <p:sldId id="308" r:id="rId36"/>
    <p:sldId id="310" r:id="rId37"/>
    <p:sldId id="311" r:id="rId38"/>
    <p:sldId id="312" r:id="rId39"/>
    <p:sldId id="313" r:id="rId40"/>
    <p:sldId id="317" r:id="rId41"/>
    <p:sldId id="318" r:id="rId42"/>
    <p:sldId id="322" r:id="rId43"/>
    <p:sldId id="334" r:id="rId44"/>
    <p:sldId id="335" r:id="rId45"/>
    <p:sldId id="319" r:id="rId46"/>
    <p:sldId id="323" r:id="rId47"/>
    <p:sldId id="324" r:id="rId48"/>
    <p:sldId id="316" r:id="rId49"/>
    <p:sldId id="336" r:id="rId50"/>
    <p:sldId id="337" r:id="rId51"/>
    <p:sldId id="338" r:id="rId52"/>
    <p:sldId id="345" r:id="rId53"/>
    <p:sldId id="339" r:id="rId54"/>
    <p:sldId id="325" r:id="rId55"/>
    <p:sldId id="346" r:id="rId56"/>
    <p:sldId id="349" r:id="rId57"/>
    <p:sldId id="350" r:id="rId58"/>
    <p:sldId id="351" r:id="rId59"/>
    <p:sldId id="352" r:id="rId60"/>
    <p:sldId id="348" r:id="rId61"/>
    <p:sldId id="354" r:id="rId62"/>
    <p:sldId id="355" r:id="rId63"/>
    <p:sldId id="356" r:id="rId64"/>
    <p:sldId id="357" r:id="rId65"/>
    <p:sldId id="358" r:id="rId66"/>
    <p:sldId id="359" r:id="rId67"/>
    <p:sldId id="360" r:id="rId6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varScale="1">
        <p:scale>
          <a:sx n="116" d="100"/>
          <a:sy n="116" d="100"/>
        </p:scale>
        <p:origin x="-203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177-00-00ah-lb200-january-2014-mac-motion-2.xlsx" TargetMode="External"/><Relationship Id="rId2" Type="http://schemas.openxmlformats.org/officeDocument/2006/relationships/hyperlink" Target="https://mentor.ieee.org/802.11/dcn/14/11-14-0148-03-00ah-lb200-jan-2014-phy-motion1.xls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181-00-00ah-lb200-january-2014-mac-motion-5.xlsx" TargetMode="External"/><Relationship Id="rId5" Type="http://schemas.openxmlformats.org/officeDocument/2006/relationships/hyperlink" Target="https://mentor.ieee.org/802.11/dcn/14/11-14-0179-00-00ah-lb200-january-2014-mac-motion-4.xlsx" TargetMode="External"/><Relationship Id="rId4" Type="http://schemas.openxmlformats.org/officeDocument/2006/relationships/hyperlink" Target="https://mentor.ieee.org/802.11/dcn/14/11-14-0178-00-00ah-lb200-january-2014-mac-motion-3.xls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2014-01-22</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463"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lb200-clause-9-47-and-9-47-1-comment-resolution </a:t>
            </a:r>
            <a:r>
              <a:rPr lang="en-US" altLang="ko-KR" dirty="0">
                <a:solidFill>
                  <a:schemeClr val="bg2"/>
                </a:solidFill>
              </a:rPr>
              <a:t>(11-14/0103r0, James)</a:t>
            </a:r>
          </a:p>
          <a:p>
            <a:pPr lvl="1"/>
            <a:r>
              <a:rPr lang="en-US" altLang="ko-KR" dirty="0">
                <a:solidFill>
                  <a:schemeClr val="bg2"/>
                </a:solidFill>
              </a:rPr>
              <a:t>lb200-clause-4-47-4-comment-resolution (11-14/0104r0, James)</a:t>
            </a:r>
          </a:p>
          <a:p>
            <a:pPr lvl="1"/>
            <a:r>
              <a:rPr lang="en-US" altLang="ko-KR" dirty="0" smtClean="0">
                <a:solidFill>
                  <a:schemeClr val="bg2"/>
                </a:solidFill>
              </a:rPr>
              <a:t>lb200-clause-4-16-comment-resolution (11-14/0105r0, James) </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solidFill>
                  <a:schemeClr val="bg2"/>
                </a:solidFill>
              </a:rPr>
              <a:t>Submissions made during conference calls and ready for motion on Wednesday </a:t>
            </a:r>
            <a:r>
              <a:rPr lang="en-US" dirty="0" smtClean="0">
                <a:solidFill>
                  <a:schemeClr val="bg2"/>
                </a:solidFill>
              </a:rPr>
              <a:t>PM1 </a:t>
            </a:r>
            <a:br>
              <a:rPr lang="en-US" dirty="0" smtClean="0">
                <a:solidFill>
                  <a:schemeClr val="bg2"/>
                </a:solidFill>
              </a:rPr>
            </a:br>
            <a:r>
              <a:rPr lang="en-US" dirty="0" smtClean="0">
                <a:solidFill>
                  <a:schemeClr val="bg2"/>
                </a:solidFill>
              </a:rPr>
              <a:t>(postponed from Wednesday AM1)</a:t>
            </a:r>
          </a:p>
          <a:p>
            <a:pPr lvl="1"/>
            <a:r>
              <a:rPr lang="pt-BR" altLang="ko-KR" dirty="0" smtClean="0">
                <a:solidFill>
                  <a:schemeClr val="bg2"/>
                </a:solidFill>
              </a:rPr>
              <a:t>11-13/1515r2</a:t>
            </a:r>
            <a:r>
              <a:rPr lang="pt-BR" altLang="ko-KR" dirty="0">
                <a:solidFill>
                  <a:schemeClr val="bg2"/>
                </a:solidFill>
              </a:rPr>
              <a:t>, 11-13/1511r3, 11-13/1512r1, 11-13/1513r0, 11-13/1518r0, 11-13/1519r1, 11-13/1521r0, 11-13/1522r0, 11-13/1523r0, 11-13/1530r0, 11-13/1531r0, 11-14/0019r0, 11-14/0020r1, 11-14/0031r0, </a:t>
            </a:r>
            <a:r>
              <a:rPr lang="pt-BR" altLang="ko-KR" dirty="0" smtClean="0">
                <a:solidFill>
                  <a:schemeClr val="bg2"/>
                </a:solidFill>
              </a:rPr>
              <a:t>11-14-0021r1</a:t>
            </a:r>
            <a:endParaRPr lang="pt-BR" altLang="ko-KR" dirty="0">
              <a:solidFill>
                <a:schemeClr val="bg2"/>
              </a:solidFill>
            </a:endParaRPr>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Comment </a:t>
            </a:r>
            <a:r>
              <a:rPr lang="en-US" altLang="ko-KR" dirty="0">
                <a:solidFill>
                  <a:schemeClr val="bg2"/>
                </a:solidFill>
              </a:rPr>
              <a:t>Resolutions for Clauses 24.1&amp;24.3 – Part I (11-14/0121r0, </a:t>
            </a:r>
            <a:r>
              <a:rPr lang="en-US" altLang="ko-KR" dirty="0" err="1">
                <a:solidFill>
                  <a:schemeClr val="bg2"/>
                </a:solidFill>
              </a:rPr>
              <a:t>Hongyuan</a:t>
            </a:r>
            <a:r>
              <a:rPr lang="en-US" altLang="ko-KR" dirty="0" smtClean="0">
                <a:solidFill>
                  <a:schemeClr val="bg2"/>
                </a:solidFill>
              </a:rPr>
              <a:t>)</a:t>
            </a:r>
          </a:p>
          <a:p>
            <a:pPr lvl="1"/>
            <a:r>
              <a:rPr lang="en-US" altLang="ko-KR" dirty="0" smtClean="0"/>
              <a:t> </a:t>
            </a:r>
            <a:r>
              <a:rPr lang="en-US" altLang="ko-KR" dirty="0" smtClean="0">
                <a:solidFill>
                  <a:schemeClr val="bg2"/>
                </a:solidFill>
              </a:rPr>
              <a:t>LB200-MAC-Resolution-Clause-9-42-1 </a:t>
            </a:r>
            <a:r>
              <a:rPr lang="en-US" altLang="ko-KR" dirty="0">
                <a:solidFill>
                  <a:schemeClr val="bg2"/>
                </a:solidFill>
              </a:rPr>
              <a:t>(11-14/0102r0, Young-</a:t>
            </a:r>
            <a:r>
              <a:rPr lang="en-US" altLang="ko-KR" dirty="0" err="1">
                <a:solidFill>
                  <a:schemeClr val="bg2"/>
                </a:solidFill>
              </a:rPr>
              <a:t>Hoon</a:t>
            </a:r>
            <a:r>
              <a:rPr lang="en-US" altLang="ko-KR" dirty="0" smtClean="0">
                <a:solidFill>
                  <a:schemeClr val="bg2"/>
                </a:solidFill>
              </a:rPr>
              <a:t>)</a:t>
            </a:r>
          </a:p>
          <a:p>
            <a:pPr lvl="1"/>
            <a:r>
              <a:rPr lang="en-US" altLang="ko-KR" dirty="0" smtClean="0">
                <a:solidFill>
                  <a:schemeClr val="bg2"/>
                </a:solidFill>
              </a:rPr>
              <a:t>LB200-MAC-Resolution-Clause-9_20_2_4</a:t>
            </a:r>
            <a:r>
              <a:rPr lang="en-US" altLang="ko-KR" dirty="0">
                <a:solidFill>
                  <a:schemeClr val="bg2"/>
                </a:solidFill>
              </a:rPr>
              <a:t>+ (11-14/0075r0, Alfred) </a:t>
            </a:r>
            <a:endParaRPr lang="en-US" altLang="ko-KR" dirty="0" smtClean="0">
              <a:solidFill>
                <a:schemeClr val="bg2"/>
              </a:solidFill>
            </a:endParaRPr>
          </a:p>
          <a:p>
            <a:pPr lvl="1"/>
            <a:r>
              <a:rPr lang="en-US" altLang="ko-KR" dirty="0">
                <a:solidFill>
                  <a:schemeClr val="bg2"/>
                </a:solidFill>
              </a:rPr>
              <a:t>comments resolution for section 9.20.5.6 (11-14/0122r0, Chao-Chun)</a:t>
            </a:r>
            <a:r>
              <a:rPr lang="en-US" altLang="ko-KR" dirty="0"/>
              <a:t> </a:t>
            </a:r>
            <a:endParaRPr lang="en-US" altLang="ko-KR" dirty="0">
              <a:solidFill>
                <a:schemeClr val="bg2"/>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lb200-clause-8-4-1-47-1,8-4-1-53,8-4-2-1 (11-14/0142r0, Chao-Chun)</a:t>
            </a:r>
          </a:p>
          <a:p>
            <a:pPr lvl="1"/>
            <a:r>
              <a:rPr lang="en-US" altLang="ko-KR" dirty="0">
                <a:solidFill>
                  <a:schemeClr val="bg2"/>
                </a:solidFill>
              </a:rPr>
              <a:t>CIDs 1301, 1304, 1305, 1746, 1748, 1750, 1752, 1757, 1758 (11-14/0121r1, </a:t>
            </a:r>
            <a:r>
              <a:rPr lang="en-US" altLang="ko-KR" dirty="0" err="1">
                <a:solidFill>
                  <a:schemeClr val="bg2"/>
                </a:solidFill>
              </a:rPr>
              <a:t>Hongyuan</a:t>
            </a:r>
            <a:r>
              <a:rPr lang="en-US" altLang="ko-KR" dirty="0" smtClean="0">
                <a:solidFill>
                  <a:schemeClr val="bg2"/>
                </a:solidFill>
              </a:rPr>
              <a:t>)</a:t>
            </a:r>
          </a:p>
          <a:p>
            <a:pPr lvl="1"/>
            <a:r>
              <a:rPr lang="en-US" altLang="ko-KR" dirty="0" smtClean="0">
                <a:solidFill>
                  <a:schemeClr val="bg2"/>
                </a:solidFill>
              </a:rPr>
              <a:t>Comment </a:t>
            </a:r>
            <a:r>
              <a:rPr lang="en-US" altLang="ko-KR" dirty="0">
                <a:solidFill>
                  <a:schemeClr val="bg2"/>
                </a:solidFill>
              </a:rPr>
              <a:t>Resolution for </a:t>
            </a:r>
            <a:r>
              <a:rPr lang="en-US" altLang="ko-KR" dirty="0" err="1">
                <a:solidFill>
                  <a:schemeClr val="bg2"/>
                </a:solidFill>
              </a:rPr>
              <a:t>Subclause</a:t>
            </a:r>
            <a:r>
              <a:rPr lang="en-US" altLang="ko-KR" dirty="0">
                <a:solidFill>
                  <a:schemeClr val="bg2"/>
                </a:solidFill>
              </a:rPr>
              <a:t> 8.2.4.2 </a:t>
            </a:r>
            <a:r>
              <a:rPr lang="en-US" altLang="ko-KR" dirty="0" smtClean="0">
                <a:solidFill>
                  <a:schemeClr val="bg2"/>
                </a:solidFill>
              </a:rPr>
              <a:t>(11-14/0128r0, </a:t>
            </a:r>
            <a:r>
              <a:rPr lang="en-US" altLang="ko-KR" dirty="0" err="1" smtClean="0">
                <a:solidFill>
                  <a:schemeClr val="bg2"/>
                </a:solidFill>
              </a:rPr>
              <a:t>Liwen</a:t>
            </a:r>
            <a:r>
              <a:rPr lang="en-US" altLang="ko-KR" dirty="0" smtClean="0">
                <a:solidFill>
                  <a:schemeClr val="bg2"/>
                </a:solidFill>
              </a:rPr>
              <a:t>) </a:t>
            </a:r>
            <a:endParaRPr lang="en-US" altLang="ko-KR" dirty="0">
              <a:solidFill>
                <a:schemeClr val="bg2"/>
              </a:solidFill>
            </a:endParaRPr>
          </a:p>
          <a:p>
            <a:pPr lvl="1"/>
            <a:r>
              <a:rPr lang="en-US" altLang="ko-KR" dirty="0" smtClean="0">
                <a:solidFill>
                  <a:schemeClr val="bg2"/>
                </a:solidFill>
              </a:rPr>
              <a:t>Comment </a:t>
            </a:r>
            <a:r>
              <a:rPr lang="en-US" altLang="ko-KR" dirty="0">
                <a:solidFill>
                  <a:schemeClr val="bg2"/>
                </a:solidFill>
              </a:rPr>
              <a:t>Resolution for </a:t>
            </a:r>
            <a:r>
              <a:rPr lang="en-US" altLang="ko-KR" dirty="0" err="1">
                <a:solidFill>
                  <a:schemeClr val="bg2"/>
                </a:solidFill>
              </a:rPr>
              <a:t>Subclause</a:t>
            </a:r>
            <a:r>
              <a:rPr lang="en-US" altLang="ko-KR" dirty="0">
                <a:solidFill>
                  <a:schemeClr val="bg2"/>
                </a:solidFill>
              </a:rPr>
              <a:t> 8.2.4.1.2, 8.2.4.1.3, 8.2.4.1.4 </a:t>
            </a:r>
            <a:r>
              <a:rPr lang="en-US" altLang="ko-KR" dirty="0" smtClean="0">
                <a:solidFill>
                  <a:schemeClr val="bg2"/>
                </a:solidFill>
              </a:rPr>
              <a:t>(11-14/0126r0, </a:t>
            </a:r>
            <a:r>
              <a:rPr lang="en-US" altLang="ko-KR" dirty="0" err="1" smtClean="0">
                <a:solidFill>
                  <a:schemeClr val="bg2"/>
                </a:solidFill>
              </a:rPr>
              <a:t>Liwen</a:t>
            </a:r>
            <a:r>
              <a:rPr lang="en-US" altLang="ko-KR" dirty="0" smtClean="0">
                <a:solidFill>
                  <a:schemeClr val="bg2"/>
                </a:solidFill>
              </a:rPr>
              <a:t>) </a:t>
            </a:r>
            <a:endParaRPr lang="en-US" altLang="ko-KR" dirty="0">
              <a:solidFill>
                <a:schemeClr val="bg2"/>
              </a:solidFill>
            </a:endParaRPr>
          </a:p>
          <a:p>
            <a:pPr lvl="1"/>
            <a:r>
              <a:rPr lang="en-US" altLang="ko-KR" dirty="0" smtClean="0">
                <a:solidFill>
                  <a:schemeClr val="bg2"/>
                </a:solidFill>
              </a:rPr>
              <a:t>LB200 </a:t>
            </a:r>
            <a:r>
              <a:rPr lang="en-US" altLang="ko-KR" dirty="0">
                <a:solidFill>
                  <a:schemeClr val="bg2"/>
                </a:solidFill>
              </a:rPr>
              <a:t>MAC Comment Resolution Clause 8.2.4.1.11 </a:t>
            </a:r>
            <a:r>
              <a:rPr lang="en-US" altLang="ko-KR" dirty="0" smtClean="0">
                <a:solidFill>
                  <a:schemeClr val="bg2"/>
                </a:solidFill>
              </a:rPr>
              <a:t>(11-14/0125r0, </a:t>
            </a:r>
            <a:r>
              <a:rPr lang="en-US" altLang="ko-KR" dirty="0" err="1" smtClean="0">
                <a:solidFill>
                  <a:schemeClr val="bg2"/>
                </a:solidFill>
              </a:rPr>
              <a:t>Liwen</a:t>
            </a:r>
            <a:r>
              <a:rPr lang="en-US" altLang="ko-KR" dirty="0" smtClean="0">
                <a:solidFill>
                  <a:schemeClr val="bg2"/>
                </a:solidFill>
              </a:rPr>
              <a:t>)</a:t>
            </a:r>
          </a:p>
          <a:p>
            <a:pPr lvl="1"/>
            <a:r>
              <a:rPr lang="en-US" altLang="ko-KR" dirty="0" err="1" smtClean="0">
                <a:solidFill>
                  <a:schemeClr val="bg2"/>
                </a:solidFill>
              </a:rPr>
              <a:t>Multirate</a:t>
            </a:r>
            <a:r>
              <a:rPr lang="en-US" altLang="ko-KR" dirty="0" smtClean="0">
                <a:solidFill>
                  <a:schemeClr val="bg2"/>
                </a:solidFill>
              </a:rPr>
              <a:t> </a:t>
            </a:r>
            <a:r>
              <a:rPr lang="en-US" altLang="ko-KR" dirty="0">
                <a:solidFill>
                  <a:schemeClr val="bg2"/>
                </a:solidFill>
              </a:rPr>
              <a:t>Support </a:t>
            </a:r>
            <a:r>
              <a:rPr lang="en-US" altLang="ko-KR" dirty="0" smtClean="0">
                <a:solidFill>
                  <a:schemeClr val="bg2"/>
                </a:solidFill>
              </a:rPr>
              <a:t>(11-14/0139r0, Amin) </a:t>
            </a:r>
          </a:p>
          <a:p>
            <a:pPr lvl="1"/>
            <a:r>
              <a:rPr lang="en-US" altLang="ko-KR" dirty="0">
                <a:solidFill>
                  <a:schemeClr val="bg2"/>
                </a:solidFill>
              </a:rPr>
              <a:t>lb200-clause-9-47-3-comment-resolution (11-14/0146r0, George)</a:t>
            </a:r>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dirty="0" smtClean="0"/>
              <a:t>MAC</a:t>
            </a:r>
            <a:endParaRPr lang="en-US" altLang="ko-KR" dirty="0">
              <a:solidFill>
                <a:schemeClr val="bg2"/>
              </a:solidFill>
            </a:endParaRPr>
          </a:p>
          <a:p>
            <a:pPr lvl="1"/>
            <a:r>
              <a:rPr lang="en-US" altLang="ko-KR" dirty="0" smtClean="0">
                <a:solidFill>
                  <a:schemeClr val="bg2"/>
                </a:solidFill>
              </a:rPr>
              <a:t>lb200-clause-8-4-2-170f-comment-resolution (11-14/0147r0, George) </a:t>
            </a:r>
            <a:endParaRPr lang="en-US" altLang="ko-KR" dirty="0">
              <a:solidFill>
                <a:schemeClr val="bg2"/>
              </a:solidFill>
            </a:endParaRPr>
          </a:p>
          <a:p>
            <a:pPr lvl="1"/>
            <a:r>
              <a:rPr lang="en-US" altLang="ko-KR" dirty="0" smtClean="0">
                <a:solidFill>
                  <a:schemeClr val="bg2"/>
                </a:solidFill>
              </a:rPr>
              <a:t>LB200-MAC-Resolution-Clause-9_3_2_5a_and_9_3_2_6 </a:t>
            </a:r>
            <a:r>
              <a:rPr lang="en-US" altLang="ko-KR" dirty="0">
                <a:solidFill>
                  <a:schemeClr val="bg2"/>
                </a:solidFill>
              </a:rPr>
              <a:t>(11-14/0081r0, Alfred)</a:t>
            </a:r>
          </a:p>
          <a:p>
            <a:pPr lvl="1"/>
            <a:r>
              <a:rPr lang="en-US" altLang="ko-KR" dirty="0">
                <a:solidFill>
                  <a:schemeClr val="bg2"/>
                </a:solidFill>
              </a:rPr>
              <a:t>LB200-MAC-Resolution-Clause-11 (11-14/0080r0, Alfred) </a:t>
            </a:r>
          </a:p>
          <a:p>
            <a:pPr lvl="1"/>
            <a:r>
              <a:rPr lang="en-US" altLang="ko-KR" dirty="0">
                <a:solidFill>
                  <a:schemeClr val="bg2"/>
                </a:solidFill>
              </a:rPr>
              <a:t>LB200-MAC-Resolution-Clause-9_40a (11-14/0079r0, Alfred)</a:t>
            </a:r>
          </a:p>
          <a:p>
            <a:pPr lvl="1"/>
            <a:r>
              <a:rPr lang="en-US" altLang="ko-KR" dirty="0">
                <a:solidFill>
                  <a:schemeClr val="bg2"/>
                </a:solidFill>
              </a:rPr>
              <a:t>Comment Resolution for </a:t>
            </a:r>
            <a:r>
              <a:rPr lang="en-US" altLang="ko-KR" dirty="0" err="1">
                <a:solidFill>
                  <a:schemeClr val="bg2"/>
                </a:solidFill>
              </a:rPr>
              <a:t>Subclause</a:t>
            </a:r>
            <a:r>
              <a:rPr lang="en-US" altLang="ko-KR" dirty="0">
                <a:solidFill>
                  <a:schemeClr val="bg2"/>
                </a:solidFill>
              </a:rPr>
              <a:t> 8.2.4.5.4, 8.2.4.6.3, </a:t>
            </a:r>
            <a:r>
              <a:rPr lang="en-US" altLang="ko-KR" dirty="0" smtClean="0">
                <a:solidFill>
                  <a:schemeClr val="bg2"/>
                </a:solidFill>
              </a:rPr>
              <a:t>8.2.4.7.1  (11-14/0172r0</a:t>
            </a:r>
            <a:r>
              <a:rPr lang="en-US" altLang="ko-KR" dirty="0">
                <a:solidFill>
                  <a:schemeClr val="bg2"/>
                </a:solidFill>
              </a:rPr>
              <a:t>, </a:t>
            </a:r>
            <a:r>
              <a:rPr lang="en-US" altLang="ko-KR" dirty="0" err="1">
                <a:solidFill>
                  <a:schemeClr val="bg2"/>
                </a:solidFill>
              </a:rPr>
              <a:t>Liwen</a:t>
            </a:r>
            <a:r>
              <a:rPr lang="en-US" altLang="ko-KR" dirty="0">
                <a:solidFill>
                  <a:schemeClr val="bg2"/>
                </a:solidFill>
              </a:rPr>
              <a:t>)</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75078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altLang="ko-KR" dirty="0">
                <a:hlinkClick r:id="rId2"/>
              </a:rPr>
              <a:t>https://</a:t>
            </a:r>
            <a:r>
              <a:rPr lang="en-US" altLang="ko-KR" dirty="0" smtClean="0">
                <a:hlinkClick r:id="rId2"/>
              </a:rPr>
              <a:t>mentor.ieee.org/802.11/dcn/14/11-14-0148-03-00ah-lb200-jan-2014-phy-motion1.xlsx</a:t>
            </a:r>
            <a:endParaRPr lang="en-US" altLang="ko-KR" dirty="0" smtClean="0"/>
          </a:p>
          <a:p>
            <a:pPr lvl="1"/>
            <a:r>
              <a:rPr lang="en-US" altLang="ko-KR" dirty="0">
                <a:hlinkClick r:id="rId3"/>
              </a:rPr>
              <a:t>https://</a:t>
            </a:r>
            <a:r>
              <a:rPr lang="en-US" altLang="ko-KR" dirty="0" smtClean="0">
                <a:hlinkClick r:id="rId3"/>
              </a:rPr>
              <a:t>mentor.ieee.org/802.11/dcn/14/11-14-0177-00-00ah-lb200-january-2014-mac-motion-2.xlsx</a:t>
            </a:r>
            <a:endParaRPr lang="en-US" altLang="ko-KR" dirty="0" smtClean="0"/>
          </a:p>
          <a:p>
            <a:pPr lvl="1"/>
            <a:r>
              <a:rPr lang="en-US" altLang="ko-KR" dirty="0">
                <a:hlinkClick r:id="rId4"/>
              </a:rPr>
              <a:t>https://</a:t>
            </a:r>
            <a:r>
              <a:rPr lang="en-US" altLang="ko-KR" dirty="0" smtClean="0">
                <a:hlinkClick r:id="rId4"/>
              </a:rPr>
              <a:t>mentor.ieee.org/802.11/dcn/14/11-14-0178-00-00ah-lb200-january-2014-mac-motion-3.xlsx</a:t>
            </a:r>
            <a:endParaRPr lang="en-US" altLang="ko-KR" dirty="0" smtClean="0"/>
          </a:p>
          <a:p>
            <a:pPr lvl="1"/>
            <a:r>
              <a:rPr lang="en-US" altLang="ko-KR" dirty="0">
                <a:hlinkClick r:id="rId5"/>
              </a:rPr>
              <a:t>https://</a:t>
            </a:r>
            <a:r>
              <a:rPr lang="en-US" altLang="ko-KR" dirty="0" smtClean="0">
                <a:hlinkClick r:id="rId5"/>
              </a:rPr>
              <a:t>mentor.ieee.org/802.11/dcn/14/11-14-0179-00-00ah-lb200-january-2014-mac-motion-4.xlsx</a:t>
            </a:r>
            <a:endParaRPr lang="en-US" altLang="ko-KR" dirty="0" smtClean="0"/>
          </a:p>
          <a:p>
            <a:pPr lvl="1"/>
            <a:r>
              <a:rPr lang="en-US" altLang="ko-KR">
                <a:hlinkClick r:id="rId6"/>
              </a:rPr>
              <a:t>https</a:t>
            </a:r>
            <a:r>
              <a:rPr lang="en-US" altLang="ko-KR">
                <a:hlinkClick r:id="rId6"/>
              </a:rPr>
              <a:t>://</a:t>
            </a:r>
            <a:r>
              <a:rPr lang="en-US" altLang="ko-KR" smtClean="0">
                <a:hlinkClick r:id="rId6"/>
              </a:rPr>
              <a:t>mentor.ieee.org/802.11/dcn/14/11-14-0181-00-00ah-lb200-january-2014-mac-motion-5.xlsx</a:t>
            </a:r>
            <a:endParaRPr lang="en-US" altLang="ko-KR" dirty="0" smtClean="0"/>
          </a:p>
          <a:p>
            <a:pPr lvl="1"/>
            <a:endParaRPr lang="en-US" altLang="ko-KR" dirty="0" smtClean="0"/>
          </a:p>
          <a:p>
            <a:pPr lvl="1"/>
            <a:endParaRPr lang="en-US" altLang="ko-KR"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a:t>February 5, 7PM ET for 2 hour</a:t>
            </a:r>
          </a:p>
          <a:p>
            <a:pPr marL="609600" indent="-609600"/>
            <a:r>
              <a:rPr lang="en-US" altLang="ko-KR" dirty="0"/>
              <a:t>February 12, 7PM ET for 2 hour</a:t>
            </a:r>
          </a:p>
          <a:p>
            <a:pPr marL="609600" indent="-609600"/>
            <a:r>
              <a:rPr lang="en-US" altLang="ko-KR" dirty="0"/>
              <a:t>February 19, 7PM ET for 2 hour</a:t>
            </a:r>
          </a:p>
          <a:p>
            <a:pPr marL="609600" indent="-609600"/>
            <a:r>
              <a:rPr lang="en-US" altLang="ko-KR" dirty="0"/>
              <a:t>February 26, 7PM ET for 2 hour</a:t>
            </a:r>
          </a:p>
          <a:p>
            <a:pPr marL="609600" indent="-609600"/>
            <a:r>
              <a:rPr lang="en-US" altLang="ko-KR" dirty="0"/>
              <a:t>March 5, 7PM ET for 2 hour</a:t>
            </a:r>
          </a:p>
          <a:p>
            <a:pPr marL="609600" indent="-609600"/>
            <a:r>
              <a:rPr lang="en-US" altLang="ko-KR" dirty="0"/>
              <a:t>March 12, 7PM ET for 2 hour</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November meeting minutes</a:t>
            </a:r>
          </a:p>
          <a:p>
            <a:pPr marL="1352550" lvl="2" indent="-609600"/>
            <a:r>
              <a:rPr lang="en-US" sz="1800" dirty="0">
                <a:solidFill>
                  <a:schemeClr val="bg2"/>
                </a:solidFill>
                <a:hlinkClick r:id="rId3"/>
              </a:rPr>
              <a:t>https://</a:t>
            </a:r>
            <a:r>
              <a:rPr lang="en-US" sz="1800" dirty="0" smtClean="0">
                <a:solidFill>
                  <a:schemeClr val="bg2"/>
                </a:solidFill>
                <a:hlinkClick r:id="rId3"/>
              </a:rPr>
              <a:t>mentor.ieee.org/802.11/dcn/13/11-13-1483-00-00ah-november-2013-tgah-minutes.doc</a:t>
            </a:r>
            <a:endParaRPr lang="en-US" sz="1800" dirty="0" smtClean="0">
              <a:solidFill>
                <a:schemeClr val="bg2"/>
              </a:solidFill>
            </a:endParaRPr>
          </a:p>
          <a:p>
            <a:pPr marL="1009650" lvl="1" indent="-609600"/>
            <a:r>
              <a:rPr lang="en-US" dirty="0">
                <a:solidFill>
                  <a:schemeClr val="bg2"/>
                </a:solidFill>
              </a:rPr>
              <a:t>C</a:t>
            </a:r>
            <a:r>
              <a:rPr lang="en-US" dirty="0" smtClean="0">
                <a:solidFill>
                  <a:schemeClr val="bg2"/>
                </a:solidFill>
              </a:rPr>
              <a:t>onference call minutes</a:t>
            </a:r>
          </a:p>
          <a:p>
            <a:pPr marL="1352550" lvl="2" indent="-609600"/>
            <a:r>
              <a:rPr lang="en-US" sz="1800" dirty="0">
                <a:solidFill>
                  <a:schemeClr val="bg2"/>
                </a:solidFill>
                <a:hlinkClick r:id="rId4"/>
              </a:rPr>
              <a:t>https://</a:t>
            </a:r>
            <a:r>
              <a:rPr lang="en-US" sz="1800" dirty="0" smtClean="0">
                <a:solidFill>
                  <a:schemeClr val="bg2"/>
                </a:solidFill>
                <a:hlinkClick r:id="rId4"/>
              </a:rPr>
              <a:t>mentor.ieee.org/802.11/dcn/13/11-13-1528-01-00ah-december-11th-tgah-teleconference-minutes.doc</a:t>
            </a:r>
            <a:endParaRPr lang="en-US" sz="1800" dirty="0" smtClean="0">
              <a:solidFill>
                <a:schemeClr val="bg2"/>
              </a:solidFill>
            </a:endParaRPr>
          </a:p>
          <a:p>
            <a:pPr marL="1352550" lvl="2" indent="-609600"/>
            <a:r>
              <a:rPr lang="en-US" sz="1800" dirty="0">
                <a:solidFill>
                  <a:schemeClr val="bg2"/>
                </a:solidFill>
                <a:hlinkClick r:id="rId5"/>
              </a:rPr>
              <a:t>https://</a:t>
            </a:r>
            <a:r>
              <a:rPr lang="en-US" sz="1800" dirty="0" smtClean="0">
                <a:solidFill>
                  <a:schemeClr val="bg2"/>
                </a:solidFill>
                <a:hlinkClick r:id="rId5"/>
              </a:rPr>
              <a:t>mentor.ieee.org/802.11/dcn/14/11-14-0007-00-00ah-december-18th-tgah-teleconference-minutes.doc</a:t>
            </a:r>
            <a:endParaRPr lang="en-US" sz="1800" dirty="0" smtClean="0">
              <a:solidFill>
                <a:schemeClr val="bg2"/>
              </a:solidFill>
            </a:endParaRPr>
          </a:p>
          <a:p>
            <a:pPr marL="1352550" lvl="2" indent="-609600"/>
            <a:r>
              <a:rPr lang="en-US" sz="1800" dirty="0">
                <a:solidFill>
                  <a:schemeClr val="bg2"/>
                </a:solidFill>
                <a:hlinkClick r:id="rId6"/>
              </a:rPr>
              <a:t>https://</a:t>
            </a:r>
            <a:r>
              <a:rPr lang="en-US" sz="1800" dirty="0" smtClean="0">
                <a:solidFill>
                  <a:schemeClr val="bg2"/>
                </a:solidFill>
                <a:hlinkClick r:id="rId6"/>
              </a:rPr>
              <a:t>mentor.ieee.org/802.11/dcn/14/11-14-0042-01-00ah-january-8th-tgah-teleconference-minutes.doc</a:t>
            </a:r>
            <a:endParaRPr lang="en-US" sz="1800" dirty="0" smtClean="0">
              <a:solidFill>
                <a:schemeClr val="bg2"/>
              </a:solidFill>
            </a:endParaRPr>
          </a:p>
          <a:p>
            <a:pPr marL="1352550" lvl="2" indent="-609600"/>
            <a:r>
              <a:rPr lang="en-US" sz="1800" dirty="0">
                <a:solidFill>
                  <a:schemeClr val="bg2"/>
                </a:solidFill>
                <a:hlinkClick r:id="rId7"/>
              </a:rPr>
              <a:t>https://</a:t>
            </a:r>
            <a:r>
              <a:rPr lang="en-US" sz="1800" dirty="0" smtClean="0">
                <a:solidFill>
                  <a:schemeClr val="bg2"/>
                </a:solidFill>
                <a:hlinkClick r:id="rId7"/>
              </a:rPr>
              <a:t>mentor.ieee.org/802.11/dcn/14/11-14-0098-00-00ah-january-15th-tgah-teleconference-minutes.doc</a:t>
            </a:r>
            <a:r>
              <a:rPr lang="en-US" sz="1800" dirty="0" smtClean="0">
                <a:solidFill>
                  <a:schemeClr val="bg2"/>
                </a:solidFill>
              </a:rPr>
              <a:t> </a:t>
            </a:r>
            <a:endParaRPr lang="en-US" dirty="0" smtClean="0">
              <a:solidFill>
                <a:schemeClr val="bg2"/>
              </a:solidFill>
            </a:endParaRPr>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a:t>
            </a:r>
            <a:r>
              <a:rPr lang="en-GB" altLang="ko-KR" dirty="0"/>
              <a:t>meeting </a:t>
            </a:r>
            <a:r>
              <a:rPr lang="en-GB" altLang="ko-KR" dirty="0" smtClean="0"/>
              <a:t>(11-13/1483r0</a:t>
            </a:r>
            <a:r>
              <a:rPr lang="en-GB" altLang="ko-KR" dirty="0"/>
              <a:t>) and </a:t>
            </a:r>
            <a:r>
              <a:rPr lang="en-GB" altLang="ko-KR" dirty="0" err="1"/>
              <a:t>conf</a:t>
            </a:r>
            <a:r>
              <a:rPr lang="en-GB" altLang="ko-KR" dirty="0"/>
              <a:t> call minutes </a:t>
            </a:r>
            <a:r>
              <a:rPr lang="en-GB" altLang="ko-KR" dirty="0" smtClean="0"/>
              <a:t>(11-13/1528r1, 11-14/0007r0, 11-14/0042r1, 11-14/0098r0)</a:t>
            </a:r>
            <a:endParaRPr lang="ko-KR" altLang="ko-KR" dirty="0"/>
          </a:p>
          <a:p>
            <a:pPr lvl="1"/>
            <a:r>
              <a:rPr lang="en-US" altLang="ko-KR" dirty="0" smtClean="0"/>
              <a:t>Move</a:t>
            </a:r>
            <a:r>
              <a:rPr lang="en-US" altLang="ko-KR" dirty="0"/>
              <a:t>: </a:t>
            </a:r>
            <a:r>
              <a:rPr lang="en-US" altLang="ko-KR" dirty="0" smtClean="0"/>
              <a:t>Zander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r>
              <a:rPr lang="en-US" altLang="ko-KR" dirty="0" smtClean="0"/>
              <a:t>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1743758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11-14/0149r0 </a:t>
            </a:r>
            <a:r>
              <a:rPr lang="en-US" altLang="ko-KR" dirty="0"/>
              <a:t>with the following </a:t>
            </a:r>
            <a:r>
              <a:rPr lang="en-US" altLang="ko-KR" dirty="0" smtClean="0"/>
              <a:t>tabs:</a:t>
            </a:r>
            <a:endParaRPr lang="ko-KR" altLang="ko-KR" dirty="0"/>
          </a:p>
          <a:p>
            <a:pPr lvl="1"/>
            <a:r>
              <a:rPr lang="en-US" altLang="ko-KR" dirty="0" smtClean="0"/>
              <a:t>IEEEPhCJan201411ahMACMotion1</a:t>
            </a:r>
            <a:endParaRPr lang="ko-KR" altLang="ko-KR" dirty="0"/>
          </a:p>
          <a:p>
            <a:pPr lvl="1"/>
            <a:r>
              <a:rPr lang="en-US" altLang="ko-KR" dirty="0" smtClean="0"/>
              <a:t>IEEEPhCJan201411ahMACMotion2</a:t>
            </a:r>
            <a:endParaRPr lang="ko-KR" altLang="ko-KR" dirty="0"/>
          </a:p>
          <a:p>
            <a:pPr lvl="1"/>
            <a:r>
              <a:rPr lang="en-US" altLang="ko-KR" dirty="0" smtClean="0"/>
              <a:t>IEEEPhCJan201411ahMACMotion3</a:t>
            </a:r>
            <a:endParaRPr lang="ko-KR" altLang="ko-KR" dirty="0"/>
          </a:p>
          <a:p>
            <a:pPr lvl="1"/>
            <a:r>
              <a:rPr lang="en-US" altLang="ko-KR" dirty="0" smtClean="0"/>
              <a:t>IEEEPhCJan201411ahMACMotion4</a:t>
            </a:r>
            <a:endParaRPr lang="ko-KR" altLang="ko-KR" dirty="0"/>
          </a:p>
          <a:p>
            <a:endParaRPr lang="en-US" altLang="ko-KR" b="1" dirty="0" smtClean="0"/>
          </a:p>
          <a:p>
            <a:pPr lvl="1"/>
            <a:r>
              <a:rPr lang="en-US" altLang="ko-KR" dirty="0" smtClean="0"/>
              <a:t>Move: Alfred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Yes: 14  No: 0  Abstain: 0 </a:t>
            </a:r>
            <a:r>
              <a:rPr lang="en-US" altLang="ko-KR" dirty="0"/>
              <a:t>	</a:t>
            </a:r>
            <a:endParaRPr lang="ko-KR" altLang="ko-KR" dirty="0"/>
          </a:p>
          <a:p>
            <a:pPr lvl="1"/>
            <a:r>
              <a:rPr lang="en-US" altLang="ko-KR" dirty="0" smtClean="0"/>
              <a:t>Motion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594214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11-14/0148r3 </a:t>
            </a:r>
            <a:r>
              <a:rPr lang="en-US" altLang="ko-KR" dirty="0"/>
              <a:t>with the following tab:</a:t>
            </a:r>
            <a:endParaRPr lang="ko-KR" altLang="ko-KR" dirty="0"/>
          </a:p>
          <a:p>
            <a:pPr lvl="1"/>
            <a:r>
              <a:rPr lang="en-US" altLang="ko-KR" dirty="0" smtClean="0"/>
              <a:t>Jan 2014 PHY motion 1</a:t>
            </a:r>
            <a:endParaRPr lang="ko-KR" altLang="ko-KR" dirty="0"/>
          </a:p>
          <a:p>
            <a:endParaRPr lang="en-US" altLang="ko-KR" b="1" dirty="0" smtClean="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 Abstain</a:t>
            </a:r>
            <a:r>
              <a:rPr lang="en-US" altLang="ko-KR" dirty="0"/>
              <a:t>: 	</a:t>
            </a:r>
            <a:endParaRPr lang="ko-KR" altLang="ko-KR" dirty="0"/>
          </a:p>
          <a:p>
            <a:pPr lvl="1"/>
            <a:r>
              <a:rPr lang="en-US" altLang="ko-KR" dirty="0" smtClean="0"/>
              <a:t>Motion . </a:t>
            </a:r>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267867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11-14/0177r0 </a:t>
            </a:r>
            <a:r>
              <a:rPr lang="en-US" altLang="ko-KR" dirty="0"/>
              <a:t>with the following </a:t>
            </a:r>
            <a:r>
              <a:rPr lang="en-US" altLang="ko-KR" dirty="0" smtClean="0"/>
              <a:t>tabs</a:t>
            </a:r>
            <a:r>
              <a:rPr lang="en-US" altLang="ko-KR" dirty="0" smtClean="0"/>
              <a:t>:</a:t>
            </a:r>
          </a:p>
          <a:p>
            <a:pPr lvl="1"/>
            <a:r>
              <a:rPr lang="en-US" altLang="ko-KR" dirty="0" smtClean="0"/>
              <a:t>MAC </a:t>
            </a:r>
            <a:r>
              <a:rPr lang="en-US" altLang="ko-KR" dirty="0"/>
              <a:t>F2F Jan 2014 Monday PM1</a:t>
            </a:r>
          </a:p>
          <a:p>
            <a:endParaRPr lang="en-US" altLang="ko-KR" b="1" dirty="0" smtClean="0"/>
          </a:p>
          <a:p>
            <a:pPr lvl="1"/>
            <a:r>
              <a:rPr lang="en-US" altLang="ko-KR" dirty="0"/>
              <a:t>Move:  	Second:</a:t>
            </a:r>
            <a:endParaRPr lang="ko-KR" altLang="ko-KR" dirty="0"/>
          </a:p>
          <a:p>
            <a:pPr lvl="1"/>
            <a:r>
              <a:rPr lang="en-US" altLang="ko-KR" dirty="0"/>
              <a:t>Discussions:</a:t>
            </a:r>
            <a:endParaRPr lang="ko-KR" altLang="ko-KR" dirty="0"/>
          </a:p>
          <a:p>
            <a:pPr lvl="1"/>
            <a:r>
              <a:rPr lang="en-US" altLang="ko-KR" dirty="0"/>
              <a:t>Yes : No:  Abstain: 	</a:t>
            </a:r>
            <a:endParaRPr lang="ko-KR" altLang="ko-KR" dirty="0"/>
          </a:p>
          <a:p>
            <a:pPr lvl="1"/>
            <a:r>
              <a:rPr lang="en-US" altLang="ko-KR" dirty="0"/>
              <a:t>Motion .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640256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11-14/0178r0 </a:t>
            </a:r>
            <a:r>
              <a:rPr lang="en-US" altLang="ko-KR" dirty="0"/>
              <a:t>with the following </a:t>
            </a:r>
            <a:r>
              <a:rPr lang="en-US" altLang="ko-KR" dirty="0" smtClean="0"/>
              <a:t>tabs</a:t>
            </a:r>
            <a:r>
              <a:rPr lang="en-US" altLang="ko-KR" dirty="0" smtClean="0"/>
              <a:t>:</a:t>
            </a:r>
          </a:p>
          <a:p>
            <a:pPr lvl="1"/>
            <a:r>
              <a:rPr lang="en-US" altLang="ko-KR" dirty="0" smtClean="0"/>
              <a:t>MAC </a:t>
            </a:r>
            <a:r>
              <a:rPr lang="en-US" altLang="ko-KR" dirty="0"/>
              <a:t>F2F Jan 2014 Tuesday </a:t>
            </a:r>
            <a:r>
              <a:rPr lang="en-US" altLang="ko-KR" dirty="0" smtClean="0"/>
              <a:t>AM1</a:t>
            </a:r>
          </a:p>
          <a:p>
            <a:pPr lvl="1"/>
            <a:r>
              <a:rPr lang="en-US" altLang="ko-KR" dirty="0"/>
              <a:t>MAC F2F Jan 2014 Tuesday </a:t>
            </a:r>
            <a:r>
              <a:rPr lang="en-US" altLang="ko-KR" dirty="0" smtClean="0"/>
              <a:t>PM1</a:t>
            </a:r>
            <a:endParaRPr lang="en-US" altLang="ko-KR" dirty="0"/>
          </a:p>
          <a:p>
            <a:endParaRPr lang="en-US" altLang="ko-KR" b="1" dirty="0" smtClean="0"/>
          </a:p>
          <a:p>
            <a:pPr lvl="1"/>
            <a:r>
              <a:rPr lang="en-US" altLang="ko-KR" dirty="0"/>
              <a:t>Move:  	Second:</a:t>
            </a:r>
            <a:endParaRPr lang="ko-KR" altLang="ko-KR" dirty="0"/>
          </a:p>
          <a:p>
            <a:pPr lvl="1"/>
            <a:r>
              <a:rPr lang="en-US" altLang="ko-KR" dirty="0"/>
              <a:t>Discussions:</a:t>
            </a:r>
            <a:endParaRPr lang="ko-KR" altLang="ko-KR" dirty="0"/>
          </a:p>
          <a:p>
            <a:pPr lvl="1"/>
            <a:r>
              <a:rPr lang="en-US" altLang="ko-KR" dirty="0"/>
              <a:t>Yes : No:  Abstain: 	</a:t>
            </a:r>
            <a:endParaRPr lang="ko-KR" altLang="ko-KR" dirty="0"/>
          </a:p>
          <a:p>
            <a:pPr lvl="1"/>
            <a:r>
              <a:rPr lang="en-US" altLang="ko-KR" dirty="0"/>
              <a:t>Motion .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47781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11-14/0179r0 </a:t>
            </a:r>
            <a:r>
              <a:rPr lang="en-US" altLang="ko-KR" dirty="0"/>
              <a:t>with the following </a:t>
            </a:r>
            <a:r>
              <a:rPr lang="en-US" altLang="ko-KR" dirty="0" smtClean="0"/>
              <a:t>tabs</a:t>
            </a:r>
            <a:r>
              <a:rPr lang="en-US" altLang="ko-KR" dirty="0" smtClean="0"/>
              <a:t>:</a:t>
            </a:r>
          </a:p>
          <a:p>
            <a:pPr lvl="1"/>
            <a:r>
              <a:rPr lang="en-US" altLang="ko-KR" dirty="0"/>
              <a:t>MAC F2F Jan 2014 Wednesday </a:t>
            </a:r>
            <a:r>
              <a:rPr lang="en-US" altLang="ko-KR" dirty="0" smtClean="0"/>
              <a:t>AM1</a:t>
            </a:r>
          </a:p>
          <a:p>
            <a:pPr lvl="1"/>
            <a:r>
              <a:rPr lang="en-US" altLang="ko-KR" dirty="0"/>
              <a:t>MAC F2F Jan 2014 Wednesday </a:t>
            </a:r>
            <a:r>
              <a:rPr lang="en-US" altLang="ko-KR" dirty="0" smtClean="0"/>
              <a:t>PM1</a:t>
            </a:r>
            <a:endParaRPr lang="en-US" altLang="ko-KR" dirty="0"/>
          </a:p>
          <a:p>
            <a:endParaRPr lang="en-US" altLang="ko-KR" b="1" dirty="0" smtClean="0"/>
          </a:p>
          <a:p>
            <a:pPr lvl="1"/>
            <a:r>
              <a:rPr lang="en-US" altLang="ko-KR" dirty="0"/>
              <a:t>Move:  	Second:</a:t>
            </a:r>
            <a:endParaRPr lang="ko-KR" altLang="ko-KR" dirty="0"/>
          </a:p>
          <a:p>
            <a:pPr lvl="1"/>
            <a:r>
              <a:rPr lang="en-US" altLang="ko-KR" dirty="0"/>
              <a:t>Discussions:</a:t>
            </a:r>
            <a:endParaRPr lang="ko-KR" altLang="ko-KR" dirty="0"/>
          </a:p>
          <a:p>
            <a:pPr lvl="1"/>
            <a:r>
              <a:rPr lang="en-US" altLang="ko-KR" dirty="0"/>
              <a:t>Yes : No:  Abstain: 	</a:t>
            </a:r>
            <a:endParaRPr lang="ko-KR" altLang="ko-KR" dirty="0"/>
          </a:p>
          <a:p>
            <a:pPr lvl="1"/>
            <a:r>
              <a:rPr lang="en-US" altLang="ko-KR" dirty="0"/>
              <a:t>Motion .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37501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solidFill>
                  <a:schemeClr val="bg2"/>
                </a:solidFill>
              </a:rPr>
              <a:t>Call </a:t>
            </a:r>
            <a:r>
              <a:rPr lang="en-US" altLang="ko-KR" dirty="0">
                <a:solidFill>
                  <a:schemeClr val="bg2"/>
                </a:solidFill>
              </a:rPr>
              <a:t>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 </a:t>
            </a:r>
          </a:p>
          <a:p>
            <a:pPr marL="609600" indent="-609600"/>
            <a:r>
              <a:rPr lang="en-US" altLang="ko-KR" dirty="0"/>
              <a:t>Call for </a:t>
            </a:r>
            <a:r>
              <a:rPr lang="en-US" altLang="ko-KR" dirty="0" err="1"/>
              <a:t>TGah</a:t>
            </a:r>
            <a:r>
              <a:rPr lang="en-US" altLang="ko-KR" dirty="0"/>
              <a:t> </a:t>
            </a:r>
            <a:r>
              <a:rPr lang="en-US" altLang="ko-KR" dirty="0" smtClean="0"/>
              <a:t>vice-chairs and technical editor nomination </a:t>
            </a:r>
          </a:p>
          <a:p>
            <a:pPr marL="609600" indent="-609600"/>
            <a:r>
              <a:rPr lang="en-US" altLang="ko-KR" dirty="0" smtClean="0">
                <a:solidFill>
                  <a:schemeClr val="bg2"/>
                </a:solidFill>
              </a:rPr>
              <a:t>Address </a:t>
            </a:r>
            <a:r>
              <a:rPr lang="en-US" altLang="ko-KR" dirty="0">
                <a:solidFill>
                  <a:schemeClr val="bg2"/>
                </a:solidFill>
              </a:rPr>
              <a:t>Letter Ballot 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solidFill>
                  <a:schemeClr val="bg2"/>
                </a:solidFill>
              </a:rPr>
              <a:t>Motion for submissions discussed on the conference calls (</a:t>
            </a:r>
            <a:r>
              <a:rPr lang="en-US" altLang="ko-KR" u="sng" dirty="0" smtClean="0">
                <a:solidFill>
                  <a:schemeClr val="bg2"/>
                </a:solidFill>
              </a:rPr>
              <a:t>scheduled on Wednesday PM1</a:t>
            </a:r>
            <a:r>
              <a:rPr lang="en-US" altLang="ko-KR" dirty="0" smtClean="0">
                <a:solidFill>
                  <a:schemeClr val="bg2"/>
                </a:solidFill>
              </a:rPr>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11-14/0181r0 </a:t>
            </a:r>
            <a:r>
              <a:rPr lang="en-US" altLang="ko-KR" dirty="0"/>
              <a:t>with the following </a:t>
            </a:r>
            <a:r>
              <a:rPr lang="en-US" altLang="ko-KR" dirty="0" smtClean="0"/>
              <a:t>tabs</a:t>
            </a:r>
            <a:r>
              <a:rPr lang="en-US" altLang="ko-KR" dirty="0" smtClean="0"/>
              <a:t>:</a:t>
            </a:r>
          </a:p>
          <a:p>
            <a:pPr lvl="1"/>
            <a:r>
              <a:rPr lang="en-US" altLang="ko-KR" dirty="0"/>
              <a:t>MAC F2F Jan 2014 Thursday A (</a:t>
            </a:r>
            <a:r>
              <a:rPr lang="en-US" altLang="ko-KR" dirty="0" smtClean="0"/>
              <a:t>2</a:t>
            </a:r>
            <a:endParaRPr lang="en-US" altLang="ko-KR" dirty="0"/>
          </a:p>
          <a:p>
            <a:endParaRPr lang="en-US" altLang="ko-KR" b="1" dirty="0" smtClean="0"/>
          </a:p>
          <a:p>
            <a:pPr lvl="1"/>
            <a:r>
              <a:rPr lang="en-US" altLang="ko-KR" dirty="0"/>
              <a:t>Move:  	Second:</a:t>
            </a:r>
            <a:endParaRPr lang="ko-KR" altLang="ko-KR" dirty="0"/>
          </a:p>
          <a:p>
            <a:pPr lvl="1"/>
            <a:r>
              <a:rPr lang="en-US" altLang="ko-KR" dirty="0"/>
              <a:t>Discussions:</a:t>
            </a:r>
            <a:endParaRPr lang="ko-KR" altLang="ko-KR" dirty="0"/>
          </a:p>
          <a:p>
            <a:pPr lvl="1"/>
            <a:r>
              <a:rPr lang="en-US" altLang="ko-KR" dirty="0"/>
              <a:t>Yes : No:  Abstain: 	</a:t>
            </a:r>
            <a:endParaRPr lang="ko-KR" altLang="ko-KR" dirty="0"/>
          </a:p>
          <a:p>
            <a:pPr lvl="1"/>
            <a:r>
              <a:rPr lang="en-US" altLang="ko-KR" dirty="0"/>
              <a:t>Motion . </a:t>
            </a:r>
            <a:endParaRPr lang="en-US" altLang="ko-KR"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4477816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D1.2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a:t>Move:  	Second:</a:t>
            </a:r>
            <a:endParaRPr lang="ko-KR" altLang="ko-KR" dirty="0"/>
          </a:p>
          <a:p>
            <a:pPr lvl="1"/>
            <a:r>
              <a:rPr lang="en-US" altLang="ko-KR" dirty="0"/>
              <a:t>Discussions:</a:t>
            </a:r>
            <a:endParaRPr lang="ko-KR" altLang="ko-KR" dirty="0"/>
          </a:p>
          <a:p>
            <a:pPr lvl="1"/>
            <a:r>
              <a:rPr lang="en-US" altLang="ko-KR" dirty="0"/>
              <a:t>Yes : No:  Abstain: 	</a:t>
            </a:r>
            <a:endParaRPr lang="ko-KR" altLang="ko-KR" dirty="0"/>
          </a:p>
          <a:p>
            <a:pPr lvl="1"/>
            <a:r>
              <a:rPr lang="en-US" altLang="ko-KR" dirty="0"/>
              <a:t>Motion .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10329758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745713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30176393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42530195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2656858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42452231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in </a:t>
            </a:r>
            <a:r>
              <a:rPr lang="en-GB" altLang="ko-KR" dirty="0" smtClean="0"/>
              <a:t>11-14/0035r1?</a:t>
            </a:r>
          </a:p>
          <a:p>
            <a:pPr lvl="1"/>
            <a:r>
              <a:rPr lang="en-GB" altLang="ko-KR" dirty="0"/>
              <a:t>Unanimously passed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2834241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11-14/0054r1?  </a:t>
            </a:r>
          </a:p>
          <a:p>
            <a:pPr lvl="1"/>
            <a:r>
              <a:rPr lang="en-GB" altLang="ko-KR" dirty="0"/>
              <a:t>Unanimously passed </a:t>
            </a:r>
          </a:p>
          <a:p>
            <a:pPr lvl="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40836993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p>
          <a:p>
            <a:pPr lvl="1"/>
            <a:r>
              <a:rPr lang="en-GB" altLang="ko-KR" dirty="0"/>
              <a:t>Unanimously passed </a:t>
            </a:r>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75324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solidFill>
                  <a:schemeClr val="bg2"/>
                </a:solidFill>
              </a:rPr>
              <a:t>MAC/PHY sub groups </a:t>
            </a:r>
            <a:br>
              <a:rPr lang="en-US" dirty="0" smtClean="0">
                <a:solidFill>
                  <a:schemeClr val="bg2"/>
                </a:solidFill>
              </a:rPr>
            </a:br>
            <a:r>
              <a:rPr lang="en-US" dirty="0" smtClean="0">
                <a:solidFill>
                  <a:schemeClr val="bg2"/>
                </a:solidFill>
              </a:rPr>
              <a:t>(</a:t>
            </a:r>
            <a:r>
              <a:rPr lang="en-US" altLang="ko-KR" dirty="0">
                <a:solidFill>
                  <a:schemeClr val="bg2"/>
                </a:solidFill>
              </a:rPr>
              <a:t>Tuesday </a:t>
            </a:r>
            <a:r>
              <a:rPr lang="en-US" altLang="ko-KR" dirty="0" smtClean="0">
                <a:solidFill>
                  <a:schemeClr val="bg2"/>
                </a:solidFill>
              </a:rPr>
              <a:t>AM1 and PM1, Wednesday PM1) </a:t>
            </a:r>
            <a:endParaRPr lang="en-US" dirty="0" smtClean="0">
              <a:solidFill>
                <a:schemeClr val="bg2"/>
              </a:solidFill>
            </a:endParaRPr>
          </a:p>
          <a:p>
            <a:pPr lvl="1"/>
            <a:r>
              <a:rPr lang="en-US" dirty="0" smtClean="0">
                <a:solidFill>
                  <a:schemeClr val="bg2"/>
                </a:solidFill>
              </a:rPr>
              <a:t>Ron Porat – PHY Sub group chair</a:t>
            </a:r>
          </a:p>
          <a:p>
            <a:pPr lvl="1"/>
            <a:r>
              <a:rPr lang="en-US" dirty="0" smtClean="0">
                <a:solidFill>
                  <a:schemeClr val="bg2"/>
                </a:solidFill>
              </a:rPr>
              <a:t>Yong Liu – MAC Sub group chair </a:t>
            </a:r>
          </a:p>
          <a:p>
            <a:pPr lvl="1"/>
            <a:endParaRPr lang="en-US" dirty="0">
              <a:solidFill>
                <a:schemeClr val="bg2"/>
              </a:solidFill>
            </a:endParaRPr>
          </a:p>
          <a:p>
            <a:pPr marL="342900" lvl="1" indent="-342900">
              <a:buFontTx/>
              <a:buChar char="•"/>
            </a:pPr>
            <a:r>
              <a:rPr lang="en-US" altLang="ko-KR" sz="2400" b="1" dirty="0">
                <a:solidFill>
                  <a:schemeClr val="bg2"/>
                </a:solidFill>
              </a:rPr>
              <a:t>PHY sub-group is cancelled because there is no enough PHY </a:t>
            </a:r>
            <a:r>
              <a:rPr lang="en-US" altLang="ko-KR" sz="2400" b="1" dirty="0" smtClean="0">
                <a:solidFill>
                  <a:schemeClr val="bg2"/>
                </a:solidFill>
              </a:rPr>
              <a:t>submissions</a:t>
            </a:r>
          </a:p>
          <a:p>
            <a:pPr marL="685800" lvl="2" indent="-342900"/>
            <a:r>
              <a:rPr lang="en-US" altLang="ko-KR" sz="2000" u="sng" dirty="0">
                <a:solidFill>
                  <a:schemeClr val="bg2"/>
                </a:solidFill>
              </a:rPr>
              <a:t>Tuesday AM1 and PM1, Wednesday </a:t>
            </a:r>
            <a:r>
              <a:rPr lang="en-US" altLang="ko-KR" sz="2000" u="sng" dirty="0" smtClean="0">
                <a:solidFill>
                  <a:schemeClr val="bg2"/>
                </a:solidFill>
              </a:rPr>
              <a:t>PM1</a:t>
            </a:r>
            <a:r>
              <a:rPr lang="en-US" altLang="ko-KR" sz="2000" u="sng" dirty="0">
                <a:solidFill>
                  <a:schemeClr val="bg2"/>
                </a:solidFill>
              </a:rPr>
              <a:t> </a:t>
            </a:r>
            <a:r>
              <a:rPr lang="en-US" altLang="ko-KR" sz="2000" u="sng" dirty="0" smtClean="0">
                <a:solidFill>
                  <a:schemeClr val="bg2"/>
                </a:solidFill>
              </a:rPr>
              <a:t>will be changed to full task group sessions</a:t>
            </a:r>
            <a:endParaRPr lang="en-US" altLang="ko-KR" sz="2000" u="sng" dirty="0">
              <a:solidFill>
                <a:schemeClr val="bg2"/>
              </a:solidFill>
            </a:endParaRPr>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2165 as </a:t>
            </a:r>
            <a:r>
              <a:rPr lang="en-GB" altLang="ko-KR" dirty="0"/>
              <a:t>shown in </a:t>
            </a:r>
            <a:r>
              <a:rPr lang="en-GB" altLang="ko-KR" dirty="0" smtClean="0"/>
              <a:t>11-14/0069r0</a:t>
            </a:r>
            <a:r>
              <a:rPr lang="en-GB" altLang="ko-KR" dirty="0"/>
              <a:t>? </a:t>
            </a:r>
            <a:endParaRPr lang="en-GB" altLang="ko-KR" dirty="0" smtClean="0"/>
          </a:p>
          <a:p>
            <a:pPr lvl="1"/>
            <a:r>
              <a:rPr lang="en-GB" altLang="ko-KR" dirty="0"/>
              <a:t>Unanimously passed </a:t>
            </a:r>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59128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1541, 2847, 2848, </a:t>
            </a:r>
            <a:r>
              <a:rPr lang="en-GB" altLang="ko-KR" dirty="0" smtClean="0"/>
              <a:t>2129 as </a:t>
            </a:r>
            <a:r>
              <a:rPr lang="en-GB" altLang="ko-KR" dirty="0"/>
              <a:t>shown in </a:t>
            </a:r>
            <a:r>
              <a:rPr lang="en-GB" altLang="ko-KR" dirty="0" smtClean="0"/>
              <a:t>11-14/0076r1? </a:t>
            </a:r>
          </a:p>
          <a:p>
            <a:pPr lvl="1"/>
            <a:r>
              <a:rPr lang="en-GB" altLang="ko-KR" dirty="0"/>
              <a:t>Unanimously passed</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159128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1549 as </a:t>
            </a:r>
            <a:r>
              <a:rPr lang="en-GB" altLang="ko-KR" dirty="0"/>
              <a:t>shown in </a:t>
            </a:r>
            <a:r>
              <a:rPr lang="en-GB" altLang="ko-KR" dirty="0" smtClean="0"/>
              <a:t>11-14/0037r0?</a:t>
            </a:r>
          </a:p>
          <a:p>
            <a:pPr lvl="1"/>
            <a:r>
              <a:rPr lang="en-GB" altLang="ko-KR" dirty="0"/>
              <a:t>Unanimously </a:t>
            </a:r>
            <a:r>
              <a:rPr lang="en-GB" altLang="ko-KR" dirty="0" smtClean="0"/>
              <a:t>passed</a:t>
            </a:r>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9072617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2717, 1046, </a:t>
            </a:r>
            <a:r>
              <a:rPr lang="en-GB" altLang="ko-KR" dirty="0" smtClean="0"/>
              <a:t>1675, 2375</a:t>
            </a:r>
            <a:r>
              <a:rPr lang="en-GB" altLang="ko-KR" dirty="0"/>
              <a:t>, 2376, 2511, 1398, 2564, 1047, 1333, 1414, 1677, </a:t>
            </a:r>
            <a:r>
              <a:rPr lang="en-GB" altLang="ko-KR" dirty="0" smtClean="0"/>
              <a:t>2378 as </a:t>
            </a:r>
            <a:r>
              <a:rPr lang="en-GB" altLang="ko-KR" dirty="0"/>
              <a:t>shown in </a:t>
            </a:r>
            <a:r>
              <a:rPr lang="en-GB" altLang="ko-KR" dirty="0" smtClean="0"/>
              <a:t>11-14/0038r1?</a:t>
            </a:r>
          </a:p>
          <a:p>
            <a:pPr lvl="1"/>
            <a:r>
              <a:rPr lang="en-GB" altLang="ko-KR" dirty="0"/>
              <a:t>Unanimously </a:t>
            </a:r>
            <a:r>
              <a:rPr lang="en-GB" altLang="ko-KR" dirty="0" smtClean="0"/>
              <a:t>passed</a:t>
            </a:r>
            <a:endParaRPr lang="en-GB" altLang="ko-KR" dirty="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7137185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1418, 1964, 2386, 2387, 2388, 2389, 2390, 2440, 2518, 2703, 2704, 2803, 2804, 2861, </a:t>
            </a:r>
            <a:r>
              <a:rPr lang="en-US" altLang="ko-KR" dirty="0" smtClean="0"/>
              <a:t>2978 </a:t>
            </a:r>
            <a:r>
              <a:rPr lang="en-GB" altLang="ko-KR" dirty="0" smtClean="0"/>
              <a:t>as </a:t>
            </a:r>
            <a:r>
              <a:rPr lang="en-GB" altLang="ko-KR" dirty="0"/>
              <a:t>shown in </a:t>
            </a:r>
            <a:r>
              <a:rPr lang="en-GB" altLang="ko-KR" dirty="0" smtClean="0"/>
              <a:t>11-14/0039r2?</a:t>
            </a:r>
          </a:p>
          <a:p>
            <a:pPr lvl="1"/>
            <a:r>
              <a:rPr lang="en-GB" altLang="ko-KR" dirty="0"/>
              <a:t>Unanimously </a:t>
            </a:r>
            <a:r>
              <a:rPr lang="en-GB" altLang="ko-KR" dirty="0" smtClean="0"/>
              <a:t>passed</a:t>
            </a:r>
          </a:p>
          <a:p>
            <a:pPr lvl="1"/>
            <a:endParaRPr lang="en-GB" altLang="ko-KR" dirty="0"/>
          </a:p>
          <a:p>
            <a:endParaRPr lang="en-US" altLang="ko-KR" dirty="0" smtClean="0"/>
          </a:p>
          <a:p>
            <a:endParaRPr lang="en-US"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3982398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2430, 1166, 1167, 1168, 1452, 1453, 1555, 1556, 1557, 2213, 2214, 2306, 2307, 2432, 2433, 2434, 2551, 2569, 2741, 1169, 1170, 1454, 1454, 1558, 2215, 2552 as shown in </a:t>
            </a:r>
            <a:r>
              <a:rPr lang="en-GB" altLang="ko-KR" dirty="0" smtClean="0"/>
              <a:t>11-14/0040r1? </a:t>
            </a:r>
          </a:p>
          <a:p>
            <a:pPr lvl="1"/>
            <a:r>
              <a:rPr lang="en-GB" altLang="ko-KR" dirty="0"/>
              <a:t>Unanimously </a:t>
            </a:r>
            <a:r>
              <a:rPr lang="en-GB" altLang="ko-KR" dirty="0" smtClean="0"/>
              <a:t>passed</a:t>
            </a:r>
          </a:p>
          <a:p>
            <a:endParaRPr lang="ko-KR"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1591285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1292</a:t>
            </a:r>
            <a:r>
              <a:rPr lang="en-GB" altLang="ko-KR" dirty="0"/>
              <a:t>, 1293, 1294, 1295, </a:t>
            </a:r>
            <a:r>
              <a:rPr lang="en-GB" altLang="ko-KR" dirty="0" smtClean="0"/>
              <a:t>1949 as shown </a:t>
            </a:r>
            <a:r>
              <a:rPr lang="en-GB" altLang="ko-KR" dirty="0"/>
              <a:t>in </a:t>
            </a:r>
            <a:r>
              <a:rPr lang="en-GB" altLang="ko-KR" dirty="0" smtClean="0"/>
              <a:t>11-14/0072r0</a:t>
            </a:r>
            <a:r>
              <a:rPr lang="en-GB" altLang="ko-KR" dirty="0"/>
              <a:t>? </a:t>
            </a:r>
            <a:endParaRPr lang="en-GB" altLang="ko-KR" dirty="0" smtClean="0"/>
          </a:p>
          <a:p>
            <a:pPr lvl="1"/>
            <a:r>
              <a:rPr lang="en-GB" altLang="ko-KR" dirty="0"/>
              <a:t>Unanimously passed</a:t>
            </a:r>
          </a:p>
          <a:p>
            <a:pPr lvl="1"/>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8235033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1188, 1189, 1190, 1191, 1192, 1193, 1716, 1717, 2311, 2312, 2488, 2489, 2508, 2509 </a:t>
            </a:r>
            <a:r>
              <a:rPr lang="en-GB" altLang="ko-KR" dirty="0" smtClean="0"/>
              <a:t>as </a:t>
            </a:r>
            <a:r>
              <a:rPr lang="en-GB" altLang="ko-KR" dirty="0"/>
              <a:t>shown in </a:t>
            </a:r>
            <a:r>
              <a:rPr lang="en-GB" altLang="ko-KR" dirty="0" smtClean="0"/>
              <a:t>11-14/0074r0</a:t>
            </a:r>
            <a:r>
              <a:rPr lang="en-GB" altLang="ko-KR" dirty="0"/>
              <a:t>? </a:t>
            </a:r>
            <a:endParaRPr lang="en-GB" altLang="ko-KR" dirty="0" smtClean="0"/>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35040731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a:t>
            </a:r>
            <a:r>
              <a:rPr lang="en-GB" altLang="ko-KR" dirty="0"/>
              <a:t>you accept the comment resolution for CID </a:t>
            </a:r>
            <a:r>
              <a:rPr lang="en-GB" altLang="ko-KR" dirty="0" smtClean="0"/>
              <a:t>1129, 1130, 1131, 1253, 1254, 1255, 1256, 1257, 1422, 1527, 1528, 1955, 1956, 1957, 2148, 2297, 2298, 2567, 2916, 2917, 2934, 2935, 2937, 2951, 2959, 2960, 2961, 2967 as shown in 11-14/0090r3? </a:t>
            </a:r>
          </a:p>
          <a:p>
            <a:pPr lvl="1"/>
            <a:r>
              <a:rPr lang="en-GB" altLang="ko-KR" dirty="0"/>
              <a:t>Unanimously passed </a:t>
            </a:r>
          </a:p>
          <a:p>
            <a:pPr lvl="1"/>
            <a:endParaRPr lang="en-GB" altLang="ko-KR" dirty="0"/>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159128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a:t>
            </a:r>
            <a:r>
              <a:rPr lang="en-GB" altLang="ko-KR" dirty="0"/>
              <a:t>1056, 1057, </a:t>
            </a:r>
            <a:r>
              <a:rPr lang="en-GB" altLang="ko-KR" dirty="0" smtClean="0"/>
              <a:t>2920 </a:t>
            </a:r>
            <a:r>
              <a:rPr lang="en-GB" altLang="ko-KR" dirty="0"/>
              <a:t>as shown in </a:t>
            </a:r>
            <a:r>
              <a:rPr lang="en-GB" altLang="ko-KR" dirty="0" smtClean="0"/>
              <a:t>11-14/0103r1?</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754217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bg2"/>
                </a:solidFill>
              </a:rPr>
              <a:t>Call 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WG chair have issued a call for </a:t>
            </a:r>
            <a:r>
              <a:rPr lang="en-US" altLang="ko-KR" dirty="0" err="1" smtClean="0">
                <a:solidFill>
                  <a:schemeClr val="bg2"/>
                </a:solidFill>
              </a:rPr>
              <a:t>TGah</a:t>
            </a:r>
            <a:r>
              <a:rPr lang="en-US" altLang="ko-KR" dirty="0" smtClean="0">
                <a:solidFill>
                  <a:schemeClr val="bg2"/>
                </a:solidFill>
              </a:rPr>
              <a:t> chair </a:t>
            </a:r>
          </a:p>
          <a:p>
            <a:pPr lvl="1"/>
            <a:r>
              <a:rPr lang="en-US" altLang="ko-KR" dirty="0" smtClean="0">
                <a:solidFill>
                  <a:schemeClr val="bg2"/>
                </a:solidFill>
              </a:rPr>
              <a:t>Current nominees : </a:t>
            </a:r>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a:t>
            </a:r>
            <a:endParaRPr lang="en-US" altLang="ko-KR" dirty="0">
              <a:solidFill>
                <a:schemeClr val="bg2"/>
              </a:solidFill>
            </a:endParaRPr>
          </a:p>
          <a:p>
            <a:r>
              <a:rPr lang="en-US" altLang="ko-KR" dirty="0" smtClean="0">
                <a:solidFill>
                  <a:schemeClr val="bg2"/>
                </a:solidFill>
              </a:rPr>
              <a:t>The election process will start on Wednesday AM1</a:t>
            </a:r>
          </a:p>
          <a:p>
            <a:pPr lvl="1"/>
            <a:r>
              <a:rPr lang="en-US" altLang="ko-KR" dirty="0">
                <a:solidFill>
                  <a:schemeClr val="bg2"/>
                </a:solidFill>
              </a:rPr>
              <a:t>Nomination will be </a:t>
            </a:r>
            <a:r>
              <a:rPr lang="en-US" altLang="ko-KR" dirty="0" smtClean="0">
                <a:solidFill>
                  <a:schemeClr val="bg2"/>
                </a:solidFill>
              </a:rPr>
              <a:t>closed at that session. </a:t>
            </a:r>
          </a:p>
          <a:p>
            <a:pPr lvl="1"/>
            <a:r>
              <a:rPr lang="en-US" altLang="ko-KR" dirty="0" smtClean="0">
                <a:solidFill>
                  <a:schemeClr val="bg2"/>
                </a:solidFill>
              </a:rPr>
              <a:t>That session will be run by the WG officer. </a:t>
            </a:r>
          </a:p>
          <a:p>
            <a:pPr lvl="1"/>
            <a:r>
              <a:rPr lang="en-US" altLang="ko-KR" dirty="0" smtClean="0">
                <a:solidFill>
                  <a:schemeClr val="bg2"/>
                </a:solidFill>
              </a:rPr>
              <a:t>If two or more candidates are nominated, one candidate of them is appointed by the election.</a:t>
            </a:r>
          </a:p>
          <a:p>
            <a:pPr lvl="1"/>
            <a:r>
              <a:rPr lang="en-US" altLang="ko-KR" dirty="0" smtClean="0">
                <a:solidFill>
                  <a:schemeClr val="bg2"/>
                </a:solidFill>
              </a:rPr>
              <a:t>If one candidate is nominated, that candidate is appointed by unanimously consents.</a:t>
            </a:r>
          </a:p>
          <a:p>
            <a:pPr marL="457200" lvl="1" indent="0">
              <a:buNone/>
            </a:pPr>
            <a:r>
              <a:rPr lang="en-US" altLang="ko-KR" sz="1800" dirty="0" smtClean="0">
                <a:solidFill>
                  <a:schemeClr val="bg2"/>
                </a:solidFill>
              </a:rPr>
              <a:t>Note) It is still necessary to re-elect TG leadership in May meeting.</a:t>
            </a:r>
            <a:endParaRPr lang="en-US" altLang="ko-KR" dirty="0">
              <a:solidFill>
                <a:schemeClr val="bg2"/>
              </a:solidFill>
            </a:endParaRPr>
          </a:p>
          <a:p>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 has been elected as a new </a:t>
            </a:r>
            <a:r>
              <a:rPr lang="en-US" altLang="ko-KR" dirty="0" err="1" smtClean="0">
                <a:solidFill>
                  <a:schemeClr val="bg2"/>
                </a:solidFill>
              </a:rPr>
              <a:t>TGah</a:t>
            </a:r>
            <a:r>
              <a:rPr lang="en-US" altLang="ko-KR" dirty="0" smtClean="0">
                <a:solidFill>
                  <a:schemeClr val="bg2"/>
                </a:solidFill>
              </a:rPr>
              <a:t> chair</a:t>
            </a:r>
            <a:endParaRPr lang="en-US" altLang="ko-KR" dirty="0">
              <a:solidFill>
                <a:schemeClr val="bg2"/>
              </a:solidFill>
            </a:endParaRPr>
          </a:p>
          <a:p>
            <a:pPr marL="457200" lvl="1" indent="0">
              <a:buNone/>
            </a:pPr>
            <a:endParaRPr lang="en-US" altLang="ko-KR" sz="1800" dirty="0">
              <a:solidFill>
                <a:schemeClr val="bg2"/>
              </a:solidFill>
            </a:endParaRPr>
          </a:p>
          <a:p>
            <a:pPr marL="457200" lvl="1" indent="0">
              <a:buNone/>
            </a:pPr>
            <a:endParaRPr lang="en-US" altLang="ko-KR" dirty="0" smtClean="0">
              <a:solidFill>
                <a:schemeClr val="bg2"/>
              </a:solidFill>
            </a:endParaRP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1059</a:t>
            </a:r>
            <a:r>
              <a:rPr lang="en-GB" altLang="ko-KR" dirty="0"/>
              <a:t>, 1060, 1061, 1062, 1063, 1064, 1065, 1066, 1067, 1068, 1069, </a:t>
            </a:r>
            <a:r>
              <a:rPr lang="en-GB" altLang="ko-KR" dirty="0" smtClean="0"/>
              <a:t>2921 as </a:t>
            </a:r>
            <a:r>
              <a:rPr lang="en-GB" altLang="ko-KR" dirty="0"/>
              <a:t>shown in </a:t>
            </a:r>
            <a:r>
              <a:rPr lang="en-GB" altLang="ko-KR" dirty="0" smtClean="0"/>
              <a:t>11-14/0104r1?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12628202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1019</a:t>
            </a:r>
            <a:r>
              <a:rPr lang="en-GB" altLang="ko-KR" dirty="0"/>
              <a:t>, 1020, 1021, 1022, 1023, 1024, 1366, 1823, 2062, 2064, 2082, 2329, 2363, 2364, 2365, 2366, 2367, 2368, 2369, 2696, 2697, 2698, 2837, 2838, 2973, 2974, 2975, </a:t>
            </a:r>
            <a:r>
              <a:rPr lang="en-GB" altLang="ko-KR" dirty="0" smtClean="0"/>
              <a:t>2976 as shown </a:t>
            </a:r>
            <a:r>
              <a:rPr lang="en-GB" altLang="ko-KR" dirty="0"/>
              <a:t>in </a:t>
            </a:r>
            <a:r>
              <a:rPr lang="en-GB" altLang="ko-KR" dirty="0" smtClean="0"/>
              <a:t>11-14/0105r2?</a:t>
            </a:r>
          </a:p>
          <a:p>
            <a:pPr lvl="1"/>
            <a:r>
              <a:rPr lang="en-GB" altLang="ko-KR" dirty="0"/>
              <a:t>Unanimously passed </a:t>
            </a:r>
            <a:endParaRPr lang="ko-KR" altLang="en-US" dirty="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106352549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1299, 1300, 2622, </a:t>
            </a:r>
            <a:r>
              <a:rPr lang="en-GB" altLang="ko-KR" strike="sngStrike" dirty="0"/>
              <a:t>1301,</a:t>
            </a:r>
            <a:r>
              <a:rPr lang="en-GB" altLang="ko-KR" dirty="0"/>
              <a:t> 1302, 2672, 1303, 2623, 2411, 2285, </a:t>
            </a:r>
            <a:r>
              <a:rPr lang="en-GB" altLang="ko-KR" strike="sngStrike" dirty="0"/>
              <a:t>1304, 1305,</a:t>
            </a:r>
            <a:r>
              <a:rPr lang="en-GB" altLang="ko-KR" dirty="0"/>
              <a:t> 1306, 2280, 1307, 1584, 1587, 1586, 1310, 1588, 1590, 1591, 1589, 1593, 2070, 1592, 1311, 1594, 2072, 1312, 1998, 1999, 2000, 2002, 1740, 1741, 1742, 1743, 1744, 1745, </a:t>
            </a:r>
            <a:r>
              <a:rPr lang="en-GB" altLang="ko-KR" strike="sngStrike" dirty="0"/>
              <a:t>1746,</a:t>
            </a:r>
            <a:r>
              <a:rPr lang="en-GB" altLang="ko-KR" dirty="0"/>
              <a:t> 1747, </a:t>
            </a:r>
            <a:r>
              <a:rPr lang="en-GB" altLang="ko-KR" strike="sngStrike" dirty="0"/>
              <a:t>1748,</a:t>
            </a:r>
            <a:r>
              <a:rPr lang="en-GB" altLang="ko-KR" dirty="0"/>
              <a:t> 1749, </a:t>
            </a:r>
            <a:r>
              <a:rPr lang="en-GB" altLang="ko-KR" strike="sngStrike" dirty="0"/>
              <a:t>1750,</a:t>
            </a:r>
            <a:r>
              <a:rPr lang="en-GB" altLang="ko-KR" dirty="0"/>
              <a:t> 1751, </a:t>
            </a:r>
            <a:r>
              <a:rPr lang="en-GB" altLang="ko-KR" strike="sngStrike" dirty="0"/>
              <a:t>1752,</a:t>
            </a:r>
            <a:r>
              <a:rPr lang="en-GB" altLang="ko-KR" dirty="0"/>
              <a:t> 1753, 1754, 1325, 1755, 1756, </a:t>
            </a:r>
            <a:r>
              <a:rPr lang="en-GB" altLang="ko-KR" strike="sngStrike" dirty="0"/>
              <a:t>1757,</a:t>
            </a:r>
            <a:r>
              <a:rPr lang="en-GB" altLang="ko-KR" dirty="0"/>
              <a:t> 1326, 2688, 2794, </a:t>
            </a:r>
            <a:r>
              <a:rPr lang="en-GB" altLang="ko-KR" strike="sngStrike" dirty="0"/>
              <a:t>1758,</a:t>
            </a:r>
            <a:r>
              <a:rPr lang="en-GB" altLang="ko-KR" dirty="0"/>
              <a:t> 1327, 1781, 2004, 2691, 2003, </a:t>
            </a:r>
            <a:r>
              <a:rPr lang="en-GB" altLang="ko-KR" dirty="0" smtClean="0"/>
              <a:t>1330 as shown </a:t>
            </a:r>
            <a:r>
              <a:rPr lang="en-GB" altLang="ko-KR" dirty="0"/>
              <a:t>in </a:t>
            </a:r>
            <a:r>
              <a:rPr lang="en-GB" altLang="ko-KR" dirty="0" smtClean="0"/>
              <a:t>11-14/0121r1?</a:t>
            </a:r>
          </a:p>
          <a:p>
            <a:pPr lvl="1"/>
            <a:r>
              <a:rPr lang="en-GB" altLang="ko-KR" dirty="0"/>
              <a:t>Unanimously passed </a:t>
            </a:r>
            <a:endParaRPr lang="en-GB" altLang="ko-KR" dirty="0" smtClean="0"/>
          </a:p>
          <a:p>
            <a:pPr lvl="1"/>
            <a:endParaRPr lang="en-GB" altLang="ko-KR" dirty="0" smtClean="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Tree>
    <p:extLst>
      <p:ext uri="{BB962C8B-B14F-4D97-AF65-F5344CB8AC3E}">
        <p14:creationId xmlns:p14="http://schemas.microsoft.com/office/powerpoint/2010/main" val="167307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1552, 1884, 2911, </a:t>
            </a:r>
            <a:r>
              <a:rPr lang="en-GB" altLang="ko-KR" dirty="0" smtClean="0"/>
              <a:t>2946 as </a:t>
            </a:r>
            <a:r>
              <a:rPr lang="en-GB" altLang="ko-KR" dirty="0"/>
              <a:t>shown in </a:t>
            </a:r>
            <a:r>
              <a:rPr lang="en-GB" altLang="ko-KR" dirty="0" smtClean="0"/>
              <a:t>11-14/0102r0?</a:t>
            </a:r>
          </a:p>
          <a:p>
            <a:pPr lvl="1"/>
            <a:r>
              <a:rPr lang="en-GB" altLang="ko-KR" dirty="0"/>
              <a:t>Unanimously passed </a:t>
            </a:r>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Tree>
    <p:extLst>
      <p:ext uri="{BB962C8B-B14F-4D97-AF65-F5344CB8AC3E}">
        <p14:creationId xmlns:p14="http://schemas.microsoft.com/office/powerpoint/2010/main" val="16775021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23</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1476, 1477, </a:t>
            </a:r>
            <a:r>
              <a:rPr lang="en-GB" altLang="ko-KR" dirty="0" smtClean="0"/>
              <a:t>1973, 1206</a:t>
            </a:r>
            <a:r>
              <a:rPr lang="en-GB" altLang="ko-KR" dirty="0"/>
              <a:t>, 1207, 1478, 2128, 1974, </a:t>
            </a:r>
            <a:r>
              <a:rPr lang="en-GB" altLang="ko-KR" dirty="0" smtClean="0"/>
              <a:t>2749, 1803</a:t>
            </a:r>
            <a:r>
              <a:rPr lang="en-GB" altLang="ko-KR" dirty="0"/>
              <a:t>, 1479, 1774, 1778, 1802, 1975, 2021, 2022, 2459, 2462, </a:t>
            </a:r>
            <a:r>
              <a:rPr lang="en-GB" altLang="ko-KR" dirty="0" smtClean="0"/>
              <a:t>2852 as </a:t>
            </a:r>
            <a:r>
              <a:rPr lang="en-GB" altLang="ko-KR" dirty="0"/>
              <a:t>shown in </a:t>
            </a:r>
            <a:r>
              <a:rPr lang="en-GB" altLang="ko-KR" dirty="0" smtClean="0"/>
              <a:t>11-14/0075r1? </a:t>
            </a:r>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Tree>
    <p:extLst>
      <p:ext uri="{BB962C8B-B14F-4D97-AF65-F5344CB8AC3E}">
        <p14:creationId xmlns:p14="http://schemas.microsoft.com/office/powerpoint/2010/main" val="13356985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24</a:t>
            </a:r>
            <a:endParaRPr lang="ko-KR" altLang="en-US" dirty="0"/>
          </a:p>
        </p:txBody>
      </p:sp>
      <p:sp>
        <p:nvSpPr>
          <p:cNvPr id="3" name="내용 개체 틀 2"/>
          <p:cNvSpPr>
            <a:spLocks noGrp="1"/>
          </p:cNvSpPr>
          <p:nvPr>
            <p:ph idx="1"/>
          </p:nvPr>
        </p:nvSpPr>
        <p:spPr/>
        <p:txBody>
          <a:bodyPr/>
          <a:lstStyle/>
          <a:p>
            <a:r>
              <a:rPr lang="en-GB" altLang="ko-KR" dirty="0"/>
              <a:t>Do you accept the </a:t>
            </a:r>
            <a:r>
              <a:rPr lang="en-GB" altLang="ko-KR" dirty="0" smtClean="0"/>
              <a:t>comment </a:t>
            </a:r>
            <a:r>
              <a:rPr lang="en-GB" altLang="ko-KR" dirty="0"/>
              <a:t>resolution </a:t>
            </a:r>
            <a:r>
              <a:rPr lang="en-GB" altLang="ko-KR" dirty="0" smtClean="0"/>
              <a:t>revised as discussed CID 1495</a:t>
            </a:r>
            <a:r>
              <a:rPr lang="en-GB" altLang="ko-KR" dirty="0"/>
              <a:t>, 1496, 1497, 1498, 1499, 1500, </a:t>
            </a:r>
            <a:r>
              <a:rPr lang="en-GB" altLang="ko-KR" dirty="0" smtClean="0"/>
              <a:t>1501, 2267</a:t>
            </a:r>
            <a:r>
              <a:rPr lang="en-GB" altLang="ko-KR" dirty="0"/>
              <a:t>, 2268</a:t>
            </a:r>
            <a:r>
              <a:rPr lang="en-GB" altLang="ko-KR" strike="sngStrike" dirty="0"/>
              <a:t>, </a:t>
            </a:r>
            <a:r>
              <a:rPr lang="en-GB" altLang="ko-KR" strike="sngStrike" dirty="0" smtClean="0"/>
              <a:t>2269</a:t>
            </a:r>
            <a:r>
              <a:rPr lang="en-GB" altLang="ko-KR" dirty="0" smtClean="0"/>
              <a:t> (11-14/0122r1)?</a:t>
            </a:r>
          </a:p>
          <a:p>
            <a:pPr lvl="1"/>
            <a:r>
              <a:rPr lang="en-GB" altLang="ko-KR" dirty="0"/>
              <a:t>Unanimously passed </a:t>
            </a:r>
          </a:p>
          <a:p>
            <a:pPr lvl="1"/>
            <a:endParaRPr lang="en-GB"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Tree>
    <p:extLst>
      <p:ext uri="{BB962C8B-B14F-4D97-AF65-F5344CB8AC3E}">
        <p14:creationId xmlns:p14="http://schemas.microsoft.com/office/powerpoint/2010/main" val="3894979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1301, 1304, 1305, 1746, 1748, 1750, 1752, 1757, 1758 </a:t>
            </a:r>
            <a:r>
              <a:rPr lang="en-GB" altLang="ko-KR" dirty="0" smtClean="0"/>
              <a:t>as </a:t>
            </a:r>
            <a:r>
              <a:rPr lang="en-GB" altLang="ko-KR" dirty="0"/>
              <a:t>shown in </a:t>
            </a:r>
            <a:r>
              <a:rPr lang="en-GB" altLang="ko-KR" dirty="0" smtClean="0"/>
              <a:t>11-14/0121r1?</a:t>
            </a:r>
          </a:p>
          <a:p>
            <a:pPr lvl="1"/>
            <a:r>
              <a:rPr lang="en-GB" altLang="ko-KR" dirty="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Tree>
    <p:extLst>
      <p:ext uri="{BB962C8B-B14F-4D97-AF65-F5344CB8AC3E}">
        <p14:creationId xmlns:p14="http://schemas.microsoft.com/office/powerpoint/2010/main" val="22137639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1043, 1044, 1834, 2335, </a:t>
            </a:r>
            <a:r>
              <a:rPr lang="en-GB" altLang="ko-KR" dirty="0" smtClean="0"/>
              <a:t>2506 as </a:t>
            </a:r>
            <a:r>
              <a:rPr lang="en-GB" altLang="ko-KR" dirty="0"/>
              <a:t>shown in </a:t>
            </a:r>
            <a:r>
              <a:rPr lang="en-GB" altLang="ko-KR" dirty="0" smtClean="0"/>
              <a:t>11-14/0128r3?</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Tree>
    <p:extLst>
      <p:ext uri="{BB962C8B-B14F-4D97-AF65-F5344CB8AC3E}">
        <p14:creationId xmlns:p14="http://schemas.microsoft.com/office/powerpoint/2010/main" val="1017254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1039, 1040, 1632, 1672, 1826, 1827, 1828, 1829, 1830, 1831, 2373, 2502, 2503, 2504, </a:t>
            </a:r>
            <a:r>
              <a:rPr lang="en-GB" altLang="ko-KR" dirty="0" smtClean="0"/>
              <a:t>2505 as </a:t>
            </a:r>
            <a:r>
              <a:rPr lang="en-GB" altLang="ko-KR" dirty="0"/>
              <a:t>shown in </a:t>
            </a:r>
            <a:r>
              <a:rPr lang="en-GB" altLang="ko-KR" dirty="0" smtClean="0"/>
              <a:t>11-14/0126r1?</a:t>
            </a:r>
          </a:p>
          <a:p>
            <a:pPr lvl="1"/>
            <a:r>
              <a:rPr lang="en-GB" altLang="ko-KR" dirty="0"/>
              <a:t>Unanimously passed </a:t>
            </a:r>
          </a:p>
          <a:p>
            <a:pPr lvl="1"/>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Tree>
    <p:extLst>
      <p:ext uri="{BB962C8B-B14F-4D97-AF65-F5344CB8AC3E}">
        <p14:creationId xmlns:p14="http://schemas.microsoft.com/office/powerpoint/2010/main" val="3682866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1042, 1332, 1673, 1833, </a:t>
            </a:r>
            <a:r>
              <a:rPr lang="en-GB" altLang="ko-KR" dirty="0" smtClean="0"/>
              <a:t>2158 as </a:t>
            </a:r>
            <a:r>
              <a:rPr lang="en-GB" altLang="ko-KR" dirty="0"/>
              <a:t>shown in </a:t>
            </a:r>
            <a:r>
              <a:rPr lang="en-GB" altLang="ko-KR" dirty="0" smtClean="0"/>
              <a:t>11-14/0125r1?	</a:t>
            </a:r>
          </a:p>
          <a:p>
            <a:pPr lvl="1"/>
            <a:r>
              <a:rPr lang="en-GB" altLang="ko-KR" dirty="0"/>
              <a:t>Unanimously passed</a:t>
            </a:r>
            <a:r>
              <a:rPr lang="en-US" altLang="ko-KR" dirty="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Tree>
    <p:extLst>
      <p:ext uri="{BB962C8B-B14F-4D97-AF65-F5344CB8AC3E}">
        <p14:creationId xmlns:p14="http://schemas.microsoft.com/office/powerpoint/2010/main" val="2371355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a:t>
            </a:r>
            <a:r>
              <a:rPr lang="en-US" altLang="ko-KR" dirty="0" smtClean="0"/>
              <a:t>vice-chairs and </a:t>
            </a:r>
            <a:br>
              <a:rPr lang="en-US" altLang="ko-KR" dirty="0" smtClean="0"/>
            </a:br>
            <a:r>
              <a:rPr lang="en-US" altLang="ko-KR" dirty="0" smtClean="0"/>
              <a:t>technical editor nomination</a:t>
            </a:r>
            <a:endParaRPr lang="ko-KR" altLang="en-US" dirty="0"/>
          </a:p>
        </p:txBody>
      </p:sp>
      <p:sp>
        <p:nvSpPr>
          <p:cNvPr id="3" name="내용 개체 틀 2"/>
          <p:cNvSpPr>
            <a:spLocks noGrp="1"/>
          </p:cNvSpPr>
          <p:nvPr>
            <p:ph idx="1"/>
          </p:nvPr>
        </p:nvSpPr>
        <p:spPr/>
        <p:txBody>
          <a:bodyPr/>
          <a:lstStyle/>
          <a:p>
            <a:r>
              <a:rPr lang="en-US" altLang="ko-KR" dirty="0" smtClean="0"/>
              <a:t>Since </a:t>
            </a:r>
            <a:r>
              <a:rPr lang="en-US" altLang="ko-KR" dirty="0" err="1" smtClean="0"/>
              <a:t>Yongho</a:t>
            </a:r>
            <a:r>
              <a:rPr lang="en-US" altLang="ko-KR" dirty="0" smtClean="0"/>
              <a:t> </a:t>
            </a:r>
            <a:r>
              <a:rPr lang="en-US" altLang="ko-KR" dirty="0" err="1" smtClean="0"/>
              <a:t>Seok</a:t>
            </a:r>
            <a:r>
              <a:rPr lang="en-US" altLang="ko-KR" dirty="0" smtClean="0"/>
              <a:t> (LG Electronics) has been elected as </a:t>
            </a:r>
            <a:r>
              <a:rPr lang="en-US" altLang="ko-KR" dirty="0" err="1" smtClean="0"/>
              <a:t>TGah</a:t>
            </a:r>
            <a:r>
              <a:rPr lang="en-US" altLang="ko-KR" dirty="0" smtClean="0"/>
              <a:t> chair, the vice-chair position are opened</a:t>
            </a:r>
            <a:endParaRPr lang="en-US" altLang="ko-KR" dirty="0"/>
          </a:p>
          <a:p>
            <a:r>
              <a:rPr lang="en-US" altLang="ko-KR" dirty="0" smtClean="0"/>
              <a:t>I would like to ask a call for two vice-chairs and one co-technical editor nomination </a:t>
            </a:r>
          </a:p>
          <a:p>
            <a:pPr lvl="1"/>
            <a:r>
              <a:rPr lang="en-US" altLang="ko-KR" dirty="0" smtClean="0"/>
              <a:t>1</a:t>
            </a:r>
            <a:r>
              <a:rPr lang="en-US" altLang="ko-KR" baseline="30000" dirty="0" smtClean="0"/>
              <a:t>st</a:t>
            </a:r>
            <a:r>
              <a:rPr lang="en-US" altLang="ko-KR" dirty="0" smtClean="0"/>
              <a:t> vice-chair and technical editor candidate: Alfred </a:t>
            </a:r>
            <a:r>
              <a:rPr lang="en-US" altLang="ko-KR" dirty="0" err="1"/>
              <a:t>Asterjadhi</a:t>
            </a:r>
            <a:r>
              <a:rPr lang="en-US" altLang="ko-KR" dirty="0"/>
              <a:t> (</a:t>
            </a:r>
            <a:r>
              <a:rPr lang="en-US" altLang="ko-KR" dirty="0" smtClean="0"/>
              <a:t>Qualcomm)</a:t>
            </a:r>
          </a:p>
          <a:p>
            <a:pPr lvl="1"/>
            <a:r>
              <a:rPr lang="en-US" altLang="ko-KR" dirty="0" smtClean="0"/>
              <a:t>2</a:t>
            </a:r>
            <a:r>
              <a:rPr lang="en-US" altLang="ko-KR" baseline="30000" dirty="0" smtClean="0"/>
              <a:t>nd</a:t>
            </a:r>
            <a:r>
              <a:rPr lang="en-US" altLang="ko-KR" dirty="0" smtClean="0"/>
              <a:t> vice-chair and secretary candidate: </a:t>
            </a:r>
            <a:r>
              <a:rPr lang="en-US" altLang="ko-KR" dirty="0"/>
              <a:t>Zander </a:t>
            </a:r>
            <a:r>
              <a:rPr lang="en-US" altLang="ko-KR" dirty="0" smtClean="0"/>
              <a:t>Lei </a:t>
            </a:r>
            <a:r>
              <a:rPr lang="en-US" altLang="ko-KR" dirty="0"/>
              <a:t>(I2R</a:t>
            </a:r>
            <a:r>
              <a:rPr lang="en-US" altLang="ko-KR" dirty="0" smtClean="0"/>
              <a:t>)</a:t>
            </a:r>
            <a:endParaRPr lang="en-US" altLang="ko-KR" sz="1800" dirty="0"/>
          </a:p>
          <a:p>
            <a:r>
              <a:rPr lang="en-US" altLang="ko-KR" dirty="0" smtClean="0"/>
              <a:t>The election process will start on Thursday PM2</a:t>
            </a:r>
          </a:p>
          <a:p>
            <a:pPr lvl="1"/>
            <a:r>
              <a:rPr lang="en-US" altLang="ko-KR" dirty="0"/>
              <a:t>Nomination will be </a:t>
            </a:r>
            <a:r>
              <a:rPr lang="en-US" altLang="ko-KR" dirty="0" smtClean="0"/>
              <a:t>closed at that session.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19445966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1087</a:t>
            </a:r>
            <a:r>
              <a:rPr lang="en-GB" altLang="ko-KR" dirty="0"/>
              <a:t>, 1088, 1089, 1090, 2793,1091, 1382, 2162, 2474, 2788, 2789, </a:t>
            </a:r>
            <a:r>
              <a:rPr lang="en-GB" altLang="ko-KR" dirty="0" smtClean="0"/>
              <a:t>2953 as </a:t>
            </a:r>
            <a:r>
              <a:rPr lang="en-GB" altLang="ko-KR" dirty="0"/>
              <a:t>shown in </a:t>
            </a:r>
            <a:r>
              <a:rPr lang="en-GB" altLang="ko-KR" dirty="0" smtClean="0"/>
              <a:t>11-14/0142r1?</a:t>
            </a:r>
          </a:p>
          <a:p>
            <a:pPr lvl="1"/>
            <a:r>
              <a:rPr lang="en-GB" altLang="ko-KR" dirty="0"/>
              <a:t>Unanimously passed</a:t>
            </a:r>
            <a:r>
              <a:rPr lang="en-US" altLang="ko-KR" dirty="0"/>
              <a:t> </a:t>
            </a:r>
          </a:p>
          <a:p>
            <a:pPr lvl="1"/>
            <a:endParaRPr lang="en-GB" altLang="ko-KR" dirty="0" smtClean="0"/>
          </a:p>
          <a:p>
            <a:pPr lvl="1"/>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Tree>
    <p:extLst>
      <p:ext uri="{BB962C8B-B14F-4D97-AF65-F5344CB8AC3E}">
        <p14:creationId xmlns:p14="http://schemas.microsoft.com/office/powerpoint/2010/main" val="27814306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1197</a:t>
            </a:r>
            <a:r>
              <a:rPr lang="en-GB" altLang="ko-KR" dirty="0"/>
              <a:t>, 1198, 1199, 1200, 1471, 1472, 1473, 1474, 1475, 1721, 1722, 2495, 2589, 2590, 2591, </a:t>
            </a:r>
            <a:r>
              <a:rPr lang="en-GB" altLang="ko-KR" dirty="0" smtClean="0"/>
              <a:t>2871 </a:t>
            </a:r>
            <a:r>
              <a:rPr lang="en-GB" altLang="ko-KR" dirty="0"/>
              <a:t>as shown in </a:t>
            </a:r>
            <a:r>
              <a:rPr lang="en-GB" altLang="ko-KR" dirty="0" smtClean="0"/>
              <a:t>11-14/0139r1?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Tree>
    <p:extLst>
      <p:ext uri="{BB962C8B-B14F-4D97-AF65-F5344CB8AC3E}">
        <p14:creationId xmlns:p14="http://schemas.microsoft.com/office/powerpoint/2010/main" val="28859391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1539, 1540, 2841, 2613, 2614 </a:t>
            </a:r>
            <a:r>
              <a:rPr lang="en-GB" altLang="ko-KR" dirty="0"/>
              <a:t>as shown in </a:t>
            </a:r>
            <a:r>
              <a:rPr lang="en-GB" altLang="ko-KR" dirty="0" smtClean="0"/>
              <a:t>11-14/0146r1?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Tree>
    <p:extLst>
      <p:ext uri="{BB962C8B-B14F-4D97-AF65-F5344CB8AC3E}">
        <p14:creationId xmlns:p14="http://schemas.microsoft.com/office/powerpoint/2010/main" val="30527707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1134, 1135, 1136, 2325, 2326, 2327, 2328, 2839, </a:t>
            </a:r>
            <a:r>
              <a:rPr lang="en-GB" altLang="ko-KR" dirty="0" smtClean="0"/>
              <a:t>2840 as </a:t>
            </a:r>
            <a:r>
              <a:rPr lang="en-GB" altLang="ko-KR" dirty="0"/>
              <a:t>shown in </a:t>
            </a:r>
            <a:r>
              <a:rPr lang="en-GB" altLang="ko-KR" dirty="0" smtClean="0"/>
              <a:t>11-14/0147r1?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Tree>
    <p:extLst>
      <p:ext uri="{BB962C8B-B14F-4D97-AF65-F5344CB8AC3E}">
        <p14:creationId xmlns:p14="http://schemas.microsoft.com/office/powerpoint/2010/main" val="1395871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2102, 2899, 1714, 2125, 2308, 2309, 2743, 2744, 2745, 2783, </a:t>
            </a:r>
            <a:r>
              <a:rPr lang="en-GB" altLang="ko-KR" dirty="0" smtClean="0"/>
              <a:t>2900 </a:t>
            </a:r>
            <a:r>
              <a:rPr lang="en-GB" altLang="ko-KR" dirty="0"/>
              <a:t>as shown in </a:t>
            </a:r>
            <a:r>
              <a:rPr lang="en-GB" altLang="ko-KR" dirty="0" smtClean="0"/>
              <a:t>11-14/0081r0?</a:t>
            </a:r>
          </a:p>
          <a:p>
            <a:pPr lvl="1"/>
            <a:r>
              <a:rPr lang="en-GB" altLang="ko-KR" dirty="0"/>
              <a:t>Unanimously passed </a:t>
            </a:r>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Tree>
    <p:extLst>
      <p:ext uri="{BB962C8B-B14F-4D97-AF65-F5344CB8AC3E}">
        <p14:creationId xmlns:p14="http://schemas.microsoft.com/office/powerpoint/2010/main" val="15036762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34</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1551</a:t>
            </a:r>
            <a:r>
              <a:rPr lang="en-GB" altLang="ko-KR" dirty="0"/>
              <a:t>, 1988, 2521, 1641, 1642, 1991, 1992, 1993, 1994, 1995, 1996, 2644, 2815, 2816, 1643, 1644, 1997, </a:t>
            </a:r>
            <a:r>
              <a:rPr lang="en-GB" altLang="ko-KR" dirty="0" smtClean="0"/>
              <a:t>2487 as </a:t>
            </a:r>
            <a:r>
              <a:rPr lang="en-GB" altLang="ko-KR" dirty="0"/>
              <a:t>shown in </a:t>
            </a:r>
            <a:r>
              <a:rPr lang="en-GB" altLang="ko-KR" dirty="0" smtClean="0"/>
              <a:t>11-14/0080r1?</a:t>
            </a:r>
          </a:p>
          <a:p>
            <a:pPr lvl="1"/>
            <a:r>
              <a:rPr lang="en-GB" altLang="ko-KR" dirty="0"/>
              <a:t>Unanimously passed </a:t>
            </a:r>
            <a:endParaRPr lang="ko-KR"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Tree>
    <p:extLst>
      <p:ext uri="{BB962C8B-B14F-4D97-AF65-F5344CB8AC3E}">
        <p14:creationId xmlns:p14="http://schemas.microsoft.com/office/powerpoint/2010/main" val="31087179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2316, 1451, 2429, 1566, 1462, </a:t>
            </a:r>
            <a:r>
              <a:rPr lang="en-GB" altLang="ko-KR" dirty="0" smtClean="0"/>
              <a:t>2822 as </a:t>
            </a:r>
            <a:r>
              <a:rPr lang="en-GB" altLang="ko-KR" dirty="0"/>
              <a:t>shown in </a:t>
            </a:r>
            <a:r>
              <a:rPr lang="en-GB" altLang="ko-KR" dirty="0" smtClean="0"/>
              <a:t>11-14/0079r0?</a:t>
            </a:r>
          </a:p>
          <a:p>
            <a:pPr lvl="1"/>
            <a:r>
              <a:rPr lang="en-GB" altLang="ko-KR" dirty="0"/>
              <a:t>Unanimously passed </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Tree>
    <p:extLst>
      <p:ext uri="{BB962C8B-B14F-4D97-AF65-F5344CB8AC3E}">
        <p14:creationId xmlns:p14="http://schemas.microsoft.com/office/powerpoint/2010/main" val="30513923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1045</a:t>
            </a:r>
            <a:r>
              <a:rPr lang="en-US" altLang="ko-KR" dirty="0"/>
              <a:t>, 1633, 1674, 2077, 2078, 2374, 2507, </a:t>
            </a:r>
            <a:r>
              <a:rPr lang="en-US" altLang="ko-KR" dirty="0" smtClean="0"/>
              <a:t>2510 </a:t>
            </a:r>
            <a:r>
              <a:rPr lang="en-GB" altLang="ko-KR" dirty="0"/>
              <a:t>as shown in </a:t>
            </a:r>
            <a:r>
              <a:rPr lang="en-GB" altLang="ko-KR" dirty="0" smtClean="0"/>
              <a:t>11-14/0172r1 (excluding CID 2556)?</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Tree>
    <p:extLst>
      <p:ext uri="{BB962C8B-B14F-4D97-AF65-F5344CB8AC3E}">
        <p14:creationId xmlns:p14="http://schemas.microsoft.com/office/powerpoint/2010/main" val="664314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 </a:t>
            </a:r>
            <a:r>
              <a:rPr lang="en-US" altLang="ko-KR" dirty="0">
                <a:solidFill>
                  <a:schemeClr val="bg2"/>
                </a:solidFill>
              </a:rPr>
              <a:t>200 comment resolution for </a:t>
            </a:r>
            <a:r>
              <a:rPr lang="en-US" altLang="ko-KR" dirty="0" smtClean="0">
                <a:solidFill>
                  <a:schemeClr val="bg2"/>
                </a:solidFill>
              </a:rPr>
              <a:t>8.4.2.170b (</a:t>
            </a:r>
            <a:r>
              <a:rPr lang="en-US" dirty="0" smtClean="0">
                <a:solidFill>
                  <a:schemeClr val="bg2"/>
                </a:solidFill>
              </a:rPr>
              <a:t>11-14/0035r0, Yuan) </a:t>
            </a:r>
          </a:p>
          <a:p>
            <a:pPr lvl="1"/>
            <a:r>
              <a:rPr lang="en-US" dirty="0" err="1" smtClean="0">
                <a:solidFill>
                  <a:schemeClr val="bg2"/>
                </a:solidFill>
              </a:rPr>
              <a:t>TGah</a:t>
            </a:r>
            <a:r>
              <a:rPr lang="en-US" dirty="0" smtClean="0">
                <a:solidFill>
                  <a:schemeClr val="bg2"/>
                </a:solidFill>
              </a:rPr>
              <a:t> </a:t>
            </a:r>
            <a:r>
              <a:rPr lang="en-US" dirty="0">
                <a:solidFill>
                  <a:schemeClr val="bg2"/>
                </a:solidFill>
              </a:rPr>
              <a:t>Comment Resolutions for </a:t>
            </a:r>
            <a:r>
              <a:rPr lang="en-US" dirty="0" err="1">
                <a:solidFill>
                  <a:schemeClr val="bg2"/>
                </a:solidFill>
              </a:rPr>
              <a:t>Subclause</a:t>
            </a:r>
            <a:r>
              <a:rPr lang="en-US" dirty="0">
                <a:solidFill>
                  <a:schemeClr val="bg2"/>
                </a:solidFill>
              </a:rPr>
              <a:t> 9.42.3 and </a:t>
            </a:r>
            <a:r>
              <a:rPr lang="en-US" dirty="0" smtClean="0">
                <a:solidFill>
                  <a:schemeClr val="bg2"/>
                </a:solidFill>
              </a:rPr>
              <a:t>9.42.4 (11-14/0054r0, </a:t>
            </a:r>
            <a:r>
              <a:rPr lang="en-US" dirty="0" err="1" smtClean="0">
                <a:solidFill>
                  <a:schemeClr val="bg2"/>
                </a:solidFill>
              </a:rPr>
              <a:t>Shoukang</a:t>
            </a:r>
            <a:r>
              <a:rPr lang="en-US" dirty="0" smtClean="0">
                <a:solidFill>
                  <a:schemeClr val="bg2"/>
                </a:solidFill>
              </a:rPr>
              <a:t>) </a:t>
            </a:r>
          </a:p>
          <a:p>
            <a:pPr lvl="1"/>
            <a:r>
              <a:rPr lang="en-US" dirty="0" smtClean="0">
                <a:solidFill>
                  <a:schemeClr val="bg2"/>
                </a:solidFill>
              </a:rPr>
              <a:t>LB </a:t>
            </a:r>
            <a:r>
              <a:rPr lang="en-US" dirty="0">
                <a:solidFill>
                  <a:schemeClr val="bg2"/>
                </a:solidFill>
              </a:rPr>
              <a:t>200 Comment Resolutions for 10.3.8 and </a:t>
            </a:r>
            <a:r>
              <a:rPr lang="en-US" dirty="0" smtClean="0">
                <a:solidFill>
                  <a:schemeClr val="bg2"/>
                </a:solidFill>
              </a:rPr>
              <a:t>8.4.2.170m (11-14/0071r0, </a:t>
            </a:r>
            <a:r>
              <a:rPr lang="en-US" dirty="0" err="1" smtClean="0">
                <a:solidFill>
                  <a:schemeClr val="bg2"/>
                </a:solidFill>
              </a:rPr>
              <a:t>Shoukang</a:t>
            </a:r>
            <a:r>
              <a:rPr lang="en-US" dirty="0" smtClean="0">
                <a:solidFill>
                  <a:schemeClr val="bg2"/>
                </a:solidFill>
              </a:rPr>
              <a:t>)</a:t>
            </a:r>
          </a:p>
          <a:p>
            <a:pPr lvl="1"/>
            <a:r>
              <a:rPr lang="en-US" altLang="ko-KR" dirty="0">
                <a:solidFill>
                  <a:schemeClr val="bg2"/>
                </a:solidFill>
              </a:rPr>
              <a:t>lb200-cid-2165-comment-resolution (11-14/0069r0,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lb200-clause-9-47-4-comment-resolution (11-14/0076r0,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LB200-MAC-Resolution-10_47_2a (11-14/0037r0, Alfred</a:t>
            </a:r>
            <a:r>
              <a:rPr lang="en-US" altLang="ko-KR" dirty="0" smtClean="0">
                <a:solidFill>
                  <a:schemeClr val="bg2"/>
                </a:solidFill>
              </a:rPr>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MAC-Resolution-Clause-8_2_5 </a:t>
            </a:r>
            <a:r>
              <a:rPr lang="en-US" altLang="ko-KR" dirty="0">
                <a:solidFill>
                  <a:schemeClr val="bg2"/>
                </a:solidFill>
              </a:rPr>
              <a:t>(11-14/0038r1, Alfred</a:t>
            </a:r>
            <a:r>
              <a:rPr lang="en-US" altLang="ko-KR" dirty="0" smtClean="0">
                <a:solidFill>
                  <a:schemeClr val="bg2"/>
                </a:solidFill>
              </a:rPr>
              <a:t>)</a:t>
            </a:r>
          </a:p>
          <a:p>
            <a:pPr lvl="1"/>
            <a:r>
              <a:rPr lang="en-US" altLang="ko-KR" dirty="0" smtClean="0">
                <a:solidFill>
                  <a:schemeClr val="bg2"/>
                </a:solidFill>
              </a:rPr>
              <a:t>LB200-MAC-Resolution-Clause-8_3_4_2 </a:t>
            </a:r>
            <a:r>
              <a:rPr lang="en-US" altLang="ko-KR" dirty="0">
                <a:solidFill>
                  <a:schemeClr val="bg2"/>
                </a:solidFill>
              </a:rPr>
              <a:t>(11-14/0039r0, Alfred</a:t>
            </a:r>
            <a:r>
              <a:rPr lang="en-US" altLang="ko-KR" dirty="0" smtClean="0">
                <a:solidFill>
                  <a:schemeClr val="bg2"/>
                </a:solidFill>
              </a:rPr>
              <a:t>)</a:t>
            </a:r>
            <a:endParaRPr lang="en-US" altLang="ko-KR" sz="1800" dirty="0" smtClean="0">
              <a:solidFill>
                <a:schemeClr val="bg2"/>
              </a:solidFill>
            </a:endParaRPr>
          </a:p>
          <a:p>
            <a:pPr lvl="1"/>
            <a:r>
              <a:rPr lang="en-US" altLang="ko-KR" dirty="0" smtClean="0">
                <a:solidFill>
                  <a:schemeClr val="bg2"/>
                </a:solidFill>
              </a:rPr>
              <a:t>LB200-MAC-Resolution-Clause-8_7_4 (11-14/0040r0, Alfred) </a:t>
            </a:r>
          </a:p>
          <a:p>
            <a:pPr lvl="1"/>
            <a:r>
              <a:rPr lang="en-US" altLang="ko-KR" dirty="0">
                <a:solidFill>
                  <a:schemeClr val="bg2"/>
                </a:solidFill>
              </a:rPr>
              <a:t>LB200-MAC-Resolution-10_46 (11-14/0072r0, Alfred)</a:t>
            </a:r>
          </a:p>
          <a:p>
            <a:pPr lvl="1"/>
            <a:r>
              <a:rPr lang="en-US" altLang="ko-KR" dirty="0">
                <a:solidFill>
                  <a:schemeClr val="bg2"/>
                </a:solidFill>
              </a:rPr>
              <a:t>LB200-MAC-Resolution-Clause-9_3_2_9a (11-14/0074r0, Alfred</a:t>
            </a:r>
            <a:r>
              <a:rPr lang="en-US" altLang="ko-KR" dirty="0" smtClean="0">
                <a:solidFill>
                  <a:schemeClr val="bg2"/>
                </a:solidFill>
              </a:rPr>
              <a:t>)</a:t>
            </a:r>
          </a:p>
          <a:p>
            <a:pPr lvl="1"/>
            <a:r>
              <a:rPr lang="en-US" altLang="ko-KR" dirty="0">
                <a:solidFill>
                  <a:schemeClr val="bg2"/>
                </a:solidFill>
              </a:rPr>
              <a:t>LB 200 Comment Resolution for Clauses 8.4.2.170c and 9.45 (</a:t>
            </a:r>
            <a:r>
              <a:rPr lang="en-US" altLang="ko-KR" dirty="0" smtClean="0">
                <a:solidFill>
                  <a:schemeClr val="bg2"/>
                </a:solidFill>
              </a:rPr>
              <a:t>11-14/0090r2, </a:t>
            </a:r>
            <a:r>
              <a:rPr lang="en-US" altLang="ko-KR" dirty="0" err="1">
                <a:solidFill>
                  <a:schemeClr val="bg2"/>
                </a:solidFill>
              </a:rPr>
              <a:t>Chittabrata</a:t>
            </a:r>
            <a:r>
              <a:rPr lang="en-US" altLang="ko-KR" dirty="0" smtClean="0">
                <a:solidFill>
                  <a:schemeClr val="bg2"/>
                </a:solidFill>
              </a:rPr>
              <a:t>)</a:t>
            </a:r>
          </a:p>
          <a:p>
            <a:pPr lvl="1"/>
            <a:r>
              <a:rPr lang="en-US" altLang="ko-KR" dirty="0" smtClean="0">
                <a:solidFill>
                  <a:schemeClr val="accent1"/>
                </a:solidFill>
              </a:rPr>
              <a:t> </a:t>
            </a:r>
            <a:endParaRPr lang="en-US" altLang="ko-KR"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4270</TotalTime>
  <Words>3552</Words>
  <Application>Microsoft Office PowerPoint</Application>
  <PresentationFormat>화면 슬라이드 쇼(4:3)</PresentationFormat>
  <Paragraphs>597</Paragraphs>
  <Slides>67</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67</vt:i4>
      </vt:variant>
    </vt:vector>
  </HeadingPairs>
  <TitlesOfParts>
    <vt:vector size="69"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Call for TGah vice-chairs and  technical editor nomination</vt:lpstr>
      <vt:lpstr>Submissions (Monday PM1)</vt:lpstr>
      <vt:lpstr>Submissions (Tuesday AM1)</vt:lpstr>
      <vt:lpstr>Submissions (Tuesday PM1)</vt:lpstr>
      <vt:lpstr>Submissions (Tuesday PM1)</vt:lpstr>
      <vt:lpstr>Submissions cont. (Wednesday AM1)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Motion 8</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lpstr>Pre-motion 31</vt:lpstr>
      <vt:lpstr>Pre-motion 32</vt:lpstr>
      <vt:lpstr>Pre-motion 33</vt:lpstr>
      <vt:lpstr>Pre-motion 34</vt:lpstr>
      <vt:lpstr>Pre-motion 35</vt:lpstr>
      <vt:lpstr>Pre-motion 36</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545</cp:revision>
  <cp:lastPrinted>1998-02-10T13:28:06Z</cp:lastPrinted>
  <dcterms:created xsi:type="dcterms:W3CDTF">2009-11-09T00:32:22Z</dcterms:created>
  <dcterms:modified xsi:type="dcterms:W3CDTF">2014-01-23T22:38:42Z</dcterms:modified>
</cp:coreProperties>
</file>