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53"/>
  </p:notesMasterIdLst>
  <p:handoutMasterIdLst>
    <p:handoutMasterId r:id="rId54"/>
  </p:handoutMasterIdLst>
  <p:sldIdLst>
    <p:sldId id="269" r:id="rId2"/>
    <p:sldId id="270" r:id="rId3"/>
    <p:sldId id="295" r:id="rId4"/>
    <p:sldId id="287" r:id="rId5"/>
    <p:sldId id="304" r:id="rId6"/>
    <p:sldId id="347" r:id="rId7"/>
    <p:sldId id="291" r:id="rId8"/>
    <p:sldId id="314" r:id="rId9"/>
    <p:sldId id="302" r:id="rId10"/>
    <p:sldId id="303" r:id="rId11"/>
    <p:sldId id="297" r:id="rId12"/>
    <p:sldId id="315" r:id="rId13"/>
    <p:sldId id="305" r:id="rId14"/>
    <p:sldId id="340" r:id="rId15"/>
    <p:sldId id="299" r:id="rId16"/>
    <p:sldId id="300" r:id="rId17"/>
    <p:sldId id="294" r:id="rId18"/>
    <p:sldId id="279" r:id="rId19"/>
    <p:sldId id="286" r:id="rId20"/>
    <p:sldId id="273" r:id="rId21"/>
    <p:sldId id="274" r:id="rId22"/>
    <p:sldId id="275" r:id="rId23"/>
    <p:sldId id="276" r:id="rId24"/>
    <p:sldId id="277" r:id="rId25"/>
    <p:sldId id="344" r:id="rId26"/>
    <p:sldId id="306" r:id="rId27"/>
    <p:sldId id="343" r:id="rId28"/>
    <p:sldId id="341" r:id="rId29"/>
    <p:sldId id="307" r:id="rId30"/>
    <p:sldId id="309" r:id="rId31"/>
    <p:sldId id="308" r:id="rId32"/>
    <p:sldId id="310" r:id="rId33"/>
    <p:sldId id="311" r:id="rId34"/>
    <p:sldId id="312" r:id="rId35"/>
    <p:sldId id="313" r:id="rId36"/>
    <p:sldId id="317" r:id="rId37"/>
    <p:sldId id="318" r:id="rId38"/>
    <p:sldId id="322" r:id="rId39"/>
    <p:sldId id="334" r:id="rId40"/>
    <p:sldId id="335" r:id="rId41"/>
    <p:sldId id="319" r:id="rId42"/>
    <p:sldId id="323" r:id="rId43"/>
    <p:sldId id="324" r:id="rId44"/>
    <p:sldId id="316" r:id="rId45"/>
    <p:sldId id="336" r:id="rId46"/>
    <p:sldId id="337" r:id="rId47"/>
    <p:sldId id="338" r:id="rId48"/>
    <p:sldId id="345" r:id="rId49"/>
    <p:sldId id="339" r:id="rId50"/>
    <p:sldId id="325" r:id="rId51"/>
    <p:sldId id="346" r:id="rId52"/>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5550" autoAdjust="0"/>
    <p:restoredTop sz="94671" autoAdjust="0"/>
  </p:normalViewPr>
  <p:slideViewPr>
    <p:cSldViewPr>
      <p:cViewPr>
        <p:scale>
          <a:sx n="124" d="100"/>
          <a:sy n="124" d="100"/>
        </p:scale>
        <p:origin x="-1794" y="222"/>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3960"/>
    </p:cViewPr>
  </p:sorterViewPr>
  <p:notesViewPr>
    <p:cSldViewPr>
      <p:cViewPr varScale="1">
        <p:scale>
          <a:sx n="55" d="100"/>
          <a:sy n="55" d="100"/>
        </p:scale>
        <p:origin x="-2892" y="-90"/>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notesMaster" Target="notesMasters/notesMaster1.xml"/><Relationship Id="rId58"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802.11-10/0xxxr0</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smtClean="0"/>
              <a:t>David Halasz, OakTree Wireless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t>Page </a:t>
            </a:r>
            <a:fld id="{57331469-CC73-4F6F-814E-517B0B11AA8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290964951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802.11-10/0xxxr0</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2355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smtClean="0"/>
              <a:t>David Halasz, OakTree Wireless</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t>Page </a:t>
            </a:r>
            <a:fld id="{7797EB75-BD9E-45DB-A35F-6C321BEA61EF}"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75845534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noFill/>
        </p:spPr>
        <p:txBody>
          <a:bodyPr/>
          <a:lstStyle/>
          <a:p>
            <a:r>
              <a:rPr lang="en-US" smtClean="0"/>
              <a:t>doc.: IEEE 802.11-10/0xxxr0</a:t>
            </a:r>
          </a:p>
        </p:txBody>
      </p:sp>
      <p:sp>
        <p:nvSpPr>
          <p:cNvPr id="24579" name="Rectangle 3"/>
          <p:cNvSpPr>
            <a:spLocks noGrp="1" noChangeArrowheads="1"/>
          </p:cNvSpPr>
          <p:nvPr>
            <p:ph type="dt" sz="quarter" idx="1"/>
          </p:nvPr>
        </p:nvSpPr>
        <p:spPr>
          <a:noFill/>
        </p:spPr>
        <p:txBody>
          <a:bodyPr/>
          <a:lstStyle/>
          <a:p>
            <a:r>
              <a:rPr lang="en-US" smtClean="0"/>
              <a:t>Month Year</a:t>
            </a:r>
          </a:p>
        </p:txBody>
      </p:sp>
      <p:sp>
        <p:nvSpPr>
          <p:cNvPr id="24580" name="Rectangle 6"/>
          <p:cNvSpPr>
            <a:spLocks noGrp="1" noChangeArrowheads="1"/>
          </p:cNvSpPr>
          <p:nvPr>
            <p:ph type="ftr" sz="quarter" idx="4"/>
          </p:nvPr>
        </p:nvSpPr>
        <p:spPr>
          <a:noFill/>
        </p:spPr>
        <p:txBody>
          <a:bodyPr/>
          <a:lstStyle/>
          <a:p>
            <a:pPr lvl="4"/>
            <a:r>
              <a:rPr lang="en-US" smtClean="0"/>
              <a:t>David Halasz, OakTree Wireless</a:t>
            </a:r>
          </a:p>
        </p:txBody>
      </p:sp>
      <p:sp>
        <p:nvSpPr>
          <p:cNvPr id="24581" name="Rectangle 7"/>
          <p:cNvSpPr>
            <a:spLocks noGrp="1" noChangeArrowheads="1"/>
          </p:cNvSpPr>
          <p:nvPr>
            <p:ph type="sldNum" sz="quarter" idx="5"/>
          </p:nvPr>
        </p:nvSpPr>
        <p:spPr>
          <a:noFill/>
        </p:spPr>
        <p:txBody>
          <a:bodyPr/>
          <a:lstStyle/>
          <a:p>
            <a:r>
              <a:rPr lang="en-US" smtClean="0"/>
              <a:t>Page </a:t>
            </a:r>
            <a:fld id="{EAA737DE-91F0-4B7D-8A18-ED5F5E01B10B}" type="slidenum">
              <a:rPr lang="en-US" smtClean="0"/>
              <a:pPr/>
              <a:t>1</a:t>
            </a:fld>
            <a:endParaRPr lang="en-US" smtClean="0"/>
          </a:p>
        </p:txBody>
      </p:sp>
      <p:sp>
        <p:nvSpPr>
          <p:cNvPr id="24582" name="Rectangle 2"/>
          <p:cNvSpPr>
            <a:spLocks noGrp="1" noRot="1" noChangeAspect="1" noChangeArrowheads="1" noTextEdit="1"/>
          </p:cNvSpPr>
          <p:nvPr>
            <p:ph type="sldImg"/>
          </p:nvPr>
        </p:nvSpPr>
        <p:spPr>
          <a:xfrm>
            <a:off x="1154113" y="701675"/>
            <a:ext cx="4625975" cy="3468688"/>
          </a:xfrm>
          <a:ln/>
        </p:spPr>
      </p:sp>
      <p:sp>
        <p:nvSpPr>
          <p:cNvPr id="24583"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802.11-10/0xxxr0</a:t>
            </a:r>
            <a:endParaRPr lang="en-US"/>
          </a:p>
        </p:txBody>
      </p:sp>
      <p:sp>
        <p:nvSpPr>
          <p:cNvPr id="5" name="Date Placeholder 4"/>
          <p:cNvSpPr>
            <a:spLocks noGrp="1"/>
          </p:cNvSpPr>
          <p:nvPr>
            <p:ph type="dt" idx="11"/>
          </p:nvPr>
        </p:nvSpPr>
        <p:spPr/>
        <p:txBody>
          <a:bodyPr/>
          <a:lstStyle/>
          <a:p>
            <a:pPr>
              <a:defRPr/>
            </a:pPr>
            <a:r>
              <a:rPr lang="en-US" smtClean="0"/>
              <a:t>Month Year</a:t>
            </a:r>
            <a:endParaRPr lang="en-US"/>
          </a:p>
        </p:txBody>
      </p:sp>
      <p:sp>
        <p:nvSpPr>
          <p:cNvPr id="6" name="Footer Placeholder 5"/>
          <p:cNvSpPr>
            <a:spLocks noGrp="1"/>
          </p:cNvSpPr>
          <p:nvPr>
            <p:ph type="ftr" sz="quarter" idx="12"/>
          </p:nvPr>
        </p:nvSpPr>
        <p:spPr/>
        <p:txBody>
          <a:bodyPr/>
          <a:lstStyle/>
          <a:p>
            <a:pPr lvl="4">
              <a:defRPr/>
            </a:pPr>
            <a:r>
              <a:rPr lang="en-US" smtClean="0"/>
              <a:t>David Halasz, OakTree Wireless</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7797EB75-BD9E-45DB-A35F-6C321BEA61EF}" type="slidenum">
              <a:rPr lang="en-US" smtClean="0"/>
              <a:pPr>
                <a:defRPr/>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xfrm>
            <a:off x="3658444" y="8985250"/>
            <a:ext cx="76944" cy="184666"/>
          </a:xfrm>
          <a:noFill/>
        </p:spPr>
        <p:txBody>
          <a:bodyPr/>
          <a:lstStyle/>
          <a:p>
            <a:fld id="{C148BCD9-3FFE-463B-8303-E45EFEBFB909}" type="slidenum">
              <a:rPr lang="en-US"/>
              <a:pPr/>
              <a:t>20</a:t>
            </a:fld>
            <a:endParaRPr lang="en-US"/>
          </a:p>
        </p:txBody>
      </p:sp>
      <p:sp>
        <p:nvSpPr>
          <p:cNvPr id="8195" name="Rectangle 1026"/>
          <p:cNvSpPr>
            <a:spLocks noGrp="1" noChangeArrowheads="1"/>
          </p:cNvSpPr>
          <p:nvPr>
            <p:ph type="body" idx="1"/>
          </p:nvPr>
        </p:nvSpPr>
        <p:spPr>
          <a:noFill/>
          <a:ln/>
        </p:spPr>
        <p:txBody>
          <a:bodyPr lIns="91678" tIns="45035" rIns="91678" bIns="45035"/>
          <a:lstStyle/>
          <a:p>
            <a:endParaRPr lang="en-GB" smtClean="0"/>
          </a:p>
        </p:txBody>
      </p:sp>
      <p:sp>
        <p:nvSpPr>
          <p:cNvPr id="819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xfrm>
            <a:off x="3658444" y="8985250"/>
            <a:ext cx="76944" cy="184666"/>
          </a:xfrm>
          <a:noFill/>
        </p:spPr>
        <p:txBody>
          <a:bodyPr/>
          <a:lstStyle/>
          <a:p>
            <a:fld id="{891470CF-0790-429C-9C1E-DF2518FDE296}" type="slidenum">
              <a:rPr lang="en-US"/>
              <a:pPr/>
              <a:t>21</a:t>
            </a:fld>
            <a:endParaRPr lang="en-US"/>
          </a:p>
        </p:txBody>
      </p:sp>
      <p:sp>
        <p:nvSpPr>
          <p:cNvPr id="9219" name="Rectangle 2"/>
          <p:cNvSpPr>
            <a:spLocks noGrp="1" noRot="1" noChangeAspect="1" noChangeArrowheads="1" noTextEdit="1"/>
          </p:cNvSpPr>
          <p:nvPr>
            <p:ph type="sldImg"/>
          </p:nvPr>
        </p:nvSpPr>
        <p:spPr>
          <a:xfrm>
            <a:off x="1154113" y="701675"/>
            <a:ext cx="4625975" cy="3468688"/>
          </a:xfrm>
          <a:ln/>
        </p:spPr>
      </p:sp>
      <p:sp>
        <p:nvSpPr>
          <p:cNvPr id="9220"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xfrm>
            <a:off x="3658444" y="8985250"/>
            <a:ext cx="76944" cy="184666"/>
          </a:xfrm>
          <a:noFill/>
        </p:spPr>
        <p:txBody>
          <a:bodyPr/>
          <a:lstStyle/>
          <a:p>
            <a:fld id="{38806DBD-9021-47CD-A4C0-7EADB7D8BB53}" type="slidenum">
              <a:rPr lang="en-US"/>
              <a:pPr/>
              <a:t>24</a:t>
            </a:fld>
            <a:endParaRPr lang="en-US"/>
          </a:p>
        </p:txBody>
      </p:sp>
      <p:sp>
        <p:nvSpPr>
          <p:cNvPr id="10243" name="Rectangle 2"/>
          <p:cNvSpPr>
            <a:spLocks noGrp="1" noRot="1" noChangeAspect="1" noChangeArrowheads="1" noTextEdit="1"/>
          </p:cNvSpPr>
          <p:nvPr>
            <p:ph type="sldImg"/>
          </p:nvPr>
        </p:nvSpPr>
        <p:spPr>
          <a:xfrm>
            <a:off x="1154113" y="701675"/>
            <a:ext cx="4625975" cy="3468688"/>
          </a:xfrm>
          <a:ln/>
        </p:spPr>
      </p:sp>
      <p:sp>
        <p:nvSpPr>
          <p:cNvPr id="10244"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5A27BAEC-4E92-428C-ACCA-21570D1D19F0}"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00B8A76E-7BA7-4C9B-837C-355FCD7B160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BAA5FCF3-553F-4D02-B98B-995DD4F30E1B}"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1327351" cy="276999"/>
          </a:xfrm>
        </p:spPr>
        <p:txBody>
          <a:bodyPr/>
          <a:lstStyle>
            <a:lvl1pPr>
              <a:defRPr/>
            </a:lvl1pPr>
          </a:lstStyle>
          <a:p>
            <a:pPr>
              <a:defRPr/>
            </a:pPr>
            <a:r>
              <a:rPr lang="en-US" smtClean="0"/>
              <a:t>January 2014</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9F280238-5E03-4A90-BACD-D800220B2674}"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3757BC58-BACD-405D-B618-E32E80D6B6EC}"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B438A36A-A85A-4993-AA9A-DAE717E40F6A}"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8"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9" name="Rectangle 6"/>
          <p:cNvSpPr>
            <a:spLocks noGrp="1" noChangeArrowheads="1"/>
          </p:cNvSpPr>
          <p:nvPr>
            <p:ph type="sldNum" sz="quarter" idx="12"/>
          </p:nvPr>
        </p:nvSpPr>
        <p:spPr/>
        <p:txBody>
          <a:bodyPr/>
          <a:lstStyle>
            <a:lvl1pPr>
              <a:defRPr/>
            </a:lvl1pPr>
          </a:lstStyle>
          <a:p>
            <a:pPr>
              <a:defRPr/>
            </a:pPr>
            <a:r>
              <a:rPr lang="en-US"/>
              <a:t>Slide </a:t>
            </a:r>
            <a:fld id="{26762A5E-7C72-410F-BAC3-6E6D2737995E}"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4"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5" name="Rectangle 6"/>
          <p:cNvSpPr>
            <a:spLocks noGrp="1" noChangeArrowheads="1"/>
          </p:cNvSpPr>
          <p:nvPr>
            <p:ph type="sldNum" sz="quarter" idx="12"/>
          </p:nvPr>
        </p:nvSpPr>
        <p:spPr/>
        <p:txBody>
          <a:bodyPr/>
          <a:lstStyle>
            <a:lvl1pPr>
              <a:defRPr/>
            </a:lvl1pPr>
          </a:lstStyle>
          <a:p>
            <a:pPr>
              <a:defRPr/>
            </a:pPr>
            <a:r>
              <a:rPr lang="en-US"/>
              <a:t>Slide </a:t>
            </a:r>
            <a:fld id="{4818DF38-7C2F-431A-BC51-69733072958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3"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4" name="Rectangle 6"/>
          <p:cNvSpPr>
            <a:spLocks noGrp="1" noChangeArrowheads="1"/>
          </p:cNvSpPr>
          <p:nvPr>
            <p:ph type="sldNum" sz="quarter" idx="12"/>
          </p:nvPr>
        </p:nvSpPr>
        <p:spPr/>
        <p:txBody>
          <a:bodyPr/>
          <a:lstStyle>
            <a:lvl1pPr>
              <a:defRPr/>
            </a:lvl1pPr>
          </a:lstStyle>
          <a:p>
            <a:pPr>
              <a:defRPr/>
            </a:pPr>
            <a:r>
              <a:rPr lang="en-US"/>
              <a:t>Slide </a:t>
            </a:r>
            <a:fld id="{25721EC0-9E3F-4D94-B125-3AEE1BE7499A}"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30909BE1-62D5-4B97-94AD-A28DFF66D96D}"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FD5D6F34-4A63-4A43-9856-E699E89240BC}"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696913" y="332601"/>
            <a:ext cx="157960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smtClean="0"/>
              <a:t>January 2014</a:t>
            </a:r>
            <a:endParaRPr lang="en-US" dirty="0"/>
          </a:p>
        </p:txBody>
      </p:sp>
      <p:sp>
        <p:nvSpPr>
          <p:cNvPr id="1029" name="Rectangle 5"/>
          <p:cNvSpPr>
            <a:spLocks noGrp="1" noChangeArrowheads="1"/>
          </p:cNvSpPr>
          <p:nvPr>
            <p:ph type="ftr" sz="quarter" idx="3"/>
          </p:nvPr>
        </p:nvSpPr>
        <p:spPr bwMode="auto">
          <a:xfrm>
            <a:off x="7708761" y="6475413"/>
            <a:ext cx="83516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smtClean="0"/>
              <a:t>David Halasz (Qualcomm)</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US"/>
              <a:t>Slide </a:t>
            </a:r>
            <a:fld id="{5FCE21BC-3A2D-4A13-9E57-C304A74846AF}" type="slidenum">
              <a:rPr lang="en-US"/>
              <a:pPr>
                <a:defRPr/>
              </a:pPr>
              <a:t>‹#›</a:t>
            </a:fld>
            <a:endParaRPr lang="en-US"/>
          </a:p>
        </p:txBody>
      </p:sp>
      <p:sp>
        <p:nvSpPr>
          <p:cNvPr id="1031" name="Rectangle 7"/>
          <p:cNvSpPr>
            <a:spLocks noChangeArrowheads="1"/>
          </p:cNvSpPr>
          <p:nvPr/>
        </p:nvSpPr>
        <p:spPr bwMode="auto">
          <a:xfrm>
            <a:off x="5047069" y="332601"/>
            <a:ext cx="3398431" cy="276999"/>
          </a:xfrm>
          <a:prstGeom prst="rect">
            <a:avLst/>
          </a:prstGeom>
          <a:noFill/>
          <a:ln w="9525">
            <a:noFill/>
            <a:miter lim="800000"/>
            <a:headEnd/>
            <a:tailEnd/>
          </a:ln>
          <a:effectLst/>
        </p:spPr>
        <p:txBody>
          <a:bodyPr wrap="none" lIns="0" tIns="0" rIns="0" bIns="0" anchor="b">
            <a:spAutoFit/>
          </a:bodyPr>
          <a:lstStyle/>
          <a:p>
            <a:pPr marL="457200" lvl="4" algn="r">
              <a:defRPr/>
            </a:pPr>
            <a:r>
              <a:rPr lang="en-US" sz="1800" b="1" dirty="0"/>
              <a:t>doc.: IEEE </a:t>
            </a:r>
            <a:r>
              <a:rPr lang="en-US" sz="1800" b="1" dirty="0" smtClean="0"/>
              <a:t>802.11-13/1527r8</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sldLayoutIdLst>
    <p:sldLayoutId id="2147484051" r:id="rId1"/>
    <p:sldLayoutId id="2147484052" r:id="rId2"/>
    <p:sldLayoutId id="2147484053" r:id="rId3"/>
    <p:sldLayoutId id="2147484054" r:id="rId4"/>
    <p:sldLayoutId id="2147484055" r:id="rId5"/>
    <p:sldLayoutId id="2147484056" r:id="rId6"/>
    <p:sldLayoutId id="2147484057" r:id="rId7"/>
    <p:sldLayoutId id="2147484058" r:id="rId8"/>
    <p:sldLayoutId id="2147484059" r:id="rId9"/>
    <p:sldLayoutId id="2147484060" r:id="rId10"/>
    <p:sldLayoutId id="2147484061"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mentor.ieee.org/802.11/dcn/13/11-13-1483-00-00ah-november-2013-tgah-minutes.doc" TargetMode="External"/><Relationship Id="rId7" Type="http://schemas.openxmlformats.org/officeDocument/2006/relationships/hyperlink" Target="https://mentor.ieee.org/802.11/dcn/14/11-14-0098-00-00ah-january-15th-tgah-teleconference-minutes.doc"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hyperlink" Target="https://mentor.ieee.org/802.11/dcn/14/11-14-0042-01-00ah-january-8th-tgah-teleconference-minutes.doc" TargetMode="External"/><Relationship Id="rId5" Type="http://schemas.openxmlformats.org/officeDocument/2006/relationships/hyperlink" Target="https://mentor.ieee.org/802.11/dcn/14/11-14-0007-00-00ah-december-18th-tgah-teleconference-minutes.doc" TargetMode="External"/><Relationship Id="rId4" Type="http://schemas.openxmlformats.org/officeDocument/2006/relationships/hyperlink" Target="https://mentor.ieee.org/802.11/dcn/13/11-13-1528-00-00ah-december-11th-tgah-teleconference-minutes.doc" TargetMode="Externa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a:noFill/>
        </p:spPr>
        <p:txBody>
          <a:bodyPr/>
          <a:lstStyle/>
          <a:p>
            <a:r>
              <a:rPr lang="en-US" smtClean="0"/>
              <a:t>January 2014</a:t>
            </a:r>
            <a:endParaRPr lang="en-US" dirty="0" smtClean="0"/>
          </a:p>
        </p:txBody>
      </p:sp>
      <p:sp>
        <p:nvSpPr>
          <p:cNvPr id="1028" name="Footer Placeholder 4"/>
          <p:cNvSpPr>
            <a:spLocks noGrp="1"/>
          </p:cNvSpPr>
          <p:nvPr>
            <p:ph type="ftr" sz="quarter" idx="11"/>
          </p:nvPr>
        </p:nvSpPr>
        <p:spPr>
          <a:xfrm>
            <a:off x="6637314" y="6475413"/>
            <a:ext cx="1906611" cy="184666"/>
          </a:xfrm>
          <a:noFill/>
        </p:spPr>
        <p:txBody>
          <a:bodyPr/>
          <a:lstStyle/>
          <a:p>
            <a:r>
              <a:rPr lang="en-US" dirty="0" err="1" smtClean="0"/>
              <a:t>Yongho</a:t>
            </a:r>
            <a:r>
              <a:rPr lang="en-US" dirty="0" smtClean="0"/>
              <a:t> </a:t>
            </a:r>
            <a:r>
              <a:rPr lang="en-US" dirty="0" err="1" smtClean="0"/>
              <a:t>Seok</a:t>
            </a:r>
            <a:r>
              <a:rPr lang="en-US" dirty="0" smtClean="0"/>
              <a:t> (LG Electronics)</a:t>
            </a:r>
          </a:p>
        </p:txBody>
      </p:sp>
      <p:sp>
        <p:nvSpPr>
          <p:cNvPr id="1029" name="Slide Number Placeholder 5"/>
          <p:cNvSpPr>
            <a:spLocks noGrp="1"/>
          </p:cNvSpPr>
          <p:nvPr>
            <p:ph type="sldNum" sz="quarter" idx="12"/>
          </p:nvPr>
        </p:nvSpPr>
        <p:spPr>
          <a:noFill/>
        </p:spPr>
        <p:txBody>
          <a:bodyPr/>
          <a:lstStyle/>
          <a:p>
            <a:r>
              <a:rPr lang="en-US" smtClean="0"/>
              <a:t>Slide </a:t>
            </a:r>
            <a:fld id="{0AAC8984-FAF7-4BDC-8A43-79AF6F406068}" type="slidenum">
              <a:rPr lang="en-US" smtClean="0"/>
              <a:pPr/>
              <a:t>1</a:t>
            </a:fld>
            <a:endParaRPr lang="en-US" smtClean="0"/>
          </a:p>
        </p:txBody>
      </p:sp>
      <p:sp>
        <p:nvSpPr>
          <p:cNvPr id="1030" name="Rectangle 2"/>
          <p:cNvSpPr>
            <a:spLocks noGrp="1" noChangeArrowheads="1"/>
          </p:cNvSpPr>
          <p:nvPr>
            <p:ph type="title"/>
          </p:nvPr>
        </p:nvSpPr>
        <p:spPr>
          <a:xfrm>
            <a:off x="685800" y="838200"/>
            <a:ext cx="7772400" cy="1066800"/>
          </a:xfrm>
          <a:noFill/>
        </p:spPr>
        <p:txBody>
          <a:bodyPr/>
          <a:lstStyle/>
          <a:p>
            <a:pPr eaLnBrk="1" hangingPunct="1"/>
            <a:r>
              <a:rPr lang="en-US" dirty="0" smtClean="0"/>
              <a:t>IEEE 802.11ah</a:t>
            </a:r>
            <a:br>
              <a:rPr lang="en-US" dirty="0" smtClean="0"/>
            </a:br>
            <a:r>
              <a:rPr lang="en-US" dirty="0" smtClean="0"/>
              <a:t>Sub 1 GHz license-exempt operation Agenda for January 2014</a:t>
            </a:r>
          </a:p>
        </p:txBody>
      </p:sp>
      <p:sp>
        <p:nvSpPr>
          <p:cNvPr id="1031" name="Rectangle 6"/>
          <p:cNvSpPr>
            <a:spLocks noGrp="1" noChangeArrowheads="1"/>
          </p:cNvSpPr>
          <p:nvPr>
            <p:ph type="body" idx="1"/>
          </p:nvPr>
        </p:nvSpPr>
        <p:spPr>
          <a:xfrm>
            <a:off x="685800" y="2111622"/>
            <a:ext cx="7772400" cy="381000"/>
          </a:xfrm>
          <a:noFill/>
        </p:spPr>
        <p:txBody>
          <a:bodyPr/>
          <a:lstStyle/>
          <a:p>
            <a:pPr algn="ctr" eaLnBrk="1" hangingPunct="1">
              <a:buFontTx/>
              <a:buNone/>
            </a:pPr>
            <a:r>
              <a:rPr lang="en-US" sz="2000" dirty="0" smtClean="0"/>
              <a:t>Date:</a:t>
            </a:r>
            <a:r>
              <a:rPr lang="en-US" sz="2000" b="0" dirty="0" smtClean="0"/>
              <a:t> </a:t>
            </a:r>
            <a:r>
              <a:rPr lang="en-US" sz="2000" b="0" dirty="0" smtClean="0"/>
              <a:t>2014-01-22</a:t>
            </a:r>
            <a:endParaRPr lang="en-US" sz="2000" b="0" dirty="0" smtClean="0"/>
          </a:p>
        </p:txBody>
      </p:sp>
      <p:graphicFrame>
        <p:nvGraphicFramePr>
          <p:cNvPr id="1026" name="Object 11"/>
          <p:cNvGraphicFramePr>
            <a:graphicFrameLocks noChangeAspect="1"/>
          </p:cNvGraphicFramePr>
          <p:nvPr>
            <p:extLst>
              <p:ext uri="{D42A27DB-BD31-4B8C-83A1-F6EECF244321}">
                <p14:modId xmlns:p14="http://schemas.microsoft.com/office/powerpoint/2010/main" val="1381622836"/>
              </p:ext>
            </p:extLst>
          </p:nvPr>
        </p:nvGraphicFramePr>
        <p:xfrm>
          <a:off x="533400" y="2657475"/>
          <a:ext cx="7639050" cy="3638550"/>
        </p:xfrm>
        <a:graphic>
          <a:graphicData uri="http://schemas.openxmlformats.org/presentationml/2006/ole">
            <mc:AlternateContent xmlns:mc="http://schemas.openxmlformats.org/markup-compatibility/2006">
              <mc:Choice xmlns:v="urn:schemas-microsoft-com:vml" Requires="v">
                <p:oleObj spid="_x0000_s1389" name="Document" r:id="rId4" imgW="8687933" imgH="4145140" progId="Word.Document.8">
                  <p:embed/>
                </p:oleObj>
              </mc:Choice>
              <mc:Fallback>
                <p:oleObj name="Document" r:id="rId4" imgW="8687933" imgH="4145140" progId="Word.Document.8">
                  <p:embed/>
                  <p:pic>
                    <p:nvPicPr>
                      <p:cNvPr id="0" name="Picture 144"/>
                      <p:cNvPicPr>
                        <a:picLocks noChangeAspect="1" noChangeArrowheads="1"/>
                      </p:cNvPicPr>
                      <p:nvPr/>
                    </p:nvPicPr>
                    <p:blipFill>
                      <a:blip r:embed="rId5"/>
                      <a:srcRect/>
                      <a:stretch>
                        <a:fillRect/>
                      </a:stretch>
                    </p:blipFill>
                    <p:spPr bwMode="auto">
                      <a:xfrm>
                        <a:off x="533400" y="2657475"/>
                        <a:ext cx="7639050" cy="3638550"/>
                      </a:xfrm>
                      <a:prstGeom prst="rect">
                        <a:avLst/>
                      </a:prstGeom>
                      <a:noFill/>
                      <a:extLst/>
                    </p:spPr>
                  </p:pic>
                </p:oleObj>
              </mc:Fallback>
            </mc:AlternateContent>
          </a:graphicData>
        </a:graphic>
      </p:graphicFrame>
      <p:sp>
        <p:nvSpPr>
          <p:cNvPr id="1032" name="Rectangle 12"/>
          <p:cNvSpPr>
            <a:spLocks noChangeArrowheads="1"/>
          </p:cNvSpPr>
          <p:nvPr/>
        </p:nvSpPr>
        <p:spPr bwMode="auto">
          <a:xfrm>
            <a:off x="533400" y="2320925"/>
            <a:ext cx="1447800" cy="381000"/>
          </a:xfrm>
          <a:prstGeom prst="rect">
            <a:avLst/>
          </a:prstGeom>
          <a:noFill/>
          <a:ln w="9525">
            <a:noFill/>
            <a:miter lim="800000"/>
            <a:headEnd/>
            <a:tailEnd/>
          </a:ln>
        </p:spPr>
        <p:txBody>
          <a:bodyPr lIns="92075" tIns="46038" rIns="92075" bIns="46038"/>
          <a:lstStyle/>
          <a:p>
            <a:pPr marL="342900" indent="-342900">
              <a:spcBef>
                <a:spcPct val="20000"/>
              </a:spcBef>
            </a:pPr>
            <a:r>
              <a:rPr lang="en-US" sz="2000" b="1" dirty="0"/>
              <a:t>Authors:</a:t>
            </a:r>
            <a:endParaRPr lang="en-US" sz="20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(Tuesday </a:t>
            </a:r>
            <a:r>
              <a:rPr lang="en-US" altLang="ko-KR" dirty="0" smtClean="0"/>
              <a:t>PM1</a:t>
            </a:r>
            <a:r>
              <a:rPr lang="en-US" altLang="ko-KR" dirty="0"/>
              <a:t>)</a:t>
            </a:r>
            <a:endParaRPr lang="en-US" dirty="0"/>
          </a:p>
        </p:txBody>
      </p:sp>
      <p:sp>
        <p:nvSpPr>
          <p:cNvPr id="3" name="Content Placeholder 2"/>
          <p:cNvSpPr>
            <a:spLocks noGrp="1"/>
          </p:cNvSpPr>
          <p:nvPr>
            <p:ph idx="1"/>
          </p:nvPr>
        </p:nvSpPr>
        <p:spPr/>
        <p:txBody>
          <a:bodyPr/>
          <a:lstStyle/>
          <a:p>
            <a:r>
              <a:rPr lang="en-US" dirty="0" smtClean="0"/>
              <a:t>MAC</a:t>
            </a:r>
          </a:p>
          <a:p>
            <a:pPr lvl="1"/>
            <a:r>
              <a:rPr lang="en-US" altLang="ko-KR" dirty="0" smtClean="0">
                <a:solidFill>
                  <a:schemeClr val="bg2"/>
                </a:solidFill>
              </a:rPr>
              <a:t>lb200-clause-9-47-and-9-47-1-comment-resolution </a:t>
            </a:r>
            <a:r>
              <a:rPr lang="en-US" altLang="ko-KR" dirty="0">
                <a:solidFill>
                  <a:schemeClr val="bg2"/>
                </a:solidFill>
              </a:rPr>
              <a:t>(11-14/0103r0, James)</a:t>
            </a:r>
          </a:p>
          <a:p>
            <a:pPr lvl="1"/>
            <a:r>
              <a:rPr lang="en-US" altLang="ko-KR" dirty="0">
                <a:solidFill>
                  <a:schemeClr val="bg2"/>
                </a:solidFill>
              </a:rPr>
              <a:t>lb200-clause-4-47-4-comment-resolution (11-14/0104r0, James)</a:t>
            </a:r>
          </a:p>
          <a:p>
            <a:pPr lvl="1"/>
            <a:r>
              <a:rPr lang="en-US" altLang="ko-KR" dirty="0" smtClean="0">
                <a:solidFill>
                  <a:schemeClr val="bg2"/>
                </a:solidFill>
              </a:rPr>
              <a:t>lb200-clause-4-16-comment-resolution (11-14/0105r0, James) </a:t>
            </a:r>
            <a:endParaRPr lang="en-US" altLang="ko-KR" dirty="0">
              <a:solidFill>
                <a:schemeClr val="bg2"/>
              </a:solidFill>
            </a:endParaRPr>
          </a:p>
          <a:p>
            <a:pPr lvl="1"/>
            <a:endParaRPr lang="en-US" dirty="0"/>
          </a:p>
        </p:txBody>
      </p:sp>
      <p:sp>
        <p:nvSpPr>
          <p:cNvPr id="4" name="Date Placeholder 3"/>
          <p:cNvSpPr>
            <a:spLocks noGrp="1"/>
          </p:cNvSpPr>
          <p:nvPr>
            <p:ph type="dt" sz="half" idx="10"/>
          </p:nvPr>
        </p:nvSpPr>
        <p:spPr/>
        <p:txBody>
          <a:bodyPr/>
          <a:lstStyle/>
          <a:p>
            <a:pPr>
              <a:defRPr/>
            </a:pPr>
            <a:r>
              <a:rPr lang="en-US" smtClean="0"/>
              <a:t>January 2014</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10</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dirty="0" err="1" smtClean="0"/>
              <a:t>Yongho</a:t>
            </a:r>
            <a:r>
              <a:rPr lang="en-US" dirty="0" smtClean="0"/>
              <a:t> </a:t>
            </a:r>
            <a:r>
              <a:rPr lang="en-US" dirty="0" err="1" smtClean="0"/>
              <a:t>Seok</a:t>
            </a:r>
            <a:r>
              <a:rPr lang="en-US" dirty="0" smtClean="0"/>
              <a:t> (LG Electronics)</a:t>
            </a:r>
          </a:p>
        </p:txBody>
      </p:sp>
    </p:spTree>
    <p:extLst>
      <p:ext uri="{BB962C8B-B14F-4D97-AF65-F5344CB8AC3E}">
        <p14:creationId xmlns:p14="http://schemas.microsoft.com/office/powerpoint/2010/main" val="354965083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cont. </a:t>
            </a:r>
            <a:r>
              <a:rPr lang="en-US" altLang="ko-KR" dirty="0" smtClean="0"/>
              <a:t>(Wednesday AM1</a:t>
            </a:r>
            <a:r>
              <a:rPr lang="en-US" altLang="ko-KR" dirty="0"/>
              <a:t>)</a:t>
            </a:r>
            <a:endParaRPr lang="en-US" dirty="0"/>
          </a:p>
        </p:txBody>
      </p:sp>
      <p:sp>
        <p:nvSpPr>
          <p:cNvPr id="3" name="Content Placeholder 2"/>
          <p:cNvSpPr>
            <a:spLocks noGrp="1"/>
          </p:cNvSpPr>
          <p:nvPr>
            <p:ph idx="1"/>
          </p:nvPr>
        </p:nvSpPr>
        <p:spPr/>
        <p:txBody>
          <a:bodyPr/>
          <a:lstStyle/>
          <a:p>
            <a:r>
              <a:rPr lang="en-US" dirty="0"/>
              <a:t>Submissions made during conference calls and ready for motion on Wednesday </a:t>
            </a:r>
            <a:r>
              <a:rPr lang="en-US" dirty="0" smtClean="0"/>
              <a:t>PM1 </a:t>
            </a:r>
            <a:br>
              <a:rPr lang="en-US" dirty="0" smtClean="0"/>
            </a:br>
            <a:r>
              <a:rPr lang="en-US" dirty="0" smtClean="0"/>
              <a:t>(postponed from Wednesday AM1)</a:t>
            </a:r>
          </a:p>
          <a:p>
            <a:pPr lvl="1"/>
            <a:r>
              <a:rPr lang="pt-BR" altLang="ko-KR" dirty="0" smtClean="0"/>
              <a:t>11-13/1515r2</a:t>
            </a:r>
            <a:r>
              <a:rPr lang="pt-BR" altLang="ko-KR" dirty="0"/>
              <a:t>, 11-13/1511r3, 11-13/1512r1, 11-13/1513r0, 11-13/1518r0, 11-13/1519r1, 11-13/1521r0, 11-13/1522r0, 11-13/1523r0, 11-13/1530r0, 11-13/1531r0, 11-14/0019r0, 11-14/0020r1, 11-14/0031r0, </a:t>
            </a:r>
            <a:r>
              <a:rPr lang="pt-BR" altLang="ko-KR" dirty="0" smtClean="0"/>
              <a:t>11-14-0021r1</a:t>
            </a:r>
            <a:endParaRPr lang="pt-BR" altLang="ko-KR" dirty="0"/>
          </a:p>
          <a:p>
            <a:endParaRPr lang="ko-KR" altLang="en-US" dirty="0"/>
          </a:p>
          <a:p>
            <a:endParaRPr lang="en-US" dirty="0"/>
          </a:p>
        </p:txBody>
      </p:sp>
      <p:sp>
        <p:nvSpPr>
          <p:cNvPr id="4" name="Date Placeholder 3"/>
          <p:cNvSpPr>
            <a:spLocks noGrp="1"/>
          </p:cNvSpPr>
          <p:nvPr>
            <p:ph type="dt" sz="half" idx="10"/>
          </p:nvPr>
        </p:nvSpPr>
        <p:spPr/>
        <p:txBody>
          <a:bodyPr/>
          <a:lstStyle/>
          <a:p>
            <a:pPr>
              <a:defRPr/>
            </a:pPr>
            <a:r>
              <a:rPr lang="en-US" smtClean="0"/>
              <a:t>January 2014</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11</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dirty="0" err="1" smtClean="0"/>
              <a:t>Yongho</a:t>
            </a:r>
            <a:r>
              <a:rPr lang="en-US" dirty="0" smtClean="0"/>
              <a:t> </a:t>
            </a:r>
            <a:r>
              <a:rPr lang="en-US" dirty="0" err="1" smtClean="0"/>
              <a:t>Seok</a:t>
            </a:r>
            <a:r>
              <a:rPr lang="en-US" dirty="0" smtClean="0"/>
              <a:t> (LG Electronics)</a:t>
            </a:r>
          </a:p>
        </p:txBody>
      </p:sp>
    </p:spTree>
    <p:extLst>
      <p:ext uri="{BB962C8B-B14F-4D97-AF65-F5344CB8AC3E}">
        <p14:creationId xmlns:p14="http://schemas.microsoft.com/office/powerpoint/2010/main" val="210057690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cont. </a:t>
            </a:r>
            <a:r>
              <a:rPr lang="en-US" altLang="ko-KR" dirty="0" smtClean="0"/>
              <a:t>(Wednesday AM1</a:t>
            </a:r>
            <a:r>
              <a:rPr lang="en-US" altLang="ko-KR" dirty="0"/>
              <a:t>)</a:t>
            </a:r>
            <a:endParaRPr lang="en-US" dirty="0"/>
          </a:p>
        </p:txBody>
      </p:sp>
      <p:sp>
        <p:nvSpPr>
          <p:cNvPr id="3" name="Content Placeholder 2"/>
          <p:cNvSpPr>
            <a:spLocks noGrp="1"/>
          </p:cNvSpPr>
          <p:nvPr>
            <p:ph idx="1"/>
          </p:nvPr>
        </p:nvSpPr>
        <p:spPr/>
        <p:txBody>
          <a:bodyPr/>
          <a:lstStyle/>
          <a:p>
            <a:r>
              <a:rPr lang="en-US" altLang="ko-KR" dirty="0"/>
              <a:t>PHY and MAC</a:t>
            </a:r>
          </a:p>
          <a:p>
            <a:pPr lvl="1"/>
            <a:r>
              <a:rPr lang="en-US" altLang="ko-KR" dirty="0" smtClean="0">
                <a:solidFill>
                  <a:schemeClr val="bg2"/>
                </a:solidFill>
              </a:rPr>
              <a:t>Comment </a:t>
            </a:r>
            <a:r>
              <a:rPr lang="en-US" altLang="ko-KR" dirty="0">
                <a:solidFill>
                  <a:schemeClr val="bg2"/>
                </a:solidFill>
              </a:rPr>
              <a:t>Resolutions for Clauses 24.1&amp;24.3 – Part I (11-14/0121r0, </a:t>
            </a:r>
            <a:r>
              <a:rPr lang="en-US" altLang="ko-KR" dirty="0" err="1">
                <a:solidFill>
                  <a:schemeClr val="bg2"/>
                </a:solidFill>
              </a:rPr>
              <a:t>Hongyuan</a:t>
            </a:r>
            <a:r>
              <a:rPr lang="en-US" altLang="ko-KR" dirty="0" smtClean="0">
                <a:solidFill>
                  <a:schemeClr val="bg2"/>
                </a:solidFill>
              </a:rPr>
              <a:t>)</a:t>
            </a:r>
          </a:p>
          <a:p>
            <a:pPr lvl="1"/>
            <a:r>
              <a:rPr lang="en-US" altLang="ko-KR" dirty="0" smtClean="0"/>
              <a:t> </a:t>
            </a:r>
            <a:r>
              <a:rPr lang="en-US" altLang="ko-KR" dirty="0" smtClean="0">
                <a:solidFill>
                  <a:schemeClr val="bg2"/>
                </a:solidFill>
              </a:rPr>
              <a:t>LB200-MAC-Resolution-Clause-9-42-1 </a:t>
            </a:r>
            <a:r>
              <a:rPr lang="en-US" altLang="ko-KR" dirty="0">
                <a:solidFill>
                  <a:schemeClr val="bg2"/>
                </a:solidFill>
              </a:rPr>
              <a:t>(11-14/0102r0, Young-</a:t>
            </a:r>
            <a:r>
              <a:rPr lang="en-US" altLang="ko-KR" dirty="0" err="1">
                <a:solidFill>
                  <a:schemeClr val="bg2"/>
                </a:solidFill>
              </a:rPr>
              <a:t>Hoon</a:t>
            </a:r>
            <a:r>
              <a:rPr lang="en-US" altLang="ko-KR" dirty="0" smtClean="0">
                <a:solidFill>
                  <a:schemeClr val="bg2"/>
                </a:solidFill>
              </a:rPr>
              <a:t>)</a:t>
            </a:r>
          </a:p>
          <a:p>
            <a:pPr lvl="1"/>
            <a:r>
              <a:rPr lang="en-US" altLang="ko-KR" dirty="0" smtClean="0">
                <a:solidFill>
                  <a:schemeClr val="bg2"/>
                </a:solidFill>
              </a:rPr>
              <a:t>LB200-MAC-Resolution-Clause-9_20_2_4</a:t>
            </a:r>
            <a:r>
              <a:rPr lang="en-US" altLang="ko-KR" dirty="0">
                <a:solidFill>
                  <a:schemeClr val="bg2"/>
                </a:solidFill>
              </a:rPr>
              <a:t>+ (11-14/0075r0, Alfred) </a:t>
            </a:r>
            <a:endParaRPr lang="en-US" altLang="ko-KR" dirty="0" smtClean="0">
              <a:solidFill>
                <a:schemeClr val="bg2"/>
              </a:solidFill>
            </a:endParaRPr>
          </a:p>
          <a:p>
            <a:pPr lvl="1"/>
            <a:r>
              <a:rPr lang="en-US" altLang="ko-KR" dirty="0">
                <a:solidFill>
                  <a:schemeClr val="bg2"/>
                </a:solidFill>
              </a:rPr>
              <a:t>comments resolution for section 9.20.5.6 (11-14/0122r0, Chao-Chun)</a:t>
            </a:r>
            <a:r>
              <a:rPr lang="en-US" altLang="ko-KR" dirty="0"/>
              <a:t> </a:t>
            </a:r>
            <a:endParaRPr lang="en-US" altLang="ko-KR" dirty="0">
              <a:solidFill>
                <a:schemeClr val="bg2"/>
              </a:solidFill>
            </a:endParaRPr>
          </a:p>
        </p:txBody>
      </p:sp>
      <p:sp>
        <p:nvSpPr>
          <p:cNvPr id="4" name="Date Placeholder 3"/>
          <p:cNvSpPr>
            <a:spLocks noGrp="1"/>
          </p:cNvSpPr>
          <p:nvPr>
            <p:ph type="dt" sz="half" idx="10"/>
          </p:nvPr>
        </p:nvSpPr>
        <p:spPr/>
        <p:txBody>
          <a:bodyPr/>
          <a:lstStyle/>
          <a:p>
            <a:pPr>
              <a:defRPr/>
            </a:pPr>
            <a:r>
              <a:rPr lang="en-US" smtClean="0"/>
              <a:t>January 2014</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12</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dirty="0" err="1" smtClean="0"/>
              <a:t>Yongho</a:t>
            </a:r>
            <a:r>
              <a:rPr lang="en-US" dirty="0" smtClean="0"/>
              <a:t> </a:t>
            </a:r>
            <a:r>
              <a:rPr lang="en-US" dirty="0" err="1" smtClean="0"/>
              <a:t>Seok</a:t>
            </a:r>
            <a:r>
              <a:rPr lang="en-US" dirty="0" smtClean="0"/>
              <a:t> (LG Electronics)</a:t>
            </a:r>
          </a:p>
        </p:txBody>
      </p:sp>
    </p:spTree>
    <p:extLst>
      <p:ext uri="{BB962C8B-B14F-4D97-AF65-F5344CB8AC3E}">
        <p14:creationId xmlns:p14="http://schemas.microsoft.com/office/powerpoint/2010/main" val="21761741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cont. (Wednesday </a:t>
            </a:r>
            <a:r>
              <a:rPr lang="en-US" altLang="ko-KR" dirty="0" smtClean="0"/>
              <a:t>PM1</a:t>
            </a:r>
            <a:r>
              <a:rPr lang="en-US" altLang="ko-KR" dirty="0"/>
              <a:t>)</a:t>
            </a:r>
            <a:endParaRPr lang="en-US" dirty="0"/>
          </a:p>
        </p:txBody>
      </p:sp>
      <p:sp>
        <p:nvSpPr>
          <p:cNvPr id="3" name="Content Placeholder 2"/>
          <p:cNvSpPr>
            <a:spLocks noGrp="1"/>
          </p:cNvSpPr>
          <p:nvPr>
            <p:ph idx="1"/>
          </p:nvPr>
        </p:nvSpPr>
        <p:spPr/>
        <p:txBody>
          <a:bodyPr/>
          <a:lstStyle/>
          <a:p>
            <a:r>
              <a:rPr lang="en-US" dirty="0" smtClean="0"/>
              <a:t>PHY and MAC</a:t>
            </a:r>
            <a:endParaRPr lang="en-US" dirty="0" smtClean="0"/>
          </a:p>
          <a:p>
            <a:pPr lvl="1"/>
            <a:r>
              <a:rPr lang="en-US" altLang="ko-KR" dirty="0"/>
              <a:t>CIDs 1301, 1304, 1305, 1746, 1748, 1750, 1752, 1757, 1758 (11-14/0121r1, </a:t>
            </a:r>
            <a:r>
              <a:rPr lang="en-US" altLang="ko-KR" dirty="0" err="1"/>
              <a:t>Hongyuan</a:t>
            </a:r>
            <a:r>
              <a:rPr lang="en-US" altLang="ko-KR" dirty="0" smtClean="0"/>
              <a:t>)</a:t>
            </a:r>
            <a:endParaRPr lang="en-US" altLang="ko-KR" dirty="0" smtClean="0"/>
          </a:p>
          <a:p>
            <a:pPr lvl="1"/>
            <a:r>
              <a:rPr lang="en-US" altLang="ko-KR" dirty="0" smtClean="0"/>
              <a:t>lb200-clause-8-4-1-47-1,8-4-1-53,8-4-2-1 </a:t>
            </a:r>
            <a:r>
              <a:rPr lang="en-US" altLang="ko-KR" dirty="0" smtClean="0"/>
              <a:t>(11-14/0142r0, Chao-Chun)</a:t>
            </a:r>
          </a:p>
          <a:p>
            <a:pPr lvl="1"/>
            <a:r>
              <a:rPr lang="en-US" altLang="ko-KR" dirty="0" smtClean="0"/>
              <a:t>Comment </a:t>
            </a:r>
            <a:r>
              <a:rPr lang="en-US" altLang="ko-KR" dirty="0"/>
              <a:t>Resolution for </a:t>
            </a:r>
            <a:r>
              <a:rPr lang="en-US" altLang="ko-KR" dirty="0" err="1"/>
              <a:t>Subclause</a:t>
            </a:r>
            <a:r>
              <a:rPr lang="en-US" altLang="ko-KR" dirty="0"/>
              <a:t> 8.2.4.2 </a:t>
            </a:r>
            <a:r>
              <a:rPr lang="en-US" altLang="ko-KR" dirty="0" smtClean="0"/>
              <a:t>(11-14/0128r0, </a:t>
            </a:r>
            <a:r>
              <a:rPr lang="en-US" altLang="ko-KR" dirty="0" err="1" smtClean="0"/>
              <a:t>Liwen</a:t>
            </a:r>
            <a:r>
              <a:rPr lang="en-US" altLang="ko-KR" dirty="0" smtClean="0"/>
              <a:t>) </a:t>
            </a:r>
            <a:endParaRPr lang="en-US" altLang="ko-KR" dirty="0"/>
          </a:p>
          <a:p>
            <a:pPr lvl="1"/>
            <a:r>
              <a:rPr lang="en-US" altLang="ko-KR" dirty="0" smtClean="0"/>
              <a:t>Comment </a:t>
            </a:r>
            <a:r>
              <a:rPr lang="en-US" altLang="ko-KR" dirty="0"/>
              <a:t>Resolution for </a:t>
            </a:r>
            <a:r>
              <a:rPr lang="en-US" altLang="ko-KR" dirty="0" err="1"/>
              <a:t>Subclause</a:t>
            </a:r>
            <a:r>
              <a:rPr lang="en-US" altLang="ko-KR" dirty="0"/>
              <a:t> 8.2.4.1.2, 8.2.4.1.3, 8.2.4.1.4 </a:t>
            </a:r>
            <a:r>
              <a:rPr lang="en-US" altLang="ko-KR" dirty="0" smtClean="0"/>
              <a:t>(11-14/0126r0, </a:t>
            </a:r>
            <a:r>
              <a:rPr lang="en-US" altLang="ko-KR" dirty="0" err="1" smtClean="0"/>
              <a:t>Liwen</a:t>
            </a:r>
            <a:r>
              <a:rPr lang="en-US" altLang="ko-KR" dirty="0" smtClean="0"/>
              <a:t>) </a:t>
            </a:r>
            <a:endParaRPr lang="en-US" altLang="ko-KR" dirty="0"/>
          </a:p>
          <a:p>
            <a:pPr lvl="1"/>
            <a:r>
              <a:rPr lang="en-US" altLang="ko-KR" dirty="0" smtClean="0"/>
              <a:t>LB200 </a:t>
            </a:r>
            <a:r>
              <a:rPr lang="en-US" altLang="ko-KR" dirty="0"/>
              <a:t>MAC Comment Resolution Clause 8.2.4.1.11 </a:t>
            </a:r>
            <a:r>
              <a:rPr lang="en-US" altLang="ko-KR" dirty="0" smtClean="0"/>
              <a:t>(11-14/0125r0, </a:t>
            </a:r>
            <a:r>
              <a:rPr lang="en-US" altLang="ko-KR" dirty="0" err="1" smtClean="0"/>
              <a:t>Liwen</a:t>
            </a:r>
            <a:r>
              <a:rPr lang="en-US" altLang="ko-KR" dirty="0" smtClean="0"/>
              <a:t>)</a:t>
            </a:r>
          </a:p>
          <a:p>
            <a:pPr lvl="1"/>
            <a:r>
              <a:rPr lang="en-US" altLang="ko-KR" dirty="0" smtClean="0"/>
              <a:t>LB200 </a:t>
            </a:r>
            <a:r>
              <a:rPr lang="en-US" altLang="ko-KR" dirty="0"/>
              <a:t>MAC Resolution Clause 8.2.4.1.1 </a:t>
            </a:r>
            <a:r>
              <a:rPr lang="en-US" altLang="ko-KR" dirty="0" smtClean="0"/>
              <a:t>(11-14/0123r0, </a:t>
            </a:r>
            <a:r>
              <a:rPr lang="en-US" altLang="ko-KR" dirty="0" err="1" smtClean="0"/>
              <a:t>Liwen</a:t>
            </a:r>
            <a:r>
              <a:rPr lang="en-US" altLang="ko-KR" dirty="0" smtClean="0"/>
              <a:t>) </a:t>
            </a:r>
          </a:p>
          <a:p>
            <a:pPr lvl="1"/>
            <a:r>
              <a:rPr lang="en-US" altLang="ko-KR" dirty="0" err="1" smtClean="0"/>
              <a:t>Multirate</a:t>
            </a:r>
            <a:r>
              <a:rPr lang="en-US" altLang="ko-KR" dirty="0" smtClean="0"/>
              <a:t> </a:t>
            </a:r>
            <a:r>
              <a:rPr lang="en-US" altLang="ko-KR" dirty="0"/>
              <a:t>Support </a:t>
            </a:r>
            <a:r>
              <a:rPr lang="en-US" altLang="ko-KR" dirty="0" smtClean="0"/>
              <a:t>(11-14/0139r0, Amin) </a:t>
            </a:r>
            <a:endParaRPr lang="en-US" altLang="ko-KR" dirty="0"/>
          </a:p>
          <a:p>
            <a:pPr lvl="1"/>
            <a:endParaRPr lang="en-US" altLang="ko-KR" dirty="0" smtClean="0"/>
          </a:p>
          <a:p>
            <a:pPr lvl="1"/>
            <a:endParaRPr lang="en-US" altLang="ko-KR" dirty="0"/>
          </a:p>
          <a:p>
            <a:pPr lvl="1"/>
            <a:endParaRPr lang="en-US" altLang="ko-KR" dirty="0" smtClean="0"/>
          </a:p>
          <a:p>
            <a:pPr lvl="1"/>
            <a:endParaRPr lang="en-US" dirty="0"/>
          </a:p>
        </p:txBody>
      </p:sp>
      <p:sp>
        <p:nvSpPr>
          <p:cNvPr id="4" name="Date Placeholder 3"/>
          <p:cNvSpPr>
            <a:spLocks noGrp="1"/>
          </p:cNvSpPr>
          <p:nvPr>
            <p:ph type="dt" sz="half" idx="10"/>
          </p:nvPr>
        </p:nvSpPr>
        <p:spPr/>
        <p:txBody>
          <a:bodyPr/>
          <a:lstStyle/>
          <a:p>
            <a:pPr>
              <a:defRPr/>
            </a:pPr>
            <a:r>
              <a:rPr lang="en-US" smtClean="0"/>
              <a:t>January 2014</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13</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dirty="0" err="1" smtClean="0"/>
              <a:t>Yongho</a:t>
            </a:r>
            <a:r>
              <a:rPr lang="en-US" dirty="0" smtClean="0"/>
              <a:t> </a:t>
            </a:r>
            <a:r>
              <a:rPr lang="en-US" dirty="0" err="1" smtClean="0"/>
              <a:t>Seok</a:t>
            </a:r>
            <a:r>
              <a:rPr lang="en-US" dirty="0" smtClean="0"/>
              <a:t> (LG Electronics)</a:t>
            </a:r>
          </a:p>
        </p:txBody>
      </p:sp>
    </p:spTree>
    <p:extLst>
      <p:ext uri="{BB962C8B-B14F-4D97-AF65-F5344CB8AC3E}">
        <p14:creationId xmlns:p14="http://schemas.microsoft.com/office/powerpoint/2010/main" val="245031777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cont. (Wednesday </a:t>
            </a:r>
            <a:r>
              <a:rPr lang="en-US" altLang="ko-KR" dirty="0" smtClean="0"/>
              <a:t>PM1</a:t>
            </a:r>
            <a:r>
              <a:rPr lang="en-US" altLang="ko-KR" dirty="0"/>
              <a:t>)</a:t>
            </a:r>
            <a:endParaRPr lang="en-US" dirty="0"/>
          </a:p>
        </p:txBody>
      </p:sp>
      <p:sp>
        <p:nvSpPr>
          <p:cNvPr id="3" name="Content Placeholder 2"/>
          <p:cNvSpPr>
            <a:spLocks noGrp="1"/>
          </p:cNvSpPr>
          <p:nvPr>
            <p:ph idx="1"/>
          </p:nvPr>
        </p:nvSpPr>
        <p:spPr/>
        <p:txBody>
          <a:bodyPr/>
          <a:lstStyle/>
          <a:p>
            <a:r>
              <a:rPr lang="en-US" dirty="0" smtClean="0"/>
              <a:t>MAC</a:t>
            </a:r>
          </a:p>
          <a:p>
            <a:pPr lvl="1"/>
            <a:r>
              <a:rPr lang="en-US" altLang="ko-KR" dirty="0" smtClean="0"/>
              <a:t>lb200-clause-8-4-2-170f-comment-resolution (11-14/0147r0, George) </a:t>
            </a:r>
            <a:endParaRPr lang="en-US" altLang="ko-KR" dirty="0"/>
          </a:p>
          <a:p>
            <a:pPr lvl="1"/>
            <a:r>
              <a:rPr lang="en-US" altLang="ko-KR" dirty="0" smtClean="0"/>
              <a:t>lb200-clause-9-47-3-comment-resolution (11-14/0146r0, George</a:t>
            </a:r>
            <a:r>
              <a:rPr lang="en-US" altLang="ko-KR" dirty="0" smtClean="0"/>
              <a:t>)</a:t>
            </a:r>
          </a:p>
          <a:p>
            <a:pPr lvl="1"/>
            <a:r>
              <a:rPr lang="en-US" altLang="ko-KR" dirty="0"/>
              <a:t>LB200-MAC-Resolution-Clause-9_3_2_5a_and_9_3_2_6 (11-14/0081r0, Alfred)</a:t>
            </a:r>
          </a:p>
          <a:p>
            <a:pPr lvl="1"/>
            <a:r>
              <a:rPr lang="en-US" altLang="ko-KR" dirty="0"/>
              <a:t>LB200-MAC-Resolution-Clause-11 (11-14/0080r0, Alfred) </a:t>
            </a:r>
          </a:p>
          <a:p>
            <a:pPr lvl="1"/>
            <a:r>
              <a:rPr lang="en-US" altLang="ko-KR" dirty="0"/>
              <a:t>LB200-MAC-Resolution-Clause-9_40a (11-14/0079r0, Alfred)</a:t>
            </a:r>
          </a:p>
          <a:p>
            <a:pPr lvl="1"/>
            <a:r>
              <a:rPr lang="en-US" altLang="ko-KR" dirty="0"/>
              <a:t>LB200-MAC-Resolution-10_2_2_2 (11-14/0073r0, Alfred)</a:t>
            </a:r>
          </a:p>
          <a:p>
            <a:pPr lvl="1"/>
            <a:endParaRPr lang="en-US" altLang="ko-KR" dirty="0" smtClean="0"/>
          </a:p>
          <a:p>
            <a:pPr lvl="1"/>
            <a:endParaRPr lang="en-US" altLang="ko-KR" dirty="0" smtClean="0"/>
          </a:p>
          <a:p>
            <a:pPr lvl="1"/>
            <a:endParaRPr lang="en-US" altLang="ko-KR" dirty="0"/>
          </a:p>
          <a:p>
            <a:pPr lvl="1"/>
            <a:endParaRPr lang="en-US" altLang="ko-KR" dirty="0" smtClean="0"/>
          </a:p>
          <a:p>
            <a:pPr lvl="1"/>
            <a:endParaRPr lang="en-US" dirty="0"/>
          </a:p>
        </p:txBody>
      </p:sp>
      <p:sp>
        <p:nvSpPr>
          <p:cNvPr id="4" name="Date Placeholder 3"/>
          <p:cNvSpPr>
            <a:spLocks noGrp="1"/>
          </p:cNvSpPr>
          <p:nvPr>
            <p:ph type="dt" sz="half" idx="10"/>
          </p:nvPr>
        </p:nvSpPr>
        <p:spPr/>
        <p:txBody>
          <a:bodyPr/>
          <a:lstStyle/>
          <a:p>
            <a:pPr>
              <a:defRPr/>
            </a:pPr>
            <a:r>
              <a:rPr lang="en-US" smtClean="0"/>
              <a:t>January 2014</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14</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dirty="0" err="1" smtClean="0"/>
              <a:t>Yongho</a:t>
            </a:r>
            <a:r>
              <a:rPr lang="en-US" dirty="0" smtClean="0"/>
              <a:t> </a:t>
            </a:r>
            <a:r>
              <a:rPr lang="en-US" dirty="0" err="1" smtClean="0"/>
              <a:t>Seok</a:t>
            </a:r>
            <a:r>
              <a:rPr lang="en-US" dirty="0" smtClean="0"/>
              <a:t> (LG Electronics)</a:t>
            </a:r>
          </a:p>
        </p:txBody>
      </p:sp>
    </p:spTree>
    <p:extLst>
      <p:ext uri="{BB962C8B-B14F-4D97-AF65-F5344CB8AC3E}">
        <p14:creationId xmlns:p14="http://schemas.microsoft.com/office/powerpoint/2010/main" val="317507896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cont. </a:t>
            </a:r>
            <a:r>
              <a:rPr lang="en-US" altLang="ko-KR" dirty="0" smtClean="0"/>
              <a:t>(Thursday AM2)</a:t>
            </a:r>
            <a:endParaRPr lang="en-US" dirty="0"/>
          </a:p>
        </p:txBody>
      </p:sp>
      <p:sp>
        <p:nvSpPr>
          <p:cNvPr id="3" name="Content Placeholder 2"/>
          <p:cNvSpPr>
            <a:spLocks noGrp="1"/>
          </p:cNvSpPr>
          <p:nvPr>
            <p:ph idx="1"/>
          </p:nvPr>
        </p:nvSpPr>
        <p:spPr/>
        <p:txBody>
          <a:bodyPr/>
          <a:lstStyle/>
          <a:p>
            <a:r>
              <a:rPr lang="en-US" altLang="ko-KR" dirty="0" smtClean="0"/>
              <a:t>MAC</a:t>
            </a:r>
            <a:endParaRPr lang="en-US" altLang="ko-KR" dirty="0"/>
          </a:p>
          <a:p>
            <a:pPr lvl="1"/>
            <a:r>
              <a:rPr lang="en-US" dirty="0" smtClean="0"/>
              <a:t>TBD</a:t>
            </a:r>
            <a:endParaRPr lang="en-US" dirty="0"/>
          </a:p>
        </p:txBody>
      </p:sp>
      <p:sp>
        <p:nvSpPr>
          <p:cNvPr id="4" name="Date Placeholder 3"/>
          <p:cNvSpPr>
            <a:spLocks noGrp="1"/>
          </p:cNvSpPr>
          <p:nvPr>
            <p:ph type="dt" sz="half" idx="10"/>
          </p:nvPr>
        </p:nvSpPr>
        <p:spPr/>
        <p:txBody>
          <a:bodyPr/>
          <a:lstStyle/>
          <a:p>
            <a:pPr>
              <a:defRPr/>
            </a:pPr>
            <a:r>
              <a:rPr lang="en-US" smtClean="0"/>
              <a:t>January 2014</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15</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dirty="0" err="1" smtClean="0"/>
              <a:t>Yongho</a:t>
            </a:r>
            <a:r>
              <a:rPr lang="en-US" dirty="0" smtClean="0"/>
              <a:t> </a:t>
            </a:r>
            <a:r>
              <a:rPr lang="en-US" dirty="0" err="1" smtClean="0"/>
              <a:t>Seok</a:t>
            </a:r>
            <a:r>
              <a:rPr lang="en-US" dirty="0" smtClean="0"/>
              <a:t> (LG Electronics)</a:t>
            </a:r>
          </a:p>
        </p:txBody>
      </p:sp>
    </p:spTree>
    <p:extLst>
      <p:ext uri="{BB962C8B-B14F-4D97-AF65-F5344CB8AC3E}">
        <p14:creationId xmlns:p14="http://schemas.microsoft.com/office/powerpoint/2010/main" val="117957395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cont. </a:t>
            </a:r>
            <a:r>
              <a:rPr lang="en-US" altLang="ko-KR" dirty="0" smtClean="0"/>
              <a:t>(Thursday PM2)</a:t>
            </a:r>
            <a:endParaRPr lang="en-US" dirty="0"/>
          </a:p>
        </p:txBody>
      </p:sp>
      <p:sp>
        <p:nvSpPr>
          <p:cNvPr id="3" name="Content Placeholder 2"/>
          <p:cNvSpPr>
            <a:spLocks noGrp="1"/>
          </p:cNvSpPr>
          <p:nvPr>
            <p:ph idx="1"/>
          </p:nvPr>
        </p:nvSpPr>
        <p:spPr/>
        <p:txBody>
          <a:bodyPr/>
          <a:lstStyle/>
          <a:p>
            <a:r>
              <a:rPr lang="en-US" altLang="ko-KR" dirty="0"/>
              <a:t>Submissions made during </a:t>
            </a:r>
            <a:r>
              <a:rPr lang="en-US" altLang="ko-KR" dirty="0" smtClean="0"/>
              <a:t>January F2F meeting </a:t>
            </a:r>
            <a:r>
              <a:rPr lang="en-US" altLang="ko-KR" dirty="0"/>
              <a:t>and ready for motion on </a:t>
            </a:r>
            <a:r>
              <a:rPr lang="en-US" altLang="ko-KR" dirty="0" smtClean="0"/>
              <a:t>Thursday PM2</a:t>
            </a:r>
            <a:endParaRPr lang="en-US" altLang="ko-KR" dirty="0"/>
          </a:p>
          <a:p>
            <a:pPr lvl="1"/>
            <a:r>
              <a:rPr lang="en-US" dirty="0" smtClean="0"/>
              <a:t>TBD</a:t>
            </a:r>
            <a:endParaRPr lang="en-US" dirty="0"/>
          </a:p>
        </p:txBody>
      </p:sp>
      <p:sp>
        <p:nvSpPr>
          <p:cNvPr id="4" name="Date Placeholder 3"/>
          <p:cNvSpPr>
            <a:spLocks noGrp="1"/>
          </p:cNvSpPr>
          <p:nvPr>
            <p:ph type="dt" sz="half" idx="10"/>
          </p:nvPr>
        </p:nvSpPr>
        <p:spPr/>
        <p:txBody>
          <a:bodyPr/>
          <a:lstStyle/>
          <a:p>
            <a:pPr>
              <a:defRPr/>
            </a:pPr>
            <a:r>
              <a:rPr lang="en-US" smtClean="0"/>
              <a:t>January 2014</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16</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dirty="0" err="1" smtClean="0"/>
              <a:t>Yongho</a:t>
            </a:r>
            <a:r>
              <a:rPr lang="en-US" dirty="0" smtClean="0"/>
              <a:t> </a:t>
            </a:r>
            <a:r>
              <a:rPr lang="en-US" dirty="0" err="1" smtClean="0"/>
              <a:t>Seok</a:t>
            </a:r>
            <a:r>
              <a:rPr lang="en-US" dirty="0" smtClean="0"/>
              <a:t> (LG Electronics)</a:t>
            </a:r>
          </a:p>
        </p:txBody>
      </p:sp>
    </p:spTree>
    <p:extLst>
      <p:ext uri="{BB962C8B-B14F-4D97-AF65-F5344CB8AC3E}">
        <p14:creationId xmlns:p14="http://schemas.microsoft.com/office/powerpoint/2010/main" val="117957395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Task group document motions</a:t>
            </a:r>
            <a:endParaRPr lang="en-US" dirty="0"/>
          </a:p>
        </p:txBody>
      </p:sp>
      <p:sp>
        <p:nvSpPr>
          <p:cNvPr id="3" name="Content Placeholder 2"/>
          <p:cNvSpPr>
            <a:spLocks noGrp="1"/>
          </p:cNvSpPr>
          <p:nvPr>
            <p:ph idx="1"/>
          </p:nvPr>
        </p:nvSpPr>
        <p:spPr/>
        <p:txBody>
          <a:bodyPr/>
          <a:lstStyle/>
          <a:p>
            <a:pPr marL="609600" indent="-609600"/>
            <a:r>
              <a:rPr lang="en-US" dirty="0" smtClean="0"/>
              <a:t>Motion for update to draft text</a:t>
            </a:r>
          </a:p>
        </p:txBody>
      </p:sp>
      <p:sp>
        <p:nvSpPr>
          <p:cNvPr id="4" name="Date Placeholder 3"/>
          <p:cNvSpPr>
            <a:spLocks noGrp="1"/>
          </p:cNvSpPr>
          <p:nvPr>
            <p:ph type="dt" sz="half" idx="10"/>
          </p:nvPr>
        </p:nvSpPr>
        <p:spPr/>
        <p:txBody>
          <a:bodyPr/>
          <a:lstStyle/>
          <a:p>
            <a:pPr>
              <a:defRPr/>
            </a:pPr>
            <a:r>
              <a:rPr lang="en-US" smtClean="0"/>
              <a:t>January 2014</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17</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dirty="0" err="1" smtClean="0"/>
              <a:t>Yongho</a:t>
            </a:r>
            <a:r>
              <a:rPr lang="en-US" dirty="0" smtClean="0"/>
              <a:t> </a:t>
            </a:r>
            <a:r>
              <a:rPr lang="en-US" dirty="0" err="1" smtClean="0"/>
              <a:t>Seok</a:t>
            </a:r>
            <a:r>
              <a:rPr lang="en-US" dirty="0" smtClean="0"/>
              <a:t> (LG Electronics)</a:t>
            </a:r>
          </a:p>
        </p:txBody>
      </p:sp>
    </p:spTree>
    <p:extLst>
      <p:ext uri="{BB962C8B-B14F-4D97-AF65-F5344CB8AC3E}">
        <p14:creationId xmlns:p14="http://schemas.microsoft.com/office/powerpoint/2010/main" val="417140099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cont.</a:t>
            </a:r>
            <a:br>
              <a:rPr lang="en-US" dirty="0" smtClean="0"/>
            </a:br>
            <a:r>
              <a:rPr lang="en-US" dirty="0" smtClean="0"/>
              <a:t>Teleconferences</a:t>
            </a:r>
            <a:endParaRPr lang="en-US" dirty="0"/>
          </a:p>
        </p:txBody>
      </p:sp>
      <p:sp>
        <p:nvSpPr>
          <p:cNvPr id="3" name="Content Placeholder 2"/>
          <p:cNvSpPr>
            <a:spLocks noGrp="1"/>
          </p:cNvSpPr>
          <p:nvPr>
            <p:ph idx="1"/>
          </p:nvPr>
        </p:nvSpPr>
        <p:spPr/>
        <p:txBody>
          <a:bodyPr/>
          <a:lstStyle/>
          <a:p>
            <a:pPr marL="609600" indent="-609600"/>
            <a:r>
              <a:rPr lang="en-US" dirty="0" smtClean="0"/>
              <a:t>Desire </a:t>
            </a:r>
            <a:r>
              <a:rPr lang="en-US" dirty="0"/>
              <a:t>to have </a:t>
            </a:r>
            <a:r>
              <a:rPr lang="en-US" dirty="0" smtClean="0"/>
              <a:t>time of </a:t>
            </a:r>
            <a:r>
              <a:rPr lang="en-US" dirty="0"/>
              <a:t>7 </a:t>
            </a:r>
            <a:r>
              <a:rPr lang="en-US" dirty="0" smtClean="0"/>
              <a:t>PM</a:t>
            </a:r>
          </a:p>
          <a:p>
            <a:pPr marL="1009650" lvl="1" indent="-609600"/>
            <a:endParaRPr lang="en-US" dirty="0" smtClean="0"/>
          </a:p>
          <a:p>
            <a:pPr marL="1009650" lvl="1" indent="-609600"/>
            <a:endParaRPr lang="en-US" dirty="0"/>
          </a:p>
        </p:txBody>
      </p:sp>
      <p:sp>
        <p:nvSpPr>
          <p:cNvPr id="4" name="Date Placeholder 3"/>
          <p:cNvSpPr>
            <a:spLocks noGrp="1"/>
          </p:cNvSpPr>
          <p:nvPr>
            <p:ph type="dt" sz="half" idx="10"/>
          </p:nvPr>
        </p:nvSpPr>
        <p:spPr/>
        <p:txBody>
          <a:bodyPr/>
          <a:lstStyle/>
          <a:p>
            <a:pPr>
              <a:defRPr/>
            </a:pPr>
            <a:r>
              <a:rPr lang="en-US" smtClean="0"/>
              <a:t>January 2014</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18</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dirty="0" err="1" smtClean="0"/>
              <a:t>Yongho</a:t>
            </a:r>
            <a:r>
              <a:rPr lang="en-US" dirty="0" smtClean="0"/>
              <a:t> </a:t>
            </a:r>
            <a:r>
              <a:rPr lang="en-US" dirty="0" err="1" smtClean="0"/>
              <a:t>Seok</a:t>
            </a:r>
            <a:r>
              <a:rPr lang="en-US" dirty="0" smtClean="0"/>
              <a:t> (LG Electronics)</a:t>
            </a:r>
          </a:p>
        </p:txBody>
      </p:sp>
    </p:spTree>
    <p:extLst>
      <p:ext uri="{BB962C8B-B14F-4D97-AF65-F5344CB8AC3E}">
        <p14:creationId xmlns:p14="http://schemas.microsoft.com/office/powerpoint/2010/main" val="414790180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Timeline</a:t>
            </a:r>
            <a:endParaRPr lang="en-US" dirty="0"/>
          </a:p>
        </p:txBody>
      </p:sp>
      <p:sp>
        <p:nvSpPr>
          <p:cNvPr id="3" name="Content Placeholder 2"/>
          <p:cNvSpPr>
            <a:spLocks noGrp="1"/>
          </p:cNvSpPr>
          <p:nvPr>
            <p:ph idx="1"/>
          </p:nvPr>
        </p:nvSpPr>
        <p:spPr/>
        <p:txBody>
          <a:bodyPr/>
          <a:lstStyle/>
          <a:p>
            <a:r>
              <a:rPr lang="en-US" dirty="0" smtClean="0"/>
              <a:t>Review 11/285</a:t>
            </a:r>
          </a:p>
          <a:p>
            <a:pPr lvl="1">
              <a:buNone/>
            </a:pPr>
            <a:endParaRPr lang="en-US" dirty="0">
              <a:solidFill>
                <a:srgbClr val="00B050"/>
              </a:solidFill>
            </a:endParaRPr>
          </a:p>
        </p:txBody>
      </p:sp>
      <p:sp>
        <p:nvSpPr>
          <p:cNvPr id="4" name="Date Placeholder 3"/>
          <p:cNvSpPr>
            <a:spLocks noGrp="1"/>
          </p:cNvSpPr>
          <p:nvPr>
            <p:ph type="dt" sz="half" idx="10"/>
          </p:nvPr>
        </p:nvSpPr>
        <p:spPr/>
        <p:txBody>
          <a:bodyPr/>
          <a:lstStyle/>
          <a:p>
            <a:pPr>
              <a:defRPr/>
            </a:pPr>
            <a:r>
              <a:rPr lang="en-US" smtClean="0"/>
              <a:t>January 2014</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19</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dirty="0" err="1" smtClean="0"/>
              <a:t>Yongho</a:t>
            </a:r>
            <a:r>
              <a:rPr lang="en-US" dirty="0" smtClean="0"/>
              <a:t> </a:t>
            </a:r>
            <a:r>
              <a:rPr lang="en-US" dirty="0" err="1" smtClean="0"/>
              <a:t>Seok</a:t>
            </a:r>
            <a:r>
              <a:rPr lang="en-US" dirty="0" smtClean="0"/>
              <a:t> (LG Electronics)</a:t>
            </a:r>
          </a:p>
        </p:txBody>
      </p:sp>
    </p:spTree>
    <p:extLst>
      <p:ext uri="{BB962C8B-B14F-4D97-AF65-F5344CB8AC3E}">
        <p14:creationId xmlns:p14="http://schemas.microsoft.com/office/powerpoint/2010/main" val="105933120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dirty="0" smtClean="0"/>
              <a:t>IEEE 802.11ah Agenda</a:t>
            </a:r>
          </a:p>
        </p:txBody>
      </p:sp>
      <p:sp>
        <p:nvSpPr>
          <p:cNvPr id="15363" name="Content Placeholder 2"/>
          <p:cNvSpPr>
            <a:spLocks noGrp="1"/>
          </p:cNvSpPr>
          <p:nvPr>
            <p:ph idx="1"/>
          </p:nvPr>
        </p:nvSpPr>
        <p:spPr>
          <a:xfrm>
            <a:off x="685800" y="1447800"/>
            <a:ext cx="7772400" cy="4800600"/>
          </a:xfrm>
        </p:spPr>
        <p:txBody>
          <a:bodyPr/>
          <a:lstStyle/>
          <a:p>
            <a:pPr marL="609600" indent="-609600"/>
            <a:r>
              <a:rPr lang="en-US" dirty="0" smtClean="0"/>
              <a:t>Call for a secretary</a:t>
            </a:r>
          </a:p>
          <a:p>
            <a:pPr marL="609600" indent="-609600"/>
            <a:r>
              <a:rPr lang="en-US" dirty="0" smtClean="0"/>
              <a:t>IPR and other relevant </a:t>
            </a:r>
            <a:r>
              <a:rPr lang="en-US" dirty="0"/>
              <a:t>policy and </a:t>
            </a:r>
            <a:r>
              <a:rPr lang="en-US" dirty="0" smtClean="0"/>
              <a:t>procedures</a:t>
            </a:r>
          </a:p>
          <a:p>
            <a:pPr marL="609600" indent="-609600"/>
            <a:r>
              <a:rPr lang="en-US" dirty="0" smtClean="0">
                <a:solidFill>
                  <a:schemeClr val="bg2"/>
                </a:solidFill>
              </a:rPr>
              <a:t>Approve meeting minutes</a:t>
            </a:r>
          </a:p>
          <a:p>
            <a:pPr marL="1009650" lvl="1" indent="-609600"/>
            <a:r>
              <a:rPr lang="en-US" dirty="0" smtClean="0">
                <a:solidFill>
                  <a:schemeClr val="bg2"/>
                </a:solidFill>
              </a:rPr>
              <a:t>November meeting minutes</a:t>
            </a:r>
          </a:p>
          <a:p>
            <a:pPr marL="1352550" lvl="2" indent="-609600"/>
            <a:r>
              <a:rPr lang="en-US" sz="1800" dirty="0">
                <a:solidFill>
                  <a:schemeClr val="bg2"/>
                </a:solidFill>
                <a:hlinkClick r:id="rId3"/>
              </a:rPr>
              <a:t>https://</a:t>
            </a:r>
            <a:r>
              <a:rPr lang="en-US" sz="1800" dirty="0" smtClean="0">
                <a:solidFill>
                  <a:schemeClr val="bg2"/>
                </a:solidFill>
                <a:hlinkClick r:id="rId3"/>
              </a:rPr>
              <a:t>mentor.ieee.org/802.11/dcn/13/11-13-1483-00-00ah-november-2013-tgah-minutes.doc</a:t>
            </a:r>
            <a:endParaRPr lang="en-US" sz="1800" dirty="0" smtClean="0">
              <a:solidFill>
                <a:schemeClr val="bg2"/>
              </a:solidFill>
            </a:endParaRPr>
          </a:p>
          <a:p>
            <a:pPr marL="1009650" lvl="1" indent="-609600"/>
            <a:r>
              <a:rPr lang="en-US" dirty="0">
                <a:solidFill>
                  <a:schemeClr val="bg2"/>
                </a:solidFill>
              </a:rPr>
              <a:t>C</a:t>
            </a:r>
            <a:r>
              <a:rPr lang="en-US" dirty="0" smtClean="0">
                <a:solidFill>
                  <a:schemeClr val="bg2"/>
                </a:solidFill>
              </a:rPr>
              <a:t>onference call minutes</a:t>
            </a:r>
          </a:p>
          <a:p>
            <a:pPr marL="1352550" lvl="2" indent="-609600"/>
            <a:r>
              <a:rPr lang="en-US" sz="1800" dirty="0">
                <a:solidFill>
                  <a:schemeClr val="bg2"/>
                </a:solidFill>
                <a:hlinkClick r:id="rId4"/>
              </a:rPr>
              <a:t>https://</a:t>
            </a:r>
            <a:r>
              <a:rPr lang="en-US" sz="1800" dirty="0" smtClean="0">
                <a:solidFill>
                  <a:schemeClr val="bg2"/>
                </a:solidFill>
                <a:hlinkClick r:id="rId4"/>
              </a:rPr>
              <a:t>mentor.ieee.org/802.11/dcn/13/11-13-1528-01-00ah-december-11th-tgah-teleconference-minutes.doc</a:t>
            </a:r>
            <a:endParaRPr lang="en-US" sz="1800" dirty="0" smtClean="0">
              <a:solidFill>
                <a:schemeClr val="bg2"/>
              </a:solidFill>
            </a:endParaRPr>
          </a:p>
          <a:p>
            <a:pPr marL="1352550" lvl="2" indent="-609600"/>
            <a:r>
              <a:rPr lang="en-US" sz="1800" dirty="0">
                <a:solidFill>
                  <a:schemeClr val="bg2"/>
                </a:solidFill>
                <a:hlinkClick r:id="rId5"/>
              </a:rPr>
              <a:t>https://</a:t>
            </a:r>
            <a:r>
              <a:rPr lang="en-US" sz="1800" dirty="0" smtClean="0">
                <a:solidFill>
                  <a:schemeClr val="bg2"/>
                </a:solidFill>
                <a:hlinkClick r:id="rId5"/>
              </a:rPr>
              <a:t>mentor.ieee.org/802.11/dcn/14/11-14-0007-00-00ah-december-18th-tgah-teleconference-minutes.doc</a:t>
            </a:r>
            <a:endParaRPr lang="en-US" sz="1800" dirty="0" smtClean="0">
              <a:solidFill>
                <a:schemeClr val="bg2"/>
              </a:solidFill>
            </a:endParaRPr>
          </a:p>
          <a:p>
            <a:pPr marL="1352550" lvl="2" indent="-609600"/>
            <a:r>
              <a:rPr lang="en-US" sz="1800" dirty="0">
                <a:solidFill>
                  <a:schemeClr val="bg2"/>
                </a:solidFill>
                <a:hlinkClick r:id="rId6"/>
              </a:rPr>
              <a:t>https://</a:t>
            </a:r>
            <a:r>
              <a:rPr lang="en-US" sz="1800" dirty="0" smtClean="0">
                <a:solidFill>
                  <a:schemeClr val="bg2"/>
                </a:solidFill>
                <a:hlinkClick r:id="rId6"/>
              </a:rPr>
              <a:t>mentor.ieee.org/802.11/dcn/14/11-14-0042-01-00ah-january-8th-tgah-teleconference-minutes.doc</a:t>
            </a:r>
            <a:endParaRPr lang="en-US" sz="1800" dirty="0" smtClean="0">
              <a:solidFill>
                <a:schemeClr val="bg2"/>
              </a:solidFill>
            </a:endParaRPr>
          </a:p>
          <a:p>
            <a:pPr marL="1352550" lvl="2" indent="-609600"/>
            <a:r>
              <a:rPr lang="en-US" sz="1800" dirty="0">
                <a:solidFill>
                  <a:schemeClr val="bg2"/>
                </a:solidFill>
                <a:hlinkClick r:id="rId7"/>
              </a:rPr>
              <a:t>https://</a:t>
            </a:r>
            <a:r>
              <a:rPr lang="en-US" sz="1800" dirty="0" smtClean="0">
                <a:solidFill>
                  <a:schemeClr val="bg2"/>
                </a:solidFill>
                <a:hlinkClick r:id="rId7"/>
              </a:rPr>
              <a:t>mentor.ieee.org/802.11/dcn/14/11-14-0098-00-00ah-january-15th-tgah-teleconference-minutes.doc</a:t>
            </a:r>
            <a:r>
              <a:rPr lang="en-US" sz="1800" dirty="0" smtClean="0">
                <a:solidFill>
                  <a:schemeClr val="bg2"/>
                </a:solidFill>
              </a:rPr>
              <a:t> </a:t>
            </a:r>
            <a:endParaRPr lang="en-US" dirty="0" smtClean="0">
              <a:solidFill>
                <a:schemeClr val="bg2"/>
              </a:solidFill>
            </a:endParaRPr>
          </a:p>
        </p:txBody>
      </p:sp>
      <p:sp>
        <p:nvSpPr>
          <p:cNvPr id="15364" name="Date Placeholder 3"/>
          <p:cNvSpPr>
            <a:spLocks noGrp="1"/>
          </p:cNvSpPr>
          <p:nvPr>
            <p:ph type="dt" sz="quarter" idx="10"/>
          </p:nvPr>
        </p:nvSpPr>
        <p:spPr>
          <a:noFill/>
        </p:spPr>
        <p:txBody>
          <a:bodyPr/>
          <a:lstStyle/>
          <a:p>
            <a:r>
              <a:rPr lang="en-US" smtClean="0"/>
              <a:t>January 2014</a:t>
            </a:r>
          </a:p>
        </p:txBody>
      </p:sp>
      <p:sp>
        <p:nvSpPr>
          <p:cNvPr id="15366" name="Slide Number Placeholder 5"/>
          <p:cNvSpPr>
            <a:spLocks noGrp="1"/>
          </p:cNvSpPr>
          <p:nvPr>
            <p:ph type="sldNum" sz="quarter" idx="12"/>
          </p:nvPr>
        </p:nvSpPr>
        <p:spPr>
          <a:noFill/>
        </p:spPr>
        <p:txBody>
          <a:bodyPr/>
          <a:lstStyle/>
          <a:p>
            <a:r>
              <a:rPr lang="en-US" smtClean="0"/>
              <a:t>Slide </a:t>
            </a:r>
            <a:fld id="{38F0476F-A4BB-476C-A2BA-863251181211}" type="slidenum">
              <a:rPr lang="en-US" smtClean="0"/>
              <a:pPr/>
              <a:t>2</a:t>
            </a:fld>
            <a:endParaRPr lang="en-US" smtClean="0"/>
          </a:p>
        </p:txBody>
      </p:sp>
      <p:sp>
        <p:nvSpPr>
          <p:cNvPr id="8" name="Footer Placeholder 4"/>
          <p:cNvSpPr>
            <a:spLocks noGrp="1"/>
          </p:cNvSpPr>
          <p:nvPr>
            <p:ph type="ftr" sz="quarter" idx="11"/>
          </p:nvPr>
        </p:nvSpPr>
        <p:spPr>
          <a:xfrm>
            <a:off x="6637314" y="6475413"/>
            <a:ext cx="1906611" cy="184666"/>
          </a:xfrm>
          <a:noFill/>
        </p:spPr>
        <p:txBody>
          <a:bodyPr/>
          <a:lstStyle/>
          <a:p>
            <a:r>
              <a:rPr lang="en-US" dirty="0" err="1" smtClean="0"/>
              <a:t>Yongho</a:t>
            </a:r>
            <a:r>
              <a:rPr lang="en-US" dirty="0" smtClean="0"/>
              <a:t> </a:t>
            </a:r>
            <a:r>
              <a:rPr lang="en-US" dirty="0" err="1" smtClean="0"/>
              <a:t>Seok</a:t>
            </a:r>
            <a:r>
              <a:rPr lang="en-US" dirty="0" smtClean="0"/>
              <a:t> (LG Electronics)</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1027"/>
          <p:cNvSpPr>
            <a:spLocks noGrp="1" noChangeArrowheads="1"/>
          </p:cNvSpPr>
          <p:nvPr>
            <p:ph type="body" idx="1"/>
          </p:nvPr>
        </p:nvSpPr>
        <p:spPr>
          <a:xfrm>
            <a:off x="228600" y="1981200"/>
            <a:ext cx="8763000" cy="4343400"/>
          </a:xfrm>
          <a:noFill/>
        </p:spPr>
        <p:txBody>
          <a:bodyPr lIns="90487" tIns="44450" rIns="90487" bIns="44450"/>
          <a:lstStyle/>
          <a:p>
            <a:pPr>
              <a:lnSpc>
                <a:spcPct val="80000"/>
              </a:lnSpc>
              <a:spcAft>
                <a:spcPct val="30000"/>
              </a:spcAft>
              <a:buFont typeface="Monotype Sorts"/>
              <a:buNone/>
            </a:pPr>
            <a:r>
              <a:rPr lang="en-US" sz="1800" b="1" dirty="0" smtClean="0"/>
              <a:t>	</a:t>
            </a:r>
            <a:r>
              <a:rPr lang="en-US" sz="1200" b="1" dirty="0" smtClean="0"/>
              <a:t>The IEEE-SA strongly recommends that at each WG meeting the chair or a designee:</a:t>
            </a:r>
            <a:endParaRPr lang="en-US" sz="1200" dirty="0" smtClean="0"/>
          </a:p>
          <a:p>
            <a:pPr lvl="1">
              <a:lnSpc>
                <a:spcPct val="80000"/>
              </a:lnSpc>
            </a:pPr>
            <a:r>
              <a:rPr lang="en-US" sz="1200" b="1" dirty="0" smtClean="0"/>
              <a:t>Show slides #1 through #4 of this presentation</a:t>
            </a:r>
          </a:p>
          <a:p>
            <a:pPr lvl="1">
              <a:lnSpc>
                <a:spcPct val="80000"/>
              </a:lnSpc>
            </a:pPr>
            <a:r>
              <a:rPr lang="en-US" sz="1200" b="1" dirty="0" smtClean="0"/>
              <a:t>Advise the WG attendees that:</a:t>
            </a:r>
            <a:r>
              <a:rPr lang="en-US" sz="1200" dirty="0" smtClean="0"/>
              <a:t> </a:t>
            </a:r>
          </a:p>
          <a:p>
            <a:pPr lvl="2">
              <a:lnSpc>
                <a:spcPct val="80000"/>
              </a:lnSpc>
            </a:pPr>
            <a:r>
              <a:rPr lang="en-US" sz="1200" dirty="0" smtClean="0"/>
              <a:t>The IEEE’s patent policy is consistent with the ANSI patent policy and is described in Clause 6 of the </a:t>
            </a:r>
            <a:r>
              <a:rPr lang="en-US" sz="1200" i="1" dirty="0" smtClean="0"/>
              <a:t>IEEE-SA Standards Board Bylaws</a:t>
            </a:r>
            <a:r>
              <a:rPr lang="en-US" sz="1200" dirty="0" smtClean="0"/>
              <a:t>;</a:t>
            </a:r>
          </a:p>
          <a:p>
            <a:pPr lvl="2">
              <a:lnSpc>
                <a:spcPct val="80000"/>
              </a:lnSpc>
            </a:pPr>
            <a:r>
              <a:rPr lang="en-US" sz="1200" dirty="0" smtClean="0"/>
              <a:t>Early identification of patent claims which may be essential for the use of standards under development is strongly encouraged; </a:t>
            </a:r>
          </a:p>
          <a:p>
            <a:pPr lvl="2">
              <a:lnSpc>
                <a:spcPct val="80000"/>
              </a:lnSpc>
            </a:pPr>
            <a:r>
              <a:rPr lang="en-US" sz="1200" dirty="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sz="1200" dirty="0" smtClean="0"/>
            </a:br>
            <a:endParaRPr lang="en-US" sz="1200" dirty="0" smtClean="0"/>
          </a:p>
          <a:p>
            <a:pPr lvl="1">
              <a:lnSpc>
                <a:spcPct val="20000"/>
              </a:lnSpc>
            </a:pPr>
            <a:r>
              <a:rPr lang="en-US" sz="1200" b="1" dirty="0" smtClean="0"/>
              <a:t>Instruct the WG Secretary to record in the minutes of the relevant WG meeting:</a:t>
            </a:r>
            <a:r>
              <a:rPr lang="en-US" sz="1200" dirty="0" smtClean="0"/>
              <a:t> </a:t>
            </a:r>
          </a:p>
          <a:p>
            <a:pPr lvl="2">
              <a:lnSpc>
                <a:spcPct val="80000"/>
              </a:lnSpc>
            </a:pPr>
            <a:r>
              <a:rPr lang="en-US" sz="1200" dirty="0" smtClean="0"/>
              <a:t>That the foregoing information was provided and that slides 1 through 4 (and this slide 0, if applicable) were shown; </a:t>
            </a:r>
          </a:p>
          <a:p>
            <a:pPr lvl="2">
              <a:lnSpc>
                <a:spcPct val="80000"/>
              </a:lnSpc>
            </a:pPr>
            <a:r>
              <a:rPr lang="en-US" sz="1200" dirty="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sz="1200" dirty="0" smtClean="0"/>
              <a:t>Any responses that were given, specifically the patent claim(s)/patent application claim(s) and/or the holder of the patent claim(s)/patent application claim(s) that were identified (if any) and by whom.</a:t>
            </a:r>
          </a:p>
          <a:p>
            <a:pPr lvl="2">
              <a:lnSpc>
                <a:spcPct val="80000"/>
              </a:lnSpc>
            </a:pPr>
            <a:endParaRPr lang="en-US" sz="1200" dirty="0" smtClean="0"/>
          </a:p>
          <a:p>
            <a:pPr lvl="1">
              <a:lnSpc>
                <a:spcPct val="80000"/>
              </a:lnSpc>
              <a:spcBef>
                <a:spcPct val="5000"/>
              </a:spcBef>
            </a:pPr>
            <a:r>
              <a:rPr lang="en-US" sz="1200" dirty="0" smtClean="0"/>
              <a:t>The WG Chair shall ensure that a request is made to any identified holders of potential essential patent claim(s) to complete and submit a Letter of Assurance.</a:t>
            </a:r>
          </a:p>
          <a:p>
            <a:pPr lvl="1">
              <a:lnSpc>
                <a:spcPct val="80000"/>
              </a:lnSpc>
              <a:spcBef>
                <a:spcPct val="5000"/>
              </a:spcBef>
            </a:pPr>
            <a:r>
              <a:rPr lang="en-US" sz="1200" dirty="0" smtClean="0"/>
              <a:t>It is recommended that the WG chair review the guidance in </a:t>
            </a:r>
            <a:r>
              <a:rPr lang="en-US" sz="1200" i="1" dirty="0" smtClean="0"/>
              <a:t>IEEE-SA Standards Board Operations Manual</a:t>
            </a:r>
            <a:r>
              <a:rPr lang="en-US" sz="1200" dirty="0" smtClean="0"/>
              <a:t> 6.3.5 and in FAQs 12 and 12a on inclusion of potential Essential Patent Claims by incorporation or by reference.</a:t>
            </a:r>
            <a:r>
              <a:rPr lang="en-US" sz="1200" dirty="0" smtClean="0">
                <a:solidFill>
                  <a:srgbClr val="FF3300"/>
                </a:solidFill>
              </a:rPr>
              <a:t> </a:t>
            </a:r>
          </a:p>
          <a:p>
            <a:pPr lvl="1">
              <a:lnSpc>
                <a:spcPct val="80000"/>
              </a:lnSpc>
              <a:spcBef>
                <a:spcPct val="5000"/>
              </a:spcBef>
              <a:buFont typeface="Monotype Sorts"/>
              <a:buNone/>
            </a:pPr>
            <a:endParaRPr lang="en-US" sz="1200" dirty="0" smtClean="0"/>
          </a:p>
          <a:p>
            <a:pPr lvl="1">
              <a:lnSpc>
                <a:spcPct val="80000"/>
              </a:lnSpc>
              <a:spcBef>
                <a:spcPct val="5000"/>
              </a:spcBef>
              <a:buFont typeface="Monotype Sorts"/>
              <a:buNone/>
            </a:pPr>
            <a:r>
              <a:rPr lang="en-US" sz="1200" dirty="0" smtClean="0"/>
              <a:t>	Note: </a:t>
            </a:r>
            <a:r>
              <a:rPr lang="en-US" sz="1200" b="1" dirty="0" smtClean="0"/>
              <a:t>WG</a:t>
            </a:r>
            <a:r>
              <a:rPr lang="en-US" sz="1200" dirty="0" smtClean="0"/>
              <a:t> includes Working Groups, Task Groups, and other standards-developing committees with a PAR approved by the IEEE-SA Standards Board.</a:t>
            </a:r>
          </a:p>
        </p:txBody>
      </p:sp>
      <p:sp>
        <p:nvSpPr>
          <p:cNvPr id="2051" name="Rectangle 1026"/>
          <p:cNvSpPr>
            <a:spLocks noGrp="1" noChangeArrowheads="1"/>
          </p:cNvSpPr>
          <p:nvPr>
            <p:ph type="title"/>
          </p:nvPr>
        </p:nvSpPr>
        <p:spPr>
          <a:xfrm>
            <a:off x="533400" y="990600"/>
            <a:ext cx="7772400" cy="609600"/>
          </a:xfrm>
          <a:noFill/>
        </p:spPr>
        <p:txBody>
          <a:bodyPr lIns="90487" tIns="44450" rIns="90487" bIns="44450"/>
          <a:lstStyle/>
          <a:p>
            <a:r>
              <a:rPr lang="en-US" sz="2800" u="sng" dirty="0" smtClean="0"/>
              <a:t>Instructions for the WG Chair</a:t>
            </a:r>
          </a:p>
        </p:txBody>
      </p:sp>
      <p:sp>
        <p:nvSpPr>
          <p:cNvPr id="2052" name="Rectangle 1028"/>
          <p:cNvSpPr>
            <a:spLocks noChangeArrowheads="1"/>
          </p:cNvSpPr>
          <p:nvPr/>
        </p:nvSpPr>
        <p:spPr bwMode="auto">
          <a:xfrm>
            <a:off x="685800" y="-228600"/>
            <a:ext cx="7772400" cy="1069975"/>
          </a:xfrm>
          <a:prstGeom prst="rect">
            <a:avLst/>
          </a:prstGeom>
          <a:noFill/>
          <a:ln w="9525">
            <a:noFill/>
            <a:miter lim="800000"/>
            <a:headEnd/>
            <a:tailEnd/>
          </a:ln>
        </p:spPr>
        <p:txBody>
          <a:bodyPr anchor="ctr"/>
          <a:lstStyle/>
          <a:p>
            <a:pPr algn="ctr"/>
            <a:endParaRPr lang="en-GB" sz="3200" b="1" u="sng">
              <a:solidFill>
                <a:srgbClr val="000099"/>
              </a:solidFill>
              <a:latin typeface="Arial" pitchFamily="34" charset="0"/>
            </a:endParaRPr>
          </a:p>
        </p:txBody>
      </p:sp>
      <p:sp>
        <p:nvSpPr>
          <p:cNvPr id="2053" name="Rectangle 1029"/>
          <p:cNvSpPr>
            <a:spLocks noChangeArrowheads="1"/>
          </p:cNvSpPr>
          <p:nvPr/>
        </p:nvSpPr>
        <p:spPr bwMode="auto">
          <a:xfrm>
            <a:off x="381000" y="914400"/>
            <a:ext cx="8458200" cy="5562600"/>
          </a:xfrm>
          <a:prstGeom prst="rect">
            <a:avLst/>
          </a:prstGeom>
          <a:noFill/>
          <a:ln w="9525">
            <a:noFill/>
            <a:miter lim="800000"/>
            <a:headEnd/>
            <a:tailEnd/>
          </a:ln>
        </p:spPr>
        <p:txBody>
          <a:bodyPr/>
          <a:lstStyle/>
          <a:p>
            <a:pPr marL="233363" indent="-180975">
              <a:spcBef>
                <a:spcPct val="20000"/>
              </a:spcBef>
              <a:buClr>
                <a:srgbClr val="CC3300"/>
              </a:buClr>
              <a:buSzPct val="50000"/>
              <a:buFont typeface="Monotype Sorts"/>
              <a:buChar char="l"/>
            </a:pPr>
            <a:endParaRPr lang="en-GB" sz="1800">
              <a:solidFill>
                <a:srgbClr val="000099"/>
              </a:solidFill>
              <a:latin typeface="Arial" pitchFamily="34" charset="0"/>
            </a:endParaRPr>
          </a:p>
        </p:txBody>
      </p:sp>
      <p:sp>
        <p:nvSpPr>
          <p:cNvPr id="2054" name="Text Box 1030"/>
          <p:cNvSpPr txBox="1">
            <a:spLocks noChangeArrowheads="1"/>
          </p:cNvSpPr>
          <p:nvPr/>
        </p:nvSpPr>
        <p:spPr bwMode="auto">
          <a:xfrm>
            <a:off x="0" y="6486525"/>
            <a:ext cx="1914525" cy="304800"/>
          </a:xfrm>
          <a:prstGeom prst="rect">
            <a:avLst/>
          </a:prstGeom>
          <a:noFill/>
          <a:ln w="9525">
            <a:noFill/>
            <a:miter lim="800000"/>
            <a:headEnd/>
            <a:tailEnd/>
          </a:ln>
        </p:spPr>
        <p:txBody>
          <a:bodyPr wrap="none">
            <a:spAutoFit/>
          </a:bodyPr>
          <a:lstStyle/>
          <a:p>
            <a:r>
              <a:rPr lang="en-US" sz="1400" b="1"/>
              <a:t>(Optional to be shown)</a:t>
            </a:r>
          </a:p>
        </p:txBody>
      </p:sp>
      <p:sp>
        <p:nvSpPr>
          <p:cNvPr id="7" name="Date Placeholder 6"/>
          <p:cNvSpPr>
            <a:spLocks noGrp="1"/>
          </p:cNvSpPr>
          <p:nvPr>
            <p:ph type="dt" sz="half" idx="10"/>
          </p:nvPr>
        </p:nvSpPr>
        <p:spPr/>
        <p:txBody>
          <a:bodyPr/>
          <a:lstStyle/>
          <a:p>
            <a:pPr>
              <a:defRPr/>
            </a:pPr>
            <a:r>
              <a:rPr lang="en-US" smtClean="0"/>
              <a:t>January 2014</a:t>
            </a:r>
            <a:endParaRPr lang="en-US" dirty="0"/>
          </a:p>
        </p:txBody>
      </p:sp>
      <p:sp>
        <p:nvSpPr>
          <p:cNvPr id="8" name="Slide Number Placeholder 7"/>
          <p:cNvSpPr>
            <a:spLocks noGrp="1"/>
          </p:cNvSpPr>
          <p:nvPr>
            <p:ph type="sldNum" sz="quarter" idx="12"/>
          </p:nvPr>
        </p:nvSpPr>
        <p:spPr/>
        <p:txBody>
          <a:bodyPr/>
          <a:lstStyle/>
          <a:p>
            <a:pPr>
              <a:defRPr/>
            </a:pPr>
            <a:r>
              <a:rPr lang="en-US" smtClean="0"/>
              <a:t>Slide </a:t>
            </a:r>
            <a:fld id="{9F280238-5E03-4A90-BACD-D800220B2674}" type="slidenum">
              <a:rPr lang="en-US" smtClean="0"/>
              <a:pPr>
                <a:defRPr/>
              </a:pPr>
              <a:t>20</a:t>
            </a:fld>
            <a:endParaRPr lang="en-US"/>
          </a:p>
        </p:txBody>
      </p:sp>
      <p:sp>
        <p:nvSpPr>
          <p:cNvPr id="10" name="Footer Placeholder 4"/>
          <p:cNvSpPr>
            <a:spLocks noGrp="1"/>
          </p:cNvSpPr>
          <p:nvPr>
            <p:ph type="ftr" sz="quarter" idx="11"/>
          </p:nvPr>
        </p:nvSpPr>
        <p:spPr>
          <a:xfrm>
            <a:off x="6637314" y="6475413"/>
            <a:ext cx="1906611" cy="184666"/>
          </a:xfrm>
          <a:noFill/>
        </p:spPr>
        <p:txBody>
          <a:bodyPr/>
          <a:lstStyle/>
          <a:p>
            <a:r>
              <a:rPr lang="en-US" dirty="0" err="1" smtClean="0"/>
              <a:t>Yongho</a:t>
            </a:r>
            <a:r>
              <a:rPr lang="en-US" dirty="0" smtClean="0"/>
              <a:t> </a:t>
            </a:r>
            <a:r>
              <a:rPr lang="en-US" dirty="0" err="1" smtClean="0"/>
              <a:t>Seok</a:t>
            </a:r>
            <a:r>
              <a:rPr lang="en-US" dirty="0" smtClean="0"/>
              <a:t> (LG Electronics)</a:t>
            </a:r>
          </a:p>
        </p:txBody>
      </p:sp>
    </p:spTree>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381000" y="838200"/>
            <a:ext cx="8458200" cy="609600"/>
          </a:xfrm>
        </p:spPr>
        <p:txBody>
          <a:bodyPr/>
          <a:lstStyle/>
          <a:p>
            <a:r>
              <a:rPr lang="en-US" sz="3200" u="sng" dirty="0" smtClean="0"/>
              <a:t>Participants, Patents, and Duty to Inform</a:t>
            </a:r>
          </a:p>
        </p:txBody>
      </p:sp>
      <p:sp>
        <p:nvSpPr>
          <p:cNvPr id="3075"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3076" name="Rectangle 4"/>
          <p:cNvSpPr>
            <a:spLocks noChangeArrowheads="1"/>
          </p:cNvSpPr>
          <p:nvPr/>
        </p:nvSpPr>
        <p:spPr bwMode="auto">
          <a:xfrm>
            <a:off x="533400" y="1600200"/>
            <a:ext cx="8229600" cy="39624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500" u="sng" dirty="0">
              <a:solidFill>
                <a:srgbClr val="FF0000"/>
              </a:solidFill>
              <a:latin typeface="Arial" pitchFamily="34" charset="0"/>
            </a:endParaRPr>
          </a:p>
          <a:p>
            <a:pPr marL="230188" indent="-230188">
              <a:spcBef>
                <a:spcPct val="20000"/>
              </a:spcBef>
              <a:buClr>
                <a:srgbClr val="CC3300"/>
              </a:buClr>
              <a:buSzPct val="50000"/>
              <a:buFont typeface="Monotype Sorts"/>
              <a:buNone/>
            </a:pPr>
            <a:r>
              <a:rPr lang="en-US" sz="1600" b="1" dirty="0">
                <a:solidFill>
                  <a:srgbClr val="000099"/>
                </a:solidFill>
                <a:latin typeface="Arial" pitchFamily="34" charset="0"/>
              </a:rPr>
              <a:t>	</a:t>
            </a:r>
            <a:r>
              <a:rPr lang="en-US" b="1" dirty="0">
                <a:solidFill>
                  <a:srgbClr val="000099"/>
                </a:solidFill>
                <a:latin typeface="Arial" pitchFamily="34" charset="0"/>
              </a:rPr>
              <a:t>All participants in this meeting have certain obligations under the IEEE-SA Patent Policy.  Participants: </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143000" lvl="2" indent="-228600">
              <a:spcBef>
                <a:spcPct val="20000"/>
              </a:spcBef>
              <a:buClr>
                <a:srgbClr val="CC3300"/>
              </a:buClr>
              <a:buSzPct val="50000"/>
              <a:buFont typeface="Monotype Sorts"/>
              <a:buChar char="l"/>
            </a:pPr>
            <a:r>
              <a:rPr lang="en-US" b="1" dirty="0">
                <a:solidFill>
                  <a:srgbClr val="000099"/>
                </a:solidFill>
                <a:latin typeface="Arial" pitchFamily="34" charset="0"/>
              </a:rPr>
              <a:t>“Personal awareness” means that the participant “is personally aware that the holder may have a potential Essential Patent Claim,” even if the participant is not personally aware of the specific patents or</a:t>
            </a:r>
            <a:r>
              <a:rPr lang="en-US" b="1" dirty="0">
                <a:solidFill>
                  <a:srgbClr val="FF3300"/>
                </a:solidFill>
                <a:latin typeface="Arial" pitchFamily="34" charset="0"/>
              </a:rPr>
              <a:t> </a:t>
            </a:r>
            <a:r>
              <a:rPr lang="en-US" b="1" dirty="0">
                <a:solidFill>
                  <a:srgbClr val="000099"/>
                </a:solidFill>
                <a:latin typeface="Arial" pitchFamily="34" charset="0"/>
              </a:rPr>
              <a:t>patent claims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The above does not apply if the patent</a:t>
            </a:r>
            <a:r>
              <a:rPr lang="en-US" b="1" dirty="0">
                <a:solidFill>
                  <a:srgbClr val="FF3300"/>
                </a:solidFill>
                <a:latin typeface="Arial" pitchFamily="34" charset="0"/>
              </a:rPr>
              <a:t> </a:t>
            </a:r>
            <a:r>
              <a:rPr lang="en-US" b="1" dirty="0">
                <a:solidFill>
                  <a:srgbClr val="000099"/>
                </a:solidFill>
                <a:latin typeface="Arial" pitchFamily="34" charset="0"/>
              </a:rPr>
              <a:t>claim is already the subject of an Accepted Letter of Assurance that applies to the proposed standard(s) under consideration by this group</a:t>
            </a:r>
          </a:p>
          <a:p>
            <a:pPr marL="230188" indent="-230188">
              <a:spcBef>
                <a:spcPct val="20000"/>
              </a:spcBef>
              <a:buClr>
                <a:srgbClr val="CC3300"/>
              </a:buClr>
              <a:buSzPct val="50000"/>
              <a:buFont typeface="Monotype Sorts"/>
              <a:buNone/>
            </a:pPr>
            <a:r>
              <a:rPr lang="en-GB" dirty="0">
                <a:solidFill>
                  <a:srgbClr val="000099"/>
                </a:solidFill>
                <a:latin typeface="Arial" pitchFamily="34" charset="0"/>
              </a:rPr>
              <a:t>		Quoted text excerpted from IEEE-SA Standards Board Bylaws </a:t>
            </a:r>
            <a:r>
              <a:rPr lang="en-GB" dirty="0" err="1">
                <a:solidFill>
                  <a:srgbClr val="000099"/>
                </a:solidFill>
                <a:latin typeface="Arial" pitchFamily="34" charset="0"/>
              </a:rPr>
              <a:t>subclause</a:t>
            </a:r>
            <a:r>
              <a:rPr lang="en-GB" dirty="0">
                <a:solidFill>
                  <a:srgbClr val="000099"/>
                </a:solidFill>
                <a:latin typeface="Arial" pitchFamily="34" charset="0"/>
              </a:rPr>
              <a:t> 6.2</a:t>
            </a:r>
            <a:endParaRPr lang="en-US" dirty="0">
              <a:solidFill>
                <a:srgbClr val="000099"/>
              </a:solidFill>
              <a:latin typeface="Arial" pitchFamily="34" charset="0"/>
            </a:endParaRP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Early identification of holders of potential Essential Patent Claims is strongly encouraged</a:t>
            </a: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No duty to perform a patent search</a:t>
            </a:r>
            <a:endParaRPr lang="en-GB" b="1" dirty="0">
              <a:solidFill>
                <a:srgbClr val="000099"/>
              </a:solidFill>
              <a:latin typeface="Arial" pitchFamily="34" charset="0"/>
            </a:endParaRPr>
          </a:p>
        </p:txBody>
      </p:sp>
      <p:sp>
        <p:nvSpPr>
          <p:cNvPr id="3077" name="Text Box 5"/>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#1</a:t>
            </a:r>
            <a:endParaRPr lang="en-US"/>
          </a:p>
        </p:txBody>
      </p:sp>
      <p:sp>
        <p:nvSpPr>
          <p:cNvPr id="6" name="Date Placeholder 5"/>
          <p:cNvSpPr>
            <a:spLocks noGrp="1"/>
          </p:cNvSpPr>
          <p:nvPr>
            <p:ph type="dt" sz="half" idx="10"/>
          </p:nvPr>
        </p:nvSpPr>
        <p:spPr/>
        <p:txBody>
          <a:bodyPr/>
          <a:lstStyle/>
          <a:p>
            <a:pPr>
              <a:defRPr/>
            </a:pPr>
            <a:r>
              <a:rPr lang="en-US" smtClean="0"/>
              <a:t>January 2014</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21</a:t>
            </a:fld>
            <a:endParaRPr lang="en-US"/>
          </a:p>
        </p:txBody>
      </p:sp>
      <p:sp>
        <p:nvSpPr>
          <p:cNvPr id="9" name="Footer Placeholder 4"/>
          <p:cNvSpPr>
            <a:spLocks noGrp="1"/>
          </p:cNvSpPr>
          <p:nvPr>
            <p:ph type="ftr" sz="quarter" idx="11"/>
          </p:nvPr>
        </p:nvSpPr>
        <p:spPr>
          <a:xfrm>
            <a:off x="6637314" y="6475413"/>
            <a:ext cx="1906611" cy="184666"/>
          </a:xfrm>
          <a:noFill/>
        </p:spPr>
        <p:txBody>
          <a:bodyPr/>
          <a:lstStyle/>
          <a:p>
            <a:r>
              <a:rPr lang="en-US" dirty="0" err="1" smtClean="0"/>
              <a:t>Yongho</a:t>
            </a:r>
            <a:r>
              <a:rPr lang="en-US" dirty="0" smtClean="0"/>
              <a:t> </a:t>
            </a:r>
            <a:r>
              <a:rPr lang="en-US" dirty="0" err="1" smtClean="0"/>
              <a:t>Seok</a:t>
            </a:r>
            <a:r>
              <a:rPr lang="en-US" dirty="0" smtClean="0"/>
              <a:t> (LG Electronics)</a:t>
            </a:r>
          </a:p>
        </p:txBody>
      </p:sp>
    </p:spTree>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609600" y="685800"/>
            <a:ext cx="7772400" cy="762000"/>
          </a:xfrm>
        </p:spPr>
        <p:txBody>
          <a:bodyPr/>
          <a:lstStyle/>
          <a:p>
            <a:r>
              <a:rPr lang="en-GB" u="sng" dirty="0" smtClean="0"/>
              <a:t>Patent Related Links</a:t>
            </a:r>
            <a:endParaRPr lang="en-US" u="sng" dirty="0" smtClean="0"/>
          </a:p>
        </p:txBody>
      </p:sp>
      <p:sp>
        <p:nvSpPr>
          <p:cNvPr id="4099" name="Rectangle 3"/>
          <p:cNvSpPr>
            <a:spLocks noGrp="1" noChangeArrowheads="1"/>
          </p:cNvSpPr>
          <p:nvPr>
            <p:ph type="body" idx="1"/>
          </p:nvPr>
        </p:nvSpPr>
        <p:spPr>
          <a:xfrm>
            <a:off x="0" y="1524000"/>
            <a:ext cx="8991600" cy="3505200"/>
          </a:xfrm>
        </p:spPr>
        <p:txBody>
          <a:bodyPr/>
          <a:lstStyle/>
          <a:p>
            <a:pPr lvl="1">
              <a:lnSpc>
                <a:spcPct val="90000"/>
              </a:lnSpc>
              <a:buFont typeface="Monotype Sorts"/>
              <a:buNone/>
            </a:pPr>
            <a:r>
              <a:rPr lang="en-US" sz="2400" dirty="0" smtClean="0">
                <a:cs typeface="Times New Roman" pitchFamily="18" charset="0"/>
              </a:rPr>
              <a:t>	All participants should be familiar with their obligations under the IEEE-SA Policies &amp; Procedures for standards development.</a:t>
            </a:r>
          </a:p>
          <a:p>
            <a:pPr lvl="1">
              <a:lnSpc>
                <a:spcPct val="90000"/>
              </a:lnSpc>
              <a:buFont typeface="Monotype Sorts"/>
              <a:buNone/>
            </a:pPr>
            <a:r>
              <a:rPr lang="en-US" sz="2400" dirty="0" smtClean="0">
                <a:cs typeface="Times New Roman" pitchFamily="18" charset="0"/>
              </a:rPr>
              <a:t>	Patent Policy is stated in these sources:</a:t>
            </a:r>
          </a:p>
          <a:p>
            <a:pPr lvl="1">
              <a:lnSpc>
                <a:spcPct val="90000"/>
              </a:lnSpc>
              <a:buFont typeface="Monotype Sorts"/>
              <a:buNone/>
            </a:pPr>
            <a:r>
              <a:rPr lang="en-GB" sz="2400" dirty="0" smtClean="0"/>
              <a:t>		IEEE-SA Standards Boards Bylaws</a:t>
            </a:r>
          </a:p>
          <a:p>
            <a:pPr lvl="1">
              <a:lnSpc>
                <a:spcPct val="90000"/>
              </a:lnSpc>
              <a:buFont typeface="Monotype Sorts"/>
              <a:buNone/>
            </a:pPr>
            <a:r>
              <a:rPr lang="en-US" sz="2100" dirty="0" smtClean="0"/>
              <a:t>		</a:t>
            </a:r>
            <a:r>
              <a:rPr lang="en-US" sz="2100" i="1" dirty="0" smtClean="0"/>
              <a:t>http://standards.ieee.org/guides/bylaws/sect6-7.html#6</a:t>
            </a:r>
          </a:p>
          <a:p>
            <a:pPr lvl="1">
              <a:lnSpc>
                <a:spcPct val="90000"/>
              </a:lnSpc>
              <a:buFont typeface="Monotype Sorts"/>
              <a:buNone/>
            </a:pPr>
            <a:r>
              <a:rPr lang="en-GB" sz="2400" dirty="0" smtClean="0"/>
              <a:t>		IEEE-SA Standards Board Operations Manual</a:t>
            </a:r>
          </a:p>
          <a:p>
            <a:pPr lvl="1">
              <a:lnSpc>
                <a:spcPct val="90000"/>
              </a:lnSpc>
              <a:buFont typeface="Monotype Sorts"/>
              <a:buNone/>
            </a:pPr>
            <a:r>
              <a:rPr lang="en-US" sz="2400" dirty="0" smtClean="0"/>
              <a:t>		</a:t>
            </a:r>
            <a:r>
              <a:rPr lang="en-US" sz="2100" i="1" dirty="0" smtClean="0"/>
              <a:t>http://standards.ieee.org/guides/opman/sect6.html#6.3</a:t>
            </a:r>
            <a:endParaRPr lang="en-US" sz="2400" dirty="0" smtClean="0"/>
          </a:p>
          <a:p>
            <a:pPr lvl="1">
              <a:lnSpc>
                <a:spcPct val="90000"/>
              </a:lnSpc>
              <a:buFont typeface="Monotype Sorts"/>
              <a:buNone/>
            </a:pPr>
            <a:r>
              <a:rPr lang="en-US" sz="2400" dirty="0" smtClean="0">
                <a:cs typeface="Times New Roman" pitchFamily="18" charset="0"/>
              </a:rPr>
              <a:t>	Material about the patent policy is available at</a:t>
            </a:r>
            <a:r>
              <a:rPr lang="en-US" sz="2400" dirty="0" smtClean="0"/>
              <a:t> </a:t>
            </a:r>
          </a:p>
          <a:p>
            <a:pPr lvl="1">
              <a:lnSpc>
                <a:spcPct val="90000"/>
              </a:lnSpc>
              <a:buFont typeface="Monotype Sorts"/>
              <a:buNone/>
            </a:pPr>
            <a:r>
              <a:rPr lang="en-US" sz="2400" dirty="0" smtClean="0"/>
              <a:t>		</a:t>
            </a:r>
            <a:r>
              <a:rPr lang="en-US" sz="2100" i="1" dirty="0" smtClean="0"/>
              <a:t>http://standards.ieee.org/board/pat/pat-material.html</a:t>
            </a:r>
          </a:p>
        </p:txBody>
      </p:sp>
      <p:sp>
        <p:nvSpPr>
          <p:cNvPr id="4100" name="Text Box 6"/>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#2</a:t>
            </a:r>
            <a:endParaRPr lang="en-US"/>
          </a:p>
        </p:txBody>
      </p:sp>
      <p:sp>
        <p:nvSpPr>
          <p:cNvPr id="4101" name="Rectangle 7"/>
          <p:cNvSpPr>
            <a:spLocks noChangeArrowheads="1"/>
          </p:cNvSpPr>
          <p:nvPr/>
        </p:nvSpPr>
        <p:spPr bwMode="auto">
          <a:xfrm>
            <a:off x="1295400" y="5273675"/>
            <a:ext cx="6781800" cy="822325"/>
          </a:xfrm>
          <a:prstGeom prst="rect">
            <a:avLst/>
          </a:prstGeom>
          <a:noFill/>
          <a:ln w="9525">
            <a:noFill/>
            <a:miter lim="800000"/>
            <a:headEnd/>
            <a:tailEnd/>
          </a:ln>
        </p:spPr>
        <p:txBody>
          <a:bodyPr>
            <a:spAutoFit/>
          </a:bodyPr>
          <a:lstStyle/>
          <a:p>
            <a:r>
              <a:rPr lang="en-US" sz="1200" b="1" dirty="0">
                <a:solidFill>
                  <a:srgbClr val="000099"/>
                </a:solidFill>
                <a:latin typeface="Arial" pitchFamily="34"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a:buNone/>
            </a:pPr>
            <a:endParaRPr lang="en-US" sz="1200" b="1" dirty="0">
              <a:solidFill>
                <a:srgbClr val="000099"/>
              </a:solidFill>
              <a:latin typeface="Arial" pitchFamily="34" charset="0"/>
            </a:endParaRPr>
          </a:p>
          <a:p>
            <a:pPr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This slide set is available at http://standards.ieee.org/board/pat/pat-slideset.ppt </a:t>
            </a:r>
          </a:p>
        </p:txBody>
      </p:sp>
      <p:sp>
        <p:nvSpPr>
          <p:cNvPr id="6" name="Date Placeholder 5"/>
          <p:cNvSpPr>
            <a:spLocks noGrp="1"/>
          </p:cNvSpPr>
          <p:nvPr>
            <p:ph type="dt" sz="half" idx="10"/>
          </p:nvPr>
        </p:nvSpPr>
        <p:spPr/>
        <p:txBody>
          <a:bodyPr/>
          <a:lstStyle/>
          <a:p>
            <a:pPr>
              <a:defRPr/>
            </a:pPr>
            <a:r>
              <a:rPr lang="en-US" smtClean="0"/>
              <a:t>January 2014</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22</a:t>
            </a:fld>
            <a:endParaRPr lang="en-US"/>
          </a:p>
        </p:txBody>
      </p:sp>
      <p:sp>
        <p:nvSpPr>
          <p:cNvPr id="9" name="Footer Placeholder 4"/>
          <p:cNvSpPr>
            <a:spLocks noGrp="1"/>
          </p:cNvSpPr>
          <p:nvPr>
            <p:ph type="ftr" sz="quarter" idx="11"/>
          </p:nvPr>
        </p:nvSpPr>
        <p:spPr>
          <a:xfrm>
            <a:off x="6637314" y="6475413"/>
            <a:ext cx="1906611" cy="184666"/>
          </a:xfrm>
          <a:noFill/>
        </p:spPr>
        <p:txBody>
          <a:bodyPr/>
          <a:lstStyle/>
          <a:p>
            <a:r>
              <a:rPr lang="en-US" dirty="0" err="1" smtClean="0"/>
              <a:t>Yongho</a:t>
            </a:r>
            <a:r>
              <a:rPr lang="en-US" dirty="0" smtClean="0"/>
              <a:t> </a:t>
            </a:r>
            <a:r>
              <a:rPr lang="en-US" dirty="0" err="1" smtClean="0"/>
              <a:t>Seok</a:t>
            </a:r>
            <a:r>
              <a:rPr lang="en-US" dirty="0" smtClean="0"/>
              <a:t> (LG Electronics)</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1026"/>
          <p:cNvSpPr>
            <a:spLocks noGrp="1" noChangeArrowheads="1"/>
          </p:cNvSpPr>
          <p:nvPr>
            <p:ph type="title"/>
          </p:nvPr>
        </p:nvSpPr>
        <p:spPr>
          <a:xfrm>
            <a:off x="304800" y="381000"/>
            <a:ext cx="8686800" cy="1143000"/>
          </a:xfrm>
        </p:spPr>
        <p:txBody>
          <a:bodyPr/>
          <a:lstStyle/>
          <a:p>
            <a:r>
              <a:rPr lang="en-US" smtClean="0"/>
              <a:t>Call for Potentially Essential Patents</a:t>
            </a:r>
          </a:p>
        </p:txBody>
      </p:sp>
      <p:sp>
        <p:nvSpPr>
          <p:cNvPr id="5123" name="Rectangle 1027"/>
          <p:cNvSpPr>
            <a:spLocks noGrp="1" noChangeArrowheads="1"/>
          </p:cNvSpPr>
          <p:nvPr>
            <p:ph type="body" idx="1"/>
          </p:nvPr>
        </p:nvSpPr>
        <p:spPr/>
        <p:txBody>
          <a:bodyPr/>
          <a:lstStyle/>
          <a:p>
            <a:r>
              <a:rPr lang="en-US" sz="28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sz="2000" smtClean="0"/>
              <a:t>Either speak up now or</a:t>
            </a:r>
          </a:p>
          <a:p>
            <a:pPr lvl="1"/>
            <a:r>
              <a:rPr lang="en-US" sz="2000" smtClean="0"/>
              <a:t>Provide the chair of this group with the identity of the holder(s) of any and all such claims as soon as possible or</a:t>
            </a:r>
          </a:p>
          <a:p>
            <a:pPr lvl="1"/>
            <a:r>
              <a:rPr lang="en-US" sz="2000" smtClean="0"/>
              <a:t>Cause an LOA to be submitted</a:t>
            </a:r>
          </a:p>
        </p:txBody>
      </p:sp>
      <p:sp>
        <p:nvSpPr>
          <p:cNvPr id="5124" name="Text Box 1028"/>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#3</a:t>
            </a:r>
          </a:p>
        </p:txBody>
      </p:sp>
      <p:sp>
        <p:nvSpPr>
          <p:cNvPr id="5" name="Date Placeholder 4"/>
          <p:cNvSpPr>
            <a:spLocks noGrp="1"/>
          </p:cNvSpPr>
          <p:nvPr>
            <p:ph type="dt" sz="half" idx="10"/>
          </p:nvPr>
        </p:nvSpPr>
        <p:spPr/>
        <p:txBody>
          <a:bodyPr/>
          <a:lstStyle/>
          <a:p>
            <a:pPr>
              <a:defRPr/>
            </a:pPr>
            <a:r>
              <a:rPr lang="en-US" smtClean="0"/>
              <a:t>January 2014</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23</a:t>
            </a:fld>
            <a:endParaRPr lang="en-US"/>
          </a:p>
        </p:txBody>
      </p:sp>
      <p:sp>
        <p:nvSpPr>
          <p:cNvPr id="8" name="Footer Placeholder 4"/>
          <p:cNvSpPr>
            <a:spLocks noGrp="1"/>
          </p:cNvSpPr>
          <p:nvPr>
            <p:ph type="ftr" sz="quarter" idx="11"/>
          </p:nvPr>
        </p:nvSpPr>
        <p:spPr>
          <a:xfrm>
            <a:off x="6637314" y="6475413"/>
            <a:ext cx="1906611" cy="184666"/>
          </a:xfrm>
          <a:noFill/>
        </p:spPr>
        <p:txBody>
          <a:bodyPr/>
          <a:lstStyle/>
          <a:p>
            <a:r>
              <a:rPr lang="en-US" dirty="0" err="1" smtClean="0"/>
              <a:t>Yongho</a:t>
            </a:r>
            <a:r>
              <a:rPr lang="en-US" dirty="0" smtClean="0"/>
              <a:t> </a:t>
            </a:r>
            <a:r>
              <a:rPr lang="en-US" dirty="0" err="1" smtClean="0"/>
              <a:t>Seok</a:t>
            </a:r>
            <a:r>
              <a:rPr lang="en-US" dirty="0" smtClean="0"/>
              <a:t> (LG Electronics)</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381000" y="1066800"/>
            <a:ext cx="8458200" cy="609600"/>
          </a:xfrm>
        </p:spPr>
        <p:txBody>
          <a:bodyPr/>
          <a:lstStyle/>
          <a:p>
            <a:r>
              <a:rPr lang="en-US" sz="3200" u="sng" dirty="0" smtClean="0"/>
              <a:t>Other Guidelines for IEEE WG Meetings</a:t>
            </a:r>
          </a:p>
        </p:txBody>
      </p:sp>
      <p:sp>
        <p:nvSpPr>
          <p:cNvPr id="6147"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6148" name="Rectangle 4"/>
          <p:cNvSpPr>
            <a:spLocks noChangeArrowheads="1"/>
          </p:cNvSpPr>
          <p:nvPr/>
        </p:nvSpPr>
        <p:spPr bwMode="auto">
          <a:xfrm>
            <a:off x="533400" y="1828800"/>
            <a:ext cx="8229600" cy="44958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700" u="sng" dirty="0">
              <a:solidFill>
                <a:srgbClr val="FF0000"/>
              </a:solidFill>
              <a:latin typeface="Arial" pitchFamily="34" charset="0"/>
            </a:endParaRPr>
          </a:p>
          <a:p>
            <a:pPr marL="230188" indent="-230188">
              <a:lnSpc>
                <a:spcPct val="80000"/>
              </a:lnSpc>
              <a:spcBef>
                <a:spcPct val="20000"/>
              </a:spcBef>
              <a:spcAft>
                <a:spcPct val="40000"/>
              </a:spcAft>
              <a:buClr>
                <a:srgbClr val="CC3300"/>
              </a:buClr>
              <a:buSzPct val="50000"/>
              <a:buFont typeface="Monotype Sorts"/>
              <a:buChar char="l"/>
            </a:pPr>
            <a:r>
              <a:rPr lang="en-US" sz="1800" b="1" dirty="0">
                <a:solidFill>
                  <a:srgbClr val="000099"/>
                </a:solidFill>
                <a:latin typeface="Arial" pitchFamily="34"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a:buChar char="l"/>
            </a:pPr>
            <a:r>
              <a:rPr lang="en-US" sz="1400" dirty="0">
                <a:solidFill>
                  <a:srgbClr val="000099"/>
                </a:solidFill>
                <a:latin typeface="Arial" pitchFamily="34"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a:buChar char="l"/>
            </a:pPr>
            <a:r>
              <a:rPr lang="en-GB" sz="1400" dirty="0">
                <a:solidFill>
                  <a:srgbClr val="000099"/>
                </a:solidFill>
                <a:latin typeface="Arial" pitchFamily="34" charset="0"/>
              </a:rPr>
              <a:t>Technical considerations remain primary focus</a:t>
            </a:r>
            <a:endParaRPr lang="en-US" sz="1400" dirty="0">
              <a:solidFill>
                <a:srgbClr val="000099"/>
              </a:solidFill>
              <a:latin typeface="Arial" pitchFamily="34" charset="0"/>
            </a:endParaRP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be silent if inappropriate topics are discussed … do formally object.</a:t>
            </a:r>
          </a:p>
          <a:p>
            <a:pPr marL="230188" indent="-230188" algn="ctr">
              <a:lnSpc>
                <a:spcPct val="80000"/>
              </a:lnSpc>
              <a:spcBef>
                <a:spcPct val="20000"/>
              </a:spcBef>
              <a:buClr>
                <a:srgbClr val="CC3300"/>
              </a:buClr>
              <a:buSzPct val="50000"/>
              <a:buFont typeface="Monotype Sorts"/>
              <a:buNone/>
            </a:pPr>
            <a:r>
              <a:rPr lang="en-US" sz="1000" b="1" dirty="0">
                <a:solidFill>
                  <a:srgbClr val="000099"/>
                </a:solidFill>
                <a:latin typeface="Arial" pitchFamily="34" charset="0"/>
              </a:rPr>
              <a:t>---------------------------------------------------------------   </a:t>
            </a:r>
            <a:endParaRPr lang="en-US" sz="1200" b="1" dirty="0">
              <a:solidFill>
                <a:srgbClr val="000099"/>
              </a:solidFill>
              <a:latin typeface="Arial" pitchFamily="34" charset="0"/>
            </a:endParaRPr>
          </a:p>
          <a:p>
            <a:pPr marL="230188" indent="-230188"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See </a:t>
            </a:r>
            <a:r>
              <a:rPr lang="en-US" sz="1200" b="1" i="1" dirty="0">
                <a:solidFill>
                  <a:srgbClr val="000099"/>
                </a:solidFill>
                <a:latin typeface="Arial" pitchFamily="34" charset="0"/>
              </a:rPr>
              <a:t>IEEE-SA Standards Board Operations Manual</a:t>
            </a:r>
            <a:r>
              <a:rPr lang="en-US" sz="1200" b="1" dirty="0">
                <a:solidFill>
                  <a:srgbClr val="000099"/>
                </a:solidFill>
                <a:latin typeface="Arial" pitchFamily="34" charset="0"/>
              </a:rPr>
              <a:t>, clause 5.3.10 and </a:t>
            </a:r>
            <a:r>
              <a:rPr lang="en-GB" sz="1200" b="1" dirty="0">
                <a:solidFill>
                  <a:srgbClr val="000099"/>
                </a:solidFill>
                <a:latin typeface="Arial" pitchFamily="34" charset="0"/>
              </a:rPr>
              <a:t>“Promoting Competition and Innovation: What You Need to Know about the IEEE Standards Association's Antitrust and Competition Policy”</a:t>
            </a:r>
            <a:r>
              <a:rPr lang="en-US" sz="1200" b="1" dirty="0">
                <a:solidFill>
                  <a:srgbClr val="000099"/>
                </a:solidFill>
                <a:latin typeface="Arial" pitchFamily="34" charset="0"/>
              </a:rPr>
              <a:t> for more details.</a:t>
            </a:r>
          </a:p>
        </p:txBody>
      </p:sp>
      <p:sp>
        <p:nvSpPr>
          <p:cNvPr id="6149" name="Text Box 7"/>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#4</a:t>
            </a:r>
            <a:endParaRPr lang="en-US"/>
          </a:p>
        </p:txBody>
      </p:sp>
      <p:sp>
        <p:nvSpPr>
          <p:cNvPr id="6" name="Date Placeholder 5"/>
          <p:cNvSpPr>
            <a:spLocks noGrp="1"/>
          </p:cNvSpPr>
          <p:nvPr>
            <p:ph type="dt" sz="half" idx="10"/>
          </p:nvPr>
        </p:nvSpPr>
        <p:spPr/>
        <p:txBody>
          <a:bodyPr/>
          <a:lstStyle/>
          <a:p>
            <a:pPr>
              <a:defRPr/>
            </a:pPr>
            <a:r>
              <a:rPr lang="en-US" smtClean="0"/>
              <a:t>January 2014</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24</a:t>
            </a:fld>
            <a:endParaRPr lang="en-US"/>
          </a:p>
        </p:txBody>
      </p:sp>
      <p:sp>
        <p:nvSpPr>
          <p:cNvPr id="9" name="Footer Placeholder 4"/>
          <p:cNvSpPr>
            <a:spLocks noGrp="1"/>
          </p:cNvSpPr>
          <p:nvPr>
            <p:ph type="ftr" sz="quarter" idx="11"/>
          </p:nvPr>
        </p:nvSpPr>
        <p:spPr>
          <a:xfrm>
            <a:off x="6637314" y="6475413"/>
            <a:ext cx="1906611" cy="184666"/>
          </a:xfrm>
          <a:noFill/>
        </p:spPr>
        <p:txBody>
          <a:bodyPr/>
          <a:lstStyle/>
          <a:p>
            <a:r>
              <a:rPr lang="en-US" dirty="0" err="1" smtClean="0"/>
              <a:t>Yongho</a:t>
            </a:r>
            <a:r>
              <a:rPr lang="en-US" dirty="0" smtClean="0"/>
              <a:t> </a:t>
            </a:r>
            <a:r>
              <a:rPr lang="en-US" dirty="0" err="1" smtClean="0"/>
              <a:t>Seok</a:t>
            </a:r>
            <a:r>
              <a:rPr lang="en-US" dirty="0" smtClean="0"/>
              <a:t> (LG Electronics)</a:t>
            </a:r>
          </a:p>
        </p:txBody>
      </p:sp>
    </p:spTree>
  </p:cSld>
  <p:clrMapOvr>
    <a:masterClrMapping/>
  </p:clrMapOv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Motion 1</a:t>
            </a:r>
            <a:endParaRPr lang="ko-KR" altLang="en-US" dirty="0"/>
          </a:p>
        </p:txBody>
      </p:sp>
      <p:sp>
        <p:nvSpPr>
          <p:cNvPr id="3" name="내용 개체 틀 2"/>
          <p:cNvSpPr>
            <a:spLocks noGrp="1"/>
          </p:cNvSpPr>
          <p:nvPr>
            <p:ph idx="1"/>
          </p:nvPr>
        </p:nvSpPr>
        <p:spPr/>
        <p:txBody>
          <a:bodyPr/>
          <a:lstStyle/>
          <a:p>
            <a:r>
              <a:rPr lang="en-US" altLang="ko-KR" dirty="0" smtClean="0"/>
              <a:t>Move </a:t>
            </a:r>
            <a:r>
              <a:rPr lang="en-US" altLang="ko-KR" dirty="0"/>
              <a:t>to </a:t>
            </a:r>
            <a:r>
              <a:rPr lang="en-GB" altLang="ko-KR" dirty="0" smtClean="0"/>
              <a:t>approve </a:t>
            </a:r>
            <a:r>
              <a:rPr lang="en-GB" altLang="ko-KR" dirty="0"/>
              <a:t>minutes of F2F </a:t>
            </a:r>
            <a:r>
              <a:rPr lang="en-GB" altLang="ko-KR" dirty="0" smtClean="0"/>
              <a:t>November </a:t>
            </a:r>
            <a:r>
              <a:rPr lang="en-GB" altLang="ko-KR" dirty="0"/>
              <a:t>meeting </a:t>
            </a:r>
            <a:r>
              <a:rPr lang="en-GB" altLang="ko-KR" dirty="0" smtClean="0"/>
              <a:t>(11-13/1483r0</a:t>
            </a:r>
            <a:r>
              <a:rPr lang="en-GB" altLang="ko-KR" dirty="0"/>
              <a:t>) and </a:t>
            </a:r>
            <a:r>
              <a:rPr lang="en-GB" altLang="ko-KR" dirty="0" err="1"/>
              <a:t>conf</a:t>
            </a:r>
            <a:r>
              <a:rPr lang="en-GB" altLang="ko-KR" dirty="0"/>
              <a:t> call minutes </a:t>
            </a:r>
            <a:r>
              <a:rPr lang="en-GB" altLang="ko-KR" dirty="0" smtClean="0"/>
              <a:t>(11-13/1528r1, 11-14/0007r0, 11-14/0042r1, 11-14/0098r0)</a:t>
            </a:r>
            <a:endParaRPr lang="ko-KR" altLang="ko-KR" dirty="0"/>
          </a:p>
          <a:p>
            <a:pPr lvl="1"/>
            <a:r>
              <a:rPr lang="en-US" altLang="ko-KR" dirty="0" smtClean="0"/>
              <a:t>Move</a:t>
            </a:r>
            <a:r>
              <a:rPr lang="en-US" altLang="ko-KR" dirty="0"/>
              <a:t>: </a:t>
            </a:r>
            <a:r>
              <a:rPr lang="en-US" altLang="ko-KR" dirty="0" smtClean="0"/>
              <a:t>Zander </a:t>
            </a:r>
            <a:r>
              <a:rPr lang="en-US" altLang="ko-KR" dirty="0"/>
              <a:t>	Second</a:t>
            </a:r>
            <a:r>
              <a:rPr lang="en-US" altLang="ko-KR" dirty="0" smtClean="0"/>
              <a:t>: </a:t>
            </a:r>
            <a:r>
              <a:rPr lang="en-US" altLang="ko-KR" dirty="0" err="1" smtClean="0"/>
              <a:t>Younghoon</a:t>
            </a:r>
            <a:endParaRPr lang="ko-KR" altLang="ko-KR" dirty="0"/>
          </a:p>
          <a:p>
            <a:pPr lvl="1"/>
            <a:r>
              <a:rPr lang="en-US" altLang="ko-KR" dirty="0"/>
              <a:t>Discussions</a:t>
            </a:r>
            <a:r>
              <a:rPr lang="en-US" altLang="ko-KR" dirty="0" smtClean="0"/>
              <a:t>: None</a:t>
            </a:r>
            <a:endParaRPr lang="ko-KR" altLang="ko-KR" dirty="0"/>
          </a:p>
          <a:p>
            <a:pPr lvl="1"/>
            <a:r>
              <a:rPr lang="en-US" altLang="ko-KR" dirty="0" smtClean="0"/>
              <a:t>Motion : </a:t>
            </a:r>
            <a:r>
              <a:rPr lang="en-GB" altLang="ko-KR" dirty="0"/>
              <a:t>Unanimously passed </a:t>
            </a:r>
            <a:r>
              <a:rPr lang="en-US" altLang="ko-KR" dirty="0" smtClean="0"/>
              <a:t> </a:t>
            </a:r>
            <a:endParaRPr lang="ko-KR" altLang="en-US" dirty="0"/>
          </a:p>
        </p:txBody>
      </p:sp>
      <p:sp>
        <p:nvSpPr>
          <p:cNvPr id="4" name="날짜 개체 틀 3"/>
          <p:cNvSpPr>
            <a:spLocks noGrp="1"/>
          </p:cNvSpPr>
          <p:nvPr>
            <p:ph type="dt" sz="half" idx="10"/>
          </p:nvPr>
        </p:nvSpPr>
        <p:spPr/>
        <p:txBody>
          <a:bodyPr/>
          <a:lstStyle/>
          <a:p>
            <a:pPr>
              <a:defRPr/>
            </a:pPr>
            <a:r>
              <a:rPr lang="en-US" smtClean="0"/>
              <a:t>January 2014</a:t>
            </a:r>
            <a:endParaRPr 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25</a:t>
            </a:fld>
            <a:endParaRPr lang="en-US"/>
          </a:p>
        </p:txBody>
      </p:sp>
    </p:spTree>
    <p:extLst>
      <p:ext uri="{BB962C8B-B14F-4D97-AF65-F5344CB8AC3E}">
        <p14:creationId xmlns:p14="http://schemas.microsoft.com/office/powerpoint/2010/main" val="174375859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Motion 2</a:t>
            </a:r>
            <a:endParaRPr lang="ko-KR" altLang="en-US" dirty="0"/>
          </a:p>
        </p:txBody>
      </p:sp>
      <p:sp>
        <p:nvSpPr>
          <p:cNvPr id="3" name="내용 개체 틀 2"/>
          <p:cNvSpPr>
            <a:spLocks noGrp="1"/>
          </p:cNvSpPr>
          <p:nvPr>
            <p:ph idx="1"/>
          </p:nvPr>
        </p:nvSpPr>
        <p:spPr/>
        <p:txBody>
          <a:bodyPr/>
          <a:lstStyle/>
          <a:p>
            <a:r>
              <a:rPr lang="en-US" altLang="ko-KR" dirty="0" smtClean="0"/>
              <a:t>Move </a:t>
            </a:r>
            <a:r>
              <a:rPr lang="en-US" altLang="ko-KR" dirty="0"/>
              <a:t>to adopt the Comment Resolutions in </a:t>
            </a:r>
            <a:r>
              <a:rPr lang="en-US" altLang="ko-KR" dirty="0" smtClean="0"/>
              <a:t>11-14/0148r0 </a:t>
            </a:r>
            <a:r>
              <a:rPr lang="en-US" altLang="ko-KR" dirty="0"/>
              <a:t>with the following tab:</a:t>
            </a:r>
            <a:endParaRPr lang="ko-KR" altLang="ko-KR" dirty="0"/>
          </a:p>
          <a:p>
            <a:pPr lvl="1"/>
            <a:r>
              <a:rPr lang="en-US" altLang="ko-KR" dirty="0" smtClean="0"/>
              <a:t>Jan 2014 PHY motion 1</a:t>
            </a:r>
            <a:endParaRPr lang="ko-KR" altLang="ko-KR" dirty="0"/>
          </a:p>
          <a:p>
            <a:endParaRPr lang="en-US" altLang="ko-KR" b="1" dirty="0" smtClean="0"/>
          </a:p>
          <a:p>
            <a:pPr lvl="1"/>
            <a:r>
              <a:rPr lang="en-US" altLang="ko-KR" dirty="0" smtClean="0"/>
              <a:t>Move</a:t>
            </a:r>
            <a:r>
              <a:rPr lang="en-US" altLang="ko-KR" dirty="0"/>
              <a:t>:  	Second</a:t>
            </a:r>
            <a:r>
              <a:rPr lang="en-US" altLang="ko-KR" dirty="0" smtClean="0"/>
              <a:t>:</a:t>
            </a:r>
            <a:endParaRPr lang="ko-KR" altLang="ko-KR" dirty="0"/>
          </a:p>
          <a:p>
            <a:pPr lvl="1"/>
            <a:r>
              <a:rPr lang="en-US" altLang="ko-KR" dirty="0"/>
              <a:t>Discussions</a:t>
            </a:r>
            <a:r>
              <a:rPr lang="en-US" altLang="ko-KR" dirty="0" smtClean="0"/>
              <a:t>:</a:t>
            </a:r>
            <a:endParaRPr lang="ko-KR" altLang="ko-KR" dirty="0"/>
          </a:p>
          <a:p>
            <a:pPr lvl="1"/>
            <a:r>
              <a:rPr lang="en-US" altLang="ko-KR" dirty="0"/>
              <a:t>Yes : </a:t>
            </a:r>
            <a:r>
              <a:rPr lang="en-US" altLang="ko-KR" dirty="0" smtClean="0"/>
              <a:t>No</a:t>
            </a:r>
            <a:r>
              <a:rPr lang="en-US" altLang="ko-KR" dirty="0"/>
              <a:t>: </a:t>
            </a:r>
            <a:r>
              <a:rPr lang="en-US" altLang="ko-KR" dirty="0" smtClean="0"/>
              <a:t> Abstain</a:t>
            </a:r>
            <a:r>
              <a:rPr lang="en-US" altLang="ko-KR" dirty="0"/>
              <a:t>: 	</a:t>
            </a:r>
            <a:endParaRPr lang="ko-KR" altLang="ko-KR" dirty="0"/>
          </a:p>
          <a:p>
            <a:pPr lvl="1"/>
            <a:r>
              <a:rPr lang="en-US" altLang="ko-KR" dirty="0" smtClean="0"/>
              <a:t>Motion . </a:t>
            </a:r>
          </a:p>
          <a:p>
            <a:pPr lvl="1"/>
            <a:endParaRPr lang="ko-KR" altLang="en-US" dirty="0"/>
          </a:p>
        </p:txBody>
      </p:sp>
      <p:sp>
        <p:nvSpPr>
          <p:cNvPr id="4" name="날짜 개체 틀 3"/>
          <p:cNvSpPr>
            <a:spLocks noGrp="1"/>
          </p:cNvSpPr>
          <p:nvPr>
            <p:ph type="dt" sz="half" idx="10"/>
          </p:nvPr>
        </p:nvSpPr>
        <p:spPr/>
        <p:txBody>
          <a:bodyPr/>
          <a:lstStyle/>
          <a:p>
            <a:pPr>
              <a:defRPr/>
            </a:pPr>
            <a:r>
              <a:rPr lang="en-US" smtClean="0"/>
              <a:t>January 2014</a:t>
            </a:r>
            <a:endParaRPr 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26</a:t>
            </a:fld>
            <a:endParaRPr lang="en-US"/>
          </a:p>
        </p:txBody>
      </p:sp>
    </p:spTree>
    <p:extLst>
      <p:ext uri="{BB962C8B-B14F-4D97-AF65-F5344CB8AC3E}">
        <p14:creationId xmlns:p14="http://schemas.microsoft.com/office/powerpoint/2010/main" val="267867598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Motion 3</a:t>
            </a:r>
            <a:endParaRPr lang="ko-KR" altLang="en-US" dirty="0"/>
          </a:p>
        </p:txBody>
      </p:sp>
      <p:sp>
        <p:nvSpPr>
          <p:cNvPr id="3" name="내용 개체 틀 2"/>
          <p:cNvSpPr>
            <a:spLocks noGrp="1"/>
          </p:cNvSpPr>
          <p:nvPr>
            <p:ph idx="1"/>
          </p:nvPr>
        </p:nvSpPr>
        <p:spPr/>
        <p:txBody>
          <a:bodyPr/>
          <a:lstStyle/>
          <a:p>
            <a:r>
              <a:rPr lang="en-US" altLang="ko-KR" dirty="0" smtClean="0"/>
              <a:t>Move </a:t>
            </a:r>
            <a:r>
              <a:rPr lang="en-US" altLang="ko-KR" dirty="0"/>
              <a:t>to adopt the Comment Resolutions in </a:t>
            </a:r>
            <a:r>
              <a:rPr lang="en-US" altLang="ko-KR" dirty="0" smtClean="0"/>
              <a:t>11-14/0149r0 </a:t>
            </a:r>
            <a:r>
              <a:rPr lang="en-US" altLang="ko-KR" dirty="0"/>
              <a:t>with the following </a:t>
            </a:r>
            <a:r>
              <a:rPr lang="en-US" altLang="ko-KR" dirty="0" smtClean="0"/>
              <a:t>tabs:</a:t>
            </a:r>
            <a:endParaRPr lang="ko-KR" altLang="ko-KR" dirty="0"/>
          </a:p>
          <a:p>
            <a:pPr lvl="1"/>
            <a:r>
              <a:rPr lang="en-US" altLang="ko-KR" dirty="0" smtClean="0"/>
              <a:t>IEEEPhCJan201411ahMACMotion1</a:t>
            </a:r>
            <a:endParaRPr lang="ko-KR" altLang="ko-KR" dirty="0"/>
          </a:p>
          <a:p>
            <a:pPr lvl="1"/>
            <a:r>
              <a:rPr lang="en-US" altLang="ko-KR" dirty="0" smtClean="0"/>
              <a:t>IEEEPhCJan201411ahMACMotion2</a:t>
            </a:r>
            <a:endParaRPr lang="ko-KR" altLang="ko-KR" dirty="0"/>
          </a:p>
          <a:p>
            <a:pPr lvl="1"/>
            <a:r>
              <a:rPr lang="en-US" altLang="ko-KR" dirty="0" smtClean="0"/>
              <a:t>IEEEPhCJan201411ahMACMotion3</a:t>
            </a:r>
            <a:endParaRPr lang="ko-KR" altLang="ko-KR" dirty="0"/>
          </a:p>
          <a:p>
            <a:pPr lvl="1"/>
            <a:r>
              <a:rPr lang="en-US" altLang="ko-KR" dirty="0" smtClean="0"/>
              <a:t>IEEEPhCJan201411ahMACMotion4</a:t>
            </a:r>
            <a:endParaRPr lang="ko-KR" altLang="ko-KR" dirty="0"/>
          </a:p>
          <a:p>
            <a:endParaRPr lang="en-US" altLang="ko-KR" b="1" dirty="0" smtClean="0"/>
          </a:p>
          <a:p>
            <a:pPr lvl="1"/>
            <a:r>
              <a:rPr lang="en-US" altLang="ko-KR" dirty="0" smtClean="0"/>
              <a:t>Move</a:t>
            </a:r>
            <a:r>
              <a:rPr lang="en-US" altLang="ko-KR" dirty="0"/>
              <a:t>:  	Second</a:t>
            </a:r>
            <a:r>
              <a:rPr lang="en-US" altLang="ko-KR" dirty="0" smtClean="0"/>
              <a:t>:</a:t>
            </a:r>
            <a:endParaRPr lang="ko-KR" altLang="ko-KR" dirty="0"/>
          </a:p>
          <a:p>
            <a:pPr lvl="1"/>
            <a:r>
              <a:rPr lang="en-US" altLang="ko-KR" dirty="0"/>
              <a:t>Discussions</a:t>
            </a:r>
            <a:r>
              <a:rPr lang="en-US" altLang="ko-KR" dirty="0" smtClean="0"/>
              <a:t>:</a:t>
            </a:r>
            <a:endParaRPr lang="ko-KR" altLang="ko-KR" dirty="0"/>
          </a:p>
          <a:p>
            <a:pPr lvl="1"/>
            <a:r>
              <a:rPr lang="en-US" altLang="ko-KR" dirty="0"/>
              <a:t>Yes : </a:t>
            </a:r>
            <a:r>
              <a:rPr lang="en-US" altLang="ko-KR" dirty="0" smtClean="0"/>
              <a:t>No</a:t>
            </a:r>
            <a:r>
              <a:rPr lang="en-US" altLang="ko-KR" dirty="0"/>
              <a:t>: </a:t>
            </a:r>
            <a:r>
              <a:rPr lang="en-US" altLang="ko-KR" dirty="0" smtClean="0"/>
              <a:t> Abstain</a:t>
            </a:r>
            <a:r>
              <a:rPr lang="en-US" altLang="ko-KR" dirty="0"/>
              <a:t>: 	</a:t>
            </a:r>
            <a:endParaRPr lang="ko-KR" altLang="ko-KR" dirty="0"/>
          </a:p>
          <a:p>
            <a:pPr lvl="1"/>
            <a:r>
              <a:rPr lang="en-US" altLang="ko-KR" dirty="0" smtClean="0"/>
              <a:t>Motion . </a:t>
            </a:r>
            <a:endParaRPr lang="ko-KR" altLang="en-US" dirty="0"/>
          </a:p>
        </p:txBody>
      </p:sp>
      <p:sp>
        <p:nvSpPr>
          <p:cNvPr id="4" name="날짜 개체 틀 3"/>
          <p:cNvSpPr>
            <a:spLocks noGrp="1"/>
          </p:cNvSpPr>
          <p:nvPr>
            <p:ph type="dt" sz="half" idx="10"/>
          </p:nvPr>
        </p:nvSpPr>
        <p:spPr/>
        <p:txBody>
          <a:bodyPr/>
          <a:lstStyle/>
          <a:p>
            <a:pPr>
              <a:defRPr/>
            </a:pPr>
            <a:r>
              <a:rPr lang="en-US" smtClean="0"/>
              <a:t>January 2014</a:t>
            </a:r>
            <a:endParaRPr 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27</a:t>
            </a:fld>
            <a:endParaRPr lang="en-US"/>
          </a:p>
        </p:txBody>
      </p:sp>
    </p:spTree>
    <p:extLst>
      <p:ext uri="{BB962C8B-B14F-4D97-AF65-F5344CB8AC3E}">
        <p14:creationId xmlns:p14="http://schemas.microsoft.com/office/powerpoint/2010/main" val="59421495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1</a:t>
            </a:r>
            <a:endParaRPr lang="ko-KR" altLang="en-US" dirty="0"/>
          </a:p>
        </p:txBody>
      </p:sp>
      <p:sp>
        <p:nvSpPr>
          <p:cNvPr id="3" name="내용 개체 틀 2"/>
          <p:cNvSpPr>
            <a:spLocks noGrp="1"/>
          </p:cNvSpPr>
          <p:nvPr>
            <p:ph idx="1"/>
          </p:nvPr>
        </p:nvSpPr>
        <p:spPr/>
        <p:txBody>
          <a:bodyPr/>
          <a:lstStyle/>
          <a:p>
            <a:r>
              <a:rPr lang="en-GB" altLang="ko-KR" dirty="0" smtClean="0"/>
              <a:t>Do you accept the comment resolution for CID </a:t>
            </a:r>
            <a:r>
              <a:rPr lang="en-GB" altLang="ko-KR" dirty="0"/>
              <a:t>1081, 1082, 1083, 1084, 1085, 1380, 2123, 2400, 2402, 2404, 2728, </a:t>
            </a:r>
            <a:r>
              <a:rPr lang="en-GB" altLang="ko-KR" dirty="0" smtClean="0"/>
              <a:t>2777 as shown in 11-14/0033r1?</a:t>
            </a:r>
          </a:p>
          <a:p>
            <a:pPr lvl="1"/>
            <a:r>
              <a:rPr lang="en-GB" altLang="ko-KR" dirty="0" smtClean="0"/>
              <a:t>Unanimously passed </a:t>
            </a:r>
          </a:p>
          <a:p>
            <a:endParaRPr lang="en-GB" altLang="ko-KR" dirty="0"/>
          </a:p>
          <a:p>
            <a:endParaRPr lang="ko-KR" altLang="en-US" dirty="0"/>
          </a:p>
        </p:txBody>
      </p:sp>
      <p:sp>
        <p:nvSpPr>
          <p:cNvPr id="4" name="날짜 개체 틀 3"/>
          <p:cNvSpPr>
            <a:spLocks noGrp="1"/>
          </p:cNvSpPr>
          <p:nvPr>
            <p:ph type="dt" sz="half" idx="10"/>
          </p:nvPr>
        </p:nvSpPr>
        <p:spPr/>
        <p:txBody>
          <a:bodyPr/>
          <a:lstStyle/>
          <a:p>
            <a:pPr>
              <a:defRPr/>
            </a:pPr>
            <a:r>
              <a:rPr lang="en-US" smtClean="0"/>
              <a:t>January 2014</a:t>
            </a:r>
            <a:endParaRPr 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28</a:t>
            </a:fld>
            <a:endParaRPr lang="en-US"/>
          </a:p>
        </p:txBody>
      </p:sp>
    </p:spTree>
    <p:extLst>
      <p:ext uri="{BB962C8B-B14F-4D97-AF65-F5344CB8AC3E}">
        <p14:creationId xmlns:p14="http://schemas.microsoft.com/office/powerpoint/2010/main" val="74571300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2</a:t>
            </a:r>
            <a:endParaRPr lang="ko-KR" altLang="en-US" dirty="0"/>
          </a:p>
        </p:txBody>
      </p:sp>
      <p:sp>
        <p:nvSpPr>
          <p:cNvPr id="3" name="내용 개체 틀 2"/>
          <p:cNvSpPr>
            <a:spLocks noGrp="1"/>
          </p:cNvSpPr>
          <p:nvPr>
            <p:ph idx="1"/>
          </p:nvPr>
        </p:nvSpPr>
        <p:spPr/>
        <p:txBody>
          <a:bodyPr/>
          <a:lstStyle/>
          <a:p>
            <a:r>
              <a:rPr lang="en-GB" altLang="ko-KR" dirty="0" smtClean="0"/>
              <a:t>Do you accept the comment resolution for CID 1315, 1601, 1602, 1603 as shown in 11-14/0060r1?</a:t>
            </a:r>
          </a:p>
          <a:p>
            <a:pPr lvl="1"/>
            <a:r>
              <a:rPr lang="en-GB" altLang="ko-KR" dirty="0"/>
              <a:t>Unanimously </a:t>
            </a:r>
            <a:r>
              <a:rPr lang="en-GB" altLang="ko-KR" dirty="0" smtClean="0"/>
              <a:t>passed</a:t>
            </a:r>
            <a:r>
              <a:rPr lang="en-US" altLang="ko-KR" dirty="0" smtClean="0"/>
              <a:t> </a:t>
            </a:r>
          </a:p>
          <a:p>
            <a:pPr lvl="1"/>
            <a:endParaRPr lang="ko-KR" altLang="en-US" dirty="0"/>
          </a:p>
        </p:txBody>
      </p:sp>
      <p:sp>
        <p:nvSpPr>
          <p:cNvPr id="4" name="날짜 개체 틀 3"/>
          <p:cNvSpPr>
            <a:spLocks noGrp="1"/>
          </p:cNvSpPr>
          <p:nvPr>
            <p:ph type="dt" sz="half" idx="10"/>
          </p:nvPr>
        </p:nvSpPr>
        <p:spPr/>
        <p:txBody>
          <a:bodyPr/>
          <a:lstStyle/>
          <a:p>
            <a:pPr>
              <a:defRPr/>
            </a:pPr>
            <a:r>
              <a:rPr lang="en-US" smtClean="0"/>
              <a:t>January 2014</a:t>
            </a:r>
            <a:endParaRPr 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29</a:t>
            </a:fld>
            <a:endParaRPr lang="en-US"/>
          </a:p>
        </p:txBody>
      </p:sp>
    </p:spTree>
    <p:extLst>
      <p:ext uri="{BB962C8B-B14F-4D97-AF65-F5344CB8AC3E}">
        <p14:creationId xmlns:p14="http://schemas.microsoft.com/office/powerpoint/2010/main" val="30176393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IEEE 802.11ah </a:t>
            </a:r>
            <a:r>
              <a:rPr lang="en-US" altLang="ko-KR" dirty="0" smtClean="0"/>
              <a:t>Agenda cont.</a:t>
            </a:r>
            <a:endParaRPr lang="ko-KR" altLang="en-US" dirty="0"/>
          </a:p>
        </p:txBody>
      </p:sp>
      <p:sp>
        <p:nvSpPr>
          <p:cNvPr id="3" name="내용 개체 틀 2"/>
          <p:cNvSpPr>
            <a:spLocks noGrp="1"/>
          </p:cNvSpPr>
          <p:nvPr>
            <p:ph idx="1"/>
          </p:nvPr>
        </p:nvSpPr>
        <p:spPr/>
        <p:txBody>
          <a:bodyPr/>
          <a:lstStyle/>
          <a:p>
            <a:pPr marL="609600" indent="-609600"/>
            <a:r>
              <a:rPr lang="en-US" altLang="ko-KR" dirty="0" smtClean="0">
                <a:solidFill>
                  <a:schemeClr val="bg2"/>
                </a:solidFill>
              </a:rPr>
              <a:t>Call </a:t>
            </a:r>
            <a:r>
              <a:rPr lang="en-US" altLang="ko-KR" dirty="0">
                <a:solidFill>
                  <a:schemeClr val="bg2"/>
                </a:solidFill>
              </a:rPr>
              <a:t>for </a:t>
            </a:r>
            <a:r>
              <a:rPr lang="en-US" altLang="ko-KR" dirty="0" err="1">
                <a:solidFill>
                  <a:schemeClr val="bg2"/>
                </a:solidFill>
              </a:rPr>
              <a:t>TGah</a:t>
            </a:r>
            <a:r>
              <a:rPr lang="en-US" altLang="ko-KR" dirty="0">
                <a:solidFill>
                  <a:schemeClr val="bg2"/>
                </a:solidFill>
              </a:rPr>
              <a:t> chair </a:t>
            </a:r>
            <a:r>
              <a:rPr lang="en-US" altLang="ko-KR" dirty="0" smtClean="0">
                <a:solidFill>
                  <a:schemeClr val="bg2"/>
                </a:solidFill>
              </a:rPr>
              <a:t>nomination </a:t>
            </a:r>
          </a:p>
          <a:p>
            <a:pPr marL="609600" indent="-609600"/>
            <a:r>
              <a:rPr lang="en-US" altLang="ko-KR" dirty="0"/>
              <a:t>Call for </a:t>
            </a:r>
            <a:r>
              <a:rPr lang="en-US" altLang="ko-KR" dirty="0" err="1"/>
              <a:t>TGah</a:t>
            </a:r>
            <a:r>
              <a:rPr lang="en-US" altLang="ko-KR" dirty="0"/>
              <a:t> </a:t>
            </a:r>
            <a:r>
              <a:rPr lang="en-US" altLang="ko-KR" dirty="0" smtClean="0"/>
              <a:t>vice-chair and technical editor nomination </a:t>
            </a:r>
            <a:endParaRPr lang="en-US" altLang="ko-KR" dirty="0" smtClean="0"/>
          </a:p>
          <a:p>
            <a:pPr marL="609600" indent="-609600"/>
            <a:r>
              <a:rPr lang="en-US" altLang="ko-KR" dirty="0" smtClean="0"/>
              <a:t>Address </a:t>
            </a:r>
            <a:r>
              <a:rPr lang="en-US" altLang="ko-KR" dirty="0"/>
              <a:t>Letter Ballot comments</a:t>
            </a:r>
          </a:p>
          <a:p>
            <a:pPr marL="609600" indent="-609600"/>
            <a:r>
              <a:rPr lang="en-US" altLang="ko-KR" dirty="0" smtClean="0"/>
              <a:t>Motion </a:t>
            </a:r>
            <a:r>
              <a:rPr lang="en-US" altLang="ko-KR" dirty="0"/>
              <a:t>for draft </a:t>
            </a:r>
            <a:r>
              <a:rPr lang="en-US" altLang="ko-KR" dirty="0" smtClean="0"/>
              <a:t>text</a:t>
            </a:r>
          </a:p>
          <a:p>
            <a:pPr marL="1009650" lvl="1" indent="-609600"/>
            <a:r>
              <a:rPr lang="en-US" altLang="ko-KR" dirty="0" smtClean="0"/>
              <a:t>Motion for submissions discussed on the conference calls (</a:t>
            </a:r>
            <a:r>
              <a:rPr lang="en-US" altLang="ko-KR" u="sng" dirty="0" smtClean="0"/>
              <a:t>scheduled on Wednesday PM1</a:t>
            </a:r>
            <a:r>
              <a:rPr lang="en-US" altLang="ko-KR" dirty="0" smtClean="0"/>
              <a:t>)</a:t>
            </a:r>
          </a:p>
          <a:p>
            <a:pPr marL="1009650" lvl="1" indent="-609600"/>
            <a:r>
              <a:rPr lang="en-US" altLang="ko-KR" dirty="0"/>
              <a:t>Motion for submissions discussed on </a:t>
            </a:r>
            <a:r>
              <a:rPr lang="en-US" altLang="ko-KR" dirty="0" smtClean="0"/>
              <a:t>January F2F meeting </a:t>
            </a:r>
            <a:r>
              <a:rPr lang="en-US" altLang="ko-KR" dirty="0"/>
              <a:t>(</a:t>
            </a:r>
            <a:r>
              <a:rPr lang="en-US" altLang="ko-KR" u="sng" dirty="0"/>
              <a:t>scheduled on </a:t>
            </a:r>
            <a:r>
              <a:rPr lang="en-US" altLang="ko-KR" u="sng" dirty="0" smtClean="0"/>
              <a:t>Thursday PM2</a:t>
            </a:r>
            <a:r>
              <a:rPr lang="en-US" altLang="ko-KR" dirty="0" smtClean="0"/>
              <a:t>)</a:t>
            </a:r>
          </a:p>
          <a:p>
            <a:pPr marL="609600" indent="-609600"/>
            <a:r>
              <a:rPr lang="en-US" altLang="ko-KR" dirty="0" smtClean="0"/>
              <a:t>Conference </a:t>
            </a:r>
            <a:r>
              <a:rPr lang="en-US" altLang="ko-KR" dirty="0"/>
              <a:t>call plan</a:t>
            </a:r>
          </a:p>
          <a:p>
            <a:pPr marL="609600" indent="-609600"/>
            <a:r>
              <a:rPr lang="en-US" altLang="ko-KR" dirty="0"/>
              <a:t>Timeline review</a:t>
            </a:r>
          </a:p>
          <a:p>
            <a:endParaRPr lang="ko-KR" altLang="en-US" dirty="0"/>
          </a:p>
        </p:txBody>
      </p:sp>
      <p:sp>
        <p:nvSpPr>
          <p:cNvPr id="4" name="날짜 개체 틀 3"/>
          <p:cNvSpPr>
            <a:spLocks noGrp="1"/>
          </p:cNvSpPr>
          <p:nvPr>
            <p:ph type="dt" sz="half" idx="10"/>
          </p:nvPr>
        </p:nvSpPr>
        <p:spPr/>
        <p:txBody>
          <a:bodyPr/>
          <a:lstStyle/>
          <a:p>
            <a:pPr>
              <a:defRPr/>
            </a:pPr>
            <a:r>
              <a:rPr lang="en-US" smtClean="0"/>
              <a:t>January 2014</a:t>
            </a:r>
            <a:endParaRPr 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a:t>
            </a:fld>
            <a:endParaRPr lang="en-US"/>
          </a:p>
        </p:txBody>
      </p:sp>
    </p:spTree>
    <p:extLst>
      <p:ext uri="{BB962C8B-B14F-4D97-AF65-F5344CB8AC3E}">
        <p14:creationId xmlns:p14="http://schemas.microsoft.com/office/powerpoint/2010/main" val="2414680758"/>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3</a:t>
            </a:r>
            <a:endParaRPr lang="ko-KR" altLang="en-US" dirty="0"/>
          </a:p>
        </p:txBody>
      </p:sp>
      <p:sp>
        <p:nvSpPr>
          <p:cNvPr id="3" name="내용 개체 틀 2"/>
          <p:cNvSpPr>
            <a:spLocks noGrp="1"/>
          </p:cNvSpPr>
          <p:nvPr>
            <p:ph idx="1"/>
          </p:nvPr>
        </p:nvSpPr>
        <p:spPr/>
        <p:txBody>
          <a:bodyPr/>
          <a:lstStyle/>
          <a:p>
            <a:pPr lvl="0"/>
            <a:r>
              <a:rPr lang="en-GB" altLang="ko-KR" dirty="0"/>
              <a:t>Do you accept the comment resolution for </a:t>
            </a:r>
            <a:r>
              <a:rPr lang="en-GB" altLang="ko-KR" dirty="0" smtClean="0"/>
              <a:t>CID </a:t>
            </a:r>
            <a:r>
              <a:rPr lang="en-US" altLang="ko-KR" dirty="0" smtClean="0"/>
              <a:t>1318, 1319, 1320, 1321, 1322, 1323, 1324, 1567, 1568, 1572, 1610, 1611, 1612, 1613, 1614, 1761, 1762, 1765, 1766, 1767, 1768, 1769, 1770, 1782, 1783, </a:t>
            </a:r>
            <a:r>
              <a:rPr lang="en-US" altLang="ko-KR" strike="sngStrike" dirty="0" smtClean="0">
                <a:solidFill>
                  <a:schemeClr val="bg2"/>
                </a:solidFill>
              </a:rPr>
              <a:t>2005,</a:t>
            </a:r>
            <a:r>
              <a:rPr lang="en-US" altLang="ko-KR" dirty="0" smtClean="0"/>
              <a:t> 2073, 2074, 2092, 2171, 2281, 2694, 2695 </a:t>
            </a:r>
            <a:r>
              <a:rPr lang="en-GB" altLang="ko-KR" dirty="0"/>
              <a:t>as shown in </a:t>
            </a:r>
            <a:r>
              <a:rPr lang="en-GB" altLang="ko-KR" dirty="0" smtClean="0"/>
              <a:t>11-14/0108r1?</a:t>
            </a:r>
          </a:p>
          <a:p>
            <a:pPr lvl="1"/>
            <a:r>
              <a:rPr lang="en-GB" altLang="ko-KR" dirty="0"/>
              <a:t>Unanimously passed</a:t>
            </a:r>
            <a:r>
              <a:rPr lang="en-US" altLang="ko-KR" dirty="0"/>
              <a:t> </a:t>
            </a:r>
          </a:p>
          <a:p>
            <a:pPr lvl="0"/>
            <a:endParaRPr lang="ko-KR" altLang="ko-KR" dirty="0"/>
          </a:p>
          <a:p>
            <a:endParaRPr lang="ko-KR" altLang="en-US" dirty="0"/>
          </a:p>
        </p:txBody>
      </p:sp>
      <p:sp>
        <p:nvSpPr>
          <p:cNvPr id="4" name="날짜 개체 틀 3"/>
          <p:cNvSpPr>
            <a:spLocks noGrp="1"/>
          </p:cNvSpPr>
          <p:nvPr>
            <p:ph type="dt" sz="half" idx="10"/>
          </p:nvPr>
        </p:nvSpPr>
        <p:spPr/>
        <p:txBody>
          <a:bodyPr/>
          <a:lstStyle/>
          <a:p>
            <a:pPr>
              <a:defRPr/>
            </a:pPr>
            <a:r>
              <a:rPr lang="en-US" smtClean="0"/>
              <a:t>January 2014</a:t>
            </a:r>
            <a:endParaRPr 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30</a:t>
            </a:fld>
            <a:endParaRPr lang="en-US"/>
          </a:p>
        </p:txBody>
      </p:sp>
    </p:spTree>
    <p:extLst>
      <p:ext uri="{BB962C8B-B14F-4D97-AF65-F5344CB8AC3E}">
        <p14:creationId xmlns:p14="http://schemas.microsoft.com/office/powerpoint/2010/main" val="425301953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4</a:t>
            </a:r>
            <a:endParaRPr lang="ko-KR" altLang="en-US" dirty="0"/>
          </a:p>
        </p:txBody>
      </p:sp>
      <p:sp>
        <p:nvSpPr>
          <p:cNvPr id="3" name="내용 개체 틀 2"/>
          <p:cNvSpPr>
            <a:spLocks noGrp="1"/>
          </p:cNvSpPr>
          <p:nvPr>
            <p:ph idx="1"/>
          </p:nvPr>
        </p:nvSpPr>
        <p:spPr/>
        <p:txBody>
          <a:bodyPr/>
          <a:lstStyle/>
          <a:p>
            <a:pPr lvl="0"/>
            <a:r>
              <a:rPr lang="en-GB" altLang="ko-KR" dirty="0" smtClean="0"/>
              <a:t>Do you accept the comment resolution for CID </a:t>
            </a:r>
            <a:r>
              <a:rPr lang="en-US" altLang="ko-KR" dirty="0"/>
              <a:t>1569, 1570, 1571, 1583, 1623, 1775, 1776, 1777, 1792, 1793, 1794, 2172, 2460, 2461, 2692, 2693, </a:t>
            </a:r>
            <a:r>
              <a:rPr lang="en-US" altLang="ko-KR" dirty="0" smtClean="0"/>
              <a:t>2817 </a:t>
            </a:r>
            <a:r>
              <a:rPr lang="en-GB" altLang="ko-KR" dirty="0" smtClean="0"/>
              <a:t>as shown in 11-14/0109r1?</a:t>
            </a:r>
            <a:r>
              <a:rPr lang="en-US" altLang="ko-KR" dirty="0" smtClean="0"/>
              <a:t> </a:t>
            </a:r>
          </a:p>
          <a:p>
            <a:pPr lvl="1"/>
            <a:r>
              <a:rPr lang="en-GB" altLang="ko-KR" dirty="0"/>
              <a:t>Unanimously passed</a:t>
            </a:r>
            <a:r>
              <a:rPr lang="en-US" altLang="ko-KR" dirty="0"/>
              <a:t> </a:t>
            </a:r>
          </a:p>
          <a:p>
            <a:pPr lvl="1"/>
            <a:endParaRPr lang="en-US" altLang="ko-KR" dirty="0" smtClean="0"/>
          </a:p>
          <a:p>
            <a:endParaRPr lang="en-US" altLang="ko-KR" dirty="0"/>
          </a:p>
          <a:p>
            <a:endParaRPr lang="ko-KR" altLang="en-US" dirty="0"/>
          </a:p>
        </p:txBody>
      </p:sp>
      <p:sp>
        <p:nvSpPr>
          <p:cNvPr id="4" name="날짜 개체 틀 3"/>
          <p:cNvSpPr>
            <a:spLocks noGrp="1"/>
          </p:cNvSpPr>
          <p:nvPr>
            <p:ph type="dt" sz="half" idx="10"/>
          </p:nvPr>
        </p:nvSpPr>
        <p:spPr/>
        <p:txBody>
          <a:bodyPr/>
          <a:lstStyle/>
          <a:p>
            <a:pPr>
              <a:defRPr/>
            </a:pPr>
            <a:r>
              <a:rPr lang="en-US" smtClean="0"/>
              <a:t>January 2014</a:t>
            </a:r>
            <a:endParaRPr 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31</a:t>
            </a:fld>
            <a:endParaRPr lang="en-US"/>
          </a:p>
        </p:txBody>
      </p:sp>
    </p:spTree>
    <p:extLst>
      <p:ext uri="{BB962C8B-B14F-4D97-AF65-F5344CB8AC3E}">
        <p14:creationId xmlns:p14="http://schemas.microsoft.com/office/powerpoint/2010/main" val="265685867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Pre-motion </a:t>
            </a:r>
            <a:r>
              <a:rPr lang="en-US" altLang="ko-KR" dirty="0" smtClean="0"/>
              <a:t>5</a:t>
            </a:r>
            <a:endParaRPr lang="ko-KR" altLang="en-US" dirty="0"/>
          </a:p>
        </p:txBody>
      </p:sp>
      <p:sp>
        <p:nvSpPr>
          <p:cNvPr id="3" name="내용 개체 틀 2"/>
          <p:cNvSpPr>
            <a:spLocks noGrp="1"/>
          </p:cNvSpPr>
          <p:nvPr>
            <p:ph idx="1"/>
          </p:nvPr>
        </p:nvSpPr>
        <p:spPr/>
        <p:txBody>
          <a:bodyPr/>
          <a:lstStyle/>
          <a:p>
            <a:r>
              <a:rPr lang="en-GB" altLang="ko-KR" dirty="0"/>
              <a:t>Do you accept the comment resolution for </a:t>
            </a:r>
            <a:r>
              <a:rPr lang="en-GB" altLang="ko-KR" dirty="0" smtClean="0"/>
              <a:t>CID </a:t>
            </a:r>
            <a:r>
              <a:rPr lang="en-GB" altLang="ko-KR" dirty="0"/>
              <a:t>1247, 1523 as shown in </a:t>
            </a:r>
            <a:r>
              <a:rPr lang="en-GB" altLang="ko-KR" dirty="0" smtClean="0"/>
              <a:t>11-14/0034r0?</a:t>
            </a:r>
          </a:p>
          <a:p>
            <a:pPr lvl="1"/>
            <a:r>
              <a:rPr lang="en-GB" altLang="ko-KR" dirty="0"/>
              <a:t>Unanimously passed</a:t>
            </a:r>
            <a:r>
              <a:rPr lang="en-US" altLang="ko-KR" dirty="0"/>
              <a:t> </a:t>
            </a:r>
          </a:p>
          <a:p>
            <a:pPr lvl="1"/>
            <a:endParaRPr lang="en-GB" altLang="ko-KR" dirty="0" smtClean="0"/>
          </a:p>
          <a:p>
            <a:endParaRPr lang="ko-KR" altLang="en-US" dirty="0"/>
          </a:p>
        </p:txBody>
      </p:sp>
      <p:sp>
        <p:nvSpPr>
          <p:cNvPr id="4" name="날짜 개체 틀 3"/>
          <p:cNvSpPr>
            <a:spLocks noGrp="1"/>
          </p:cNvSpPr>
          <p:nvPr>
            <p:ph type="dt" sz="half" idx="10"/>
          </p:nvPr>
        </p:nvSpPr>
        <p:spPr/>
        <p:txBody>
          <a:bodyPr/>
          <a:lstStyle/>
          <a:p>
            <a:pPr>
              <a:defRPr/>
            </a:pPr>
            <a:r>
              <a:rPr lang="en-US" smtClean="0"/>
              <a:t>January 2014</a:t>
            </a:r>
            <a:endParaRPr 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32</a:t>
            </a:fld>
            <a:endParaRPr lang="en-US"/>
          </a:p>
        </p:txBody>
      </p:sp>
    </p:spTree>
    <p:extLst>
      <p:ext uri="{BB962C8B-B14F-4D97-AF65-F5344CB8AC3E}">
        <p14:creationId xmlns:p14="http://schemas.microsoft.com/office/powerpoint/2010/main" val="424522317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Pre-motion </a:t>
            </a:r>
            <a:r>
              <a:rPr lang="en-US" altLang="ko-KR" dirty="0" smtClean="0"/>
              <a:t>6</a:t>
            </a:r>
            <a:endParaRPr lang="ko-KR" altLang="en-US" dirty="0"/>
          </a:p>
        </p:txBody>
      </p:sp>
      <p:sp>
        <p:nvSpPr>
          <p:cNvPr id="3" name="내용 개체 틀 2"/>
          <p:cNvSpPr>
            <a:spLocks noGrp="1"/>
          </p:cNvSpPr>
          <p:nvPr>
            <p:ph idx="1"/>
          </p:nvPr>
        </p:nvSpPr>
        <p:spPr/>
        <p:txBody>
          <a:bodyPr/>
          <a:lstStyle/>
          <a:p>
            <a:r>
              <a:rPr lang="en-GB" altLang="ko-KR" dirty="0"/>
              <a:t>Do you accept the comment resolution for </a:t>
            </a:r>
            <a:r>
              <a:rPr lang="en-GB" altLang="ko-KR" dirty="0" smtClean="0"/>
              <a:t>CID </a:t>
            </a:r>
            <a:r>
              <a:rPr lang="en-US" altLang="ko-KR" dirty="0" smtClean="0"/>
              <a:t>1113</a:t>
            </a:r>
            <a:r>
              <a:rPr lang="en-US" altLang="ko-KR" dirty="0"/>
              <a:t>, 1114, 1115, 1116,  1118, 1119, 1120, 1121,  1123, 1124, 1125, 1126, 1127, 1128, 1386, 1387, 1625, 1702, 1968, 1969, 1970, 2235, 2236, 2237, 2238, </a:t>
            </a:r>
            <a:r>
              <a:rPr lang="en-US" altLang="ko-KR" dirty="0" smtClean="0"/>
              <a:t>2239, 2241</a:t>
            </a:r>
            <a:r>
              <a:rPr lang="en-US" altLang="ko-KR" dirty="0"/>
              <a:t>, 2584</a:t>
            </a:r>
            <a:r>
              <a:rPr lang="en-US" altLang="ko-KR" dirty="0" smtClean="0"/>
              <a:t>, 2585, </a:t>
            </a:r>
            <a:r>
              <a:rPr lang="en-US" altLang="ko-KR" dirty="0"/>
              <a:t>2730, 2731, 2732, 2808, 2888, 2889, 2890, 2891, 2892, 2893, </a:t>
            </a:r>
            <a:r>
              <a:rPr lang="en-US" altLang="ko-KR" dirty="0" smtClean="0"/>
              <a:t>2955 </a:t>
            </a:r>
            <a:r>
              <a:rPr lang="en-GB" altLang="ko-KR" dirty="0" smtClean="0"/>
              <a:t>as </a:t>
            </a:r>
            <a:r>
              <a:rPr lang="en-GB" altLang="ko-KR" dirty="0"/>
              <a:t>shown in </a:t>
            </a:r>
            <a:r>
              <a:rPr lang="en-GB" altLang="ko-KR" dirty="0" smtClean="0"/>
              <a:t>11-14/0035r1?</a:t>
            </a:r>
          </a:p>
          <a:p>
            <a:pPr lvl="1"/>
            <a:r>
              <a:rPr lang="en-GB" altLang="ko-KR" dirty="0"/>
              <a:t>Unanimously passed </a:t>
            </a:r>
          </a:p>
          <a:p>
            <a:pPr lvl="1"/>
            <a:endParaRPr lang="en-GB" altLang="ko-KR" dirty="0" smtClean="0"/>
          </a:p>
          <a:p>
            <a:endParaRPr lang="ko-KR" altLang="en-US" dirty="0"/>
          </a:p>
        </p:txBody>
      </p:sp>
      <p:sp>
        <p:nvSpPr>
          <p:cNvPr id="4" name="날짜 개체 틀 3"/>
          <p:cNvSpPr>
            <a:spLocks noGrp="1"/>
          </p:cNvSpPr>
          <p:nvPr>
            <p:ph type="dt" sz="half" idx="10"/>
          </p:nvPr>
        </p:nvSpPr>
        <p:spPr/>
        <p:txBody>
          <a:bodyPr/>
          <a:lstStyle/>
          <a:p>
            <a:pPr>
              <a:defRPr/>
            </a:pPr>
            <a:r>
              <a:rPr lang="en-US" smtClean="0"/>
              <a:t>January 2014</a:t>
            </a:r>
            <a:endParaRPr 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33</a:t>
            </a:fld>
            <a:endParaRPr lang="en-US"/>
          </a:p>
        </p:txBody>
      </p:sp>
    </p:spTree>
    <p:extLst>
      <p:ext uri="{BB962C8B-B14F-4D97-AF65-F5344CB8AC3E}">
        <p14:creationId xmlns:p14="http://schemas.microsoft.com/office/powerpoint/2010/main" val="283424150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Pre-motion </a:t>
            </a:r>
            <a:r>
              <a:rPr lang="en-US" altLang="ko-KR" dirty="0" smtClean="0"/>
              <a:t>7</a:t>
            </a:r>
            <a:endParaRPr lang="ko-KR" altLang="en-US" dirty="0"/>
          </a:p>
        </p:txBody>
      </p:sp>
      <p:sp>
        <p:nvSpPr>
          <p:cNvPr id="3" name="내용 개체 틀 2"/>
          <p:cNvSpPr>
            <a:spLocks noGrp="1"/>
          </p:cNvSpPr>
          <p:nvPr>
            <p:ph idx="1"/>
          </p:nvPr>
        </p:nvSpPr>
        <p:spPr/>
        <p:txBody>
          <a:bodyPr/>
          <a:lstStyle/>
          <a:p>
            <a:r>
              <a:rPr lang="en-GB" altLang="ko-KR" dirty="0"/>
              <a:t>Do you accept the comment resolution </a:t>
            </a:r>
            <a:r>
              <a:rPr lang="en-GB" altLang="ko-KR" dirty="0" smtClean="0"/>
              <a:t>for CID 1242</a:t>
            </a:r>
            <a:r>
              <a:rPr lang="en-GB" altLang="ko-KR" dirty="0"/>
              <a:t>, 1243, 1244, 1519, 2655, 2755, 2756, 1520, 1521, 1522, 2654, 2656, 2757, 2758, </a:t>
            </a:r>
            <a:r>
              <a:rPr lang="en-GB" altLang="ko-KR" dirty="0" smtClean="0"/>
              <a:t>2912 </a:t>
            </a:r>
            <a:r>
              <a:rPr lang="en-GB" altLang="ko-KR" dirty="0"/>
              <a:t>as shown in </a:t>
            </a:r>
            <a:r>
              <a:rPr lang="en-GB" altLang="ko-KR" dirty="0" smtClean="0"/>
              <a:t>11-14/0054r1?  </a:t>
            </a:r>
          </a:p>
          <a:p>
            <a:pPr lvl="1"/>
            <a:r>
              <a:rPr lang="en-GB" altLang="ko-KR" dirty="0"/>
              <a:t>Unanimously passed </a:t>
            </a:r>
          </a:p>
          <a:p>
            <a:pPr lvl="1"/>
            <a:endParaRPr lang="ko-KR" altLang="ko-KR" dirty="0"/>
          </a:p>
          <a:p>
            <a:endParaRPr lang="ko-KR" altLang="en-US" dirty="0"/>
          </a:p>
        </p:txBody>
      </p:sp>
      <p:sp>
        <p:nvSpPr>
          <p:cNvPr id="4" name="날짜 개체 틀 3"/>
          <p:cNvSpPr>
            <a:spLocks noGrp="1"/>
          </p:cNvSpPr>
          <p:nvPr>
            <p:ph type="dt" sz="half" idx="10"/>
          </p:nvPr>
        </p:nvSpPr>
        <p:spPr/>
        <p:txBody>
          <a:bodyPr/>
          <a:lstStyle/>
          <a:p>
            <a:pPr>
              <a:defRPr/>
            </a:pPr>
            <a:r>
              <a:rPr lang="en-US" smtClean="0"/>
              <a:t>January 2014</a:t>
            </a:r>
            <a:endParaRPr 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34</a:t>
            </a:fld>
            <a:endParaRPr lang="en-US"/>
          </a:p>
        </p:txBody>
      </p:sp>
    </p:spTree>
    <p:extLst>
      <p:ext uri="{BB962C8B-B14F-4D97-AF65-F5344CB8AC3E}">
        <p14:creationId xmlns:p14="http://schemas.microsoft.com/office/powerpoint/2010/main" val="408369936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Pre-motion </a:t>
            </a:r>
            <a:r>
              <a:rPr lang="en-US" altLang="ko-KR" dirty="0" smtClean="0"/>
              <a:t>8</a:t>
            </a:r>
            <a:endParaRPr lang="ko-KR" altLang="en-US" dirty="0"/>
          </a:p>
        </p:txBody>
      </p:sp>
      <p:sp>
        <p:nvSpPr>
          <p:cNvPr id="3" name="내용 개체 틀 2"/>
          <p:cNvSpPr>
            <a:spLocks noGrp="1"/>
          </p:cNvSpPr>
          <p:nvPr>
            <p:ph idx="1"/>
          </p:nvPr>
        </p:nvSpPr>
        <p:spPr/>
        <p:txBody>
          <a:bodyPr/>
          <a:lstStyle/>
          <a:p>
            <a:r>
              <a:rPr lang="en-GB" altLang="ko-KR" dirty="0" smtClean="0"/>
              <a:t>Do </a:t>
            </a:r>
            <a:r>
              <a:rPr lang="en-GB" altLang="ko-KR" dirty="0"/>
              <a:t>you accept the comment resolution for CID 1282, 1283, 1284, 1285, 1286, 1287, 1288, 1429, 1406, 2520, 2828, 2735, </a:t>
            </a:r>
            <a:r>
              <a:rPr lang="en-GB" altLang="ko-KR" dirty="0" smtClean="0"/>
              <a:t>2771</a:t>
            </a:r>
            <a:r>
              <a:rPr lang="en-GB" altLang="ko-KR" dirty="0"/>
              <a:t> as shown in </a:t>
            </a:r>
            <a:r>
              <a:rPr lang="en-GB" altLang="ko-KR" dirty="0" smtClean="0"/>
              <a:t>11-14/0071r0?</a:t>
            </a:r>
          </a:p>
          <a:p>
            <a:pPr lvl="1"/>
            <a:r>
              <a:rPr lang="en-GB" altLang="ko-KR" dirty="0"/>
              <a:t>Unanimously passed </a:t>
            </a:r>
          </a:p>
          <a:p>
            <a:endParaRPr lang="en-GB" altLang="ko-KR" dirty="0" smtClean="0"/>
          </a:p>
          <a:p>
            <a:endParaRPr lang="en-US" altLang="ko-KR" dirty="0" smtClean="0"/>
          </a:p>
          <a:p>
            <a:endParaRPr lang="ko-KR" altLang="ko-KR" dirty="0"/>
          </a:p>
          <a:p>
            <a:endParaRPr lang="ko-KR" altLang="en-US" dirty="0"/>
          </a:p>
        </p:txBody>
      </p:sp>
      <p:sp>
        <p:nvSpPr>
          <p:cNvPr id="4" name="날짜 개체 틀 3"/>
          <p:cNvSpPr>
            <a:spLocks noGrp="1"/>
          </p:cNvSpPr>
          <p:nvPr>
            <p:ph type="dt" sz="half" idx="10"/>
          </p:nvPr>
        </p:nvSpPr>
        <p:spPr/>
        <p:txBody>
          <a:bodyPr/>
          <a:lstStyle/>
          <a:p>
            <a:pPr>
              <a:defRPr/>
            </a:pPr>
            <a:r>
              <a:rPr lang="en-US" smtClean="0"/>
              <a:t>January 2014</a:t>
            </a:r>
            <a:endParaRPr 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35</a:t>
            </a:fld>
            <a:endParaRPr lang="en-US"/>
          </a:p>
        </p:txBody>
      </p:sp>
    </p:spTree>
    <p:extLst>
      <p:ext uri="{BB962C8B-B14F-4D97-AF65-F5344CB8AC3E}">
        <p14:creationId xmlns:p14="http://schemas.microsoft.com/office/powerpoint/2010/main" val="75324824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Pre-motion </a:t>
            </a:r>
            <a:r>
              <a:rPr lang="en-US" altLang="ko-KR" dirty="0" smtClean="0"/>
              <a:t>9</a:t>
            </a:r>
            <a:endParaRPr lang="ko-KR" altLang="en-US" dirty="0"/>
          </a:p>
        </p:txBody>
      </p:sp>
      <p:sp>
        <p:nvSpPr>
          <p:cNvPr id="3" name="내용 개체 틀 2"/>
          <p:cNvSpPr>
            <a:spLocks noGrp="1"/>
          </p:cNvSpPr>
          <p:nvPr>
            <p:ph idx="1"/>
          </p:nvPr>
        </p:nvSpPr>
        <p:spPr/>
        <p:txBody>
          <a:bodyPr/>
          <a:lstStyle/>
          <a:p>
            <a:r>
              <a:rPr lang="en-GB" altLang="ko-KR" dirty="0" smtClean="0"/>
              <a:t>Do </a:t>
            </a:r>
            <a:r>
              <a:rPr lang="en-GB" altLang="ko-KR" dirty="0"/>
              <a:t>you accept the comment resolution for CID </a:t>
            </a:r>
            <a:r>
              <a:rPr lang="en-GB" altLang="ko-KR" dirty="0" smtClean="0"/>
              <a:t>2165 as </a:t>
            </a:r>
            <a:r>
              <a:rPr lang="en-GB" altLang="ko-KR" dirty="0"/>
              <a:t>shown in </a:t>
            </a:r>
            <a:r>
              <a:rPr lang="en-GB" altLang="ko-KR" dirty="0" smtClean="0"/>
              <a:t>11-14/0069r0</a:t>
            </a:r>
            <a:r>
              <a:rPr lang="en-GB" altLang="ko-KR" dirty="0"/>
              <a:t>? </a:t>
            </a:r>
            <a:endParaRPr lang="en-GB" altLang="ko-KR" dirty="0" smtClean="0"/>
          </a:p>
          <a:p>
            <a:pPr lvl="1"/>
            <a:r>
              <a:rPr lang="en-GB" altLang="ko-KR" dirty="0"/>
              <a:t>Unanimously passed </a:t>
            </a:r>
          </a:p>
          <a:p>
            <a:endParaRPr lang="en-US" altLang="ko-KR" dirty="0" smtClean="0"/>
          </a:p>
          <a:p>
            <a:endParaRPr lang="ko-KR" altLang="ko-KR" dirty="0"/>
          </a:p>
          <a:p>
            <a:endParaRPr lang="ko-KR" altLang="en-US" dirty="0"/>
          </a:p>
        </p:txBody>
      </p:sp>
      <p:sp>
        <p:nvSpPr>
          <p:cNvPr id="4" name="날짜 개체 틀 3"/>
          <p:cNvSpPr>
            <a:spLocks noGrp="1"/>
          </p:cNvSpPr>
          <p:nvPr>
            <p:ph type="dt" sz="half" idx="10"/>
          </p:nvPr>
        </p:nvSpPr>
        <p:spPr/>
        <p:txBody>
          <a:bodyPr/>
          <a:lstStyle/>
          <a:p>
            <a:pPr>
              <a:defRPr/>
            </a:pPr>
            <a:r>
              <a:rPr lang="en-US" smtClean="0"/>
              <a:t>January 2014</a:t>
            </a:r>
            <a:endParaRPr 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36</a:t>
            </a:fld>
            <a:endParaRPr lang="en-US"/>
          </a:p>
        </p:txBody>
      </p:sp>
    </p:spTree>
    <p:extLst>
      <p:ext uri="{BB962C8B-B14F-4D97-AF65-F5344CB8AC3E}">
        <p14:creationId xmlns:p14="http://schemas.microsoft.com/office/powerpoint/2010/main" val="15912851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Pre-motion </a:t>
            </a:r>
            <a:r>
              <a:rPr lang="en-US" altLang="ko-KR" dirty="0" smtClean="0"/>
              <a:t>10</a:t>
            </a:r>
            <a:endParaRPr lang="ko-KR" altLang="en-US" dirty="0"/>
          </a:p>
        </p:txBody>
      </p:sp>
      <p:sp>
        <p:nvSpPr>
          <p:cNvPr id="3" name="내용 개체 틀 2"/>
          <p:cNvSpPr>
            <a:spLocks noGrp="1"/>
          </p:cNvSpPr>
          <p:nvPr>
            <p:ph idx="1"/>
          </p:nvPr>
        </p:nvSpPr>
        <p:spPr/>
        <p:txBody>
          <a:bodyPr/>
          <a:lstStyle/>
          <a:p>
            <a:r>
              <a:rPr lang="en-GB" altLang="ko-KR" dirty="0" smtClean="0"/>
              <a:t>Do </a:t>
            </a:r>
            <a:r>
              <a:rPr lang="en-GB" altLang="ko-KR" dirty="0"/>
              <a:t>you accept the comment resolution for CID 1541, 2847, 2848, </a:t>
            </a:r>
            <a:r>
              <a:rPr lang="en-GB" altLang="ko-KR" dirty="0" smtClean="0"/>
              <a:t>2129 as </a:t>
            </a:r>
            <a:r>
              <a:rPr lang="en-GB" altLang="ko-KR" dirty="0"/>
              <a:t>shown in </a:t>
            </a:r>
            <a:r>
              <a:rPr lang="en-GB" altLang="ko-KR" dirty="0" smtClean="0"/>
              <a:t>11-14/0076r1? </a:t>
            </a:r>
          </a:p>
          <a:p>
            <a:pPr lvl="1"/>
            <a:r>
              <a:rPr lang="en-GB" altLang="ko-KR" dirty="0"/>
              <a:t>Unanimously passed</a:t>
            </a:r>
            <a:endParaRPr lang="en-GB" altLang="ko-KR" dirty="0" smtClean="0"/>
          </a:p>
          <a:p>
            <a:endParaRPr lang="en-US" altLang="ko-KR" dirty="0" smtClean="0"/>
          </a:p>
          <a:p>
            <a:endParaRPr lang="ko-KR" altLang="ko-KR" dirty="0"/>
          </a:p>
          <a:p>
            <a:endParaRPr lang="ko-KR" altLang="en-US" dirty="0"/>
          </a:p>
        </p:txBody>
      </p:sp>
      <p:sp>
        <p:nvSpPr>
          <p:cNvPr id="4" name="날짜 개체 틀 3"/>
          <p:cNvSpPr>
            <a:spLocks noGrp="1"/>
          </p:cNvSpPr>
          <p:nvPr>
            <p:ph type="dt" sz="half" idx="10"/>
          </p:nvPr>
        </p:nvSpPr>
        <p:spPr/>
        <p:txBody>
          <a:bodyPr/>
          <a:lstStyle/>
          <a:p>
            <a:pPr>
              <a:defRPr/>
            </a:pPr>
            <a:r>
              <a:rPr lang="en-US" smtClean="0"/>
              <a:t>January 2014</a:t>
            </a:r>
            <a:endParaRPr 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37</a:t>
            </a:fld>
            <a:endParaRPr lang="en-US"/>
          </a:p>
        </p:txBody>
      </p:sp>
    </p:spTree>
    <p:extLst>
      <p:ext uri="{BB962C8B-B14F-4D97-AF65-F5344CB8AC3E}">
        <p14:creationId xmlns:p14="http://schemas.microsoft.com/office/powerpoint/2010/main" val="15912851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Pre-motion </a:t>
            </a:r>
            <a:r>
              <a:rPr lang="en-US" altLang="ko-KR" dirty="0" smtClean="0"/>
              <a:t>11</a:t>
            </a:r>
            <a:endParaRPr lang="ko-KR" altLang="en-US" dirty="0"/>
          </a:p>
        </p:txBody>
      </p:sp>
      <p:sp>
        <p:nvSpPr>
          <p:cNvPr id="3" name="내용 개체 틀 2"/>
          <p:cNvSpPr>
            <a:spLocks noGrp="1"/>
          </p:cNvSpPr>
          <p:nvPr>
            <p:ph idx="1"/>
          </p:nvPr>
        </p:nvSpPr>
        <p:spPr/>
        <p:txBody>
          <a:bodyPr/>
          <a:lstStyle/>
          <a:p>
            <a:r>
              <a:rPr lang="en-GB" altLang="ko-KR" dirty="0" smtClean="0"/>
              <a:t>Do </a:t>
            </a:r>
            <a:r>
              <a:rPr lang="en-GB" altLang="ko-KR" dirty="0"/>
              <a:t>you accept the comment resolution for CID </a:t>
            </a:r>
            <a:r>
              <a:rPr lang="en-GB" altLang="ko-KR" dirty="0" smtClean="0"/>
              <a:t>1549 as </a:t>
            </a:r>
            <a:r>
              <a:rPr lang="en-GB" altLang="ko-KR" dirty="0"/>
              <a:t>shown in </a:t>
            </a:r>
            <a:r>
              <a:rPr lang="en-GB" altLang="ko-KR" dirty="0" smtClean="0"/>
              <a:t>11-14/0037r0?</a:t>
            </a:r>
          </a:p>
          <a:p>
            <a:pPr lvl="1"/>
            <a:r>
              <a:rPr lang="en-GB" altLang="ko-KR" dirty="0"/>
              <a:t>Unanimously </a:t>
            </a:r>
            <a:r>
              <a:rPr lang="en-GB" altLang="ko-KR" dirty="0" smtClean="0"/>
              <a:t>passed</a:t>
            </a:r>
            <a:endParaRPr lang="en-US" altLang="ko-KR" dirty="0" smtClean="0"/>
          </a:p>
          <a:p>
            <a:endParaRPr lang="ko-KR" altLang="ko-KR" dirty="0"/>
          </a:p>
          <a:p>
            <a:endParaRPr lang="ko-KR" altLang="en-US" dirty="0"/>
          </a:p>
        </p:txBody>
      </p:sp>
      <p:sp>
        <p:nvSpPr>
          <p:cNvPr id="4" name="날짜 개체 틀 3"/>
          <p:cNvSpPr>
            <a:spLocks noGrp="1"/>
          </p:cNvSpPr>
          <p:nvPr>
            <p:ph type="dt" sz="half" idx="10"/>
          </p:nvPr>
        </p:nvSpPr>
        <p:spPr/>
        <p:txBody>
          <a:bodyPr/>
          <a:lstStyle/>
          <a:p>
            <a:pPr>
              <a:defRPr/>
            </a:pPr>
            <a:r>
              <a:rPr lang="en-US" smtClean="0"/>
              <a:t>January 2014</a:t>
            </a:r>
            <a:endParaRPr 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38</a:t>
            </a:fld>
            <a:endParaRPr lang="en-US"/>
          </a:p>
        </p:txBody>
      </p:sp>
    </p:spTree>
    <p:extLst>
      <p:ext uri="{BB962C8B-B14F-4D97-AF65-F5344CB8AC3E}">
        <p14:creationId xmlns:p14="http://schemas.microsoft.com/office/powerpoint/2010/main" val="90726175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Pre-motion </a:t>
            </a:r>
            <a:r>
              <a:rPr lang="en-US" altLang="ko-KR" dirty="0" smtClean="0"/>
              <a:t>12</a:t>
            </a:r>
            <a:endParaRPr lang="ko-KR" altLang="en-US" dirty="0"/>
          </a:p>
        </p:txBody>
      </p:sp>
      <p:sp>
        <p:nvSpPr>
          <p:cNvPr id="3" name="내용 개체 틀 2"/>
          <p:cNvSpPr>
            <a:spLocks noGrp="1"/>
          </p:cNvSpPr>
          <p:nvPr>
            <p:ph idx="1"/>
          </p:nvPr>
        </p:nvSpPr>
        <p:spPr/>
        <p:txBody>
          <a:bodyPr/>
          <a:lstStyle/>
          <a:p>
            <a:r>
              <a:rPr lang="en-GB" altLang="ko-KR" dirty="0"/>
              <a:t>Do you accept the comment resolution for CID 2717, 1046, </a:t>
            </a:r>
            <a:r>
              <a:rPr lang="en-GB" altLang="ko-KR" dirty="0" smtClean="0"/>
              <a:t>1675, 2375</a:t>
            </a:r>
            <a:r>
              <a:rPr lang="en-GB" altLang="ko-KR" dirty="0"/>
              <a:t>, 2376, 2511, 1398, 2564, 1047, 1333, 1414, 1677, </a:t>
            </a:r>
            <a:r>
              <a:rPr lang="en-GB" altLang="ko-KR" dirty="0" smtClean="0"/>
              <a:t>2378 as </a:t>
            </a:r>
            <a:r>
              <a:rPr lang="en-GB" altLang="ko-KR" dirty="0"/>
              <a:t>shown in </a:t>
            </a:r>
            <a:r>
              <a:rPr lang="en-GB" altLang="ko-KR" dirty="0" smtClean="0"/>
              <a:t>11-14/0038r1?</a:t>
            </a:r>
          </a:p>
          <a:p>
            <a:pPr lvl="1"/>
            <a:r>
              <a:rPr lang="en-GB" altLang="ko-KR" dirty="0"/>
              <a:t>Unanimously </a:t>
            </a:r>
            <a:r>
              <a:rPr lang="en-GB" altLang="ko-KR" dirty="0" smtClean="0"/>
              <a:t>passed</a:t>
            </a:r>
            <a:endParaRPr lang="en-GB" altLang="ko-KR" dirty="0"/>
          </a:p>
          <a:p>
            <a:endParaRPr lang="en-US" altLang="ko-KR" dirty="0" smtClean="0"/>
          </a:p>
          <a:p>
            <a:endParaRPr lang="ko-KR" altLang="en-US" dirty="0"/>
          </a:p>
        </p:txBody>
      </p:sp>
      <p:sp>
        <p:nvSpPr>
          <p:cNvPr id="4" name="날짜 개체 틀 3"/>
          <p:cNvSpPr>
            <a:spLocks noGrp="1"/>
          </p:cNvSpPr>
          <p:nvPr>
            <p:ph type="dt" sz="half" idx="10"/>
          </p:nvPr>
        </p:nvSpPr>
        <p:spPr/>
        <p:txBody>
          <a:bodyPr/>
          <a:lstStyle/>
          <a:p>
            <a:pPr>
              <a:defRPr/>
            </a:pPr>
            <a:r>
              <a:rPr lang="en-US" smtClean="0"/>
              <a:t>January 2014</a:t>
            </a:r>
            <a:endParaRPr 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39</a:t>
            </a:fld>
            <a:endParaRPr lang="en-US"/>
          </a:p>
        </p:txBody>
      </p:sp>
    </p:spTree>
    <p:extLst>
      <p:ext uri="{BB962C8B-B14F-4D97-AF65-F5344CB8AC3E}">
        <p14:creationId xmlns:p14="http://schemas.microsoft.com/office/powerpoint/2010/main" val="37137185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IEEE 802.11ah Agenda cont.</a:t>
            </a:r>
            <a:endParaRPr lang="en-US" dirty="0"/>
          </a:p>
        </p:txBody>
      </p:sp>
      <p:sp>
        <p:nvSpPr>
          <p:cNvPr id="3" name="Content Placeholder 2"/>
          <p:cNvSpPr>
            <a:spLocks noGrp="1"/>
          </p:cNvSpPr>
          <p:nvPr>
            <p:ph idx="1"/>
          </p:nvPr>
        </p:nvSpPr>
        <p:spPr/>
        <p:txBody>
          <a:bodyPr/>
          <a:lstStyle/>
          <a:p>
            <a:r>
              <a:rPr lang="en-US" dirty="0" smtClean="0"/>
              <a:t>MAC/PHY sub groups </a:t>
            </a:r>
            <a:br>
              <a:rPr lang="en-US" dirty="0" smtClean="0"/>
            </a:br>
            <a:r>
              <a:rPr lang="en-US" dirty="0" smtClean="0"/>
              <a:t>(</a:t>
            </a:r>
            <a:r>
              <a:rPr lang="en-US" altLang="ko-KR" dirty="0"/>
              <a:t>Tuesday </a:t>
            </a:r>
            <a:r>
              <a:rPr lang="en-US" altLang="ko-KR" dirty="0" smtClean="0"/>
              <a:t>AM1 and PM1, Wednesday PM1) </a:t>
            </a:r>
            <a:endParaRPr lang="en-US" dirty="0" smtClean="0"/>
          </a:p>
          <a:p>
            <a:pPr lvl="1"/>
            <a:r>
              <a:rPr lang="en-US" dirty="0" smtClean="0"/>
              <a:t>Ron Porat – PHY Sub group chair</a:t>
            </a:r>
          </a:p>
          <a:p>
            <a:pPr lvl="1"/>
            <a:r>
              <a:rPr lang="en-US" dirty="0" smtClean="0"/>
              <a:t>Yong Liu – MAC Sub group chair </a:t>
            </a:r>
          </a:p>
          <a:p>
            <a:pPr lvl="1"/>
            <a:endParaRPr lang="en-US" dirty="0"/>
          </a:p>
          <a:p>
            <a:pPr marL="342900" lvl="1" indent="-342900">
              <a:buFontTx/>
              <a:buChar char="•"/>
            </a:pPr>
            <a:r>
              <a:rPr lang="en-US" altLang="ko-KR" sz="2400" b="1" dirty="0"/>
              <a:t>PHY sub-group is cancelled because there is no enough PHY </a:t>
            </a:r>
            <a:r>
              <a:rPr lang="en-US" altLang="ko-KR" sz="2400" b="1" dirty="0" smtClean="0"/>
              <a:t>submissions</a:t>
            </a:r>
          </a:p>
          <a:p>
            <a:pPr marL="685800" lvl="2" indent="-342900"/>
            <a:r>
              <a:rPr lang="en-US" altLang="ko-KR" sz="2000" u="sng" dirty="0"/>
              <a:t>Tuesday AM1 and PM1, Wednesday </a:t>
            </a:r>
            <a:r>
              <a:rPr lang="en-US" altLang="ko-KR" sz="2000" u="sng" dirty="0" smtClean="0"/>
              <a:t>PM1</a:t>
            </a:r>
            <a:r>
              <a:rPr lang="en-US" altLang="ko-KR" sz="2000" u="sng" dirty="0"/>
              <a:t> </a:t>
            </a:r>
            <a:r>
              <a:rPr lang="en-US" altLang="ko-KR" sz="2000" u="sng" dirty="0" smtClean="0"/>
              <a:t>will be changed to full task group sessions</a:t>
            </a:r>
            <a:endParaRPr lang="en-US" altLang="ko-KR" sz="2000" u="sng" dirty="0"/>
          </a:p>
          <a:p>
            <a:pPr marL="342900" lvl="1" indent="-342900">
              <a:buFontTx/>
              <a:buChar char="•"/>
            </a:pPr>
            <a:endParaRPr lang="en-US" altLang="ko-KR" sz="2400" b="1" dirty="0"/>
          </a:p>
          <a:p>
            <a:endParaRPr lang="en-US" dirty="0" smtClean="0"/>
          </a:p>
          <a:p>
            <a:pPr marL="457200" lvl="1" indent="0">
              <a:buNone/>
            </a:pPr>
            <a:endParaRPr lang="en-US" dirty="0"/>
          </a:p>
        </p:txBody>
      </p:sp>
      <p:sp>
        <p:nvSpPr>
          <p:cNvPr id="4" name="Date Placeholder 3"/>
          <p:cNvSpPr>
            <a:spLocks noGrp="1"/>
          </p:cNvSpPr>
          <p:nvPr>
            <p:ph type="dt" sz="half" idx="10"/>
          </p:nvPr>
        </p:nvSpPr>
        <p:spPr/>
        <p:txBody>
          <a:bodyPr/>
          <a:lstStyle/>
          <a:p>
            <a:pPr>
              <a:defRPr/>
            </a:pPr>
            <a:r>
              <a:rPr lang="en-US" smtClean="0"/>
              <a:t>January 2014</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dirty="0" err="1" smtClean="0"/>
              <a:t>Yongho</a:t>
            </a:r>
            <a:r>
              <a:rPr lang="en-US" dirty="0" smtClean="0"/>
              <a:t> </a:t>
            </a:r>
            <a:r>
              <a:rPr lang="en-US" dirty="0" err="1" smtClean="0"/>
              <a:t>Seok</a:t>
            </a:r>
            <a:r>
              <a:rPr lang="en-US" dirty="0" smtClean="0"/>
              <a:t> (LG Electronics)</a:t>
            </a: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Pre-motion </a:t>
            </a:r>
            <a:r>
              <a:rPr lang="en-US" altLang="ko-KR" dirty="0" smtClean="0"/>
              <a:t>13</a:t>
            </a:r>
            <a:endParaRPr lang="ko-KR" altLang="en-US" dirty="0"/>
          </a:p>
        </p:txBody>
      </p:sp>
      <p:sp>
        <p:nvSpPr>
          <p:cNvPr id="3" name="내용 개체 틀 2"/>
          <p:cNvSpPr>
            <a:spLocks noGrp="1"/>
          </p:cNvSpPr>
          <p:nvPr>
            <p:ph idx="1"/>
          </p:nvPr>
        </p:nvSpPr>
        <p:spPr/>
        <p:txBody>
          <a:bodyPr/>
          <a:lstStyle/>
          <a:p>
            <a:r>
              <a:rPr lang="en-GB" altLang="ko-KR" dirty="0"/>
              <a:t>Do you accept the comment resolution for CID </a:t>
            </a:r>
            <a:r>
              <a:rPr lang="en-US" altLang="ko-KR" dirty="0"/>
              <a:t>1418, 1964, 2386, 2387, 2388, 2389, 2390, 2440, 2518, 2703, 2704, 2803, 2804, 2861, </a:t>
            </a:r>
            <a:r>
              <a:rPr lang="en-US" altLang="ko-KR" dirty="0" smtClean="0"/>
              <a:t>2978 </a:t>
            </a:r>
            <a:r>
              <a:rPr lang="en-GB" altLang="ko-KR" dirty="0" smtClean="0"/>
              <a:t>as </a:t>
            </a:r>
            <a:r>
              <a:rPr lang="en-GB" altLang="ko-KR" dirty="0"/>
              <a:t>shown in </a:t>
            </a:r>
            <a:r>
              <a:rPr lang="en-GB" altLang="ko-KR" dirty="0" smtClean="0"/>
              <a:t>11-14/0039r2?</a:t>
            </a:r>
          </a:p>
          <a:p>
            <a:pPr lvl="1"/>
            <a:r>
              <a:rPr lang="en-GB" altLang="ko-KR" dirty="0"/>
              <a:t>Unanimously </a:t>
            </a:r>
            <a:r>
              <a:rPr lang="en-GB" altLang="ko-KR" dirty="0" smtClean="0"/>
              <a:t>passed</a:t>
            </a:r>
          </a:p>
          <a:p>
            <a:pPr lvl="1"/>
            <a:endParaRPr lang="en-GB" altLang="ko-KR" dirty="0"/>
          </a:p>
          <a:p>
            <a:endParaRPr lang="en-US" altLang="ko-KR" dirty="0" smtClean="0"/>
          </a:p>
          <a:p>
            <a:endParaRPr lang="en-US" altLang="ko-KR" dirty="0"/>
          </a:p>
          <a:p>
            <a:endParaRPr lang="en-US" altLang="ko-KR" dirty="0" smtClean="0"/>
          </a:p>
          <a:p>
            <a:endParaRPr lang="ko-KR" altLang="ko-KR" dirty="0"/>
          </a:p>
          <a:p>
            <a:endParaRPr lang="ko-KR" altLang="en-US" dirty="0"/>
          </a:p>
        </p:txBody>
      </p:sp>
      <p:sp>
        <p:nvSpPr>
          <p:cNvPr id="4" name="날짜 개체 틀 3"/>
          <p:cNvSpPr>
            <a:spLocks noGrp="1"/>
          </p:cNvSpPr>
          <p:nvPr>
            <p:ph type="dt" sz="half" idx="10"/>
          </p:nvPr>
        </p:nvSpPr>
        <p:spPr/>
        <p:txBody>
          <a:bodyPr/>
          <a:lstStyle/>
          <a:p>
            <a:pPr>
              <a:defRPr/>
            </a:pPr>
            <a:r>
              <a:rPr lang="en-US" smtClean="0"/>
              <a:t>January 2014</a:t>
            </a:r>
            <a:endParaRPr 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40</a:t>
            </a:fld>
            <a:endParaRPr lang="en-US"/>
          </a:p>
        </p:txBody>
      </p:sp>
    </p:spTree>
    <p:extLst>
      <p:ext uri="{BB962C8B-B14F-4D97-AF65-F5344CB8AC3E}">
        <p14:creationId xmlns:p14="http://schemas.microsoft.com/office/powerpoint/2010/main" val="139823988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Pre-motion </a:t>
            </a:r>
            <a:r>
              <a:rPr lang="en-US" altLang="ko-KR" dirty="0" smtClean="0"/>
              <a:t>14</a:t>
            </a:r>
            <a:endParaRPr lang="ko-KR" altLang="en-US" dirty="0"/>
          </a:p>
        </p:txBody>
      </p:sp>
      <p:sp>
        <p:nvSpPr>
          <p:cNvPr id="3" name="내용 개체 틀 2"/>
          <p:cNvSpPr>
            <a:spLocks noGrp="1"/>
          </p:cNvSpPr>
          <p:nvPr>
            <p:ph idx="1"/>
          </p:nvPr>
        </p:nvSpPr>
        <p:spPr/>
        <p:txBody>
          <a:bodyPr/>
          <a:lstStyle/>
          <a:p>
            <a:r>
              <a:rPr lang="en-GB" altLang="ko-KR" dirty="0" smtClean="0"/>
              <a:t>Do </a:t>
            </a:r>
            <a:r>
              <a:rPr lang="en-GB" altLang="ko-KR" dirty="0"/>
              <a:t>you accept the comment resolution for CID 2430, 1166, 1167, 1168, 1452, 1453, 1555, 1556, 1557, 2213, 2214, 2306, 2307, 2432, 2433, 2434, 2551, 2569, 2741, 1169, 1170, 1454, 1454, 1558, 2215, 2552 as shown in </a:t>
            </a:r>
            <a:r>
              <a:rPr lang="en-GB" altLang="ko-KR" dirty="0" smtClean="0"/>
              <a:t>11-14/0040r1? </a:t>
            </a:r>
          </a:p>
          <a:p>
            <a:pPr lvl="1"/>
            <a:r>
              <a:rPr lang="en-GB" altLang="ko-KR" dirty="0"/>
              <a:t>Unanimously </a:t>
            </a:r>
            <a:r>
              <a:rPr lang="en-GB" altLang="ko-KR" dirty="0" smtClean="0"/>
              <a:t>passed</a:t>
            </a:r>
          </a:p>
          <a:p>
            <a:endParaRPr lang="ko-KR" altLang="ko-KR" dirty="0"/>
          </a:p>
          <a:p>
            <a:endParaRPr lang="en-US" altLang="ko-KR" dirty="0" smtClean="0"/>
          </a:p>
          <a:p>
            <a:endParaRPr lang="ko-KR" altLang="ko-KR" dirty="0"/>
          </a:p>
          <a:p>
            <a:endParaRPr lang="ko-KR" altLang="en-US" dirty="0"/>
          </a:p>
        </p:txBody>
      </p:sp>
      <p:sp>
        <p:nvSpPr>
          <p:cNvPr id="4" name="날짜 개체 틀 3"/>
          <p:cNvSpPr>
            <a:spLocks noGrp="1"/>
          </p:cNvSpPr>
          <p:nvPr>
            <p:ph type="dt" sz="half" idx="10"/>
          </p:nvPr>
        </p:nvSpPr>
        <p:spPr/>
        <p:txBody>
          <a:bodyPr/>
          <a:lstStyle/>
          <a:p>
            <a:pPr>
              <a:defRPr/>
            </a:pPr>
            <a:r>
              <a:rPr lang="en-US" smtClean="0"/>
              <a:t>January 2014</a:t>
            </a:r>
            <a:endParaRPr 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41</a:t>
            </a:fld>
            <a:endParaRPr lang="en-US"/>
          </a:p>
        </p:txBody>
      </p:sp>
    </p:spTree>
    <p:extLst>
      <p:ext uri="{BB962C8B-B14F-4D97-AF65-F5344CB8AC3E}">
        <p14:creationId xmlns:p14="http://schemas.microsoft.com/office/powerpoint/2010/main" val="15912851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Pre-motion </a:t>
            </a:r>
            <a:r>
              <a:rPr lang="en-US" altLang="ko-KR" dirty="0" smtClean="0"/>
              <a:t>15</a:t>
            </a:r>
            <a:endParaRPr lang="ko-KR" altLang="en-US" dirty="0"/>
          </a:p>
        </p:txBody>
      </p:sp>
      <p:sp>
        <p:nvSpPr>
          <p:cNvPr id="3" name="내용 개체 틀 2"/>
          <p:cNvSpPr>
            <a:spLocks noGrp="1"/>
          </p:cNvSpPr>
          <p:nvPr>
            <p:ph idx="1"/>
          </p:nvPr>
        </p:nvSpPr>
        <p:spPr/>
        <p:txBody>
          <a:bodyPr/>
          <a:lstStyle/>
          <a:p>
            <a:r>
              <a:rPr lang="en-GB" altLang="ko-KR" dirty="0" smtClean="0"/>
              <a:t>Do </a:t>
            </a:r>
            <a:r>
              <a:rPr lang="en-GB" altLang="ko-KR" dirty="0"/>
              <a:t>you accept the comment resolution for CID </a:t>
            </a:r>
            <a:r>
              <a:rPr lang="en-GB" altLang="ko-KR" dirty="0" smtClean="0"/>
              <a:t>1292</a:t>
            </a:r>
            <a:r>
              <a:rPr lang="en-GB" altLang="ko-KR" dirty="0"/>
              <a:t>, 1293, 1294, 1295, </a:t>
            </a:r>
            <a:r>
              <a:rPr lang="en-GB" altLang="ko-KR" dirty="0" smtClean="0"/>
              <a:t>1949 as shown </a:t>
            </a:r>
            <a:r>
              <a:rPr lang="en-GB" altLang="ko-KR" dirty="0"/>
              <a:t>in </a:t>
            </a:r>
            <a:r>
              <a:rPr lang="en-GB" altLang="ko-KR" dirty="0" smtClean="0"/>
              <a:t>11-14/0072r0</a:t>
            </a:r>
            <a:r>
              <a:rPr lang="en-GB" altLang="ko-KR" dirty="0"/>
              <a:t>? </a:t>
            </a:r>
            <a:endParaRPr lang="en-GB" altLang="ko-KR" dirty="0" smtClean="0"/>
          </a:p>
          <a:p>
            <a:pPr lvl="1"/>
            <a:r>
              <a:rPr lang="en-GB" altLang="ko-KR" dirty="0"/>
              <a:t>Unanimously passed</a:t>
            </a:r>
          </a:p>
          <a:p>
            <a:pPr lvl="1"/>
            <a:endParaRPr lang="en-GB" altLang="ko-KR" dirty="0" smtClean="0"/>
          </a:p>
          <a:p>
            <a:endParaRPr lang="en-US" altLang="ko-KR" dirty="0" smtClean="0"/>
          </a:p>
          <a:p>
            <a:endParaRPr lang="ko-KR" altLang="ko-KR" dirty="0"/>
          </a:p>
          <a:p>
            <a:endParaRPr lang="ko-KR" altLang="en-US" dirty="0"/>
          </a:p>
        </p:txBody>
      </p:sp>
      <p:sp>
        <p:nvSpPr>
          <p:cNvPr id="4" name="날짜 개체 틀 3"/>
          <p:cNvSpPr>
            <a:spLocks noGrp="1"/>
          </p:cNvSpPr>
          <p:nvPr>
            <p:ph type="dt" sz="half" idx="10"/>
          </p:nvPr>
        </p:nvSpPr>
        <p:spPr/>
        <p:txBody>
          <a:bodyPr/>
          <a:lstStyle/>
          <a:p>
            <a:pPr>
              <a:defRPr/>
            </a:pPr>
            <a:r>
              <a:rPr lang="en-US" smtClean="0"/>
              <a:t>January 2014</a:t>
            </a:r>
            <a:endParaRPr 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42</a:t>
            </a:fld>
            <a:endParaRPr lang="en-US"/>
          </a:p>
        </p:txBody>
      </p:sp>
    </p:spTree>
    <p:extLst>
      <p:ext uri="{BB962C8B-B14F-4D97-AF65-F5344CB8AC3E}">
        <p14:creationId xmlns:p14="http://schemas.microsoft.com/office/powerpoint/2010/main" val="82350338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Pre-motion </a:t>
            </a:r>
            <a:r>
              <a:rPr lang="en-US" altLang="ko-KR" dirty="0" smtClean="0"/>
              <a:t>16</a:t>
            </a:r>
            <a:endParaRPr lang="ko-KR" altLang="en-US" dirty="0"/>
          </a:p>
        </p:txBody>
      </p:sp>
      <p:sp>
        <p:nvSpPr>
          <p:cNvPr id="3" name="내용 개체 틀 2"/>
          <p:cNvSpPr>
            <a:spLocks noGrp="1"/>
          </p:cNvSpPr>
          <p:nvPr>
            <p:ph idx="1"/>
          </p:nvPr>
        </p:nvSpPr>
        <p:spPr/>
        <p:txBody>
          <a:bodyPr/>
          <a:lstStyle/>
          <a:p>
            <a:r>
              <a:rPr lang="en-GB" altLang="ko-KR" dirty="0" smtClean="0"/>
              <a:t>Do </a:t>
            </a:r>
            <a:r>
              <a:rPr lang="en-GB" altLang="ko-KR" dirty="0"/>
              <a:t>you accept the comment resolution for CID 1188, 1189, 1190, 1191, 1192, 1193, 1716, 1717, 2311, 2312, 2488, 2489, 2508, 2509 </a:t>
            </a:r>
            <a:r>
              <a:rPr lang="en-GB" altLang="ko-KR" dirty="0" smtClean="0"/>
              <a:t>as </a:t>
            </a:r>
            <a:r>
              <a:rPr lang="en-GB" altLang="ko-KR" dirty="0"/>
              <a:t>shown in </a:t>
            </a:r>
            <a:r>
              <a:rPr lang="en-GB" altLang="ko-KR" dirty="0" smtClean="0"/>
              <a:t>11-14/0074r0</a:t>
            </a:r>
            <a:r>
              <a:rPr lang="en-GB" altLang="ko-KR" dirty="0"/>
              <a:t>? </a:t>
            </a:r>
            <a:endParaRPr lang="en-GB" altLang="ko-KR" dirty="0" smtClean="0"/>
          </a:p>
          <a:p>
            <a:pPr lvl="1"/>
            <a:r>
              <a:rPr lang="en-GB" altLang="ko-KR" dirty="0"/>
              <a:t>Unanimously passed </a:t>
            </a:r>
            <a:endParaRPr lang="en-GB" altLang="ko-KR" dirty="0" smtClean="0"/>
          </a:p>
          <a:p>
            <a:endParaRPr lang="en-US" altLang="ko-KR" dirty="0" smtClean="0"/>
          </a:p>
          <a:p>
            <a:endParaRPr lang="ko-KR" altLang="ko-KR" dirty="0"/>
          </a:p>
          <a:p>
            <a:endParaRPr lang="ko-KR" altLang="en-US" dirty="0"/>
          </a:p>
        </p:txBody>
      </p:sp>
      <p:sp>
        <p:nvSpPr>
          <p:cNvPr id="4" name="날짜 개체 틀 3"/>
          <p:cNvSpPr>
            <a:spLocks noGrp="1"/>
          </p:cNvSpPr>
          <p:nvPr>
            <p:ph type="dt" sz="half" idx="10"/>
          </p:nvPr>
        </p:nvSpPr>
        <p:spPr/>
        <p:txBody>
          <a:bodyPr/>
          <a:lstStyle/>
          <a:p>
            <a:pPr>
              <a:defRPr/>
            </a:pPr>
            <a:r>
              <a:rPr lang="en-US" smtClean="0"/>
              <a:t>January 2014</a:t>
            </a:r>
            <a:endParaRPr 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43</a:t>
            </a:fld>
            <a:endParaRPr lang="en-US"/>
          </a:p>
        </p:txBody>
      </p:sp>
    </p:spTree>
    <p:extLst>
      <p:ext uri="{BB962C8B-B14F-4D97-AF65-F5344CB8AC3E}">
        <p14:creationId xmlns:p14="http://schemas.microsoft.com/office/powerpoint/2010/main" val="350407310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Pre-motion </a:t>
            </a:r>
            <a:r>
              <a:rPr lang="en-US" altLang="ko-KR" dirty="0" smtClean="0"/>
              <a:t>17</a:t>
            </a:r>
            <a:endParaRPr lang="ko-KR" altLang="en-US" dirty="0"/>
          </a:p>
        </p:txBody>
      </p:sp>
      <p:sp>
        <p:nvSpPr>
          <p:cNvPr id="3" name="내용 개체 틀 2"/>
          <p:cNvSpPr>
            <a:spLocks noGrp="1"/>
          </p:cNvSpPr>
          <p:nvPr>
            <p:ph idx="1"/>
          </p:nvPr>
        </p:nvSpPr>
        <p:spPr>
          <a:xfrm>
            <a:off x="685800" y="1981200"/>
            <a:ext cx="7772400" cy="4114800"/>
          </a:xfrm>
        </p:spPr>
        <p:txBody>
          <a:bodyPr/>
          <a:lstStyle/>
          <a:p>
            <a:r>
              <a:rPr lang="en-GB" altLang="ko-KR" dirty="0" smtClean="0"/>
              <a:t>Do </a:t>
            </a:r>
            <a:r>
              <a:rPr lang="en-GB" altLang="ko-KR" dirty="0"/>
              <a:t>you accept the comment resolution for CID </a:t>
            </a:r>
            <a:r>
              <a:rPr lang="en-GB" altLang="ko-KR" dirty="0" smtClean="0"/>
              <a:t>1129, 1130, 1131, 1253, 1254, 1255, 1256, 1257, 1422, 1527, 1528, 1955, 1956, 1957, 2148, 2297, 2298, 2567, 2916, 2917, 2934, 2935, 2937, 2951, 2959, 2960, 2961, 2967 as shown in 11-14/0090r3? </a:t>
            </a:r>
          </a:p>
          <a:p>
            <a:pPr lvl="1"/>
            <a:r>
              <a:rPr lang="en-GB" altLang="ko-KR" dirty="0"/>
              <a:t>Unanimously passed </a:t>
            </a:r>
          </a:p>
          <a:p>
            <a:pPr lvl="1"/>
            <a:endParaRPr lang="en-GB" altLang="ko-KR" dirty="0"/>
          </a:p>
          <a:p>
            <a:endParaRPr lang="en-GB" altLang="ko-KR" dirty="0" smtClean="0"/>
          </a:p>
          <a:p>
            <a:endParaRPr lang="en-US" altLang="ko-KR" dirty="0" smtClean="0"/>
          </a:p>
          <a:p>
            <a:endParaRPr lang="ko-KR" altLang="ko-KR" dirty="0"/>
          </a:p>
          <a:p>
            <a:endParaRPr lang="ko-KR" altLang="en-US" dirty="0"/>
          </a:p>
        </p:txBody>
      </p:sp>
      <p:sp>
        <p:nvSpPr>
          <p:cNvPr id="4" name="날짜 개체 틀 3"/>
          <p:cNvSpPr>
            <a:spLocks noGrp="1"/>
          </p:cNvSpPr>
          <p:nvPr>
            <p:ph type="dt" sz="half" idx="10"/>
          </p:nvPr>
        </p:nvSpPr>
        <p:spPr/>
        <p:txBody>
          <a:bodyPr/>
          <a:lstStyle/>
          <a:p>
            <a:pPr>
              <a:defRPr/>
            </a:pPr>
            <a:r>
              <a:rPr lang="en-US" smtClean="0"/>
              <a:t>January 2014</a:t>
            </a:r>
            <a:endParaRPr 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44</a:t>
            </a:fld>
            <a:endParaRPr lang="en-US"/>
          </a:p>
        </p:txBody>
      </p:sp>
    </p:spTree>
    <p:extLst>
      <p:ext uri="{BB962C8B-B14F-4D97-AF65-F5344CB8AC3E}">
        <p14:creationId xmlns:p14="http://schemas.microsoft.com/office/powerpoint/2010/main" val="159128515"/>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18</a:t>
            </a:r>
            <a:endParaRPr lang="ko-KR" altLang="en-US" dirty="0"/>
          </a:p>
        </p:txBody>
      </p:sp>
      <p:sp>
        <p:nvSpPr>
          <p:cNvPr id="3" name="내용 개체 틀 2"/>
          <p:cNvSpPr>
            <a:spLocks noGrp="1"/>
          </p:cNvSpPr>
          <p:nvPr>
            <p:ph idx="1"/>
          </p:nvPr>
        </p:nvSpPr>
        <p:spPr/>
        <p:txBody>
          <a:bodyPr/>
          <a:lstStyle/>
          <a:p>
            <a:r>
              <a:rPr lang="en-GB" altLang="ko-KR" dirty="0"/>
              <a:t>Do you accept the comment resolution </a:t>
            </a:r>
            <a:r>
              <a:rPr lang="en-GB" altLang="ko-KR" dirty="0" smtClean="0"/>
              <a:t>for CID </a:t>
            </a:r>
            <a:r>
              <a:rPr lang="en-GB" altLang="ko-KR" dirty="0"/>
              <a:t>1056, 1057, </a:t>
            </a:r>
            <a:r>
              <a:rPr lang="en-GB" altLang="ko-KR" dirty="0" smtClean="0"/>
              <a:t>2920 </a:t>
            </a:r>
            <a:r>
              <a:rPr lang="en-GB" altLang="ko-KR" dirty="0"/>
              <a:t>as shown in </a:t>
            </a:r>
            <a:r>
              <a:rPr lang="en-GB" altLang="ko-KR" dirty="0" smtClean="0"/>
              <a:t>11-14/0103r1?</a:t>
            </a:r>
          </a:p>
          <a:p>
            <a:pPr lvl="1"/>
            <a:r>
              <a:rPr lang="en-GB" altLang="ko-KR" dirty="0"/>
              <a:t>Unanimously passed </a:t>
            </a:r>
          </a:p>
          <a:p>
            <a:endParaRPr lang="ko-KR" altLang="en-US" dirty="0"/>
          </a:p>
        </p:txBody>
      </p:sp>
      <p:sp>
        <p:nvSpPr>
          <p:cNvPr id="4" name="날짜 개체 틀 3"/>
          <p:cNvSpPr>
            <a:spLocks noGrp="1"/>
          </p:cNvSpPr>
          <p:nvPr>
            <p:ph type="dt" sz="half" idx="10"/>
          </p:nvPr>
        </p:nvSpPr>
        <p:spPr/>
        <p:txBody>
          <a:bodyPr/>
          <a:lstStyle/>
          <a:p>
            <a:pPr>
              <a:defRPr/>
            </a:pPr>
            <a:r>
              <a:rPr lang="en-US" smtClean="0"/>
              <a:t>January 2014</a:t>
            </a:r>
            <a:endParaRPr 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45</a:t>
            </a:fld>
            <a:endParaRPr lang="en-US"/>
          </a:p>
        </p:txBody>
      </p:sp>
    </p:spTree>
    <p:extLst>
      <p:ext uri="{BB962C8B-B14F-4D97-AF65-F5344CB8AC3E}">
        <p14:creationId xmlns:p14="http://schemas.microsoft.com/office/powerpoint/2010/main" val="754217198"/>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Pre-motion </a:t>
            </a:r>
            <a:r>
              <a:rPr lang="en-US" altLang="ko-KR" dirty="0" smtClean="0"/>
              <a:t>19</a:t>
            </a:r>
            <a:endParaRPr lang="ko-KR" altLang="en-US" dirty="0"/>
          </a:p>
        </p:txBody>
      </p:sp>
      <p:sp>
        <p:nvSpPr>
          <p:cNvPr id="3" name="내용 개체 틀 2"/>
          <p:cNvSpPr>
            <a:spLocks noGrp="1"/>
          </p:cNvSpPr>
          <p:nvPr>
            <p:ph idx="1"/>
          </p:nvPr>
        </p:nvSpPr>
        <p:spPr/>
        <p:txBody>
          <a:bodyPr/>
          <a:lstStyle/>
          <a:p>
            <a:r>
              <a:rPr lang="en-GB" altLang="ko-KR" dirty="0"/>
              <a:t>Do you accept the comment resolution for </a:t>
            </a:r>
            <a:r>
              <a:rPr lang="en-GB" altLang="ko-KR" dirty="0" smtClean="0"/>
              <a:t>CID 1059</a:t>
            </a:r>
            <a:r>
              <a:rPr lang="en-GB" altLang="ko-KR" dirty="0"/>
              <a:t>, 1060, 1061, 1062, 1063, 1064, 1065, 1066, 1067, 1068, 1069, </a:t>
            </a:r>
            <a:r>
              <a:rPr lang="en-GB" altLang="ko-KR" dirty="0" smtClean="0"/>
              <a:t>2921 as </a:t>
            </a:r>
            <a:r>
              <a:rPr lang="en-GB" altLang="ko-KR" dirty="0"/>
              <a:t>shown in </a:t>
            </a:r>
            <a:r>
              <a:rPr lang="en-GB" altLang="ko-KR" dirty="0" smtClean="0"/>
              <a:t>11-14/0104r1?</a:t>
            </a:r>
          </a:p>
          <a:p>
            <a:pPr lvl="1"/>
            <a:r>
              <a:rPr lang="en-GB" altLang="ko-KR" dirty="0"/>
              <a:t>Unanimously passed </a:t>
            </a:r>
            <a:endParaRPr lang="ko-KR" altLang="en-US" dirty="0"/>
          </a:p>
        </p:txBody>
      </p:sp>
      <p:sp>
        <p:nvSpPr>
          <p:cNvPr id="4" name="날짜 개체 틀 3"/>
          <p:cNvSpPr>
            <a:spLocks noGrp="1"/>
          </p:cNvSpPr>
          <p:nvPr>
            <p:ph type="dt" sz="half" idx="10"/>
          </p:nvPr>
        </p:nvSpPr>
        <p:spPr/>
        <p:txBody>
          <a:bodyPr/>
          <a:lstStyle/>
          <a:p>
            <a:pPr>
              <a:defRPr/>
            </a:pPr>
            <a:r>
              <a:rPr lang="en-US" smtClean="0"/>
              <a:t>January 2014</a:t>
            </a:r>
            <a:endParaRPr 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46</a:t>
            </a:fld>
            <a:endParaRPr lang="en-US"/>
          </a:p>
        </p:txBody>
      </p:sp>
    </p:spTree>
    <p:extLst>
      <p:ext uri="{BB962C8B-B14F-4D97-AF65-F5344CB8AC3E}">
        <p14:creationId xmlns:p14="http://schemas.microsoft.com/office/powerpoint/2010/main" val="1262820268"/>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Pre-motion </a:t>
            </a:r>
            <a:r>
              <a:rPr lang="en-US" altLang="ko-KR" dirty="0" smtClean="0"/>
              <a:t>20</a:t>
            </a:r>
            <a:endParaRPr lang="ko-KR" altLang="en-US" dirty="0"/>
          </a:p>
        </p:txBody>
      </p:sp>
      <p:sp>
        <p:nvSpPr>
          <p:cNvPr id="3" name="내용 개체 틀 2"/>
          <p:cNvSpPr>
            <a:spLocks noGrp="1"/>
          </p:cNvSpPr>
          <p:nvPr>
            <p:ph idx="1"/>
          </p:nvPr>
        </p:nvSpPr>
        <p:spPr/>
        <p:txBody>
          <a:bodyPr/>
          <a:lstStyle/>
          <a:p>
            <a:r>
              <a:rPr lang="en-GB" altLang="ko-KR" dirty="0"/>
              <a:t>Do you accept the comment resolution for CID </a:t>
            </a:r>
            <a:r>
              <a:rPr lang="en-GB" altLang="ko-KR" dirty="0" smtClean="0"/>
              <a:t>1019</a:t>
            </a:r>
            <a:r>
              <a:rPr lang="en-GB" altLang="ko-KR" dirty="0"/>
              <a:t>, 1020, 1021, 1022, 1023, 1024, 1366, 1823, 2062, 2064, 2082, 2329, 2363, 2364, 2365, 2366, 2367, 2368, 2369, 2696, 2697, 2698, 2837, 2838, 2973, 2974, 2975, </a:t>
            </a:r>
            <a:r>
              <a:rPr lang="en-GB" altLang="ko-KR" dirty="0" smtClean="0"/>
              <a:t>2976 as shown </a:t>
            </a:r>
            <a:r>
              <a:rPr lang="en-GB" altLang="ko-KR" dirty="0"/>
              <a:t>in </a:t>
            </a:r>
            <a:r>
              <a:rPr lang="en-GB" altLang="ko-KR" dirty="0" smtClean="0"/>
              <a:t>11-14/0105r2?</a:t>
            </a:r>
          </a:p>
          <a:p>
            <a:pPr lvl="1"/>
            <a:r>
              <a:rPr lang="en-GB" altLang="ko-KR" dirty="0"/>
              <a:t>Unanimously passed </a:t>
            </a:r>
            <a:endParaRPr lang="ko-KR" altLang="en-US" dirty="0"/>
          </a:p>
          <a:p>
            <a:pPr lvl="1"/>
            <a:endParaRPr lang="en-GB" altLang="ko-KR" dirty="0" smtClean="0"/>
          </a:p>
          <a:p>
            <a:endParaRPr lang="en-GB" altLang="ko-KR" dirty="0" smtClean="0"/>
          </a:p>
          <a:p>
            <a:pPr lvl="1"/>
            <a:endParaRPr lang="ko-KR" altLang="en-US" dirty="0"/>
          </a:p>
          <a:p>
            <a:endParaRPr lang="ko-KR" altLang="en-US" dirty="0"/>
          </a:p>
        </p:txBody>
      </p:sp>
      <p:sp>
        <p:nvSpPr>
          <p:cNvPr id="4" name="날짜 개체 틀 3"/>
          <p:cNvSpPr>
            <a:spLocks noGrp="1"/>
          </p:cNvSpPr>
          <p:nvPr>
            <p:ph type="dt" sz="half" idx="10"/>
          </p:nvPr>
        </p:nvSpPr>
        <p:spPr/>
        <p:txBody>
          <a:bodyPr/>
          <a:lstStyle/>
          <a:p>
            <a:pPr>
              <a:defRPr/>
            </a:pPr>
            <a:r>
              <a:rPr lang="en-US" smtClean="0"/>
              <a:t>January 2014</a:t>
            </a:r>
            <a:endParaRPr 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47</a:t>
            </a:fld>
            <a:endParaRPr lang="en-US"/>
          </a:p>
        </p:txBody>
      </p:sp>
    </p:spTree>
    <p:extLst>
      <p:ext uri="{BB962C8B-B14F-4D97-AF65-F5344CB8AC3E}">
        <p14:creationId xmlns:p14="http://schemas.microsoft.com/office/powerpoint/2010/main" val="1063525496"/>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Pre-motion </a:t>
            </a:r>
            <a:r>
              <a:rPr lang="en-US" altLang="ko-KR" dirty="0" smtClean="0"/>
              <a:t>21</a:t>
            </a:r>
            <a:endParaRPr lang="ko-KR" altLang="en-US" dirty="0"/>
          </a:p>
        </p:txBody>
      </p:sp>
      <p:sp>
        <p:nvSpPr>
          <p:cNvPr id="3" name="내용 개체 틀 2"/>
          <p:cNvSpPr>
            <a:spLocks noGrp="1"/>
          </p:cNvSpPr>
          <p:nvPr>
            <p:ph idx="1"/>
          </p:nvPr>
        </p:nvSpPr>
        <p:spPr/>
        <p:txBody>
          <a:bodyPr/>
          <a:lstStyle/>
          <a:p>
            <a:r>
              <a:rPr lang="en-GB" altLang="ko-KR" dirty="0"/>
              <a:t>Do you accept the comment resolution for CID 1299, 1300, 2622, </a:t>
            </a:r>
            <a:r>
              <a:rPr lang="en-GB" altLang="ko-KR" strike="sngStrike" dirty="0"/>
              <a:t>1301,</a:t>
            </a:r>
            <a:r>
              <a:rPr lang="en-GB" altLang="ko-KR" dirty="0"/>
              <a:t> 1302, 2672, 1303, 2623, 2411, 2285, </a:t>
            </a:r>
            <a:r>
              <a:rPr lang="en-GB" altLang="ko-KR" strike="sngStrike" dirty="0"/>
              <a:t>1304, 1305,</a:t>
            </a:r>
            <a:r>
              <a:rPr lang="en-GB" altLang="ko-KR" dirty="0"/>
              <a:t> 1306, 2280, 1307, 1584, 1587, 1586, 1310, 1588, 1590, 1591, 1589, 1593, 2070, 1592, 1311, 1594, 2072, 1312, 1998, 1999, 2000, 2002, 1740, 1741, 1742, 1743, 1744, 1745, </a:t>
            </a:r>
            <a:r>
              <a:rPr lang="en-GB" altLang="ko-KR" strike="sngStrike" dirty="0"/>
              <a:t>1746,</a:t>
            </a:r>
            <a:r>
              <a:rPr lang="en-GB" altLang="ko-KR" dirty="0"/>
              <a:t> 1747, </a:t>
            </a:r>
            <a:r>
              <a:rPr lang="en-GB" altLang="ko-KR" strike="sngStrike" dirty="0"/>
              <a:t>1748,</a:t>
            </a:r>
            <a:r>
              <a:rPr lang="en-GB" altLang="ko-KR" dirty="0"/>
              <a:t> 1749, </a:t>
            </a:r>
            <a:r>
              <a:rPr lang="en-GB" altLang="ko-KR" strike="sngStrike" dirty="0"/>
              <a:t>1750,</a:t>
            </a:r>
            <a:r>
              <a:rPr lang="en-GB" altLang="ko-KR" dirty="0"/>
              <a:t> 1751, </a:t>
            </a:r>
            <a:r>
              <a:rPr lang="en-GB" altLang="ko-KR" strike="sngStrike" dirty="0"/>
              <a:t>1752,</a:t>
            </a:r>
            <a:r>
              <a:rPr lang="en-GB" altLang="ko-KR" dirty="0"/>
              <a:t> 1753, 1754, 1325, 1755, 1756, </a:t>
            </a:r>
            <a:r>
              <a:rPr lang="en-GB" altLang="ko-KR" strike="sngStrike" dirty="0"/>
              <a:t>1757,</a:t>
            </a:r>
            <a:r>
              <a:rPr lang="en-GB" altLang="ko-KR" dirty="0"/>
              <a:t> 1326, 2688, 2794, </a:t>
            </a:r>
            <a:r>
              <a:rPr lang="en-GB" altLang="ko-KR" strike="sngStrike" dirty="0"/>
              <a:t>1758,</a:t>
            </a:r>
            <a:r>
              <a:rPr lang="en-GB" altLang="ko-KR" dirty="0"/>
              <a:t> 1327, 1781, 2004, 2691, 2003, </a:t>
            </a:r>
            <a:r>
              <a:rPr lang="en-GB" altLang="ko-KR" dirty="0" smtClean="0"/>
              <a:t>1330 as shown </a:t>
            </a:r>
            <a:r>
              <a:rPr lang="en-GB" altLang="ko-KR" dirty="0"/>
              <a:t>in </a:t>
            </a:r>
            <a:r>
              <a:rPr lang="en-GB" altLang="ko-KR" dirty="0" smtClean="0"/>
              <a:t>11-14/0121r1?</a:t>
            </a:r>
          </a:p>
          <a:p>
            <a:pPr lvl="1"/>
            <a:r>
              <a:rPr lang="en-GB" altLang="ko-KR" dirty="0"/>
              <a:t>Unanimously passed </a:t>
            </a:r>
            <a:endParaRPr lang="en-GB" altLang="ko-KR" dirty="0" smtClean="0"/>
          </a:p>
          <a:p>
            <a:pPr lvl="1"/>
            <a:endParaRPr lang="en-GB" altLang="ko-KR" dirty="0" smtClean="0"/>
          </a:p>
          <a:p>
            <a:pPr lvl="1"/>
            <a:endParaRPr lang="en-GB" altLang="ko-KR" dirty="0" smtClean="0"/>
          </a:p>
          <a:p>
            <a:endParaRPr lang="en-GB" altLang="ko-KR" dirty="0" smtClean="0"/>
          </a:p>
          <a:p>
            <a:pPr lvl="1"/>
            <a:endParaRPr lang="ko-KR" altLang="en-US" dirty="0"/>
          </a:p>
          <a:p>
            <a:endParaRPr lang="ko-KR" altLang="en-US" dirty="0"/>
          </a:p>
        </p:txBody>
      </p:sp>
      <p:sp>
        <p:nvSpPr>
          <p:cNvPr id="4" name="날짜 개체 틀 3"/>
          <p:cNvSpPr>
            <a:spLocks noGrp="1"/>
          </p:cNvSpPr>
          <p:nvPr>
            <p:ph type="dt" sz="half" idx="10"/>
          </p:nvPr>
        </p:nvSpPr>
        <p:spPr/>
        <p:txBody>
          <a:bodyPr/>
          <a:lstStyle/>
          <a:p>
            <a:pPr>
              <a:defRPr/>
            </a:pPr>
            <a:r>
              <a:rPr lang="en-US" smtClean="0"/>
              <a:t>January 2014</a:t>
            </a:r>
            <a:endParaRPr 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48</a:t>
            </a:fld>
            <a:endParaRPr lang="en-US"/>
          </a:p>
        </p:txBody>
      </p:sp>
    </p:spTree>
    <p:extLst>
      <p:ext uri="{BB962C8B-B14F-4D97-AF65-F5344CB8AC3E}">
        <p14:creationId xmlns:p14="http://schemas.microsoft.com/office/powerpoint/2010/main" val="167307852"/>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Pre-motion </a:t>
            </a:r>
            <a:r>
              <a:rPr lang="en-US" altLang="ko-KR" dirty="0" smtClean="0"/>
              <a:t>22</a:t>
            </a:r>
            <a:endParaRPr lang="ko-KR" altLang="en-US" dirty="0"/>
          </a:p>
        </p:txBody>
      </p:sp>
      <p:sp>
        <p:nvSpPr>
          <p:cNvPr id="3" name="내용 개체 틀 2"/>
          <p:cNvSpPr>
            <a:spLocks noGrp="1"/>
          </p:cNvSpPr>
          <p:nvPr>
            <p:ph idx="1"/>
          </p:nvPr>
        </p:nvSpPr>
        <p:spPr/>
        <p:txBody>
          <a:bodyPr/>
          <a:lstStyle/>
          <a:p>
            <a:r>
              <a:rPr lang="en-GB" altLang="ko-KR" dirty="0"/>
              <a:t>Do you accept the comment resolution for CID 1552, 1884, 2911, </a:t>
            </a:r>
            <a:r>
              <a:rPr lang="en-GB" altLang="ko-KR" dirty="0" smtClean="0"/>
              <a:t>2946 as </a:t>
            </a:r>
            <a:r>
              <a:rPr lang="en-GB" altLang="ko-KR" dirty="0"/>
              <a:t>shown in </a:t>
            </a:r>
            <a:r>
              <a:rPr lang="en-GB" altLang="ko-KR" dirty="0" smtClean="0"/>
              <a:t>11-14/0102r0?</a:t>
            </a:r>
          </a:p>
          <a:p>
            <a:pPr lvl="1"/>
            <a:r>
              <a:rPr lang="en-GB" altLang="ko-KR" dirty="0"/>
              <a:t>Unanimously passed </a:t>
            </a:r>
            <a:endParaRPr lang="en-GB" altLang="ko-KR" dirty="0" smtClean="0"/>
          </a:p>
        </p:txBody>
      </p:sp>
      <p:sp>
        <p:nvSpPr>
          <p:cNvPr id="4" name="날짜 개체 틀 3"/>
          <p:cNvSpPr>
            <a:spLocks noGrp="1"/>
          </p:cNvSpPr>
          <p:nvPr>
            <p:ph type="dt" sz="half" idx="10"/>
          </p:nvPr>
        </p:nvSpPr>
        <p:spPr/>
        <p:txBody>
          <a:bodyPr/>
          <a:lstStyle/>
          <a:p>
            <a:pPr>
              <a:defRPr/>
            </a:pPr>
            <a:r>
              <a:rPr lang="en-US" smtClean="0"/>
              <a:t>January 2014</a:t>
            </a:r>
            <a:endParaRPr 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49</a:t>
            </a:fld>
            <a:endParaRPr lang="en-US"/>
          </a:p>
        </p:txBody>
      </p:sp>
    </p:spTree>
    <p:extLst>
      <p:ext uri="{BB962C8B-B14F-4D97-AF65-F5344CB8AC3E}">
        <p14:creationId xmlns:p14="http://schemas.microsoft.com/office/powerpoint/2010/main" val="16775021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solidFill>
                  <a:schemeClr val="bg2"/>
                </a:solidFill>
              </a:rPr>
              <a:t>Call for </a:t>
            </a:r>
            <a:r>
              <a:rPr lang="en-US" altLang="ko-KR" dirty="0" err="1">
                <a:solidFill>
                  <a:schemeClr val="bg2"/>
                </a:solidFill>
              </a:rPr>
              <a:t>TGah</a:t>
            </a:r>
            <a:r>
              <a:rPr lang="en-US" altLang="ko-KR" dirty="0">
                <a:solidFill>
                  <a:schemeClr val="bg2"/>
                </a:solidFill>
              </a:rPr>
              <a:t> chair </a:t>
            </a:r>
            <a:r>
              <a:rPr lang="en-US" altLang="ko-KR" dirty="0" smtClean="0">
                <a:solidFill>
                  <a:schemeClr val="bg2"/>
                </a:solidFill>
              </a:rPr>
              <a:t>nomination</a:t>
            </a:r>
            <a:endParaRPr lang="ko-KR" altLang="en-US" dirty="0">
              <a:solidFill>
                <a:schemeClr val="bg2"/>
              </a:solidFill>
            </a:endParaRPr>
          </a:p>
        </p:txBody>
      </p:sp>
      <p:sp>
        <p:nvSpPr>
          <p:cNvPr id="3" name="내용 개체 틀 2"/>
          <p:cNvSpPr>
            <a:spLocks noGrp="1"/>
          </p:cNvSpPr>
          <p:nvPr>
            <p:ph idx="1"/>
          </p:nvPr>
        </p:nvSpPr>
        <p:spPr/>
        <p:txBody>
          <a:bodyPr/>
          <a:lstStyle/>
          <a:p>
            <a:r>
              <a:rPr lang="en-US" altLang="ko-KR" dirty="0" smtClean="0">
                <a:solidFill>
                  <a:schemeClr val="bg2"/>
                </a:solidFill>
              </a:rPr>
              <a:t>WG chair have issued a call for </a:t>
            </a:r>
            <a:r>
              <a:rPr lang="en-US" altLang="ko-KR" dirty="0" err="1" smtClean="0">
                <a:solidFill>
                  <a:schemeClr val="bg2"/>
                </a:solidFill>
              </a:rPr>
              <a:t>TGah</a:t>
            </a:r>
            <a:r>
              <a:rPr lang="en-US" altLang="ko-KR" dirty="0" smtClean="0">
                <a:solidFill>
                  <a:schemeClr val="bg2"/>
                </a:solidFill>
              </a:rPr>
              <a:t> chair </a:t>
            </a:r>
          </a:p>
          <a:p>
            <a:pPr lvl="1"/>
            <a:r>
              <a:rPr lang="en-US" altLang="ko-KR" dirty="0" smtClean="0">
                <a:solidFill>
                  <a:schemeClr val="bg2"/>
                </a:solidFill>
              </a:rPr>
              <a:t>Current nominees : </a:t>
            </a:r>
            <a:r>
              <a:rPr lang="en-US" altLang="ko-KR" dirty="0" err="1" smtClean="0">
                <a:solidFill>
                  <a:schemeClr val="bg2"/>
                </a:solidFill>
              </a:rPr>
              <a:t>Yongho</a:t>
            </a:r>
            <a:r>
              <a:rPr lang="en-US" altLang="ko-KR" dirty="0" smtClean="0">
                <a:solidFill>
                  <a:schemeClr val="bg2"/>
                </a:solidFill>
              </a:rPr>
              <a:t> </a:t>
            </a:r>
            <a:r>
              <a:rPr lang="en-US" altLang="ko-KR" dirty="0" err="1" smtClean="0">
                <a:solidFill>
                  <a:schemeClr val="bg2"/>
                </a:solidFill>
              </a:rPr>
              <a:t>Seok</a:t>
            </a:r>
            <a:r>
              <a:rPr lang="en-US" altLang="ko-KR" dirty="0" smtClean="0">
                <a:solidFill>
                  <a:schemeClr val="bg2"/>
                </a:solidFill>
              </a:rPr>
              <a:t> (LG Electronics</a:t>
            </a:r>
            <a:r>
              <a:rPr lang="en-US" altLang="ko-KR" dirty="0" smtClean="0">
                <a:solidFill>
                  <a:schemeClr val="bg2"/>
                </a:solidFill>
              </a:rPr>
              <a:t>)</a:t>
            </a:r>
            <a:endParaRPr lang="en-US" altLang="ko-KR" dirty="0">
              <a:solidFill>
                <a:schemeClr val="bg2"/>
              </a:solidFill>
            </a:endParaRPr>
          </a:p>
          <a:p>
            <a:r>
              <a:rPr lang="en-US" altLang="ko-KR" dirty="0" smtClean="0">
                <a:solidFill>
                  <a:schemeClr val="bg2"/>
                </a:solidFill>
              </a:rPr>
              <a:t>The election process will start on Wednesday AM1</a:t>
            </a:r>
          </a:p>
          <a:p>
            <a:pPr lvl="1"/>
            <a:r>
              <a:rPr lang="en-US" altLang="ko-KR" dirty="0">
                <a:solidFill>
                  <a:schemeClr val="bg2"/>
                </a:solidFill>
              </a:rPr>
              <a:t>Nomination will be </a:t>
            </a:r>
            <a:r>
              <a:rPr lang="en-US" altLang="ko-KR" dirty="0" smtClean="0">
                <a:solidFill>
                  <a:schemeClr val="bg2"/>
                </a:solidFill>
              </a:rPr>
              <a:t>closed at that session. </a:t>
            </a:r>
          </a:p>
          <a:p>
            <a:pPr lvl="1"/>
            <a:r>
              <a:rPr lang="en-US" altLang="ko-KR" dirty="0" smtClean="0">
                <a:solidFill>
                  <a:schemeClr val="bg2"/>
                </a:solidFill>
              </a:rPr>
              <a:t>That session will be run by the WG officer. </a:t>
            </a:r>
          </a:p>
          <a:p>
            <a:pPr lvl="1"/>
            <a:r>
              <a:rPr lang="en-US" altLang="ko-KR" dirty="0" smtClean="0">
                <a:solidFill>
                  <a:schemeClr val="bg2"/>
                </a:solidFill>
              </a:rPr>
              <a:t>If two or more candidates are nominated, one candidate of them is appointed by the election.</a:t>
            </a:r>
          </a:p>
          <a:p>
            <a:pPr lvl="1"/>
            <a:r>
              <a:rPr lang="en-US" altLang="ko-KR" dirty="0" smtClean="0">
                <a:solidFill>
                  <a:schemeClr val="bg2"/>
                </a:solidFill>
              </a:rPr>
              <a:t>If one candidate is nominated, that candidate is appointed by unanimously consents.</a:t>
            </a:r>
          </a:p>
          <a:p>
            <a:pPr marL="457200" lvl="1" indent="0">
              <a:buNone/>
            </a:pPr>
            <a:r>
              <a:rPr lang="en-US" altLang="ko-KR" sz="1800" dirty="0" smtClean="0">
                <a:solidFill>
                  <a:schemeClr val="bg2"/>
                </a:solidFill>
              </a:rPr>
              <a:t>Note) It is still necessary to re-elect TG leadership in May </a:t>
            </a:r>
            <a:r>
              <a:rPr lang="en-US" altLang="ko-KR" sz="1800" dirty="0" smtClean="0">
                <a:solidFill>
                  <a:schemeClr val="bg2"/>
                </a:solidFill>
              </a:rPr>
              <a:t>meeting.</a:t>
            </a:r>
            <a:endParaRPr lang="en-US" altLang="ko-KR" dirty="0">
              <a:solidFill>
                <a:schemeClr val="bg2"/>
              </a:solidFill>
            </a:endParaRPr>
          </a:p>
          <a:p>
            <a:r>
              <a:rPr lang="en-US" altLang="ko-KR" dirty="0" err="1" smtClean="0">
                <a:solidFill>
                  <a:schemeClr val="bg2"/>
                </a:solidFill>
              </a:rPr>
              <a:t>Yongho</a:t>
            </a:r>
            <a:r>
              <a:rPr lang="en-US" altLang="ko-KR" dirty="0" smtClean="0">
                <a:solidFill>
                  <a:schemeClr val="bg2"/>
                </a:solidFill>
              </a:rPr>
              <a:t> </a:t>
            </a:r>
            <a:r>
              <a:rPr lang="en-US" altLang="ko-KR" dirty="0" err="1" smtClean="0">
                <a:solidFill>
                  <a:schemeClr val="bg2"/>
                </a:solidFill>
              </a:rPr>
              <a:t>Seok</a:t>
            </a:r>
            <a:r>
              <a:rPr lang="en-US" altLang="ko-KR" dirty="0" smtClean="0">
                <a:solidFill>
                  <a:schemeClr val="bg2"/>
                </a:solidFill>
              </a:rPr>
              <a:t> (LG Electronics) has been elected as a new </a:t>
            </a:r>
            <a:r>
              <a:rPr lang="en-US" altLang="ko-KR" dirty="0" err="1" smtClean="0">
                <a:solidFill>
                  <a:schemeClr val="bg2"/>
                </a:solidFill>
              </a:rPr>
              <a:t>TGah</a:t>
            </a:r>
            <a:r>
              <a:rPr lang="en-US" altLang="ko-KR" dirty="0" smtClean="0">
                <a:solidFill>
                  <a:schemeClr val="bg2"/>
                </a:solidFill>
              </a:rPr>
              <a:t> chair</a:t>
            </a:r>
            <a:endParaRPr lang="en-US" altLang="ko-KR" dirty="0">
              <a:solidFill>
                <a:schemeClr val="bg2"/>
              </a:solidFill>
            </a:endParaRPr>
          </a:p>
          <a:p>
            <a:pPr marL="457200" lvl="1" indent="0">
              <a:buNone/>
            </a:pPr>
            <a:endParaRPr lang="en-US" altLang="ko-KR" sz="1800" dirty="0">
              <a:solidFill>
                <a:schemeClr val="bg2"/>
              </a:solidFill>
            </a:endParaRPr>
          </a:p>
          <a:p>
            <a:pPr marL="457200" lvl="1" indent="0">
              <a:buNone/>
            </a:pPr>
            <a:endParaRPr lang="en-US" altLang="ko-KR" dirty="0" smtClean="0">
              <a:solidFill>
                <a:schemeClr val="bg2"/>
              </a:solidFill>
            </a:endParaRPr>
          </a:p>
        </p:txBody>
      </p:sp>
      <p:sp>
        <p:nvSpPr>
          <p:cNvPr id="4" name="날짜 개체 틀 3"/>
          <p:cNvSpPr>
            <a:spLocks noGrp="1"/>
          </p:cNvSpPr>
          <p:nvPr>
            <p:ph type="dt" sz="half" idx="10"/>
          </p:nvPr>
        </p:nvSpPr>
        <p:spPr/>
        <p:txBody>
          <a:bodyPr/>
          <a:lstStyle/>
          <a:p>
            <a:pPr>
              <a:defRPr/>
            </a:pPr>
            <a:r>
              <a:rPr lang="en-US" smtClean="0"/>
              <a:t>January 2014</a:t>
            </a:r>
            <a:endParaRPr 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5</a:t>
            </a:fld>
            <a:endParaRPr lang="en-US"/>
          </a:p>
        </p:txBody>
      </p:sp>
    </p:spTree>
    <p:extLst>
      <p:ext uri="{BB962C8B-B14F-4D97-AF65-F5344CB8AC3E}">
        <p14:creationId xmlns:p14="http://schemas.microsoft.com/office/powerpoint/2010/main" val="1974034915"/>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Pre-motion </a:t>
            </a:r>
            <a:r>
              <a:rPr lang="en-US" altLang="ko-KR" dirty="0" smtClean="0"/>
              <a:t>23</a:t>
            </a:r>
            <a:endParaRPr lang="ko-KR" altLang="en-US" dirty="0"/>
          </a:p>
        </p:txBody>
      </p:sp>
      <p:sp>
        <p:nvSpPr>
          <p:cNvPr id="3" name="내용 개체 틀 2"/>
          <p:cNvSpPr>
            <a:spLocks noGrp="1"/>
          </p:cNvSpPr>
          <p:nvPr>
            <p:ph idx="1"/>
          </p:nvPr>
        </p:nvSpPr>
        <p:spPr/>
        <p:txBody>
          <a:bodyPr/>
          <a:lstStyle/>
          <a:p>
            <a:r>
              <a:rPr lang="en-GB" altLang="ko-KR" dirty="0" smtClean="0"/>
              <a:t>Do </a:t>
            </a:r>
            <a:r>
              <a:rPr lang="en-GB" altLang="ko-KR" dirty="0"/>
              <a:t>you accept the comment resolution for CID 1476, 1477, </a:t>
            </a:r>
            <a:r>
              <a:rPr lang="en-GB" altLang="ko-KR" dirty="0" smtClean="0"/>
              <a:t>1973, 1206</a:t>
            </a:r>
            <a:r>
              <a:rPr lang="en-GB" altLang="ko-KR" dirty="0"/>
              <a:t>, 1207, 1478, 2128, 1974, </a:t>
            </a:r>
            <a:r>
              <a:rPr lang="en-GB" altLang="ko-KR" dirty="0" smtClean="0"/>
              <a:t>2749, 1803</a:t>
            </a:r>
            <a:r>
              <a:rPr lang="en-GB" altLang="ko-KR" dirty="0"/>
              <a:t>, 1479, 1774, 1778, 1802, 1975, 2021, 2022, 2459, 2462, </a:t>
            </a:r>
            <a:r>
              <a:rPr lang="en-GB" altLang="ko-KR" dirty="0" smtClean="0"/>
              <a:t>2852 as </a:t>
            </a:r>
            <a:r>
              <a:rPr lang="en-GB" altLang="ko-KR" dirty="0"/>
              <a:t>shown in </a:t>
            </a:r>
            <a:r>
              <a:rPr lang="en-GB" altLang="ko-KR" dirty="0" smtClean="0"/>
              <a:t>11-14/0075r1? </a:t>
            </a:r>
          </a:p>
          <a:p>
            <a:pPr lvl="1"/>
            <a:r>
              <a:rPr lang="en-GB" altLang="ko-KR" dirty="0"/>
              <a:t>Unanimously passed </a:t>
            </a:r>
            <a:endParaRPr lang="en-GB" altLang="ko-KR" dirty="0" smtClean="0"/>
          </a:p>
          <a:p>
            <a:endParaRPr lang="en-US" altLang="ko-KR" dirty="0" smtClean="0"/>
          </a:p>
          <a:p>
            <a:endParaRPr lang="ko-KR" altLang="ko-KR" dirty="0"/>
          </a:p>
          <a:p>
            <a:endParaRPr lang="ko-KR" altLang="en-US" dirty="0"/>
          </a:p>
        </p:txBody>
      </p:sp>
      <p:sp>
        <p:nvSpPr>
          <p:cNvPr id="4" name="날짜 개체 틀 3"/>
          <p:cNvSpPr>
            <a:spLocks noGrp="1"/>
          </p:cNvSpPr>
          <p:nvPr>
            <p:ph type="dt" sz="half" idx="10"/>
          </p:nvPr>
        </p:nvSpPr>
        <p:spPr/>
        <p:txBody>
          <a:bodyPr/>
          <a:lstStyle/>
          <a:p>
            <a:pPr>
              <a:defRPr/>
            </a:pPr>
            <a:r>
              <a:rPr lang="en-US" smtClean="0"/>
              <a:t>January 2014</a:t>
            </a:r>
            <a:endParaRPr 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50</a:t>
            </a:fld>
            <a:endParaRPr lang="en-US"/>
          </a:p>
        </p:txBody>
      </p:sp>
    </p:spTree>
    <p:extLst>
      <p:ext uri="{BB962C8B-B14F-4D97-AF65-F5344CB8AC3E}">
        <p14:creationId xmlns:p14="http://schemas.microsoft.com/office/powerpoint/2010/main" val="1335698558"/>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Pre-motion </a:t>
            </a:r>
            <a:r>
              <a:rPr lang="en-US" altLang="ko-KR" dirty="0" smtClean="0"/>
              <a:t>24</a:t>
            </a:r>
            <a:endParaRPr lang="ko-KR" altLang="en-US" dirty="0"/>
          </a:p>
        </p:txBody>
      </p:sp>
      <p:sp>
        <p:nvSpPr>
          <p:cNvPr id="3" name="내용 개체 틀 2"/>
          <p:cNvSpPr>
            <a:spLocks noGrp="1"/>
          </p:cNvSpPr>
          <p:nvPr>
            <p:ph idx="1"/>
          </p:nvPr>
        </p:nvSpPr>
        <p:spPr/>
        <p:txBody>
          <a:bodyPr/>
          <a:lstStyle/>
          <a:p>
            <a:r>
              <a:rPr lang="en-GB" altLang="ko-KR" dirty="0"/>
              <a:t>Do you accept the </a:t>
            </a:r>
            <a:r>
              <a:rPr lang="en-GB" altLang="ko-KR" dirty="0" smtClean="0"/>
              <a:t>comment </a:t>
            </a:r>
            <a:r>
              <a:rPr lang="en-GB" altLang="ko-KR" dirty="0"/>
              <a:t>resolution </a:t>
            </a:r>
            <a:r>
              <a:rPr lang="en-GB" altLang="ko-KR" dirty="0" smtClean="0"/>
              <a:t>revised as discussed CID 1495</a:t>
            </a:r>
            <a:r>
              <a:rPr lang="en-GB" altLang="ko-KR" dirty="0"/>
              <a:t>, 1496, 1497, 1498, 1499, 1500, </a:t>
            </a:r>
            <a:r>
              <a:rPr lang="en-GB" altLang="ko-KR" dirty="0" smtClean="0"/>
              <a:t>1501, 2267</a:t>
            </a:r>
            <a:r>
              <a:rPr lang="en-GB" altLang="ko-KR" dirty="0"/>
              <a:t>, 2268, </a:t>
            </a:r>
            <a:r>
              <a:rPr lang="en-GB" altLang="ko-KR" dirty="0" smtClean="0"/>
              <a:t>2269 (11-14/0122r1)?</a:t>
            </a:r>
          </a:p>
          <a:p>
            <a:pPr lvl="1"/>
            <a:r>
              <a:rPr lang="en-GB" altLang="ko-KR" dirty="0"/>
              <a:t>Unanimously passed </a:t>
            </a:r>
          </a:p>
          <a:p>
            <a:pPr lvl="1"/>
            <a:endParaRPr lang="en-GB" altLang="ko-KR" dirty="0" smtClean="0"/>
          </a:p>
          <a:p>
            <a:pPr lvl="1"/>
            <a:endParaRPr lang="ko-KR" altLang="en-US" dirty="0"/>
          </a:p>
        </p:txBody>
      </p:sp>
      <p:sp>
        <p:nvSpPr>
          <p:cNvPr id="4" name="날짜 개체 틀 3"/>
          <p:cNvSpPr>
            <a:spLocks noGrp="1"/>
          </p:cNvSpPr>
          <p:nvPr>
            <p:ph type="dt" sz="half" idx="10"/>
          </p:nvPr>
        </p:nvSpPr>
        <p:spPr/>
        <p:txBody>
          <a:bodyPr/>
          <a:lstStyle/>
          <a:p>
            <a:pPr>
              <a:defRPr/>
            </a:pPr>
            <a:r>
              <a:rPr lang="en-US" smtClean="0"/>
              <a:t>January 2014</a:t>
            </a:r>
            <a:endParaRPr lang="en-US" dirty="0"/>
          </a:p>
        </p:txBody>
      </p:sp>
      <p:sp>
        <p:nvSpPr>
          <p:cNvPr id="5" name="바닥글 개체 틀 4"/>
          <p:cNvSpPr>
            <a:spLocks noGrp="1"/>
          </p:cNvSpPr>
          <p:nvPr>
            <p:ph type="ftr" sz="quarter" idx="11"/>
          </p:nvPr>
        </p:nvSpPr>
        <p:spPr/>
        <p:txBody>
          <a:bodyPr/>
          <a:lstStyle/>
          <a:p>
            <a:pPr>
              <a:defRPr/>
            </a:pPr>
            <a:r>
              <a:rPr lang="en-US" smtClean="0"/>
              <a:t>David Halasz (Qualcomm)</a:t>
            </a:r>
            <a:endParaRPr lang="en-US"/>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51</a:t>
            </a:fld>
            <a:endParaRPr lang="en-US"/>
          </a:p>
        </p:txBody>
      </p:sp>
    </p:spTree>
    <p:extLst>
      <p:ext uri="{BB962C8B-B14F-4D97-AF65-F5344CB8AC3E}">
        <p14:creationId xmlns:p14="http://schemas.microsoft.com/office/powerpoint/2010/main" val="3894979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Call for </a:t>
            </a:r>
            <a:r>
              <a:rPr lang="en-US" altLang="ko-KR" dirty="0" err="1"/>
              <a:t>TGah</a:t>
            </a:r>
            <a:r>
              <a:rPr lang="en-US" altLang="ko-KR" dirty="0"/>
              <a:t> </a:t>
            </a:r>
            <a:r>
              <a:rPr lang="en-US" altLang="ko-KR" dirty="0" smtClean="0"/>
              <a:t>vice-chairs and </a:t>
            </a:r>
            <a:br>
              <a:rPr lang="en-US" altLang="ko-KR" dirty="0" smtClean="0"/>
            </a:br>
            <a:r>
              <a:rPr lang="en-US" altLang="ko-KR" dirty="0" smtClean="0"/>
              <a:t>technical editor nomination</a:t>
            </a:r>
            <a:endParaRPr lang="ko-KR" altLang="en-US" dirty="0"/>
          </a:p>
        </p:txBody>
      </p:sp>
      <p:sp>
        <p:nvSpPr>
          <p:cNvPr id="3" name="내용 개체 틀 2"/>
          <p:cNvSpPr>
            <a:spLocks noGrp="1"/>
          </p:cNvSpPr>
          <p:nvPr>
            <p:ph idx="1"/>
          </p:nvPr>
        </p:nvSpPr>
        <p:spPr/>
        <p:txBody>
          <a:bodyPr/>
          <a:lstStyle/>
          <a:p>
            <a:r>
              <a:rPr lang="en-US" altLang="ko-KR" dirty="0" smtClean="0"/>
              <a:t>Since </a:t>
            </a:r>
            <a:r>
              <a:rPr lang="en-US" altLang="ko-KR" dirty="0" err="1" smtClean="0"/>
              <a:t>Yongho</a:t>
            </a:r>
            <a:r>
              <a:rPr lang="en-US" altLang="ko-KR" dirty="0" smtClean="0"/>
              <a:t> </a:t>
            </a:r>
            <a:r>
              <a:rPr lang="en-US" altLang="ko-KR" dirty="0" err="1" smtClean="0"/>
              <a:t>Seok</a:t>
            </a:r>
            <a:r>
              <a:rPr lang="en-US" altLang="ko-KR" dirty="0" smtClean="0"/>
              <a:t> (LG Electronics) has been elected as </a:t>
            </a:r>
            <a:r>
              <a:rPr lang="en-US" altLang="ko-KR" dirty="0" err="1" smtClean="0"/>
              <a:t>TGah</a:t>
            </a:r>
            <a:r>
              <a:rPr lang="en-US" altLang="ko-KR" dirty="0" smtClean="0"/>
              <a:t> chair, the vice-chair position are opened</a:t>
            </a:r>
          </a:p>
          <a:p>
            <a:endParaRPr lang="en-US" altLang="ko-KR" dirty="0"/>
          </a:p>
          <a:p>
            <a:r>
              <a:rPr lang="en-US" altLang="ko-KR" dirty="0" smtClean="0"/>
              <a:t>I would like to ask a call for two vice-chairs and one co-technical editor nominations </a:t>
            </a:r>
          </a:p>
          <a:p>
            <a:pPr lvl="1"/>
            <a:endParaRPr lang="en-US" altLang="ko-KR" dirty="0"/>
          </a:p>
          <a:p>
            <a:r>
              <a:rPr lang="en-US" altLang="ko-KR" dirty="0" smtClean="0"/>
              <a:t>The election process will start on </a:t>
            </a:r>
            <a:r>
              <a:rPr lang="en-US" altLang="ko-KR" dirty="0" smtClean="0"/>
              <a:t>Thursday PM2</a:t>
            </a:r>
            <a:endParaRPr lang="en-US" altLang="ko-KR" dirty="0" smtClean="0"/>
          </a:p>
          <a:p>
            <a:pPr lvl="1"/>
            <a:r>
              <a:rPr lang="en-US" altLang="ko-KR" dirty="0"/>
              <a:t>Nomination will be </a:t>
            </a:r>
            <a:r>
              <a:rPr lang="en-US" altLang="ko-KR" dirty="0" smtClean="0"/>
              <a:t>closed at that session. </a:t>
            </a:r>
          </a:p>
          <a:p>
            <a:pPr lvl="1"/>
            <a:endParaRPr lang="en-US" altLang="ko-KR" dirty="0" smtClean="0"/>
          </a:p>
        </p:txBody>
      </p:sp>
      <p:sp>
        <p:nvSpPr>
          <p:cNvPr id="4" name="날짜 개체 틀 3"/>
          <p:cNvSpPr>
            <a:spLocks noGrp="1"/>
          </p:cNvSpPr>
          <p:nvPr>
            <p:ph type="dt" sz="half" idx="10"/>
          </p:nvPr>
        </p:nvSpPr>
        <p:spPr/>
        <p:txBody>
          <a:bodyPr/>
          <a:lstStyle/>
          <a:p>
            <a:pPr>
              <a:defRPr/>
            </a:pPr>
            <a:r>
              <a:rPr lang="en-US" smtClean="0"/>
              <a:t>January 2014</a:t>
            </a:r>
            <a:endParaRPr 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6</a:t>
            </a:fld>
            <a:endParaRPr lang="en-US"/>
          </a:p>
        </p:txBody>
      </p:sp>
    </p:spTree>
    <p:extLst>
      <p:ext uri="{BB962C8B-B14F-4D97-AF65-F5344CB8AC3E}">
        <p14:creationId xmlns:p14="http://schemas.microsoft.com/office/powerpoint/2010/main" val="319445966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(Monday PM1)</a:t>
            </a:r>
            <a:endParaRPr lang="en-US" dirty="0"/>
          </a:p>
        </p:txBody>
      </p:sp>
      <p:sp>
        <p:nvSpPr>
          <p:cNvPr id="3" name="Content Placeholder 2"/>
          <p:cNvSpPr>
            <a:spLocks noGrp="1"/>
          </p:cNvSpPr>
          <p:nvPr>
            <p:ph idx="1"/>
          </p:nvPr>
        </p:nvSpPr>
        <p:spPr/>
        <p:txBody>
          <a:bodyPr/>
          <a:lstStyle/>
          <a:p>
            <a:r>
              <a:rPr lang="en-US" dirty="0" smtClean="0"/>
              <a:t>PHY and MAC</a:t>
            </a:r>
          </a:p>
          <a:p>
            <a:pPr lvl="1"/>
            <a:r>
              <a:rPr lang="en-US" dirty="0" smtClean="0">
                <a:solidFill>
                  <a:schemeClr val="bg2"/>
                </a:solidFill>
              </a:rPr>
              <a:t>LB200-PHY-Resolution-Clause-24_3_6 (11-14/0060r0, Ken)</a:t>
            </a:r>
          </a:p>
          <a:p>
            <a:pPr lvl="1"/>
            <a:r>
              <a:rPr lang="en-US" altLang="ko-KR" dirty="0" smtClean="0">
                <a:solidFill>
                  <a:schemeClr val="bg2"/>
                </a:solidFill>
              </a:rPr>
              <a:t>LB200 </a:t>
            </a:r>
            <a:r>
              <a:rPr lang="en-US" altLang="ko-KR" dirty="0">
                <a:solidFill>
                  <a:schemeClr val="bg2"/>
                </a:solidFill>
              </a:rPr>
              <a:t>PHY CID Resolutions for 24.3.8 </a:t>
            </a:r>
            <a:r>
              <a:rPr lang="en-US" altLang="ko-KR" dirty="0" smtClean="0">
                <a:solidFill>
                  <a:schemeClr val="bg2"/>
                </a:solidFill>
              </a:rPr>
              <a:t>(11-14/0108r0, Eugene)</a:t>
            </a:r>
          </a:p>
          <a:p>
            <a:pPr lvl="1"/>
            <a:r>
              <a:rPr lang="en-US" altLang="ko-KR" dirty="0">
                <a:solidFill>
                  <a:schemeClr val="bg2"/>
                </a:solidFill>
              </a:rPr>
              <a:t>LB200 PHY CID Resolutions for 24.3.18.5 (11-14/0109r0, Eugene)</a:t>
            </a:r>
            <a:endParaRPr lang="en-US" altLang="ko-KR" dirty="0" smtClean="0"/>
          </a:p>
          <a:p>
            <a:pPr lvl="1"/>
            <a:r>
              <a:rPr lang="en-US" altLang="ko-KR" dirty="0" err="1" smtClean="0">
                <a:solidFill>
                  <a:schemeClr val="bg2"/>
                </a:solidFill>
              </a:rPr>
              <a:t>Tx</a:t>
            </a:r>
            <a:r>
              <a:rPr lang="en-US" altLang="ko-KR" dirty="0" smtClean="0">
                <a:solidFill>
                  <a:schemeClr val="bg2"/>
                </a:solidFill>
              </a:rPr>
              <a:t> </a:t>
            </a:r>
            <a:r>
              <a:rPr lang="en-US" altLang="ko-KR" dirty="0">
                <a:solidFill>
                  <a:schemeClr val="bg2"/>
                </a:solidFill>
              </a:rPr>
              <a:t>Reference </a:t>
            </a:r>
            <a:r>
              <a:rPr lang="en-US" altLang="ko-KR" dirty="0" smtClean="0">
                <a:solidFill>
                  <a:schemeClr val="bg2"/>
                </a:solidFill>
              </a:rPr>
              <a:t>Code (11-14/0115r0, </a:t>
            </a:r>
            <a:r>
              <a:rPr lang="en-US" altLang="ko-KR" dirty="0">
                <a:solidFill>
                  <a:schemeClr val="bg2"/>
                </a:solidFill>
              </a:rPr>
              <a:t>Eugene</a:t>
            </a:r>
            <a:r>
              <a:rPr lang="en-US" altLang="ko-KR" dirty="0" smtClean="0">
                <a:solidFill>
                  <a:schemeClr val="bg2"/>
                </a:solidFill>
              </a:rPr>
              <a:t>)</a:t>
            </a:r>
          </a:p>
          <a:p>
            <a:pPr lvl="1"/>
            <a:r>
              <a:rPr lang="en-US" altLang="ko-KR" dirty="0">
                <a:solidFill>
                  <a:schemeClr val="bg2"/>
                </a:solidFill>
              </a:rPr>
              <a:t>Comment </a:t>
            </a:r>
            <a:r>
              <a:rPr lang="en-US" altLang="ko-KR" dirty="0" err="1">
                <a:solidFill>
                  <a:schemeClr val="bg2"/>
                </a:solidFill>
              </a:rPr>
              <a:t>TGah</a:t>
            </a:r>
            <a:r>
              <a:rPr lang="en-US" altLang="ko-KR" dirty="0">
                <a:solidFill>
                  <a:schemeClr val="bg2"/>
                </a:solidFill>
              </a:rPr>
              <a:t> D1.0 Comment Resolutions for </a:t>
            </a:r>
            <a:r>
              <a:rPr lang="en-US" altLang="ko-KR" dirty="0" err="1">
                <a:solidFill>
                  <a:schemeClr val="bg2"/>
                </a:solidFill>
              </a:rPr>
              <a:t>Subclause</a:t>
            </a:r>
            <a:r>
              <a:rPr lang="en-US" altLang="ko-KR" dirty="0">
                <a:solidFill>
                  <a:schemeClr val="bg2"/>
                </a:solidFill>
              </a:rPr>
              <a:t> 8.4.1.6 (11-14/0033r1, Yuan)</a:t>
            </a:r>
          </a:p>
          <a:p>
            <a:pPr lvl="1"/>
            <a:r>
              <a:rPr lang="en-US" altLang="ko-KR" dirty="0">
                <a:solidFill>
                  <a:schemeClr val="bg2"/>
                </a:solidFill>
              </a:rPr>
              <a:t>LB 200 Comment Resolutions for </a:t>
            </a:r>
            <a:r>
              <a:rPr lang="en-US" altLang="ko-KR" dirty="0" err="1">
                <a:solidFill>
                  <a:schemeClr val="bg2"/>
                </a:solidFill>
              </a:rPr>
              <a:t>Subclause</a:t>
            </a:r>
            <a:r>
              <a:rPr lang="en-US" altLang="ko-KR" dirty="0">
                <a:solidFill>
                  <a:schemeClr val="bg2"/>
                </a:solidFill>
              </a:rPr>
              <a:t> 9.42.5 (11-14/0034r0, Yuan)</a:t>
            </a:r>
            <a:endParaRPr lang="en-US" altLang="ko-KR" dirty="0"/>
          </a:p>
          <a:p>
            <a:pPr lvl="1"/>
            <a:endParaRPr lang="en-US" altLang="ko-KR" dirty="0" smtClean="0">
              <a:solidFill>
                <a:schemeClr val="bg2"/>
              </a:solidFill>
            </a:endParaRPr>
          </a:p>
          <a:p>
            <a:pPr lvl="1"/>
            <a:endParaRPr lang="en-US" altLang="ko-KR" dirty="0"/>
          </a:p>
          <a:p>
            <a:pPr lvl="1"/>
            <a:endParaRPr lang="en-US" altLang="ko-KR" dirty="0" smtClean="0"/>
          </a:p>
          <a:p>
            <a:pPr lvl="1"/>
            <a:endParaRPr lang="en-US" dirty="0"/>
          </a:p>
          <a:p>
            <a:pPr lvl="1"/>
            <a:endParaRPr lang="en-US" dirty="0"/>
          </a:p>
        </p:txBody>
      </p:sp>
      <p:sp>
        <p:nvSpPr>
          <p:cNvPr id="4" name="Date Placeholder 3"/>
          <p:cNvSpPr>
            <a:spLocks noGrp="1"/>
          </p:cNvSpPr>
          <p:nvPr>
            <p:ph type="dt" sz="half" idx="10"/>
          </p:nvPr>
        </p:nvSpPr>
        <p:spPr/>
        <p:txBody>
          <a:bodyPr/>
          <a:lstStyle/>
          <a:p>
            <a:pPr>
              <a:defRPr/>
            </a:pPr>
            <a:r>
              <a:rPr lang="en-US" smtClean="0"/>
              <a:t>January 2014</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7</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dirty="0" err="1" smtClean="0"/>
              <a:t>Yongho</a:t>
            </a:r>
            <a:r>
              <a:rPr lang="en-US" dirty="0" smtClean="0"/>
              <a:t> </a:t>
            </a:r>
            <a:r>
              <a:rPr lang="en-US" dirty="0" err="1" smtClean="0"/>
              <a:t>Seok</a:t>
            </a:r>
            <a:r>
              <a:rPr lang="en-US" dirty="0" smtClean="0"/>
              <a:t> (LG Electronics)</a:t>
            </a:r>
          </a:p>
        </p:txBody>
      </p:sp>
    </p:spTree>
    <p:extLst>
      <p:ext uri="{BB962C8B-B14F-4D97-AF65-F5344CB8AC3E}">
        <p14:creationId xmlns:p14="http://schemas.microsoft.com/office/powerpoint/2010/main" val="228086824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a:t>
            </a:r>
            <a:r>
              <a:rPr lang="en-US" altLang="ko-KR" dirty="0" smtClean="0"/>
              <a:t>Tuesday </a:t>
            </a:r>
            <a:r>
              <a:rPr lang="en-US" altLang="ko-KR" dirty="0"/>
              <a:t>AM1</a:t>
            </a:r>
            <a:r>
              <a:rPr lang="en-US" dirty="0" smtClean="0"/>
              <a:t>)</a:t>
            </a:r>
            <a:endParaRPr lang="en-US" dirty="0"/>
          </a:p>
        </p:txBody>
      </p:sp>
      <p:sp>
        <p:nvSpPr>
          <p:cNvPr id="3" name="Content Placeholder 2"/>
          <p:cNvSpPr>
            <a:spLocks noGrp="1"/>
          </p:cNvSpPr>
          <p:nvPr>
            <p:ph idx="1"/>
          </p:nvPr>
        </p:nvSpPr>
        <p:spPr/>
        <p:txBody>
          <a:bodyPr/>
          <a:lstStyle/>
          <a:p>
            <a:r>
              <a:rPr lang="en-US" dirty="0" smtClean="0"/>
              <a:t>MAC</a:t>
            </a:r>
          </a:p>
          <a:p>
            <a:pPr lvl="1"/>
            <a:r>
              <a:rPr lang="en-US" altLang="ko-KR" dirty="0" smtClean="0">
                <a:solidFill>
                  <a:schemeClr val="bg2"/>
                </a:solidFill>
              </a:rPr>
              <a:t>LB </a:t>
            </a:r>
            <a:r>
              <a:rPr lang="en-US" altLang="ko-KR" dirty="0">
                <a:solidFill>
                  <a:schemeClr val="bg2"/>
                </a:solidFill>
              </a:rPr>
              <a:t>200 comment resolution for </a:t>
            </a:r>
            <a:r>
              <a:rPr lang="en-US" altLang="ko-KR" dirty="0" smtClean="0">
                <a:solidFill>
                  <a:schemeClr val="bg2"/>
                </a:solidFill>
              </a:rPr>
              <a:t>8.4.2.170b (</a:t>
            </a:r>
            <a:r>
              <a:rPr lang="en-US" dirty="0" smtClean="0">
                <a:solidFill>
                  <a:schemeClr val="bg2"/>
                </a:solidFill>
              </a:rPr>
              <a:t>11-14/0035r0, Yuan) </a:t>
            </a:r>
          </a:p>
          <a:p>
            <a:pPr lvl="1"/>
            <a:r>
              <a:rPr lang="en-US" dirty="0" err="1" smtClean="0">
                <a:solidFill>
                  <a:schemeClr val="bg2"/>
                </a:solidFill>
              </a:rPr>
              <a:t>TGah</a:t>
            </a:r>
            <a:r>
              <a:rPr lang="en-US" dirty="0" smtClean="0">
                <a:solidFill>
                  <a:schemeClr val="bg2"/>
                </a:solidFill>
              </a:rPr>
              <a:t> </a:t>
            </a:r>
            <a:r>
              <a:rPr lang="en-US" dirty="0">
                <a:solidFill>
                  <a:schemeClr val="bg2"/>
                </a:solidFill>
              </a:rPr>
              <a:t>Comment Resolutions for </a:t>
            </a:r>
            <a:r>
              <a:rPr lang="en-US" dirty="0" err="1">
                <a:solidFill>
                  <a:schemeClr val="bg2"/>
                </a:solidFill>
              </a:rPr>
              <a:t>Subclause</a:t>
            </a:r>
            <a:r>
              <a:rPr lang="en-US" dirty="0">
                <a:solidFill>
                  <a:schemeClr val="bg2"/>
                </a:solidFill>
              </a:rPr>
              <a:t> 9.42.3 and </a:t>
            </a:r>
            <a:r>
              <a:rPr lang="en-US" dirty="0" smtClean="0">
                <a:solidFill>
                  <a:schemeClr val="bg2"/>
                </a:solidFill>
              </a:rPr>
              <a:t>9.42.4 (11-14/0054r0, </a:t>
            </a:r>
            <a:r>
              <a:rPr lang="en-US" dirty="0" err="1" smtClean="0">
                <a:solidFill>
                  <a:schemeClr val="bg2"/>
                </a:solidFill>
              </a:rPr>
              <a:t>Shoukang</a:t>
            </a:r>
            <a:r>
              <a:rPr lang="en-US" dirty="0" smtClean="0">
                <a:solidFill>
                  <a:schemeClr val="bg2"/>
                </a:solidFill>
              </a:rPr>
              <a:t>) </a:t>
            </a:r>
          </a:p>
          <a:p>
            <a:pPr lvl="1"/>
            <a:r>
              <a:rPr lang="en-US" dirty="0" smtClean="0">
                <a:solidFill>
                  <a:schemeClr val="bg2"/>
                </a:solidFill>
              </a:rPr>
              <a:t>LB </a:t>
            </a:r>
            <a:r>
              <a:rPr lang="en-US" dirty="0">
                <a:solidFill>
                  <a:schemeClr val="bg2"/>
                </a:solidFill>
              </a:rPr>
              <a:t>200 Comment Resolutions for 10.3.8 and </a:t>
            </a:r>
            <a:r>
              <a:rPr lang="en-US" dirty="0" smtClean="0">
                <a:solidFill>
                  <a:schemeClr val="bg2"/>
                </a:solidFill>
              </a:rPr>
              <a:t>8.4.2.170m (11-14/0071r0, </a:t>
            </a:r>
            <a:r>
              <a:rPr lang="en-US" dirty="0" err="1" smtClean="0">
                <a:solidFill>
                  <a:schemeClr val="bg2"/>
                </a:solidFill>
              </a:rPr>
              <a:t>Shoukang</a:t>
            </a:r>
            <a:r>
              <a:rPr lang="en-US" dirty="0" smtClean="0">
                <a:solidFill>
                  <a:schemeClr val="bg2"/>
                </a:solidFill>
              </a:rPr>
              <a:t>)</a:t>
            </a:r>
          </a:p>
          <a:p>
            <a:pPr lvl="1"/>
            <a:r>
              <a:rPr lang="en-US" altLang="ko-KR" dirty="0">
                <a:solidFill>
                  <a:schemeClr val="bg2"/>
                </a:solidFill>
              </a:rPr>
              <a:t>lb200-cid-2165-comment-resolution (11-14/0069r0, </a:t>
            </a:r>
            <a:r>
              <a:rPr lang="en-US" altLang="ko-KR" dirty="0" err="1">
                <a:solidFill>
                  <a:schemeClr val="bg2"/>
                </a:solidFill>
              </a:rPr>
              <a:t>Yongho</a:t>
            </a:r>
            <a:r>
              <a:rPr lang="en-US" altLang="ko-KR" dirty="0">
                <a:solidFill>
                  <a:schemeClr val="bg2"/>
                </a:solidFill>
              </a:rPr>
              <a:t>)</a:t>
            </a:r>
          </a:p>
          <a:p>
            <a:pPr lvl="1"/>
            <a:r>
              <a:rPr lang="en-US" altLang="ko-KR" dirty="0">
                <a:solidFill>
                  <a:schemeClr val="bg2"/>
                </a:solidFill>
              </a:rPr>
              <a:t>lb200-clause-9-47-4-comment-resolution (11-14/0076r0, </a:t>
            </a:r>
            <a:r>
              <a:rPr lang="en-US" altLang="ko-KR" dirty="0" err="1">
                <a:solidFill>
                  <a:schemeClr val="bg2"/>
                </a:solidFill>
              </a:rPr>
              <a:t>Yongho</a:t>
            </a:r>
            <a:r>
              <a:rPr lang="en-US" altLang="ko-KR" dirty="0">
                <a:solidFill>
                  <a:schemeClr val="bg2"/>
                </a:solidFill>
              </a:rPr>
              <a:t>)</a:t>
            </a:r>
          </a:p>
          <a:p>
            <a:pPr lvl="1"/>
            <a:r>
              <a:rPr lang="en-US" altLang="ko-KR" dirty="0">
                <a:solidFill>
                  <a:schemeClr val="bg2"/>
                </a:solidFill>
              </a:rPr>
              <a:t>LB200-MAC-Resolution-10_47_2a (11-14/0037r0, Alfred</a:t>
            </a:r>
            <a:r>
              <a:rPr lang="en-US" altLang="ko-KR" dirty="0" smtClean="0">
                <a:solidFill>
                  <a:schemeClr val="bg2"/>
                </a:solidFill>
              </a:rPr>
              <a:t>)</a:t>
            </a:r>
            <a:endParaRPr lang="en-US" dirty="0"/>
          </a:p>
        </p:txBody>
      </p:sp>
      <p:sp>
        <p:nvSpPr>
          <p:cNvPr id="4" name="Date Placeholder 3"/>
          <p:cNvSpPr>
            <a:spLocks noGrp="1"/>
          </p:cNvSpPr>
          <p:nvPr>
            <p:ph type="dt" sz="half" idx="10"/>
          </p:nvPr>
        </p:nvSpPr>
        <p:spPr/>
        <p:txBody>
          <a:bodyPr/>
          <a:lstStyle/>
          <a:p>
            <a:pPr>
              <a:defRPr/>
            </a:pPr>
            <a:r>
              <a:rPr lang="en-US" smtClean="0"/>
              <a:t>January 2014</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8</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dirty="0" err="1" smtClean="0"/>
              <a:t>Yongho</a:t>
            </a:r>
            <a:r>
              <a:rPr lang="en-US" dirty="0" smtClean="0"/>
              <a:t> </a:t>
            </a:r>
            <a:r>
              <a:rPr lang="en-US" dirty="0" err="1" smtClean="0"/>
              <a:t>Seok</a:t>
            </a:r>
            <a:r>
              <a:rPr lang="en-US" dirty="0" smtClean="0"/>
              <a:t> (LG Electronics)</a:t>
            </a:r>
          </a:p>
        </p:txBody>
      </p:sp>
    </p:spTree>
    <p:extLst>
      <p:ext uri="{BB962C8B-B14F-4D97-AF65-F5344CB8AC3E}">
        <p14:creationId xmlns:p14="http://schemas.microsoft.com/office/powerpoint/2010/main" val="85098261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(Tuesday </a:t>
            </a:r>
            <a:r>
              <a:rPr lang="en-US" altLang="ko-KR" dirty="0" smtClean="0"/>
              <a:t>PM1)</a:t>
            </a:r>
            <a:endParaRPr lang="en-US" dirty="0"/>
          </a:p>
        </p:txBody>
      </p:sp>
      <p:sp>
        <p:nvSpPr>
          <p:cNvPr id="3" name="Content Placeholder 2"/>
          <p:cNvSpPr>
            <a:spLocks noGrp="1"/>
          </p:cNvSpPr>
          <p:nvPr>
            <p:ph idx="1"/>
          </p:nvPr>
        </p:nvSpPr>
        <p:spPr/>
        <p:txBody>
          <a:bodyPr/>
          <a:lstStyle/>
          <a:p>
            <a:r>
              <a:rPr lang="en-US" dirty="0" smtClean="0"/>
              <a:t>MAC</a:t>
            </a:r>
          </a:p>
          <a:p>
            <a:pPr lvl="1"/>
            <a:r>
              <a:rPr lang="en-US" altLang="ko-KR" dirty="0" smtClean="0">
                <a:solidFill>
                  <a:schemeClr val="bg2"/>
                </a:solidFill>
              </a:rPr>
              <a:t>MAC-Resolution-Clause-8_2_5 </a:t>
            </a:r>
            <a:r>
              <a:rPr lang="en-US" altLang="ko-KR" dirty="0">
                <a:solidFill>
                  <a:schemeClr val="bg2"/>
                </a:solidFill>
              </a:rPr>
              <a:t>(11-14/0038r1, Alfred</a:t>
            </a:r>
            <a:r>
              <a:rPr lang="en-US" altLang="ko-KR" dirty="0" smtClean="0">
                <a:solidFill>
                  <a:schemeClr val="bg2"/>
                </a:solidFill>
              </a:rPr>
              <a:t>)</a:t>
            </a:r>
          </a:p>
          <a:p>
            <a:pPr lvl="1"/>
            <a:r>
              <a:rPr lang="en-US" altLang="ko-KR" dirty="0" smtClean="0">
                <a:solidFill>
                  <a:schemeClr val="bg2"/>
                </a:solidFill>
              </a:rPr>
              <a:t>LB200-MAC-Resolution-Clause-8_3_4_2 </a:t>
            </a:r>
            <a:r>
              <a:rPr lang="en-US" altLang="ko-KR" dirty="0">
                <a:solidFill>
                  <a:schemeClr val="bg2"/>
                </a:solidFill>
              </a:rPr>
              <a:t>(11-14/0039r0, Alfred</a:t>
            </a:r>
            <a:r>
              <a:rPr lang="en-US" altLang="ko-KR" dirty="0" smtClean="0">
                <a:solidFill>
                  <a:schemeClr val="bg2"/>
                </a:solidFill>
              </a:rPr>
              <a:t>)</a:t>
            </a:r>
            <a:endParaRPr lang="en-US" altLang="ko-KR" sz="1800" dirty="0" smtClean="0">
              <a:solidFill>
                <a:schemeClr val="bg2"/>
              </a:solidFill>
            </a:endParaRPr>
          </a:p>
          <a:p>
            <a:pPr lvl="1"/>
            <a:r>
              <a:rPr lang="en-US" altLang="ko-KR" dirty="0" smtClean="0">
                <a:solidFill>
                  <a:schemeClr val="bg2"/>
                </a:solidFill>
              </a:rPr>
              <a:t>LB200-MAC-Resolution-Clause-8_7_4 (11-14/0040r0, Alfred) </a:t>
            </a:r>
          </a:p>
          <a:p>
            <a:pPr lvl="1"/>
            <a:r>
              <a:rPr lang="en-US" altLang="ko-KR" dirty="0">
                <a:solidFill>
                  <a:schemeClr val="bg2"/>
                </a:solidFill>
              </a:rPr>
              <a:t>LB200-MAC-Resolution-10_46 (11-14/0072r0, Alfred)</a:t>
            </a:r>
          </a:p>
          <a:p>
            <a:pPr lvl="1"/>
            <a:r>
              <a:rPr lang="en-US" altLang="ko-KR" dirty="0">
                <a:solidFill>
                  <a:schemeClr val="bg2"/>
                </a:solidFill>
              </a:rPr>
              <a:t>LB200-MAC-Resolution-Clause-9_3_2_9a (11-14/0074r0, Alfred</a:t>
            </a:r>
            <a:r>
              <a:rPr lang="en-US" altLang="ko-KR" dirty="0" smtClean="0">
                <a:solidFill>
                  <a:schemeClr val="bg2"/>
                </a:solidFill>
              </a:rPr>
              <a:t>)</a:t>
            </a:r>
          </a:p>
          <a:p>
            <a:pPr lvl="1"/>
            <a:r>
              <a:rPr lang="en-US" altLang="ko-KR" dirty="0">
                <a:solidFill>
                  <a:schemeClr val="bg2"/>
                </a:solidFill>
              </a:rPr>
              <a:t>LB 200 Comment Resolution for Clauses 8.4.2.170c and 9.45 (</a:t>
            </a:r>
            <a:r>
              <a:rPr lang="en-US" altLang="ko-KR" dirty="0" smtClean="0">
                <a:solidFill>
                  <a:schemeClr val="bg2"/>
                </a:solidFill>
              </a:rPr>
              <a:t>11-14/0090r2, </a:t>
            </a:r>
            <a:r>
              <a:rPr lang="en-US" altLang="ko-KR" dirty="0" err="1">
                <a:solidFill>
                  <a:schemeClr val="bg2"/>
                </a:solidFill>
              </a:rPr>
              <a:t>Chittabrata</a:t>
            </a:r>
            <a:r>
              <a:rPr lang="en-US" altLang="ko-KR" dirty="0" smtClean="0">
                <a:solidFill>
                  <a:schemeClr val="bg2"/>
                </a:solidFill>
              </a:rPr>
              <a:t>)</a:t>
            </a:r>
          </a:p>
          <a:p>
            <a:pPr lvl="1"/>
            <a:r>
              <a:rPr lang="en-US" altLang="ko-KR" dirty="0" smtClean="0">
                <a:solidFill>
                  <a:schemeClr val="accent1"/>
                </a:solidFill>
              </a:rPr>
              <a:t> </a:t>
            </a:r>
            <a:endParaRPr lang="en-US" altLang="ko-KR" dirty="0"/>
          </a:p>
        </p:txBody>
      </p:sp>
      <p:sp>
        <p:nvSpPr>
          <p:cNvPr id="4" name="Date Placeholder 3"/>
          <p:cNvSpPr>
            <a:spLocks noGrp="1"/>
          </p:cNvSpPr>
          <p:nvPr>
            <p:ph type="dt" sz="half" idx="10"/>
          </p:nvPr>
        </p:nvSpPr>
        <p:spPr/>
        <p:txBody>
          <a:bodyPr/>
          <a:lstStyle/>
          <a:p>
            <a:pPr>
              <a:defRPr/>
            </a:pPr>
            <a:r>
              <a:rPr lang="en-US" smtClean="0"/>
              <a:t>January 2014</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9</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dirty="0" err="1" smtClean="0"/>
              <a:t>Yongho</a:t>
            </a:r>
            <a:r>
              <a:rPr lang="en-US" dirty="0" smtClean="0"/>
              <a:t> </a:t>
            </a:r>
            <a:r>
              <a:rPr lang="en-US" dirty="0" err="1" smtClean="0"/>
              <a:t>Seok</a:t>
            </a:r>
            <a:r>
              <a:rPr lang="en-US" dirty="0" smtClean="0"/>
              <a:t> (LG Electronics)</a:t>
            </a:r>
          </a:p>
        </p:txBody>
      </p:sp>
    </p:spTree>
    <p:extLst>
      <p:ext uri="{BB962C8B-B14F-4D97-AF65-F5344CB8AC3E}">
        <p14:creationId xmlns:p14="http://schemas.microsoft.com/office/powerpoint/2010/main" val="1092728949"/>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PathProtect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802-11-PathProtection</Template>
  <TotalTime>3927</TotalTime>
  <Words>2761</Words>
  <Application>Microsoft Office PowerPoint</Application>
  <PresentationFormat>화면 슬라이드 쇼(4:3)</PresentationFormat>
  <Paragraphs>467</Paragraphs>
  <Slides>51</Slides>
  <Notes>5</Notes>
  <HiddenSlides>0</HiddenSlides>
  <MMClips>0</MMClips>
  <ScaleCrop>false</ScaleCrop>
  <HeadingPairs>
    <vt:vector size="6" baseType="variant">
      <vt:variant>
        <vt:lpstr>테마</vt:lpstr>
      </vt:variant>
      <vt:variant>
        <vt:i4>1</vt:i4>
      </vt:variant>
      <vt:variant>
        <vt:lpstr>포함된 OLE 서버</vt:lpstr>
      </vt:variant>
      <vt:variant>
        <vt:i4>1</vt:i4>
      </vt:variant>
      <vt:variant>
        <vt:lpstr>슬라이드 제목</vt:lpstr>
      </vt:variant>
      <vt:variant>
        <vt:i4>51</vt:i4>
      </vt:variant>
    </vt:vector>
  </HeadingPairs>
  <TitlesOfParts>
    <vt:vector size="53" baseType="lpstr">
      <vt:lpstr>802-11-PathProtection</vt:lpstr>
      <vt:lpstr>Document</vt:lpstr>
      <vt:lpstr>IEEE 802.11ah Sub 1 GHz license-exempt operation Agenda for January 2014</vt:lpstr>
      <vt:lpstr>IEEE 802.11ah Agenda</vt:lpstr>
      <vt:lpstr>IEEE 802.11ah Agenda cont.</vt:lpstr>
      <vt:lpstr>IEEE 802.11ah Agenda cont.</vt:lpstr>
      <vt:lpstr>Call for TGah chair nomination</vt:lpstr>
      <vt:lpstr>Call for TGah vice-chairs and  technical editor nomination</vt:lpstr>
      <vt:lpstr>Submissions (Monday PM1)</vt:lpstr>
      <vt:lpstr>Submissions (Tuesday AM1)</vt:lpstr>
      <vt:lpstr>Submissions (Tuesday PM1)</vt:lpstr>
      <vt:lpstr>Submissions (Tuesday PM1)</vt:lpstr>
      <vt:lpstr>Submissions cont. (Wednesday AM1)</vt:lpstr>
      <vt:lpstr>Submissions cont. (Wednesday AM1)</vt:lpstr>
      <vt:lpstr>Submissions cont. (Wednesday PM1)</vt:lpstr>
      <vt:lpstr>Submissions cont. (Wednesday PM1)</vt:lpstr>
      <vt:lpstr>Submissions cont. (Thursday AM2)</vt:lpstr>
      <vt:lpstr>Submissions cont. (Thursday PM2)</vt:lpstr>
      <vt:lpstr>Task group document motions</vt:lpstr>
      <vt:lpstr>Agenda cont. Teleconferences</vt:lpstr>
      <vt:lpstr>Timeline</vt:lpstr>
      <vt:lpstr>Instructions for the WG Chair</vt:lpstr>
      <vt:lpstr>Participants, Patents, and Duty to Inform</vt:lpstr>
      <vt:lpstr>Patent Related Links</vt:lpstr>
      <vt:lpstr>Call for Potentially Essential Patents</vt:lpstr>
      <vt:lpstr>Other Guidelines for IEEE WG Meetings</vt:lpstr>
      <vt:lpstr>Motion 1</vt:lpstr>
      <vt:lpstr>Motion 2</vt:lpstr>
      <vt:lpstr>Motion 3</vt:lpstr>
      <vt:lpstr>Pre-motion 1</vt:lpstr>
      <vt:lpstr>Pre-motion 2</vt:lpstr>
      <vt:lpstr>Pre-motion 3</vt:lpstr>
      <vt:lpstr>Pre-motion 4</vt:lpstr>
      <vt:lpstr>Pre-motion 5</vt:lpstr>
      <vt:lpstr>Pre-motion 6</vt:lpstr>
      <vt:lpstr>Pre-motion 7</vt:lpstr>
      <vt:lpstr>Pre-motion 8</vt:lpstr>
      <vt:lpstr>Pre-motion 9</vt:lpstr>
      <vt:lpstr>Pre-motion 10</vt:lpstr>
      <vt:lpstr>Pre-motion 11</vt:lpstr>
      <vt:lpstr>Pre-motion 12</vt:lpstr>
      <vt:lpstr>Pre-motion 13</vt:lpstr>
      <vt:lpstr>Pre-motion 14</vt:lpstr>
      <vt:lpstr>Pre-motion 15</vt:lpstr>
      <vt:lpstr>Pre-motion 16</vt:lpstr>
      <vt:lpstr>Pre-motion 17</vt:lpstr>
      <vt:lpstr>Pre-motion 18</vt:lpstr>
      <vt:lpstr>Pre-motion 19</vt:lpstr>
      <vt:lpstr>Pre-motion 20</vt:lpstr>
      <vt:lpstr>Pre-motion 21</vt:lpstr>
      <vt:lpstr>Pre-motion 22</vt:lpstr>
      <vt:lpstr>Pre-motion 23</vt:lpstr>
      <vt:lpstr>Pre-motion 24</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802.11ah January 2012 Agenda</dc:title>
  <dc:creator>David Halasz</dc:creator>
  <cp:lastModifiedBy>USER</cp:lastModifiedBy>
  <cp:revision>492</cp:revision>
  <cp:lastPrinted>1998-02-10T13:28:06Z</cp:lastPrinted>
  <dcterms:created xsi:type="dcterms:W3CDTF">2009-11-09T00:32:22Z</dcterms:created>
  <dcterms:modified xsi:type="dcterms:W3CDTF">2014-01-22T20:07:24Z</dcterms:modified>
</cp:coreProperties>
</file>