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69" r:id="rId2"/>
    <p:sldId id="270" r:id="rId3"/>
    <p:sldId id="295" r:id="rId4"/>
    <p:sldId id="287" r:id="rId5"/>
    <p:sldId id="304" r:id="rId6"/>
    <p:sldId id="291" r:id="rId7"/>
    <p:sldId id="314" r:id="rId8"/>
    <p:sldId id="302" r:id="rId9"/>
    <p:sldId id="303" r:id="rId10"/>
    <p:sldId id="297" r:id="rId11"/>
    <p:sldId id="315" r:id="rId12"/>
    <p:sldId id="305" r:id="rId13"/>
    <p:sldId id="340" r:id="rId14"/>
    <p:sldId id="298" r:id="rId15"/>
    <p:sldId id="299" r:id="rId16"/>
    <p:sldId id="300" r:id="rId17"/>
    <p:sldId id="294" r:id="rId18"/>
    <p:sldId id="279" r:id="rId19"/>
    <p:sldId id="286" r:id="rId20"/>
    <p:sldId id="273" r:id="rId21"/>
    <p:sldId id="274" r:id="rId22"/>
    <p:sldId id="275" r:id="rId23"/>
    <p:sldId id="276" r:id="rId24"/>
    <p:sldId id="277" r:id="rId25"/>
    <p:sldId id="344" r:id="rId26"/>
    <p:sldId id="306" r:id="rId27"/>
    <p:sldId id="343" r:id="rId28"/>
    <p:sldId id="341" r:id="rId29"/>
    <p:sldId id="307" r:id="rId30"/>
    <p:sldId id="309" r:id="rId31"/>
    <p:sldId id="308" r:id="rId32"/>
    <p:sldId id="310" r:id="rId33"/>
    <p:sldId id="311" r:id="rId34"/>
    <p:sldId id="312" r:id="rId35"/>
    <p:sldId id="313" r:id="rId36"/>
    <p:sldId id="317" r:id="rId37"/>
    <p:sldId id="318" r:id="rId38"/>
    <p:sldId id="322" r:id="rId39"/>
    <p:sldId id="334" r:id="rId40"/>
    <p:sldId id="335" r:id="rId41"/>
    <p:sldId id="319" r:id="rId42"/>
    <p:sldId id="323" r:id="rId43"/>
    <p:sldId id="324" r:id="rId44"/>
    <p:sldId id="316" r:id="rId45"/>
    <p:sldId id="336" r:id="rId46"/>
    <p:sldId id="337" r:id="rId47"/>
    <p:sldId id="338" r:id="rId48"/>
    <p:sldId id="339" r:id="rId49"/>
    <p:sldId id="325" r:id="rId5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50" autoAdjust="0"/>
    <p:restoredTop sz="94671" autoAdjust="0"/>
  </p:normalViewPr>
  <p:slideViewPr>
    <p:cSldViewPr>
      <p:cViewPr varScale="1">
        <p:scale>
          <a:sx n="116" d="100"/>
          <a:sy n="116" d="100"/>
        </p:scale>
        <p:origin x="-2034"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20</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21</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24</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a:t>
            </a:r>
            <a:r>
              <a:rPr lang="en-US" sz="1800" b="1"/>
              <a:t>IEEE </a:t>
            </a:r>
            <a:r>
              <a:rPr lang="en-US" sz="1800" b="1" smtClean="0"/>
              <a:t>802.11-13/1527r7</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13/11-13-1483-00-00ah-november-2013-tgah-minutes.doc" TargetMode="External"/><Relationship Id="rId7" Type="http://schemas.openxmlformats.org/officeDocument/2006/relationships/hyperlink" Target="https://mentor.ieee.org/802.11/dcn/14/11-14-0098-00-00ah-january-15th-tgah-teleconference-minutes.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mentor.ieee.org/802.11/dcn/14/11-14-0042-01-00ah-january-8th-tgah-teleconference-minutes.doc" TargetMode="External"/><Relationship Id="rId5" Type="http://schemas.openxmlformats.org/officeDocument/2006/relationships/hyperlink" Target="https://mentor.ieee.org/802.11/dcn/14/11-14-0007-00-00ah-december-18th-tgah-teleconference-minutes.doc" TargetMode="External"/><Relationship Id="rId4" Type="http://schemas.openxmlformats.org/officeDocument/2006/relationships/hyperlink" Target="https://mentor.ieee.org/802.11/dcn/13/11-13-1528-00-00ah-december-11th-tgah-teleconference-minutes.doc"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January 2014</a:t>
            </a:r>
            <a:endParaRPr lang="en-US" dirty="0" smtClean="0"/>
          </a:p>
        </p:txBody>
      </p:sp>
      <p:sp>
        <p:nvSpPr>
          <p:cNvPr id="102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2014</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2014-01-21</a:t>
            </a:r>
          </a:p>
        </p:txBody>
      </p:sp>
      <p:graphicFrame>
        <p:nvGraphicFramePr>
          <p:cNvPr id="1026" name="Object 11"/>
          <p:cNvGraphicFramePr>
            <a:graphicFrameLocks noChangeAspect="1"/>
          </p:cNvGraphicFramePr>
          <p:nvPr>
            <p:extLst>
              <p:ext uri="{D42A27DB-BD31-4B8C-83A1-F6EECF244321}">
                <p14:modId xmlns:p14="http://schemas.microsoft.com/office/powerpoint/2010/main" val="1381622836"/>
              </p:ext>
            </p:extLst>
          </p:nvPr>
        </p:nvGraphicFramePr>
        <p:xfrm>
          <a:off x="533400" y="2657475"/>
          <a:ext cx="7639050" cy="3638550"/>
        </p:xfrm>
        <a:graphic>
          <a:graphicData uri="http://schemas.openxmlformats.org/presentationml/2006/ole">
            <mc:AlternateContent xmlns:mc="http://schemas.openxmlformats.org/markup-compatibility/2006">
              <mc:Choice xmlns:v="urn:schemas-microsoft-com:vml" Requires="v">
                <p:oleObj spid="_x0000_s1340" name="Document" r:id="rId4" imgW="8687933" imgH="4145140" progId="Word.Document.8">
                  <p:embed/>
                </p:oleObj>
              </mc:Choice>
              <mc:Fallback>
                <p:oleObj name="Document" r:id="rId4" imgW="8687933" imgH="4145140" progId="Word.Document.8">
                  <p:embed/>
                  <p:pic>
                    <p:nvPicPr>
                      <p:cNvPr id="0" name="Picture 144"/>
                      <p:cNvPicPr>
                        <a:picLocks noChangeAspect="1" noChangeArrowheads="1"/>
                      </p:cNvPicPr>
                      <p:nvPr/>
                    </p:nvPicPr>
                    <p:blipFill>
                      <a:blip r:embed="rId5"/>
                      <a:srcRect/>
                      <a:stretch>
                        <a:fillRect/>
                      </a:stretch>
                    </p:blipFill>
                    <p:spPr bwMode="auto">
                      <a:xfrm>
                        <a:off x="533400" y="2657475"/>
                        <a:ext cx="7639050" cy="3638550"/>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dirty="0"/>
              <a:t>Submissions made during conference calls and ready for motion on Wednesday </a:t>
            </a:r>
            <a:r>
              <a:rPr lang="en-US" dirty="0" smtClean="0"/>
              <a:t>AM1</a:t>
            </a:r>
          </a:p>
          <a:p>
            <a:pPr lvl="1"/>
            <a:r>
              <a:rPr lang="pt-BR" altLang="ko-KR" dirty="0" smtClean="0"/>
              <a:t>11-13/1515r2</a:t>
            </a:r>
            <a:r>
              <a:rPr lang="pt-BR" altLang="ko-KR" dirty="0"/>
              <a:t>, 11-13/1511r3, 11-13/1512r1, 11-13/1513r0, 11-13/1518r0, 11-13/1519r1, 11-13/1521r0, 11-13/1522r0, 11-13/1523r0, 11-13/1530r0, 11-13/1531r0, 11-14/0019r0, 11-14/0020r1, 11-14/0031r0, </a:t>
            </a:r>
            <a:r>
              <a:rPr lang="pt-BR" altLang="ko-KR" dirty="0" smtClean="0"/>
              <a:t>11-14-0021r1</a:t>
            </a:r>
            <a:endParaRPr lang="pt-BR" altLang="ko-KR" dirty="0"/>
          </a:p>
          <a:p>
            <a:endParaRPr lang="ko-KR" altLang="en-US" dirty="0"/>
          </a:p>
          <a:p>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1005769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altLang="ko-KR" dirty="0"/>
              <a:t>PHY and MAC</a:t>
            </a:r>
          </a:p>
          <a:p>
            <a:pPr lvl="1"/>
            <a:r>
              <a:rPr lang="en-US" altLang="ko-KR" dirty="0" smtClean="0"/>
              <a:t>Comment </a:t>
            </a:r>
            <a:r>
              <a:rPr lang="en-US" altLang="ko-KR" dirty="0"/>
              <a:t>Resolutions for Clauses 24.1&amp;24.3 – Part I (11-14/0121r0, </a:t>
            </a:r>
            <a:r>
              <a:rPr lang="en-US" altLang="ko-KR" dirty="0" err="1"/>
              <a:t>Hongyuan</a:t>
            </a:r>
            <a:r>
              <a:rPr lang="en-US" altLang="ko-KR" dirty="0"/>
              <a:t>)</a:t>
            </a:r>
          </a:p>
          <a:p>
            <a:pPr lvl="2"/>
            <a:r>
              <a:rPr lang="en-US" altLang="ko-KR" sz="1800" dirty="0"/>
              <a:t>The next PHY presentation is scheduled on Wednesday AM1 session</a:t>
            </a:r>
          </a:p>
          <a:p>
            <a:pPr lvl="1"/>
            <a:r>
              <a:rPr lang="en-US" altLang="ko-KR" dirty="0"/>
              <a:t>LB200-MAC-Resolution-Clause-9-42-1 (11-14/0102r0, Young-</a:t>
            </a:r>
            <a:r>
              <a:rPr lang="en-US" altLang="ko-KR" dirty="0" err="1"/>
              <a:t>Hoon</a:t>
            </a:r>
            <a:r>
              <a:rPr lang="en-US" altLang="ko-KR" dirty="0" smtClean="0"/>
              <a:t>)</a:t>
            </a:r>
            <a:endParaRPr lang="en-US" altLang="ko-KR" dirty="0" smtClean="0"/>
          </a:p>
          <a:p>
            <a:pPr lvl="1"/>
            <a:r>
              <a:rPr lang="en-US" altLang="ko-KR" dirty="0" smtClean="0"/>
              <a:t>LB200-MAC-Resolution-Clause-9_20_2_4</a:t>
            </a:r>
            <a:r>
              <a:rPr lang="en-US" altLang="ko-KR" dirty="0"/>
              <a:t>+ (11-14/0075r0, Alfred) </a:t>
            </a:r>
          </a:p>
          <a:p>
            <a:pPr lvl="1"/>
            <a:r>
              <a:rPr lang="en-US" altLang="ko-KR" dirty="0">
                <a:solidFill>
                  <a:schemeClr val="accent1"/>
                </a:solidFill>
              </a:rPr>
              <a:t>LB200-MAC-Resolution-Clause-9_3_2_5a_and_9_3_2_6 (11-14/0081r0, Alfred</a:t>
            </a:r>
            <a:r>
              <a:rPr lang="en-US" altLang="ko-KR" dirty="0" smtClean="0">
                <a:solidFill>
                  <a:schemeClr val="accent1"/>
                </a:solidFill>
              </a:rPr>
              <a:t>)</a:t>
            </a:r>
          </a:p>
          <a:p>
            <a:pPr lvl="1"/>
            <a:r>
              <a:rPr lang="en-US" altLang="ko-KR" dirty="0">
                <a:solidFill>
                  <a:schemeClr val="accent1"/>
                </a:solidFill>
              </a:rPr>
              <a:t>LB200-MAC-Resolution-Clause-11 (11-14/0080r0, Alfred) </a:t>
            </a:r>
          </a:p>
          <a:p>
            <a:pPr lvl="1"/>
            <a:r>
              <a:rPr lang="en-US" altLang="ko-KR" dirty="0">
                <a:solidFill>
                  <a:schemeClr val="accent1"/>
                </a:solidFill>
              </a:rPr>
              <a:t>LB200-MAC-Resolution-Clause-9_40a (11-14/0079r0, Alfred)</a:t>
            </a:r>
          </a:p>
          <a:p>
            <a:pPr lvl="1"/>
            <a:r>
              <a:rPr lang="en-US" altLang="ko-KR" dirty="0">
                <a:solidFill>
                  <a:schemeClr val="accent1"/>
                </a:solidFill>
              </a:rPr>
              <a:t>LB200-MAC-Resolution-10_2_2_2 (11-14/0073r0, Alfred)</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176174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(Wednesday AM1)</a:t>
            </a:r>
            <a:endParaRPr lang="en-US" dirty="0"/>
          </a:p>
        </p:txBody>
      </p:sp>
      <p:sp>
        <p:nvSpPr>
          <p:cNvPr id="3" name="Content Placeholder 2"/>
          <p:cNvSpPr>
            <a:spLocks noGrp="1"/>
          </p:cNvSpPr>
          <p:nvPr>
            <p:ph idx="1"/>
          </p:nvPr>
        </p:nvSpPr>
        <p:spPr/>
        <p:txBody>
          <a:bodyPr/>
          <a:lstStyle/>
          <a:p>
            <a:r>
              <a:rPr lang="en-US" dirty="0" smtClean="0"/>
              <a:t>MAC</a:t>
            </a:r>
          </a:p>
          <a:p>
            <a:pPr lvl="1"/>
            <a:r>
              <a:rPr lang="en-US" altLang="ko-KR" dirty="0"/>
              <a:t>comments resolution for section </a:t>
            </a:r>
            <a:r>
              <a:rPr lang="en-US" altLang="ko-KR" dirty="0" smtClean="0"/>
              <a:t>9.20.5.6 (11-14/0122r0, Chao-Chun) </a:t>
            </a:r>
          </a:p>
          <a:p>
            <a:pPr lvl="1"/>
            <a:r>
              <a:rPr lang="en-US" altLang="ko-KR" dirty="0" smtClean="0"/>
              <a:t>TBD (xxx, Chao-Chun)</a:t>
            </a:r>
          </a:p>
          <a:p>
            <a:pPr lvl="1"/>
            <a:r>
              <a:rPr lang="en-US" altLang="ko-KR" dirty="0" smtClean="0"/>
              <a:t>Comment </a:t>
            </a:r>
            <a:r>
              <a:rPr lang="en-US" altLang="ko-KR" dirty="0"/>
              <a:t>Resolution for </a:t>
            </a:r>
            <a:r>
              <a:rPr lang="en-US" altLang="ko-KR" dirty="0" err="1"/>
              <a:t>Subclause</a:t>
            </a:r>
            <a:r>
              <a:rPr lang="en-US" altLang="ko-KR" dirty="0"/>
              <a:t> 8.2.4.2 </a:t>
            </a:r>
            <a:r>
              <a:rPr lang="en-US" altLang="ko-KR" dirty="0" smtClean="0"/>
              <a:t>(11-14/0128r0, </a:t>
            </a:r>
            <a:r>
              <a:rPr lang="en-US" altLang="ko-KR" dirty="0" err="1" smtClean="0"/>
              <a:t>Liwen</a:t>
            </a:r>
            <a:r>
              <a:rPr lang="en-US" altLang="ko-KR" dirty="0" smtClean="0"/>
              <a:t>) </a:t>
            </a:r>
            <a:endParaRPr lang="en-US" altLang="ko-KR" dirty="0"/>
          </a:p>
          <a:p>
            <a:pPr lvl="1"/>
            <a:r>
              <a:rPr lang="en-US" altLang="ko-KR" dirty="0" smtClean="0"/>
              <a:t>Comment </a:t>
            </a:r>
            <a:r>
              <a:rPr lang="en-US" altLang="ko-KR" dirty="0"/>
              <a:t>Resolution for </a:t>
            </a:r>
            <a:r>
              <a:rPr lang="en-US" altLang="ko-KR" dirty="0" err="1"/>
              <a:t>Subclause</a:t>
            </a:r>
            <a:r>
              <a:rPr lang="en-US" altLang="ko-KR" dirty="0"/>
              <a:t> 8.2.4.1.2, 8.2.4.1.3, 8.2.4.1.4 </a:t>
            </a:r>
            <a:r>
              <a:rPr lang="en-US" altLang="ko-KR" dirty="0" smtClean="0"/>
              <a:t>(11-14/0126r0, </a:t>
            </a:r>
            <a:r>
              <a:rPr lang="en-US" altLang="ko-KR" dirty="0" err="1" smtClean="0"/>
              <a:t>Liwen</a:t>
            </a:r>
            <a:r>
              <a:rPr lang="en-US" altLang="ko-KR" dirty="0" smtClean="0"/>
              <a:t>) </a:t>
            </a:r>
            <a:endParaRPr lang="en-US" altLang="ko-KR" dirty="0"/>
          </a:p>
          <a:p>
            <a:pPr lvl="1"/>
            <a:r>
              <a:rPr lang="en-US" altLang="ko-KR" dirty="0" smtClean="0"/>
              <a:t>LB200 </a:t>
            </a:r>
            <a:r>
              <a:rPr lang="en-US" altLang="ko-KR" dirty="0"/>
              <a:t>MAC Comment Resolution Clause 8.2.4.1.11 </a:t>
            </a:r>
            <a:r>
              <a:rPr lang="en-US" altLang="ko-KR" dirty="0" smtClean="0"/>
              <a:t>(11-14/0125r0, </a:t>
            </a:r>
            <a:r>
              <a:rPr lang="en-US" altLang="ko-KR" dirty="0" err="1" smtClean="0"/>
              <a:t>Liwen</a:t>
            </a:r>
            <a:r>
              <a:rPr lang="en-US" altLang="ko-KR" dirty="0" smtClean="0"/>
              <a:t>)</a:t>
            </a:r>
          </a:p>
          <a:p>
            <a:pPr lvl="1"/>
            <a:r>
              <a:rPr lang="en-US" altLang="ko-KR" dirty="0" smtClean="0"/>
              <a:t>LB200 </a:t>
            </a:r>
            <a:r>
              <a:rPr lang="en-US" altLang="ko-KR" dirty="0"/>
              <a:t>MAC Resolution Clause 8.2.4.1.1 </a:t>
            </a:r>
            <a:r>
              <a:rPr lang="en-US" altLang="ko-KR" dirty="0" smtClean="0"/>
              <a:t>(11-14/0123r0, </a:t>
            </a:r>
            <a:r>
              <a:rPr lang="en-US" altLang="ko-KR" dirty="0" err="1" smtClean="0"/>
              <a:t>Liwen</a:t>
            </a:r>
            <a:r>
              <a:rPr lang="en-US" altLang="ko-KR" dirty="0" smtClean="0"/>
              <a:t>) </a:t>
            </a:r>
          </a:p>
          <a:p>
            <a:pPr lvl="1"/>
            <a:r>
              <a:rPr lang="en-US" altLang="ko-KR" dirty="0" err="1" smtClean="0"/>
              <a:t>Multirate</a:t>
            </a:r>
            <a:r>
              <a:rPr lang="en-US" altLang="ko-KR" dirty="0" smtClean="0"/>
              <a:t> </a:t>
            </a:r>
            <a:r>
              <a:rPr lang="en-US" altLang="ko-KR" dirty="0"/>
              <a:t>Support </a:t>
            </a:r>
            <a:r>
              <a:rPr lang="en-US" altLang="ko-KR" dirty="0" smtClean="0"/>
              <a:t>(11-14/0139r0, Amin) </a:t>
            </a:r>
            <a:endParaRPr lang="en-US" altLang="ko-KR" dirty="0"/>
          </a:p>
          <a:p>
            <a:pPr lvl="1"/>
            <a:endParaRPr lang="en-US" altLang="ko-KR" dirty="0" smtClean="0"/>
          </a:p>
          <a:p>
            <a:pPr lvl="1"/>
            <a:endParaRPr lang="en-US" altLang="ko-KR" dirty="0"/>
          </a:p>
          <a:p>
            <a:pPr lvl="1"/>
            <a:endParaRPr lang="en-US" altLang="ko-KR"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4503177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(Wednesday AM1)</a:t>
            </a:r>
            <a:endParaRPr lang="en-US" dirty="0"/>
          </a:p>
        </p:txBody>
      </p:sp>
      <p:sp>
        <p:nvSpPr>
          <p:cNvPr id="3" name="Content Placeholder 2"/>
          <p:cNvSpPr>
            <a:spLocks noGrp="1"/>
          </p:cNvSpPr>
          <p:nvPr>
            <p:ph idx="1"/>
          </p:nvPr>
        </p:nvSpPr>
        <p:spPr/>
        <p:txBody>
          <a:bodyPr/>
          <a:lstStyle/>
          <a:p>
            <a:r>
              <a:rPr lang="en-US" dirty="0" smtClean="0"/>
              <a:t>MAC</a:t>
            </a:r>
          </a:p>
          <a:p>
            <a:pPr lvl="1"/>
            <a:r>
              <a:rPr lang="en-US" altLang="ko-KR" dirty="0" err="1" smtClean="0"/>
              <a:t>Multirate</a:t>
            </a:r>
            <a:r>
              <a:rPr lang="en-US" altLang="ko-KR" dirty="0" smtClean="0"/>
              <a:t> </a:t>
            </a:r>
            <a:r>
              <a:rPr lang="en-US" altLang="ko-KR" dirty="0"/>
              <a:t>Support </a:t>
            </a:r>
            <a:r>
              <a:rPr lang="en-US" altLang="ko-KR" dirty="0" smtClean="0"/>
              <a:t>(11-14/0139r0, Amin) </a:t>
            </a:r>
            <a:endParaRPr lang="en-US" altLang="ko-KR" dirty="0"/>
          </a:p>
          <a:p>
            <a:pPr lvl="1"/>
            <a:r>
              <a:rPr lang="en-US" altLang="ko-KR" dirty="0" smtClean="0"/>
              <a:t>lb200-clause-8-4-2-170f-comment-resolution (11-14/0147r0, George) </a:t>
            </a:r>
            <a:endParaRPr lang="en-US" altLang="ko-KR" dirty="0"/>
          </a:p>
          <a:p>
            <a:pPr lvl="1"/>
            <a:r>
              <a:rPr lang="en-US" altLang="ko-KR" dirty="0" smtClean="0"/>
              <a:t>lb200-clause-9-47-3-comment-resolution (11-14/0146r0, George)</a:t>
            </a:r>
          </a:p>
          <a:p>
            <a:pPr lvl="1"/>
            <a:endParaRPr lang="en-US" altLang="ko-KR" dirty="0" smtClean="0"/>
          </a:p>
          <a:p>
            <a:pPr lvl="1"/>
            <a:endParaRPr lang="en-US" altLang="ko-KR" dirty="0"/>
          </a:p>
          <a:p>
            <a:pPr lvl="1"/>
            <a:endParaRPr lang="en-US" altLang="ko-KR"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1750789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(Wednesday PM1</a:t>
            </a:r>
            <a:r>
              <a:rPr lang="en-US" altLang="ko-KR" dirty="0"/>
              <a:t>)</a:t>
            </a:r>
            <a:endParaRPr lang="en-US" dirty="0"/>
          </a:p>
        </p:txBody>
      </p:sp>
      <p:sp>
        <p:nvSpPr>
          <p:cNvPr id="3" name="Content Placeholder 2"/>
          <p:cNvSpPr>
            <a:spLocks noGrp="1"/>
          </p:cNvSpPr>
          <p:nvPr>
            <p:ph idx="1"/>
          </p:nvPr>
        </p:nvSpPr>
        <p:spPr/>
        <p:txBody>
          <a:bodyPr/>
          <a:lstStyle/>
          <a:p>
            <a:r>
              <a:rPr lang="en-US" altLang="ko-KR" dirty="0" smtClean="0"/>
              <a:t>MAC</a:t>
            </a:r>
            <a:endParaRPr lang="en-US" altLang="ko-KR" dirty="0"/>
          </a:p>
          <a:p>
            <a:pPr lvl="1"/>
            <a:r>
              <a:rPr lang="en-US" altLang="ko-KR" dirty="0"/>
              <a:t>There is no PHY sub-group session because there is no remaining PHY submission </a:t>
            </a:r>
            <a:endParaRPr lang="en-US" altLang="ko-KR" dirty="0" smtClean="0"/>
          </a:p>
          <a:p>
            <a:pPr lvl="1"/>
            <a:r>
              <a:rPr lang="en-US" altLang="ko-KR" dirty="0" smtClean="0"/>
              <a:t>TBD</a:t>
            </a:r>
            <a:endParaRPr lang="en-US" altLang="ko-KR" dirty="0"/>
          </a:p>
          <a:p>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1795739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(Thursday AM2)</a:t>
            </a:r>
            <a:endParaRPr lang="en-US" dirty="0"/>
          </a:p>
        </p:txBody>
      </p:sp>
      <p:sp>
        <p:nvSpPr>
          <p:cNvPr id="3" name="Content Placeholder 2"/>
          <p:cNvSpPr>
            <a:spLocks noGrp="1"/>
          </p:cNvSpPr>
          <p:nvPr>
            <p:ph idx="1"/>
          </p:nvPr>
        </p:nvSpPr>
        <p:spPr/>
        <p:txBody>
          <a:bodyPr/>
          <a:lstStyle/>
          <a:p>
            <a:r>
              <a:rPr lang="en-US" altLang="ko-KR" dirty="0" smtClean="0"/>
              <a:t>MAC</a:t>
            </a:r>
            <a:endParaRPr lang="en-US" altLang="ko-KR" dirty="0"/>
          </a:p>
          <a:p>
            <a:pPr lvl="1"/>
            <a:r>
              <a:rPr lang="en-US" dirty="0" smtClean="0"/>
              <a:t>TBD</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1795739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January F2F meeting </a:t>
            </a:r>
            <a:r>
              <a:rPr lang="en-US" altLang="ko-KR" dirty="0"/>
              <a:t>and ready for motion on </a:t>
            </a:r>
            <a:r>
              <a:rPr lang="en-US" altLang="ko-KR" dirty="0" smtClean="0"/>
              <a:t>Thursday PM2</a:t>
            </a:r>
            <a:endParaRPr lang="en-US" altLang="ko-KR" dirty="0"/>
          </a:p>
          <a:p>
            <a:pPr lvl="1"/>
            <a:r>
              <a:rPr lang="en-US" dirty="0" smtClean="0"/>
              <a:t>TBD</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1795739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a:t>
            </a:r>
            <a:r>
              <a:rPr lang="en-US" dirty="0" smtClean="0"/>
              <a:t>time of </a:t>
            </a:r>
            <a:r>
              <a:rPr lang="en-US" dirty="0"/>
              <a:t>7 </a:t>
            </a:r>
            <a:r>
              <a:rPr lang="en-US" dirty="0" smtClean="0"/>
              <a:t>PM</a:t>
            </a:r>
          </a:p>
          <a:p>
            <a:pPr marL="1009650" lvl="1" indent="-609600"/>
            <a:endParaRPr lang="en-US" dirty="0" smtClean="0"/>
          </a:p>
          <a:p>
            <a:pPr marL="1009650" lvl="1" indent="-609600"/>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059331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November meeting minutes</a:t>
            </a:r>
          </a:p>
          <a:p>
            <a:pPr marL="1352550" lvl="2" indent="-609600"/>
            <a:r>
              <a:rPr lang="en-US" sz="1800" dirty="0">
                <a:hlinkClick r:id="rId3"/>
              </a:rPr>
              <a:t>https://</a:t>
            </a:r>
            <a:r>
              <a:rPr lang="en-US" sz="1800" dirty="0" smtClean="0">
                <a:hlinkClick r:id="rId3"/>
              </a:rPr>
              <a:t>mentor.ieee.org/802.11/dcn/13/11-13-1483-00-00ah-november-2013-tgah-minutes.doc</a:t>
            </a:r>
            <a:endParaRPr lang="en-US" sz="1800" dirty="0" smtClean="0"/>
          </a:p>
          <a:p>
            <a:pPr marL="1009650" lvl="1" indent="-609600"/>
            <a:r>
              <a:rPr lang="en-US" dirty="0"/>
              <a:t>C</a:t>
            </a:r>
            <a:r>
              <a:rPr lang="en-US" dirty="0" smtClean="0"/>
              <a:t>onference call minutes</a:t>
            </a:r>
          </a:p>
          <a:p>
            <a:pPr marL="1352550" lvl="2" indent="-609600"/>
            <a:r>
              <a:rPr lang="en-US" sz="1800" dirty="0">
                <a:hlinkClick r:id="rId4"/>
              </a:rPr>
              <a:t>https://</a:t>
            </a:r>
            <a:r>
              <a:rPr lang="en-US" sz="1800" dirty="0" smtClean="0">
                <a:hlinkClick r:id="rId4"/>
              </a:rPr>
              <a:t>mentor.ieee.org/802.11/dcn/13/11-13-1528-01-00ah-december-11th-tgah-teleconference-minutes.doc</a:t>
            </a:r>
            <a:endParaRPr lang="en-US" sz="1800" dirty="0" smtClean="0"/>
          </a:p>
          <a:p>
            <a:pPr marL="1352550" lvl="2" indent="-609600"/>
            <a:r>
              <a:rPr lang="en-US" sz="1800" dirty="0">
                <a:hlinkClick r:id="rId5"/>
              </a:rPr>
              <a:t>https://</a:t>
            </a:r>
            <a:r>
              <a:rPr lang="en-US" sz="1800" dirty="0" smtClean="0">
                <a:hlinkClick r:id="rId5"/>
              </a:rPr>
              <a:t>mentor.ieee.org/802.11/dcn/14/11-14-0007-00-00ah-december-18th-tgah-teleconference-minutes.doc</a:t>
            </a:r>
            <a:endParaRPr lang="en-US" sz="1800" dirty="0" smtClean="0"/>
          </a:p>
          <a:p>
            <a:pPr marL="1352550" lvl="2" indent="-609600"/>
            <a:r>
              <a:rPr lang="en-US" sz="1800" dirty="0">
                <a:hlinkClick r:id="rId6"/>
              </a:rPr>
              <a:t>https://</a:t>
            </a:r>
            <a:r>
              <a:rPr lang="en-US" sz="1800" dirty="0" smtClean="0">
                <a:hlinkClick r:id="rId6"/>
              </a:rPr>
              <a:t>mentor.ieee.org/802.11/dcn/14/11-14-0042-01-00ah-january-8th-tgah-teleconference-minutes.doc</a:t>
            </a:r>
            <a:endParaRPr lang="en-US" sz="1800" dirty="0" smtClean="0"/>
          </a:p>
          <a:p>
            <a:pPr marL="1352550" lvl="2" indent="-609600"/>
            <a:r>
              <a:rPr lang="en-US" sz="1800" dirty="0">
                <a:hlinkClick r:id="rId7"/>
              </a:rPr>
              <a:t>https://</a:t>
            </a:r>
            <a:r>
              <a:rPr lang="en-US" sz="1800" dirty="0" smtClean="0">
                <a:hlinkClick r:id="rId7"/>
              </a:rPr>
              <a:t>mentor.ieee.org/802.11/dcn/14/11-14-0098-00-00ah-january-15th-tgah-teleconference-minutes.doc</a:t>
            </a:r>
            <a:r>
              <a:rPr lang="en-US" sz="1800" dirty="0" smtClean="0"/>
              <a:t> </a:t>
            </a:r>
            <a:endParaRPr lang="en-US" dirty="0" smtClean="0"/>
          </a:p>
        </p:txBody>
      </p:sp>
      <p:sp>
        <p:nvSpPr>
          <p:cNvPr id="15364" name="Date Placeholder 3"/>
          <p:cNvSpPr>
            <a:spLocks noGrp="1"/>
          </p:cNvSpPr>
          <p:nvPr>
            <p:ph type="dt" sz="quarter" idx="10"/>
          </p:nvPr>
        </p:nvSpPr>
        <p:spPr>
          <a:noFill/>
        </p:spPr>
        <p:txBody>
          <a:bodyPr/>
          <a:lstStyle/>
          <a:p>
            <a:r>
              <a:rPr lang="en-US" smtClean="0"/>
              <a:t>January 2014</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January 2014</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January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January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January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September meeting </a:t>
            </a:r>
            <a:r>
              <a:rPr lang="en-GB" altLang="ko-KR" dirty="0" smtClean="0"/>
              <a:t>(11-13/1483r0</a:t>
            </a:r>
            <a:r>
              <a:rPr lang="en-GB" altLang="ko-KR" dirty="0"/>
              <a:t>) and </a:t>
            </a:r>
            <a:r>
              <a:rPr lang="en-GB" altLang="ko-KR" dirty="0" err="1"/>
              <a:t>conf</a:t>
            </a:r>
            <a:r>
              <a:rPr lang="en-GB" altLang="ko-KR" dirty="0"/>
              <a:t> call minutes </a:t>
            </a:r>
            <a:r>
              <a:rPr lang="en-GB" altLang="ko-KR" dirty="0" smtClean="0"/>
              <a:t>(11-13/1528r1, 11-14/0007r0, 11-14/0042r1, 11-14/0098r0)</a:t>
            </a:r>
            <a:endParaRPr lang="ko-KR" altLang="ko-KR" dirty="0"/>
          </a:p>
          <a:p>
            <a:pPr lvl="1"/>
            <a:r>
              <a:rPr lang="en-US" altLang="ko-KR" dirty="0" smtClean="0"/>
              <a:t>Move</a:t>
            </a:r>
            <a:r>
              <a:rPr lang="en-US" altLang="ko-KR" dirty="0"/>
              <a:t>:  	Second</a:t>
            </a:r>
            <a:r>
              <a:rPr lang="en-US" altLang="ko-KR" dirty="0" smtClean="0"/>
              <a:t>:</a:t>
            </a:r>
            <a:endParaRPr lang="ko-KR" altLang="ko-KR" dirty="0"/>
          </a:p>
          <a:p>
            <a:pPr lvl="1"/>
            <a:r>
              <a:rPr lang="en-US" altLang="ko-KR" dirty="0"/>
              <a:t>Discussions</a:t>
            </a:r>
            <a:r>
              <a:rPr lang="en-US" altLang="ko-KR" dirty="0" smtClean="0"/>
              <a:t>:</a:t>
            </a:r>
            <a:endParaRPr lang="ko-KR" altLang="ko-KR" dirty="0"/>
          </a:p>
          <a:p>
            <a:pPr lvl="1"/>
            <a:r>
              <a:rPr lang="en-US" altLang="ko-KR" dirty="0" smtClean="0"/>
              <a:t>Motion</a:t>
            </a:r>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Tree>
    <p:extLst>
      <p:ext uri="{BB962C8B-B14F-4D97-AF65-F5344CB8AC3E}">
        <p14:creationId xmlns:p14="http://schemas.microsoft.com/office/powerpoint/2010/main" val="17437585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11-14/0148r0 </a:t>
            </a:r>
            <a:r>
              <a:rPr lang="en-US" altLang="ko-KR" dirty="0"/>
              <a:t>with the following tab:</a:t>
            </a:r>
            <a:endParaRPr lang="ko-KR" altLang="ko-KR" dirty="0"/>
          </a:p>
          <a:p>
            <a:pPr lvl="1"/>
            <a:r>
              <a:rPr lang="en-US" altLang="ko-KR" dirty="0" smtClean="0"/>
              <a:t>Jan 2014 PHY motion 1</a:t>
            </a:r>
            <a:endParaRPr lang="ko-KR" altLang="ko-KR" dirty="0"/>
          </a:p>
          <a:p>
            <a:endParaRPr lang="en-US" altLang="ko-KR" b="1" dirty="0" smtClean="0"/>
          </a:p>
          <a:p>
            <a:pPr lvl="1"/>
            <a:r>
              <a:rPr lang="en-US" altLang="ko-KR" dirty="0" smtClean="0"/>
              <a:t>Move</a:t>
            </a:r>
            <a:r>
              <a:rPr lang="en-US" altLang="ko-KR" dirty="0"/>
              <a:t>:  	Second</a:t>
            </a:r>
            <a:r>
              <a:rPr lang="en-US" altLang="ko-KR" dirty="0" smtClean="0"/>
              <a:t>:</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 Abstain</a:t>
            </a:r>
            <a:r>
              <a:rPr lang="en-US" altLang="ko-KR" dirty="0"/>
              <a:t>: 	</a:t>
            </a:r>
            <a:endParaRPr lang="ko-KR" altLang="ko-KR" dirty="0"/>
          </a:p>
          <a:p>
            <a:pPr lvl="1"/>
            <a:r>
              <a:rPr lang="en-US" altLang="ko-KR" dirty="0" smtClean="0"/>
              <a:t>Motion . </a:t>
            </a:r>
          </a:p>
          <a:p>
            <a:pPr lvl="1"/>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Tree>
    <p:extLst>
      <p:ext uri="{BB962C8B-B14F-4D97-AF65-F5344CB8AC3E}">
        <p14:creationId xmlns:p14="http://schemas.microsoft.com/office/powerpoint/2010/main" val="26786759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11-14/0149r0 </a:t>
            </a:r>
            <a:r>
              <a:rPr lang="en-US" altLang="ko-KR" dirty="0"/>
              <a:t>with the following </a:t>
            </a:r>
            <a:r>
              <a:rPr lang="en-US" altLang="ko-KR" dirty="0" smtClean="0"/>
              <a:t>tabs:</a:t>
            </a:r>
            <a:endParaRPr lang="ko-KR" altLang="ko-KR" dirty="0"/>
          </a:p>
          <a:p>
            <a:pPr lvl="1"/>
            <a:r>
              <a:rPr lang="en-US" altLang="ko-KR" dirty="0" smtClean="0"/>
              <a:t>IEEEPhCJan201411ahMACMotion1</a:t>
            </a:r>
            <a:endParaRPr lang="ko-KR" altLang="ko-KR" dirty="0"/>
          </a:p>
          <a:p>
            <a:pPr lvl="1"/>
            <a:r>
              <a:rPr lang="en-US" altLang="ko-KR" dirty="0" smtClean="0"/>
              <a:t>IEEEPhCJan201411ahMACMotion2</a:t>
            </a:r>
            <a:endParaRPr lang="ko-KR" altLang="ko-KR" dirty="0"/>
          </a:p>
          <a:p>
            <a:pPr lvl="1"/>
            <a:r>
              <a:rPr lang="en-US" altLang="ko-KR" dirty="0" smtClean="0"/>
              <a:t>IEEEPhCJan201411ahMACMotion3</a:t>
            </a:r>
            <a:endParaRPr lang="ko-KR" altLang="ko-KR" dirty="0"/>
          </a:p>
          <a:p>
            <a:pPr lvl="1"/>
            <a:r>
              <a:rPr lang="en-US" altLang="ko-KR" dirty="0" smtClean="0"/>
              <a:t>IEEEPhCJan201411ahMACMotion4</a:t>
            </a:r>
            <a:endParaRPr lang="ko-KR" altLang="ko-KR" dirty="0"/>
          </a:p>
          <a:p>
            <a:endParaRPr lang="en-US" altLang="ko-KR" b="1" dirty="0" smtClean="0"/>
          </a:p>
          <a:p>
            <a:pPr lvl="1"/>
            <a:r>
              <a:rPr lang="en-US" altLang="ko-KR" dirty="0" smtClean="0"/>
              <a:t>Move</a:t>
            </a:r>
            <a:r>
              <a:rPr lang="en-US" altLang="ko-KR" dirty="0"/>
              <a:t>:  	Second</a:t>
            </a:r>
            <a:r>
              <a:rPr lang="en-US" altLang="ko-KR" dirty="0" smtClean="0"/>
              <a:t>:</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 Abstain</a:t>
            </a:r>
            <a:r>
              <a:rPr lang="en-US" altLang="ko-KR" dirty="0"/>
              <a:t>: 	</a:t>
            </a:r>
            <a:endParaRPr lang="ko-KR" altLang="ko-KR" dirty="0"/>
          </a:p>
          <a:p>
            <a:pPr lvl="1"/>
            <a:r>
              <a:rPr lang="en-US" altLang="ko-KR" dirty="0" smtClean="0"/>
              <a:t>Motion . </a:t>
            </a:r>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Tree>
    <p:extLst>
      <p:ext uri="{BB962C8B-B14F-4D97-AF65-F5344CB8AC3E}">
        <p14:creationId xmlns:p14="http://schemas.microsoft.com/office/powerpoint/2010/main" val="5942149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1081, 1082, 1083, 1084, 1085, 1380, 2123, 2400, 2402, 2404, 2728, </a:t>
            </a:r>
            <a:r>
              <a:rPr lang="en-GB" altLang="ko-KR" dirty="0" smtClean="0"/>
              <a:t>2777 as shown in 11-14/0033r1?</a:t>
            </a:r>
          </a:p>
          <a:p>
            <a:pPr lvl="1"/>
            <a:r>
              <a:rPr lang="en-GB" altLang="ko-KR" dirty="0" smtClean="0"/>
              <a:t>Unanimously passed </a:t>
            </a:r>
          </a:p>
          <a:p>
            <a:endParaRPr lang="en-GB"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Tree>
    <p:extLst>
      <p:ext uri="{BB962C8B-B14F-4D97-AF65-F5344CB8AC3E}">
        <p14:creationId xmlns:p14="http://schemas.microsoft.com/office/powerpoint/2010/main" val="7457130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1315, 1601, 1602, 1603 as shown in 11-14/0060r1?</a:t>
            </a:r>
          </a:p>
          <a:p>
            <a:pPr lvl="1"/>
            <a:r>
              <a:rPr lang="en-GB" altLang="ko-KR" dirty="0"/>
              <a:t>Unanimously </a:t>
            </a:r>
            <a:r>
              <a:rPr lang="en-GB" altLang="ko-KR" dirty="0" smtClean="0"/>
              <a:t>passed</a:t>
            </a:r>
            <a:r>
              <a:rPr lang="en-US" altLang="ko-KR" dirty="0" smtClean="0"/>
              <a:t> </a:t>
            </a:r>
          </a:p>
          <a:p>
            <a:pPr lvl="1"/>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Tree>
    <p:extLst>
      <p:ext uri="{BB962C8B-B14F-4D97-AF65-F5344CB8AC3E}">
        <p14:creationId xmlns:p14="http://schemas.microsoft.com/office/powerpoint/2010/main" val="3017639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IEEE 802.11ah </a:t>
            </a:r>
            <a:r>
              <a:rPr lang="en-US" altLang="ko-KR" dirty="0" smtClean="0"/>
              <a:t>Agenda cont.</a:t>
            </a:r>
            <a:endParaRPr lang="ko-KR" altLang="en-US" dirty="0"/>
          </a:p>
        </p:txBody>
      </p:sp>
      <p:sp>
        <p:nvSpPr>
          <p:cNvPr id="3" name="내용 개체 틀 2"/>
          <p:cNvSpPr>
            <a:spLocks noGrp="1"/>
          </p:cNvSpPr>
          <p:nvPr>
            <p:ph idx="1"/>
          </p:nvPr>
        </p:nvSpPr>
        <p:spPr/>
        <p:txBody>
          <a:bodyPr/>
          <a:lstStyle/>
          <a:p>
            <a:pPr marL="609600" indent="-609600"/>
            <a:r>
              <a:rPr lang="en-US" altLang="ko-KR" dirty="0" smtClean="0"/>
              <a:t>Call </a:t>
            </a:r>
            <a:r>
              <a:rPr lang="en-US" altLang="ko-KR" dirty="0"/>
              <a:t>for </a:t>
            </a:r>
            <a:r>
              <a:rPr lang="en-US" altLang="ko-KR" dirty="0" err="1"/>
              <a:t>TGah</a:t>
            </a:r>
            <a:r>
              <a:rPr lang="en-US" altLang="ko-KR" dirty="0"/>
              <a:t> chair </a:t>
            </a:r>
            <a:r>
              <a:rPr lang="en-US" altLang="ko-KR" dirty="0" smtClean="0"/>
              <a:t>nomination </a:t>
            </a:r>
          </a:p>
          <a:p>
            <a:pPr marL="609600" indent="-609600"/>
            <a:r>
              <a:rPr lang="en-US" altLang="ko-KR" dirty="0" smtClean="0"/>
              <a:t>Address </a:t>
            </a:r>
            <a:r>
              <a:rPr lang="en-US" altLang="ko-KR" dirty="0"/>
              <a:t>Letter Ballot comments</a:t>
            </a:r>
          </a:p>
          <a:p>
            <a:pPr marL="1009650" lvl="1" indent="-609600"/>
            <a:r>
              <a:rPr lang="en-US" altLang="ko-KR" dirty="0"/>
              <a:t>Call for submissions to address Letter Ballot for </a:t>
            </a:r>
            <a:r>
              <a:rPr lang="en-US" altLang="ko-KR" dirty="0" smtClean="0"/>
              <a:t>comments</a:t>
            </a:r>
          </a:p>
          <a:p>
            <a:pPr marL="609600" indent="-609600"/>
            <a:r>
              <a:rPr lang="en-US" altLang="ko-KR" dirty="0" smtClean="0"/>
              <a:t>Motion </a:t>
            </a:r>
            <a:r>
              <a:rPr lang="en-US" altLang="ko-KR" dirty="0"/>
              <a:t>for draft </a:t>
            </a:r>
            <a:r>
              <a:rPr lang="en-US" altLang="ko-KR" dirty="0" smtClean="0"/>
              <a:t>text</a:t>
            </a:r>
          </a:p>
          <a:p>
            <a:pPr marL="1009650" lvl="1" indent="-609600"/>
            <a:r>
              <a:rPr lang="en-US" altLang="ko-KR" dirty="0" smtClean="0"/>
              <a:t>Motion for submissions discussed on the conference calls (</a:t>
            </a:r>
            <a:r>
              <a:rPr lang="en-US" altLang="ko-KR" u="sng" dirty="0" smtClean="0"/>
              <a:t>scheduled on Wednesday AM1</a:t>
            </a:r>
            <a:r>
              <a:rPr lang="en-US" altLang="ko-KR" dirty="0" smtClean="0"/>
              <a:t>)</a:t>
            </a:r>
          </a:p>
          <a:p>
            <a:pPr marL="1009650" lvl="1" indent="-609600"/>
            <a:r>
              <a:rPr lang="en-US" altLang="ko-KR" dirty="0"/>
              <a:t>Motion for submissions discussed on </a:t>
            </a:r>
            <a:r>
              <a:rPr lang="en-US" altLang="ko-KR" dirty="0" smtClean="0"/>
              <a:t>January F2F meeting </a:t>
            </a:r>
            <a:r>
              <a:rPr lang="en-US" altLang="ko-KR" dirty="0"/>
              <a:t>(</a:t>
            </a:r>
            <a:r>
              <a:rPr lang="en-US" altLang="ko-KR" u="sng" dirty="0"/>
              <a:t>scheduled on </a:t>
            </a:r>
            <a:r>
              <a:rPr lang="en-US" altLang="ko-KR" u="sng" dirty="0" smtClean="0"/>
              <a:t>Thursday PM2</a:t>
            </a:r>
            <a:r>
              <a:rPr lang="en-US" altLang="ko-KR" dirty="0" smtClean="0"/>
              <a:t>)</a:t>
            </a:r>
          </a:p>
          <a:p>
            <a:pPr marL="609600" indent="-609600"/>
            <a:r>
              <a:rPr lang="en-US" altLang="ko-KR" dirty="0" smtClean="0"/>
              <a:t>Conference </a:t>
            </a:r>
            <a:r>
              <a:rPr lang="en-US" altLang="ko-KR" dirty="0"/>
              <a:t>call plan</a:t>
            </a:r>
          </a:p>
          <a:p>
            <a:pPr marL="609600" indent="-609600"/>
            <a:r>
              <a:rPr lang="en-US" altLang="ko-KR" dirty="0"/>
              <a:t>Timeline review</a:t>
            </a:r>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241468075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a:t>
            </a:r>
            <a:r>
              <a:rPr lang="en-GB" altLang="ko-KR" dirty="0" smtClean="0"/>
              <a:t>CID </a:t>
            </a:r>
            <a:r>
              <a:rPr lang="en-US" altLang="ko-KR" dirty="0" smtClean="0"/>
              <a:t>1318, 1319, 1320, 1321, 1322, 1323, 1324, 1567, 1568, 1572, 1610, 1611, 1612, 1613, 1614, 1761, 1762, 1765, 1766, 1767, 1768, 1769, 1770, 1782, 1783, </a:t>
            </a:r>
            <a:r>
              <a:rPr lang="en-US" altLang="ko-KR" strike="sngStrike" dirty="0" smtClean="0">
                <a:solidFill>
                  <a:schemeClr val="bg2"/>
                </a:solidFill>
              </a:rPr>
              <a:t>2005,</a:t>
            </a:r>
            <a:r>
              <a:rPr lang="en-US" altLang="ko-KR" dirty="0" smtClean="0"/>
              <a:t> 2073, 2074, 2092, 2171, 2281, 2694, 2695 </a:t>
            </a:r>
            <a:r>
              <a:rPr lang="en-GB" altLang="ko-KR" dirty="0"/>
              <a:t>as shown in </a:t>
            </a:r>
            <a:r>
              <a:rPr lang="en-GB" altLang="ko-KR" dirty="0" smtClean="0"/>
              <a:t>11-14/0108r1?</a:t>
            </a:r>
          </a:p>
          <a:p>
            <a:pPr lvl="1"/>
            <a:r>
              <a:rPr lang="en-GB" altLang="ko-KR" dirty="0"/>
              <a:t>Unanimously passed</a:t>
            </a:r>
            <a:r>
              <a:rPr lang="en-US" altLang="ko-KR" dirty="0"/>
              <a:t> </a:t>
            </a:r>
          </a:p>
          <a:p>
            <a:pPr lvl="0"/>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Tree>
    <p:extLst>
      <p:ext uri="{BB962C8B-B14F-4D97-AF65-F5344CB8AC3E}">
        <p14:creationId xmlns:p14="http://schemas.microsoft.com/office/powerpoint/2010/main" val="42530195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US" altLang="ko-KR" dirty="0"/>
              <a:t>1569, 1570, 1571, 1583, 1623, 1775, 1776, 1777, 1792, 1793, 1794, 2172, 2460, 2461, 2692, 2693, </a:t>
            </a:r>
            <a:r>
              <a:rPr lang="en-US" altLang="ko-KR" dirty="0" smtClean="0"/>
              <a:t>2817 </a:t>
            </a:r>
            <a:r>
              <a:rPr lang="en-GB" altLang="ko-KR" dirty="0" smtClean="0"/>
              <a:t>as shown in 11-14/0109r1?</a:t>
            </a:r>
            <a:r>
              <a:rPr lang="en-US" altLang="ko-KR" dirty="0" smtClean="0"/>
              <a:t> </a:t>
            </a:r>
          </a:p>
          <a:p>
            <a:pPr lvl="1"/>
            <a:r>
              <a:rPr lang="en-GB" altLang="ko-KR" dirty="0"/>
              <a:t>Unanimously passed</a:t>
            </a:r>
            <a:r>
              <a:rPr lang="en-US" altLang="ko-KR" dirty="0"/>
              <a:t> </a:t>
            </a:r>
          </a:p>
          <a:p>
            <a:pPr lvl="1"/>
            <a:endParaRPr lang="en-US" altLang="ko-KR" dirty="0" smtClean="0"/>
          </a:p>
          <a:p>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Tree>
    <p:extLst>
      <p:ext uri="{BB962C8B-B14F-4D97-AF65-F5344CB8AC3E}">
        <p14:creationId xmlns:p14="http://schemas.microsoft.com/office/powerpoint/2010/main" val="26568586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5</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a:t>
            </a:r>
            <a:r>
              <a:rPr lang="en-GB" altLang="ko-KR" dirty="0" smtClean="0"/>
              <a:t>CID </a:t>
            </a:r>
            <a:r>
              <a:rPr lang="en-GB" altLang="ko-KR" dirty="0"/>
              <a:t>1247, 1523 as shown in </a:t>
            </a:r>
            <a:r>
              <a:rPr lang="en-GB" altLang="ko-KR" dirty="0" smtClean="0"/>
              <a:t>11-14/0034r0?</a:t>
            </a:r>
          </a:p>
          <a:p>
            <a:pPr lvl="1"/>
            <a:r>
              <a:rPr lang="en-GB" altLang="ko-KR" dirty="0"/>
              <a:t>Unanimously passed</a:t>
            </a:r>
            <a:r>
              <a:rPr lang="en-US" altLang="ko-KR" dirty="0"/>
              <a:t> </a:t>
            </a:r>
          </a:p>
          <a:p>
            <a:pPr lvl="1"/>
            <a:endParaRPr lang="en-GB" altLang="ko-KR" dirty="0" smtClean="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Tree>
    <p:extLst>
      <p:ext uri="{BB962C8B-B14F-4D97-AF65-F5344CB8AC3E}">
        <p14:creationId xmlns:p14="http://schemas.microsoft.com/office/powerpoint/2010/main" val="42452231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6</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a:t>
            </a:r>
            <a:r>
              <a:rPr lang="en-GB" altLang="ko-KR" dirty="0" smtClean="0"/>
              <a:t>CID </a:t>
            </a:r>
            <a:r>
              <a:rPr lang="en-US" altLang="ko-KR" dirty="0" smtClean="0"/>
              <a:t>1113</a:t>
            </a:r>
            <a:r>
              <a:rPr lang="en-US" altLang="ko-KR" dirty="0"/>
              <a:t>, 1114, 1115, 1116,  1118, 1119, 1120, 1121,  1123, 1124, 1125, 1126, 1127, 1128, 1386, 1387, 1625, 1702, 1968, 1969, 1970, 2235, 2236, 2237, 2238, </a:t>
            </a:r>
            <a:r>
              <a:rPr lang="en-US" altLang="ko-KR" dirty="0" smtClean="0"/>
              <a:t>2239, 2241</a:t>
            </a:r>
            <a:r>
              <a:rPr lang="en-US" altLang="ko-KR" dirty="0"/>
              <a:t>, 2584</a:t>
            </a:r>
            <a:r>
              <a:rPr lang="en-US" altLang="ko-KR" dirty="0" smtClean="0"/>
              <a:t>, 2585, </a:t>
            </a:r>
            <a:r>
              <a:rPr lang="en-US" altLang="ko-KR" dirty="0"/>
              <a:t>2730, 2731, 2732, 2808, 2888, 2889, 2890, 2891, 2892, 2893, </a:t>
            </a:r>
            <a:r>
              <a:rPr lang="en-US" altLang="ko-KR" dirty="0" smtClean="0"/>
              <a:t>2955 </a:t>
            </a:r>
            <a:r>
              <a:rPr lang="en-GB" altLang="ko-KR" dirty="0" smtClean="0"/>
              <a:t>as </a:t>
            </a:r>
            <a:r>
              <a:rPr lang="en-GB" altLang="ko-KR" dirty="0"/>
              <a:t>shown in </a:t>
            </a:r>
            <a:r>
              <a:rPr lang="en-GB" altLang="ko-KR" dirty="0" smtClean="0"/>
              <a:t>11-14/0035r1?</a:t>
            </a:r>
          </a:p>
          <a:p>
            <a:pPr lvl="1"/>
            <a:r>
              <a:rPr lang="en-GB" altLang="ko-KR" dirty="0"/>
              <a:t>Unanimously passed </a:t>
            </a:r>
          </a:p>
          <a:p>
            <a:pPr lvl="1"/>
            <a:endParaRPr lang="en-GB" altLang="ko-KR" dirty="0" smtClean="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Tree>
    <p:extLst>
      <p:ext uri="{BB962C8B-B14F-4D97-AF65-F5344CB8AC3E}">
        <p14:creationId xmlns:p14="http://schemas.microsoft.com/office/powerpoint/2010/main" val="28342415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7</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a:t>
            </a:r>
            <a:r>
              <a:rPr lang="en-GB" altLang="ko-KR" dirty="0" smtClean="0"/>
              <a:t>for CID 1242</a:t>
            </a:r>
            <a:r>
              <a:rPr lang="en-GB" altLang="ko-KR" dirty="0"/>
              <a:t>, 1243, 1244, 1519, 2655, 2755, 2756, 1520, 1521, 1522, 2654, 2656, 2757, 2758, </a:t>
            </a:r>
            <a:r>
              <a:rPr lang="en-GB" altLang="ko-KR" dirty="0" smtClean="0"/>
              <a:t>2912 </a:t>
            </a:r>
            <a:r>
              <a:rPr lang="en-GB" altLang="ko-KR" dirty="0"/>
              <a:t>as shown in </a:t>
            </a:r>
            <a:r>
              <a:rPr lang="en-GB" altLang="ko-KR" dirty="0" smtClean="0"/>
              <a:t>11-14/0054r1?  </a:t>
            </a:r>
          </a:p>
          <a:p>
            <a:pPr lvl="1"/>
            <a:r>
              <a:rPr lang="en-GB" altLang="ko-KR" dirty="0"/>
              <a:t>Unanimously passed </a:t>
            </a:r>
          </a:p>
          <a:p>
            <a:pPr lvl="1"/>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Tree>
    <p:extLst>
      <p:ext uri="{BB962C8B-B14F-4D97-AF65-F5344CB8AC3E}">
        <p14:creationId xmlns:p14="http://schemas.microsoft.com/office/powerpoint/2010/main" val="40836993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8</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1282, 1283, 1284, 1285, 1286, 1287, 1288, 1429, 1406, 2520, 2828, 2735, </a:t>
            </a:r>
            <a:r>
              <a:rPr lang="en-GB" altLang="ko-KR" dirty="0" smtClean="0"/>
              <a:t>2771</a:t>
            </a:r>
            <a:r>
              <a:rPr lang="en-GB" altLang="ko-KR" dirty="0"/>
              <a:t> as shown in </a:t>
            </a:r>
            <a:r>
              <a:rPr lang="en-GB" altLang="ko-KR" dirty="0" smtClean="0"/>
              <a:t>11-14/0071r0?</a:t>
            </a:r>
          </a:p>
          <a:p>
            <a:pPr lvl="1"/>
            <a:r>
              <a:rPr lang="en-GB" altLang="ko-KR" dirty="0"/>
              <a:t>Unanimously passed </a:t>
            </a:r>
          </a:p>
          <a:p>
            <a:endParaRPr lang="en-GB" altLang="ko-KR" dirty="0" smtClean="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Tree>
    <p:extLst>
      <p:ext uri="{BB962C8B-B14F-4D97-AF65-F5344CB8AC3E}">
        <p14:creationId xmlns:p14="http://schemas.microsoft.com/office/powerpoint/2010/main" val="7532482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9</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a:t>
            </a:r>
            <a:r>
              <a:rPr lang="en-GB" altLang="ko-KR" dirty="0" smtClean="0"/>
              <a:t>2165 as </a:t>
            </a:r>
            <a:r>
              <a:rPr lang="en-GB" altLang="ko-KR" dirty="0"/>
              <a:t>shown in </a:t>
            </a:r>
            <a:r>
              <a:rPr lang="en-GB" altLang="ko-KR" dirty="0" smtClean="0"/>
              <a:t>11-14/0069r0</a:t>
            </a:r>
            <a:r>
              <a:rPr lang="en-GB" altLang="ko-KR" dirty="0"/>
              <a:t>? </a:t>
            </a:r>
            <a:endParaRPr lang="en-GB" altLang="ko-KR" dirty="0" smtClean="0"/>
          </a:p>
          <a:p>
            <a:pPr lvl="1"/>
            <a:r>
              <a:rPr lang="en-GB" altLang="ko-KR" dirty="0"/>
              <a:t>Unanimously passed </a:t>
            </a:r>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Tree>
    <p:extLst>
      <p:ext uri="{BB962C8B-B14F-4D97-AF65-F5344CB8AC3E}">
        <p14:creationId xmlns:p14="http://schemas.microsoft.com/office/powerpoint/2010/main" val="1591285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10</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1541, 2847, 2848, </a:t>
            </a:r>
            <a:r>
              <a:rPr lang="en-GB" altLang="ko-KR" dirty="0" smtClean="0"/>
              <a:t>2129 as </a:t>
            </a:r>
            <a:r>
              <a:rPr lang="en-GB" altLang="ko-KR" dirty="0"/>
              <a:t>shown in </a:t>
            </a:r>
            <a:r>
              <a:rPr lang="en-GB" altLang="ko-KR" dirty="0" smtClean="0"/>
              <a:t>11-14/0076r1? </a:t>
            </a:r>
          </a:p>
          <a:p>
            <a:pPr lvl="1"/>
            <a:r>
              <a:rPr lang="en-GB" altLang="ko-KR" dirty="0"/>
              <a:t>Unanimously passed</a:t>
            </a:r>
            <a:endParaRPr lang="en-GB" altLang="ko-KR" dirty="0" smtClean="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Tree>
    <p:extLst>
      <p:ext uri="{BB962C8B-B14F-4D97-AF65-F5344CB8AC3E}">
        <p14:creationId xmlns:p14="http://schemas.microsoft.com/office/powerpoint/2010/main" val="1591285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11</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a:t>
            </a:r>
            <a:r>
              <a:rPr lang="en-GB" altLang="ko-KR" dirty="0" smtClean="0"/>
              <a:t>1549 as </a:t>
            </a:r>
            <a:r>
              <a:rPr lang="en-GB" altLang="ko-KR" dirty="0"/>
              <a:t>shown in </a:t>
            </a:r>
            <a:r>
              <a:rPr lang="en-GB" altLang="ko-KR" dirty="0" smtClean="0"/>
              <a:t>11-14/0037r0?</a:t>
            </a:r>
          </a:p>
          <a:p>
            <a:pPr lvl="1"/>
            <a:r>
              <a:rPr lang="en-GB" altLang="ko-KR" dirty="0"/>
              <a:t>Unanimously </a:t>
            </a:r>
            <a:r>
              <a:rPr lang="en-GB" altLang="ko-KR" dirty="0" smtClean="0"/>
              <a:t>passed</a:t>
            </a:r>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Tree>
    <p:extLst>
      <p:ext uri="{BB962C8B-B14F-4D97-AF65-F5344CB8AC3E}">
        <p14:creationId xmlns:p14="http://schemas.microsoft.com/office/powerpoint/2010/main" val="9072617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12</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2717, 1046, </a:t>
            </a:r>
            <a:r>
              <a:rPr lang="en-GB" altLang="ko-KR" dirty="0" smtClean="0"/>
              <a:t>1675, 2375</a:t>
            </a:r>
            <a:r>
              <a:rPr lang="en-GB" altLang="ko-KR" dirty="0"/>
              <a:t>, 2376, 2511, 1398, 2564, 1047, 1333, 1414, 1677, </a:t>
            </a:r>
            <a:r>
              <a:rPr lang="en-GB" altLang="ko-KR" dirty="0" smtClean="0"/>
              <a:t>2378 as </a:t>
            </a:r>
            <a:r>
              <a:rPr lang="en-GB" altLang="ko-KR" dirty="0"/>
              <a:t>shown in </a:t>
            </a:r>
            <a:r>
              <a:rPr lang="en-GB" altLang="ko-KR" dirty="0" smtClean="0"/>
              <a:t>11-14/0038r1?</a:t>
            </a:r>
          </a:p>
          <a:p>
            <a:pPr lvl="1"/>
            <a:r>
              <a:rPr lang="en-GB" altLang="ko-KR" dirty="0"/>
              <a:t>Unanimously </a:t>
            </a:r>
            <a:r>
              <a:rPr lang="en-GB" altLang="ko-KR" dirty="0" smtClean="0"/>
              <a:t>passed</a:t>
            </a:r>
            <a:endParaRPr lang="en-GB" altLang="ko-KR" dirty="0"/>
          </a:p>
          <a:p>
            <a:endParaRPr lang="en-US" altLang="ko-KR" dirty="0" smtClean="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Tree>
    <p:extLst>
      <p:ext uri="{BB962C8B-B14F-4D97-AF65-F5344CB8AC3E}">
        <p14:creationId xmlns:p14="http://schemas.microsoft.com/office/powerpoint/2010/main" val="3713718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IEEE 802.11ah Agenda cont.</a:t>
            </a:r>
            <a:endParaRPr lang="en-US" dirty="0"/>
          </a:p>
        </p:txBody>
      </p:sp>
      <p:sp>
        <p:nvSpPr>
          <p:cNvPr id="3" name="Content Placeholder 2"/>
          <p:cNvSpPr>
            <a:spLocks noGrp="1"/>
          </p:cNvSpPr>
          <p:nvPr>
            <p:ph idx="1"/>
          </p:nvPr>
        </p:nvSpPr>
        <p:spPr/>
        <p:txBody>
          <a:bodyPr/>
          <a:lstStyle/>
          <a:p>
            <a:r>
              <a:rPr lang="en-US" dirty="0" smtClean="0"/>
              <a:t>MAC/PHY sub groups </a:t>
            </a:r>
            <a:br>
              <a:rPr lang="en-US" dirty="0" smtClean="0"/>
            </a:br>
            <a:r>
              <a:rPr lang="en-US" dirty="0" smtClean="0"/>
              <a:t>(</a:t>
            </a:r>
            <a:r>
              <a:rPr lang="en-US" altLang="ko-KR" dirty="0"/>
              <a:t>Tuesday </a:t>
            </a:r>
            <a:r>
              <a:rPr lang="en-US" altLang="ko-KR" dirty="0" smtClean="0"/>
              <a:t>AM1 and PM1, Wednesday PM1) </a:t>
            </a:r>
            <a:endParaRPr lang="en-US" dirty="0" smtClean="0"/>
          </a:p>
          <a:p>
            <a:pPr lvl="1"/>
            <a:r>
              <a:rPr lang="en-US" dirty="0" smtClean="0"/>
              <a:t>Ron Porat – PHY Sub group chair</a:t>
            </a:r>
          </a:p>
          <a:p>
            <a:pPr lvl="1"/>
            <a:r>
              <a:rPr lang="en-US" dirty="0" smtClean="0"/>
              <a:t>Yong Liu – MAC Sub group chair </a:t>
            </a:r>
          </a:p>
          <a:p>
            <a:pPr lvl="1"/>
            <a:endParaRPr lang="en-US" dirty="0"/>
          </a:p>
          <a:p>
            <a:pPr marL="342900" lvl="1" indent="-342900">
              <a:buFontTx/>
              <a:buChar char="•"/>
            </a:pPr>
            <a:r>
              <a:rPr lang="en-US" altLang="ko-KR" sz="2400" b="1" dirty="0"/>
              <a:t>PHY sub-group is cancelled because there is no enough PHY </a:t>
            </a:r>
            <a:r>
              <a:rPr lang="en-US" altLang="ko-KR" sz="2400" b="1" dirty="0" smtClean="0"/>
              <a:t>submissions</a:t>
            </a:r>
          </a:p>
          <a:p>
            <a:pPr marL="685800" lvl="2" indent="-342900"/>
            <a:r>
              <a:rPr lang="en-US" altLang="ko-KR" sz="2000" u="sng" dirty="0"/>
              <a:t>Tuesday AM1 and PM1, Wednesday </a:t>
            </a:r>
            <a:r>
              <a:rPr lang="en-US" altLang="ko-KR" sz="2000" u="sng" dirty="0" smtClean="0"/>
              <a:t>PM1</a:t>
            </a:r>
            <a:r>
              <a:rPr lang="en-US" altLang="ko-KR" sz="2000" u="sng" dirty="0"/>
              <a:t> </a:t>
            </a:r>
            <a:r>
              <a:rPr lang="en-US" altLang="ko-KR" sz="2000" u="sng" dirty="0" smtClean="0"/>
              <a:t>will be changed to full task group sessions</a:t>
            </a:r>
            <a:endParaRPr lang="en-US" altLang="ko-KR" sz="2000" u="sng" dirty="0"/>
          </a:p>
          <a:p>
            <a:pPr marL="342900" lvl="1" indent="-342900">
              <a:buFontTx/>
              <a:buChar char="•"/>
            </a:pPr>
            <a:endParaRPr lang="en-US" altLang="ko-KR" sz="2400" b="1" dirty="0"/>
          </a:p>
          <a:p>
            <a:endParaRPr lang="en-US" dirty="0" smtClean="0"/>
          </a:p>
          <a:p>
            <a:pPr marL="457200" lvl="1" indent="0">
              <a:buNone/>
            </a:pP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13</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a:t>
            </a:r>
            <a:r>
              <a:rPr lang="en-US" altLang="ko-KR" dirty="0"/>
              <a:t>1418, 1964, 2386, 2387, 2388, 2389, 2390, 2440, 2518, 2703, 2704, 2803, 2804, 2861, </a:t>
            </a:r>
            <a:r>
              <a:rPr lang="en-US" altLang="ko-KR" dirty="0" smtClean="0"/>
              <a:t>2978 </a:t>
            </a:r>
            <a:r>
              <a:rPr lang="en-GB" altLang="ko-KR" dirty="0" smtClean="0"/>
              <a:t>as </a:t>
            </a:r>
            <a:r>
              <a:rPr lang="en-GB" altLang="ko-KR" dirty="0"/>
              <a:t>shown in </a:t>
            </a:r>
            <a:r>
              <a:rPr lang="en-GB" altLang="ko-KR" dirty="0" smtClean="0"/>
              <a:t>11-14/0039r2?</a:t>
            </a:r>
          </a:p>
          <a:p>
            <a:pPr lvl="1"/>
            <a:r>
              <a:rPr lang="en-GB" altLang="ko-KR" dirty="0"/>
              <a:t>Unanimously </a:t>
            </a:r>
            <a:r>
              <a:rPr lang="en-GB" altLang="ko-KR" dirty="0" smtClean="0"/>
              <a:t>passed</a:t>
            </a:r>
          </a:p>
          <a:p>
            <a:pPr lvl="1"/>
            <a:endParaRPr lang="en-GB" altLang="ko-KR" dirty="0"/>
          </a:p>
          <a:p>
            <a:endParaRPr lang="en-US" altLang="ko-KR" dirty="0" smtClean="0"/>
          </a:p>
          <a:p>
            <a:endParaRPr lang="en-US" altLang="ko-KR" dirty="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Tree>
    <p:extLst>
      <p:ext uri="{BB962C8B-B14F-4D97-AF65-F5344CB8AC3E}">
        <p14:creationId xmlns:p14="http://schemas.microsoft.com/office/powerpoint/2010/main" val="13982398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14</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2430, 1166, 1167, 1168, 1452, 1453, 1555, 1556, 1557, 2213, 2214, 2306, 2307, 2432, 2433, 2434, 2551, 2569, 2741, 1169, 1170, 1454, 1454, 1558, 2215, 2552 as shown in </a:t>
            </a:r>
            <a:r>
              <a:rPr lang="en-GB" altLang="ko-KR" dirty="0" smtClean="0"/>
              <a:t>11-14/0040r1? </a:t>
            </a:r>
          </a:p>
          <a:p>
            <a:pPr lvl="1"/>
            <a:r>
              <a:rPr lang="en-GB" altLang="ko-KR" dirty="0"/>
              <a:t>Unanimously </a:t>
            </a:r>
            <a:r>
              <a:rPr lang="en-GB" altLang="ko-KR" dirty="0" smtClean="0"/>
              <a:t>passed</a:t>
            </a:r>
          </a:p>
          <a:p>
            <a:endParaRPr lang="ko-KR" altLang="ko-KR" dirty="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41</a:t>
            </a:fld>
            <a:endParaRPr lang="en-US"/>
          </a:p>
        </p:txBody>
      </p:sp>
    </p:spTree>
    <p:extLst>
      <p:ext uri="{BB962C8B-B14F-4D97-AF65-F5344CB8AC3E}">
        <p14:creationId xmlns:p14="http://schemas.microsoft.com/office/powerpoint/2010/main" val="1591285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15</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a:t>
            </a:r>
            <a:r>
              <a:rPr lang="en-GB" altLang="ko-KR" dirty="0" smtClean="0"/>
              <a:t>1292</a:t>
            </a:r>
            <a:r>
              <a:rPr lang="en-GB" altLang="ko-KR" dirty="0"/>
              <a:t>, 1293, 1294, 1295, </a:t>
            </a:r>
            <a:r>
              <a:rPr lang="en-GB" altLang="ko-KR" dirty="0" smtClean="0"/>
              <a:t>1949 as shown </a:t>
            </a:r>
            <a:r>
              <a:rPr lang="en-GB" altLang="ko-KR" dirty="0"/>
              <a:t>in </a:t>
            </a:r>
            <a:r>
              <a:rPr lang="en-GB" altLang="ko-KR" dirty="0" smtClean="0"/>
              <a:t>11-14/0072r0</a:t>
            </a:r>
            <a:r>
              <a:rPr lang="en-GB" altLang="ko-KR" dirty="0"/>
              <a:t>? </a:t>
            </a:r>
            <a:endParaRPr lang="en-GB" altLang="ko-KR" dirty="0" smtClean="0"/>
          </a:p>
          <a:p>
            <a:pPr lvl="1"/>
            <a:r>
              <a:rPr lang="en-GB" altLang="ko-KR" dirty="0"/>
              <a:t>Unanimously passed</a:t>
            </a:r>
          </a:p>
          <a:p>
            <a:pPr lvl="1"/>
            <a:endParaRPr lang="en-GB" altLang="ko-KR" dirty="0" smtClean="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42</a:t>
            </a:fld>
            <a:endParaRPr lang="en-US"/>
          </a:p>
        </p:txBody>
      </p:sp>
    </p:spTree>
    <p:extLst>
      <p:ext uri="{BB962C8B-B14F-4D97-AF65-F5344CB8AC3E}">
        <p14:creationId xmlns:p14="http://schemas.microsoft.com/office/powerpoint/2010/main" val="8235033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16</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1188, 1189, 1190, 1191, 1192, 1193, 1716, 1717, 2311, 2312, 2488, 2489, 2508, 2509 </a:t>
            </a:r>
            <a:r>
              <a:rPr lang="en-GB" altLang="ko-KR" dirty="0" smtClean="0"/>
              <a:t>as </a:t>
            </a:r>
            <a:r>
              <a:rPr lang="en-GB" altLang="ko-KR" dirty="0"/>
              <a:t>shown in </a:t>
            </a:r>
            <a:r>
              <a:rPr lang="en-GB" altLang="ko-KR" dirty="0" smtClean="0"/>
              <a:t>11-14/0074r0</a:t>
            </a:r>
            <a:r>
              <a:rPr lang="en-GB" altLang="ko-KR" dirty="0"/>
              <a:t>? </a:t>
            </a:r>
            <a:endParaRPr lang="en-GB" altLang="ko-KR" dirty="0" smtClean="0"/>
          </a:p>
          <a:p>
            <a:pPr lvl="1"/>
            <a:r>
              <a:rPr lang="en-GB" altLang="ko-KR" dirty="0"/>
              <a:t>Unanimously passed </a:t>
            </a:r>
            <a:endParaRPr lang="en-GB" altLang="ko-KR" dirty="0" smtClean="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43</a:t>
            </a:fld>
            <a:endParaRPr lang="en-US"/>
          </a:p>
        </p:txBody>
      </p:sp>
    </p:spTree>
    <p:extLst>
      <p:ext uri="{BB962C8B-B14F-4D97-AF65-F5344CB8AC3E}">
        <p14:creationId xmlns:p14="http://schemas.microsoft.com/office/powerpoint/2010/main" val="35040731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17</a:t>
            </a:r>
            <a:endParaRPr lang="ko-KR" altLang="en-US" dirty="0"/>
          </a:p>
        </p:txBody>
      </p:sp>
      <p:sp>
        <p:nvSpPr>
          <p:cNvPr id="3" name="내용 개체 틀 2"/>
          <p:cNvSpPr>
            <a:spLocks noGrp="1"/>
          </p:cNvSpPr>
          <p:nvPr>
            <p:ph idx="1"/>
          </p:nvPr>
        </p:nvSpPr>
        <p:spPr>
          <a:xfrm>
            <a:off x="685800" y="1981200"/>
            <a:ext cx="7772400" cy="4114800"/>
          </a:xfrm>
        </p:spPr>
        <p:txBody>
          <a:bodyPr/>
          <a:lstStyle/>
          <a:p>
            <a:r>
              <a:rPr lang="en-GB" altLang="ko-KR" dirty="0" smtClean="0"/>
              <a:t>Do </a:t>
            </a:r>
            <a:r>
              <a:rPr lang="en-GB" altLang="ko-KR" dirty="0"/>
              <a:t>you accept the comment resolution for CID </a:t>
            </a:r>
            <a:r>
              <a:rPr lang="en-GB" altLang="ko-KR" dirty="0" smtClean="0"/>
              <a:t>1129, 1130, 1131, 1253, 1254, 1255, 1256, 1257, 1422, 1527, 1528, 1955, 1956, 1957, 2148, 2297, 2298, 2567, 2916, 2917, 2934, 2935, 2937, 2951, 2959, 2960, 2961, 2967 as shown in 11-14/0090r3? </a:t>
            </a:r>
          </a:p>
          <a:p>
            <a:pPr lvl="1"/>
            <a:r>
              <a:rPr lang="en-GB" altLang="ko-KR" dirty="0"/>
              <a:t>Unanimously passed </a:t>
            </a:r>
          </a:p>
          <a:p>
            <a:pPr lvl="1"/>
            <a:endParaRPr lang="en-GB" altLang="ko-KR" dirty="0"/>
          </a:p>
          <a:p>
            <a:endParaRPr lang="en-GB" altLang="ko-KR" dirty="0" smtClean="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44</a:t>
            </a:fld>
            <a:endParaRPr lang="en-US"/>
          </a:p>
        </p:txBody>
      </p:sp>
    </p:spTree>
    <p:extLst>
      <p:ext uri="{BB962C8B-B14F-4D97-AF65-F5344CB8AC3E}">
        <p14:creationId xmlns:p14="http://schemas.microsoft.com/office/powerpoint/2010/main" val="15912851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18</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a:t>
            </a:r>
            <a:r>
              <a:rPr lang="en-GB" altLang="ko-KR" dirty="0" smtClean="0"/>
              <a:t>for CID </a:t>
            </a:r>
            <a:r>
              <a:rPr lang="en-GB" altLang="ko-KR" dirty="0"/>
              <a:t>1056, 1057, </a:t>
            </a:r>
            <a:r>
              <a:rPr lang="en-GB" altLang="ko-KR" dirty="0" smtClean="0"/>
              <a:t>2920 </a:t>
            </a:r>
            <a:r>
              <a:rPr lang="en-GB" altLang="ko-KR" dirty="0"/>
              <a:t>as shown in </a:t>
            </a:r>
            <a:r>
              <a:rPr lang="en-GB" altLang="ko-KR" dirty="0" smtClean="0"/>
              <a:t>11-14/0103r1?</a:t>
            </a:r>
          </a:p>
          <a:p>
            <a:pPr lvl="1"/>
            <a:r>
              <a:rPr lang="en-GB" altLang="ko-KR" dirty="0"/>
              <a:t>Unanimously passed </a:t>
            </a:r>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45</a:t>
            </a:fld>
            <a:endParaRPr lang="en-US"/>
          </a:p>
        </p:txBody>
      </p:sp>
    </p:spTree>
    <p:extLst>
      <p:ext uri="{BB962C8B-B14F-4D97-AF65-F5344CB8AC3E}">
        <p14:creationId xmlns:p14="http://schemas.microsoft.com/office/powerpoint/2010/main" val="7542171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19</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a:t>
            </a:r>
            <a:r>
              <a:rPr lang="en-GB" altLang="ko-KR" dirty="0" smtClean="0"/>
              <a:t>CID 1059</a:t>
            </a:r>
            <a:r>
              <a:rPr lang="en-GB" altLang="ko-KR" dirty="0"/>
              <a:t>, 1060, 1061, 1062, 1063, 1064, 1065, 1066, 1067, 1068, 1069, </a:t>
            </a:r>
            <a:r>
              <a:rPr lang="en-GB" altLang="ko-KR" dirty="0" smtClean="0"/>
              <a:t>2921 as </a:t>
            </a:r>
            <a:r>
              <a:rPr lang="en-GB" altLang="ko-KR" dirty="0"/>
              <a:t>shown in </a:t>
            </a:r>
            <a:r>
              <a:rPr lang="en-GB" altLang="ko-KR" dirty="0" smtClean="0"/>
              <a:t>11-14/0104r1?</a:t>
            </a:r>
          </a:p>
          <a:p>
            <a:pPr lvl="1"/>
            <a:r>
              <a:rPr lang="en-GB" altLang="ko-KR" dirty="0"/>
              <a:t>Unanimously passed </a:t>
            </a:r>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46</a:t>
            </a:fld>
            <a:endParaRPr lang="en-US"/>
          </a:p>
        </p:txBody>
      </p:sp>
    </p:spTree>
    <p:extLst>
      <p:ext uri="{BB962C8B-B14F-4D97-AF65-F5344CB8AC3E}">
        <p14:creationId xmlns:p14="http://schemas.microsoft.com/office/powerpoint/2010/main" val="126282026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20</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a:t>
            </a:r>
            <a:r>
              <a:rPr lang="en-GB" altLang="ko-KR" dirty="0" smtClean="0"/>
              <a:t>1019</a:t>
            </a:r>
            <a:r>
              <a:rPr lang="en-GB" altLang="ko-KR" dirty="0"/>
              <a:t>, 1020, 1021, 1022, 1023, 1024, 1366, 1823, 2062, 2064, 2082, 2329, 2363, 2364, 2365, 2366, 2367, 2368, 2369, 2696, 2697, 2698, 2837, 2838, 2973, 2974, 2975, </a:t>
            </a:r>
            <a:r>
              <a:rPr lang="en-GB" altLang="ko-KR" dirty="0" smtClean="0"/>
              <a:t>2976 as shown </a:t>
            </a:r>
            <a:r>
              <a:rPr lang="en-GB" altLang="ko-KR" dirty="0"/>
              <a:t>in </a:t>
            </a:r>
            <a:r>
              <a:rPr lang="en-GB" altLang="ko-KR" dirty="0" smtClean="0"/>
              <a:t>11-14/0105r2</a:t>
            </a:r>
            <a:r>
              <a:rPr lang="en-GB" altLang="ko-KR" dirty="0" smtClean="0"/>
              <a:t>?</a:t>
            </a:r>
          </a:p>
          <a:p>
            <a:pPr lvl="1"/>
            <a:r>
              <a:rPr lang="en-GB" altLang="ko-KR" dirty="0"/>
              <a:t>Unanimously passed </a:t>
            </a:r>
            <a:endParaRPr lang="ko-KR" altLang="en-US" dirty="0"/>
          </a:p>
          <a:p>
            <a:pPr lvl="1"/>
            <a:endParaRPr lang="en-GB" altLang="ko-KR" dirty="0" smtClean="0"/>
          </a:p>
          <a:p>
            <a:endParaRPr lang="en-GB" altLang="ko-KR" dirty="0" smtClean="0"/>
          </a:p>
          <a:p>
            <a:pPr lvl="1"/>
            <a:endParaRPr lang="ko-KR" altLang="en-US"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47</a:t>
            </a:fld>
            <a:endParaRPr lang="en-US"/>
          </a:p>
        </p:txBody>
      </p:sp>
    </p:spTree>
    <p:extLst>
      <p:ext uri="{BB962C8B-B14F-4D97-AF65-F5344CB8AC3E}">
        <p14:creationId xmlns:p14="http://schemas.microsoft.com/office/powerpoint/2010/main" val="10635254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21</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1552, 1884, 2911, </a:t>
            </a:r>
            <a:r>
              <a:rPr lang="en-GB" altLang="ko-KR" dirty="0" smtClean="0"/>
              <a:t>2946 as </a:t>
            </a:r>
            <a:r>
              <a:rPr lang="en-GB" altLang="ko-KR" dirty="0"/>
              <a:t>shown in </a:t>
            </a:r>
            <a:r>
              <a:rPr lang="en-GB" altLang="ko-KR" dirty="0" smtClean="0"/>
              <a:t>11-14/0102r0?</a:t>
            </a:r>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48</a:t>
            </a:fld>
            <a:endParaRPr lang="en-US"/>
          </a:p>
        </p:txBody>
      </p:sp>
    </p:spTree>
    <p:extLst>
      <p:ext uri="{BB962C8B-B14F-4D97-AF65-F5344CB8AC3E}">
        <p14:creationId xmlns:p14="http://schemas.microsoft.com/office/powerpoint/2010/main" val="167750210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22</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1476, 1477, </a:t>
            </a:r>
            <a:r>
              <a:rPr lang="en-GB" altLang="ko-KR" dirty="0" smtClean="0"/>
              <a:t>1973, 1206</a:t>
            </a:r>
            <a:r>
              <a:rPr lang="en-GB" altLang="ko-KR" dirty="0"/>
              <a:t>, 1207, 1478, 2128, 1974, </a:t>
            </a:r>
            <a:r>
              <a:rPr lang="en-GB" altLang="ko-KR" dirty="0" smtClean="0"/>
              <a:t>2749, 1803</a:t>
            </a:r>
            <a:r>
              <a:rPr lang="en-GB" altLang="ko-KR" dirty="0"/>
              <a:t>, 1479, 1774, 1778, 1802, 1975, 2021, 2022, 2459, 2462, </a:t>
            </a:r>
            <a:r>
              <a:rPr lang="en-GB" altLang="ko-KR" dirty="0" smtClean="0"/>
              <a:t>2852 as </a:t>
            </a:r>
            <a:r>
              <a:rPr lang="en-GB" altLang="ko-KR" dirty="0"/>
              <a:t>shown in </a:t>
            </a:r>
            <a:r>
              <a:rPr lang="en-GB" altLang="ko-KR" dirty="0" smtClean="0"/>
              <a:t>11-14/0075r0</a:t>
            </a:r>
            <a:r>
              <a:rPr lang="en-GB" altLang="ko-KR" dirty="0"/>
              <a:t>? </a:t>
            </a:r>
            <a:endParaRPr lang="en-GB" altLang="ko-KR" dirty="0" smtClean="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49</a:t>
            </a:fld>
            <a:endParaRPr lang="en-US"/>
          </a:p>
        </p:txBody>
      </p:sp>
    </p:spTree>
    <p:extLst>
      <p:ext uri="{BB962C8B-B14F-4D97-AF65-F5344CB8AC3E}">
        <p14:creationId xmlns:p14="http://schemas.microsoft.com/office/powerpoint/2010/main" val="1335698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Call for </a:t>
            </a:r>
            <a:r>
              <a:rPr lang="en-US" altLang="ko-KR" dirty="0" err="1"/>
              <a:t>TGah</a:t>
            </a:r>
            <a:r>
              <a:rPr lang="en-US" altLang="ko-KR" dirty="0"/>
              <a:t> chair </a:t>
            </a:r>
            <a:r>
              <a:rPr lang="en-US" altLang="ko-KR" dirty="0" smtClean="0"/>
              <a:t>nomination</a:t>
            </a:r>
            <a:endParaRPr lang="ko-KR" altLang="en-US" dirty="0"/>
          </a:p>
        </p:txBody>
      </p:sp>
      <p:sp>
        <p:nvSpPr>
          <p:cNvPr id="3" name="내용 개체 틀 2"/>
          <p:cNvSpPr>
            <a:spLocks noGrp="1"/>
          </p:cNvSpPr>
          <p:nvPr>
            <p:ph idx="1"/>
          </p:nvPr>
        </p:nvSpPr>
        <p:spPr/>
        <p:txBody>
          <a:bodyPr/>
          <a:lstStyle/>
          <a:p>
            <a:r>
              <a:rPr lang="en-US" altLang="ko-KR" dirty="0" smtClean="0"/>
              <a:t>WG chair have issued a call for </a:t>
            </a:r>
            <a:r>
              <a:rPr lang="en-US" altLang="ko-KR" dirty="0" err="1" smtClean="0"/>
              <a:t>TGah</a:t>
            </a:r>
            <a:r>
              <a:rPr lang="en-US" altLang="ko-KR" dirty="0" smtClean="0"/>
              <a:t> chair </a:t>
            </a:r>
          </a:p>
          <a:p>
            <a:pPr lvl="1"/>
            <a:r>
              <a:rPr lang="en-US" altLang="ko-KR" dirty="0" smtClean="0"/>
              <a:t>Current nominees : </a:t>
            </a:r>
            <a:r>
              <a:rPr lang="en-US" altLang="ko-KR" dirty="0" err="1" smtClean="0"/>
              <a:t>Yongho</a:t>
            </a:r>
            <a:r>
              <a:rPr lang="en-US" altLang="ko-KR" dirty="0" smtClean="0"/>
              <a:t> </a:t>
            </a:r>
            <a:r>
              <a:rPr lang="en-US" altLang="ko-KR" dirty="0" err="1" smtClean="0"/>
              <a:t>Seok</a:t>
            </a:r>
            <a:r>
              <a:rPr lang="en-US" altLang="ko-KR" dirty="0" smtClean="0"/>
              <a:t> (LG Electronics) </a:t>
            </a:r>
          </a:p>
          <a:p>
            <a:pPr lvl="1"/>
            <a:endParaRPr lang="en-US" altLang="ko-KR" dirty="0"/>
          </a:p>
          <a:p>
            <a:r>
              <a:rPr lang="en-US" altLang="ko-KR" dirty="0" smtClean="0"/>
              <a:t>The election process will start on Wednesday AM1</a:t>
            </a:r>
          </a:p>
          <a:p>
            <a:pPr lvl="1"/>
            <a:r>
              <a:rPr lang="en-US" altLang="ko-KR" dirty="0"/>
              <a:t>Nomination will be </a:t>
            </a:r>
            <a:r>
              <a:rPr lang="en-US" altLang="ko-KR" dirty="0" smtClean="0"/>
              <a:t>closed at that session. </a:t>
            </a:r>
          </a:p>
          <a:p>
            <a:pPr lvl="1"/>
            <a:r>
              <a:rPr lang="en-US" altLang="ko-KR" dirty="0" smtClean="0"/>
              <a:t>That session will be run by the WG officer. </a:t>
            </a:r>
          </a:p>
          <a:p>
            <a:pPr lvl="1"/>
            <a:r>
              <a:rPr lang="en-US" altLang="ko-KR" dirty="0" smtClean="0"/>
              <a:t>If two or more candidates are nominated, one candidate of them is appointed by the election.</a:t>
            </a:r>
          </a:p>
          <a:p>
            <a:pPr lvl="1"/>
            <a:r>
              <a:rPr lang="en-US" altLang="ko-KR" dirty="0" smtClean="0"/>
              <a:t>If one candidate is nominated, that candidate is appointed by unanimously consents.</a:t>
            </a:r>
          </a:p>
          <a:p>
            <a:pPr marL="457200" lvl="1" indent="0">
              <a:buNone/>
            </a:pPr>
            <a:r>
              <a:rPr lang="en-US" altLang="ko-KR" sz="1800" dirty="0" smtClean="0"/>
              <a:t>Note) It is still necessary to re-elect TG leadership in May meeting.</a:t>
            </a:r>
            <a:endParaRPr lang="en-US" altLang="ko-KR" dirty="0" smtClean="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19740349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solidFill>
                  <a:schemeClr val="bg2"/>
                </a:solidFill>
              </a:rPr>
              <a:t>LB200-PHY-Resolution-Clause-24_3_6 (11-14/0060r0, Ken)</a:t>
            </a:r>
          </a:p>
          <a:p>
            <a:pPr lvl="1"/>
            <a:r>
              <a:rPr lang="en-US" altLang="ko-KR" dirty="0" smtClean="0">
                <a:solidFill>
                  <a:schemeClr val="bg2"/>
                </a:solidFill>
              </a:rPr>
              <a:t>LB200 </a:t>
            </a:r>
            <a:r>
              <a:rPr lang="en-US" altLang="ko-KR" dirty="0">
                <a:solidFill>
                  <a:schemeClr val="bg2"/>
                </a:solidFill>
              </a:rPr>
              <a:t>PHY CID Resolutions for 24.3.8 </a:t>
            </a:r>
            <a:r>
              <a:rPr lang="en-US" altLang="ko-KR" dirty="0" smtClean="0">
                <a:solidFill>
                  <a:schemeClr val="bg2"/>
                </a:solidFill>
              </a:rPr>
              <a:t>(11-14/0108r0, Eugene)</a:t>
            </a:r>
          </a:p>
          <a:p>
            <a:pPr lvl="1"/>
            <a:r>
              <a:rPr lang="en-US" altLang="ko-KR" dirty="0">
                <a:solidFill>
                  <a:schemeClr val="bg2"/>
                </a:solidFill>
              </a:rPr>
              <a:t>LB200 PHY CID Resolutions for 24.3.18.5 (11-14/0109r0, Eugene)</a:t>
            </a:r>
            <a:endParaRPr lang="en-US" altLang="ko-KR" dirty="0" smtClean="0"/>
          </a:p>
          <a:p>
            <a:pPr lvl="1"/>
            <a:r>
              <a:rPr lang="en-US" altLang="ko-KR" dirty="0" err="1" smtClean="0">
                <a:solidFill>
                  <a:schemeClr val="bg2"/>
                </a:solidFill>
              </a:rPr>
              <a:t>Tx</a:t>
            </a:r>
            <a:r>
              <a:rPr lang="en-US" altLang="ko-KR" dirty="0" smtClean="0">
                <a:solidFill>
                  <a:schemeClr val="bg2"/>
                </a:solidFill>
              </a:rPr>
              <a:t> </a:t>
            </a:r>
            <a:r>
              <a:rPr lang="en-US" altLang="ko-KR" dirty="0">
                <a:solidFill>
                  <a:schemeClr val="bg2"/>
                </a:solidFill>
              </a:rPr>
              <a:t>Reference </a:t>
            </a:r>
            <a:r>
              <a:rPr lang="en-US" altLang="ko-KR" dirty="0" smtClean="0">
                <a:solidFill>
                  <a:schemeClr val="bg2"/>
                </a:solidFill>
              </a:rPr>
              <a:t>Code (11-14/0115r0, </a:t>
            </a:r>
            <a:r>
              <a:rPr lang="en-US" altLang="ko-KR" dirty="0">
                <a:solidFill>
                  <a:schemeClr val="bg2"/>
                </a:solidFill>
              </a:rPr>
              <a:t>Eugene</a:t>
            </a:r>
            <a:r>
              <a:rPr lang="en-US" altLang="ko-KR" dirty="0" smtClean="0">
                <a:solidFill>
                  <a:schemeClr val="bg2"/>
                </a:solidFill>
              </a:rPr>
              <a:t>)</a:t>
            </a:r>
          </a:p>
          <a:p>
            <a:pPr lvl="1"/>
            <a:r>
              <a:rPr lang="en-US" altLang="ko-KR" dirty="0">
                <a:solidFill>
                  <a:schemeClr val="bg2"/>
                </a:solidFill>
              </a:rPr>
              <a:t>Comment </a:t>
            </a:r>
            <a:r>
              <a:rPr lang="en-US" altLang="ko-KR" dirty="0" err="1">
                <a:solidFill>
                  <a:schemeClr val="bg2"/>
                </a:solidFill>
              </a:rPr>
              <a:t>TGah</a:t>
            </a:r>
            <a:r>
              <a:rPr lang="en-US" altLang="ko-KR" dirty="0">
                <a:solidFill>
                  <a:schemeClr val="bg2"/>
                </a:solidFill>
              </a:rPr>
              <a:t> D1.0 Comment Resolutions for </a:t>
            </a:r>
            <a:r>
              <a:rPr lang="en-US" altLang="ko-KR" dirty="0" err="1">
                <a:solidFill>
                  <a:schemeClr val="bg2"/>
                </a:solidFill>
              </a:rPr>
              <a:t>Subclause</a:t>
            </a:r>
            <a:r>
              <a:rPr lang="en-US" altLang="ko-KR" dirty="0">
                <a:solidFill>
                  <a:schemeClr val="bg2"/>
                </a:solidFill>
              </a:rPr>
              <a:t> 8.4.1.6 (11-14/0033r1, Yuan)</a:t>
            </a:r>
          </a:p>
          <a:p>
            <a:pPr lvl="1"/>
            <a:r>
              <a:rPr lang="en-US" altLang="ko-KR" dirty="0">
                <a:solidFill>
                  <a:schemeClr val="bg2"/>
                </a:solidFill>
              </a:rPr>
              <a:t>LB 200 Comment Resolutions for </a:t>
            </a:r>
            <a:r>
              <a:rPr lang="en-US" altLang="ko-KR" dirty="0" err="1">
                <a:solidFill>
                  <a:schemeClr val="bg2"/>
                </a:solidFill>
              </a:rPr>
              <a:t>Subclause</a:t>
            </a:r>
            <a:r>
              <a:rPr lang="en-US" altLang="ko-KR" dirty="0">
                <a:solidFill>
                  <a:schemeClr val="bg2"/>
                </a:solidFill>
              </a:rPr>
              <a:t> 9.42.5 (11-14/0034r0, Yuan)</a:t>
            </a:r>
            <a:endParaRPr lang="en-US" altLang="ko-KR" dirty="0"/>
          </a:p>
          <a:p>
            <a:pPr lvl="1"/>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2808682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a:t>
            </a:r>
            <a:r>
              <a:rPr lang="en-US" altLang="ko-KR" dirty="0" smtClean="0"/>
              <a:t>Tuesday </a:t>
            </a:r>
            <a:r>
              <a:rPr lang="en-US" altLang="ko-KR" dirty="0"/>
              <a:t>AM1</a:t>
            </a:r>
            <a:r>
              <a:rPr lang="en-US" dirty="0" smtClean="0"/>
              <a:t>)</a:t>
            </a:r>
            <a:endParaRPr lang="en-US" dirty="0"/>
          </a:p>
        </p:txBody>
      </p:sp>
      <p:sp>
        <p:nvSpPr>
          <p:cNvPr id="3" name="Content Placeholder 2"/>
          <p:cNvSpPr>
            <a:spLocks noGrp="1"/>
          </p:cNvSpPr>
          <p:nvPr>
            <p:ph idx="1"/>
          </p:nvPr>
        </p:nvSpPr>
        <p:spPr/>
        <p:txBody>
          <a:bodyPr/>
          <a:lstStyle/>
          <a:p>
            <a:r>
              <a:rPr lang="en-US" dirty="0" smtClean="0"/>
              <a:t>MAC</a:t>
            </a:r>
          </a:p>
          <a:p>
            <a:pPr lvl="1"/>
            <a:r>
              <a:rPr lang="en-US" altLang="ko-KR" dirty="0" smtClean="0">
                <a:solidFill>
                  <a:schemeClr val="bg2"/>
                </a:solidFill>
              </a:rPr>
              <a:t>LB </a:t>
            </a:r>
            <a:r>
              <a:rPr lang="en-US" altLang="ko-KR" dirty="0">
                <a:solidFill>
                  <a:schemeClr val="bg2"/>
                </a:solidFill>
              </a:rPr>
              <a:t>200 comment resolution for </a:t>
            </a:r>
            <a:r>
              <a:rPr lang="en-US" altLang="ko-KR" dirty="0" smtClean="0">
                <a:solidFill>
                  <a:schemeClr val="bg2"/>
                </a:solidFill>
              </a:rPr>
              <a:t>8.4.2.170b (</a:t>
            </a:r>
            <a:r>
              <a:rPr lang="en-US" dirty="0" smtClean="0">
                <a:solidFill>
                  <a:schemeClr val="bg2"/>
                </a:solidFill>
              </a:rPr>
              <a:t>11-14/0035r0, Yuan) </a:t>
            </a:r>
          </a:p>
          <a:p>
            <a:pPr lvl="1"/>
            <a:r>
              <a:rPr lang="en-US" dirty="0" err="1" smtClean="0">
                <a:solidFill>
                  <a:schemeClr val="bg2"/>
                </a:solidFill>
              </a:rPr>
              <a:t>TGah</a:t>
            </a:r>
            <a:r>
              <a:rPr lang="en-US" dirty="0" smtClean="0">
                <a:solidFill>
                  <a:schemeClr val="bg2"/>
                </a:solidFill>
              </a:rPr>
              <a:t> </a:t>
            </a:r>
            <a:r>
              <a:rPr lang="en-US" dirty="0">
                <a:solidFill>
                  <a:schemeClr val="bg2"/>
                </a:solidFill>
              </a:rPr>
              <a:t>Comment Resolutions for </a:t>
            </a:r>
            <a:r>
              <a:rPr lang="en-US" dirty="0" err="1">
                <a:solidFill>
                  <a:schemeClr val="bg2"/>
                </a:solidFill>
              </a:rPr>
              <a:t>Subclause</a:t>
            </a:r>
            <a:r>
              <a:rPr lang="en-US" dirty="0">
                <a:solidFill>
                  <a:schemeClr val="bg2"/>
                </a:solidFill>
              </a:rPr>
              <a:t> 9.42.3 and </a:t>
            </a:r>
            <a:r>
              <a:rPr lang="en-US" dirty="0" smtClean="0">
                <a:solidFill>
                  <a:schemeClr val="bg2"/>
                </a:solidFill>
              </a:rPr>
              <a:t>9.42.4 (11-14/0054r0, </a:t>
            </a:r>
            <a:r>
              <a:rPr lang="en-US" dirty="0" err="1" smtClean="0">
                <a:solidFill>
                  <a:schemeClr val="bg2"/>
                </a:solidFill>
              </a:rPr>
              <a:t>Shoukang</a:t>
            </a:r>
            <a:r>
              <a:rPr lang="en-US" dirty="0" smtClean="0">
                <a:solidFill>
                  <a:schemeClr val="bg2"/>
                </a:solidFill>
              </a:rPr>
              <a:t>) </a:t>
            </a:r>
          </a:p>
          <a:p>
            <a:pPr lvl="1"/>
            <a:r>
              <a:rPr lang="en-US" dirty="0" smtClean="0">
                <a:solidFill>
                  <a:schemeClr val="bg2"/>
                </a:solidFill>
              </a:rPr>
              <a:t>LB </a:t>
            </a:r>
            <a:r>
              <a:rPr lang="en-US" dirty="0">
                <a:solidFill>
                  <a:schemeClr val="bg2"/>
                </a:solidFill>
              </a:rPr>
              <a:t>200 Comment Resolutions for 10.3.8 and </a:t>
            </a:r>
            <a:r>
              <a:rPr lang="en-US" dirty="0" smtClean="0">
                <a:solidFill>
                  <a:schemeClr val="bg2"/>
                </a:solidFill>
              </a:rPr>
              <a:t>8.4.2.170m (11-14/0071r0, </a:t>
            </a:r>
            <a:r>
              <a:rPr lang="en-US" dirty="0" err="1" smtClean="0">
                <a:solidFill>
                  <a:schemeClr val="bg2"/>
                </a:solidFill>
              </a:rPr>
              <a:t>Shoukang</a:t>
            </a:r>
            <a:r>
              <a:rPr lang="en-US" dirty="0" smtClean="0">
                <a:solidFill>
                  <a:schemeClr val="bg2"/>
                </a:solidFill>
              </a:rPr>
              <a:t>)</a:t>
            </a:r>
          </a:p>
          <a:p>
            <a:pPr lvl="1"/>
            <a:r>
              <a:rPr lang="en-US" altLang="ko-KR" dirty="0">
                <a:solidFill>
                  <a:schemeClr val="bg2"/>
                </a:solidFill>
              </a:rPr>
              <a:t>lb200-cid-2165-comment-resolution (11-14/0069r0, </a:t>
            </a:r>
            <a:r>
              <a:rPr lang="en-US" altLang="ko-KR" dirty="0" err="1">
                <a:solidFill>
                  <a:schemeClr val="bg2"/>
                </a:solidFill>
              </a:rPr>
              <a:t>Yongho</a:t>
            </a:r>
            <a:r>
              <a:rPr lang="en-US" altLang="ko-KR" dirty="0">
                <a:solidFill>
                  <a:schemeClr val="bg2"/>
                </a:solidFill>
              </a:rPr>
              <a:t>)</a:t>
            </a:r>
          </a:p>
          <a:p>
            <a:pPr lvl="1"/>
            <a:r>
              <a:rPr lang="en-US" altLang="ko-KR" dirty="0">
                <a:solidFill>
                  <a:schemeClr val="bg2"/>
                </a:solidFill>
              </a:rPr>
              <a:t>lb200-clause-9-47-4-comment-resolution (11-14/0076r0, </a:t>
            </a:r>
            <a:r>
              <a:rPr lang="en-US" altLang="ko-KR" dirty="0" err="1">
                <a:solidFill>
                  <a:schemeClr val="bg2"/>
                </a:solidFill>
              </a:rPr>
              <a:t>Yongho</a:t>
            </a:r>
            <a:r>
              <a:rPr lang="en-US" altLang="ko-KR" dirty="0">
                <a:solidFill>
                  <a:schemeClr val="bg2"/>
                </a:solidFill>
              </a:rPr>
              <a:t>)</a:t>
            </a:r>
          </a:p>
          <a:p>
            <a:pPr lvl="1"/>
            <a:r>
              <a:rPr lang="en-US" altLang="ko-KR" dirty="0">
                <a:solidFill>
                  <a:schemeClr val="bg2"/>
                </a:solidFill>
              </a:rPr>
              <a:t>LB200-MAC-Resolution-10_47_2a (11-14/0037r0, Alfred</a:t>
            </a:r>
            <a:r>
              <a:rPr lang="en-US" altLang="ko-KR" dirty="0" smtClean="0">
                <a:solidFill>
                  <a:schemeClr val="bg2"/>
                </a:solidFill>
              </a:rPr>
              <a:t>)</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8509826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PM1)</a:t>
            </a:r>
            <a:endParaRPr lang="en-US" dirty="0"/>
          </a:p>
        </p:txBody>
      </p:sp>
      <p:sp>
        <p:nvSpPr>
          <p:cNvPr id="3" name="Content Placeholder 2"/>
          <p:cNvSpPr>
            <a:spLocks noGrp="1"/>
          </p:cNvSpPr>
          <p:nvPr>
            <p:ph idx="1"/>
          </p:nvPr>
        </p:nvSpPr>
        <p:spPr/>
        <p:txBody>
          <a:bodyPr/>
          <a:lstStyle/>
          <a:p>
            <a:r>
              <a:rPr lang="en-US" dirty="0" smtClean="0"/>
              <a:t>MAC</a:t>
            </a:r>
          </a:p>
          <a:p>
            <a:pPr lvl="1"/>
            <a:r>
              <a:rPr lang="en-US" altLang="ko-KR" dirty="0" smtClean="0">
                <a:solidFill>
                  <a:schemeClr val="bg2"/>
                </a:solidFill>
              </a:rPr>
              <a:t>MAC-Resolution-Clause-8_2_5 </a:t>
            </a:r>
            <a:r>
              <a:rPr lang="en-US" altLang="ko-KR" dirty="0">
                <a:solidFill>
                  <a:schemeClr val="bg2"/>
                </a:solidFill>
              </a:rPr>
              <a:t>(11-14/0038r1, Alfred</a:t>
            </a:r>
            <a:r>
              <a:rPr lang="en-US" altLang="ko-KR" dirty="0" smtClean="0">
                <a:solidFill>
                  <a:schemeClr val="bg2"/>
                </a:solidFill>
              </a:rPr>
              <a:t>)</a:t>
            </a:r>
          </a:p>
          <a:p>
            <a:pPr lvl="1"/>
            <a:r>
              <a:rPr lang="en-US" altLang="ko-KR" dirty="0" smtClean="0">
                <a:solidFill>
                  <a:schemeClr val="bg2"/>
                </a:solidFill>
              </a:rPr>
              <a:t>LB200-MAC-Resolution-Clause-8_3_4_2 </a:t>
            </a:r>
            <a:r>
              <a:rPr lang="en-US" altLang="ko-KR" dirty="0">
                <a:solidFill>
                  <a:schemeClr val="bg2"/>
                </a:solidFill>
              </a:rPr>
              <a:t>(11-14/0039r0, Alfred</a:t>
            </a:r>
            <a:r>
              <a:rPr lang="en-US" altLang="ko-KR" dirty="0" smtClean="0">
                <a:solidFill>
                  <a:schemeClr val="bg2"/>
                </a:solidFill>
              </a:rPr>
              <a:t>)</a:t>
            </a:r>
            <a:endParaRPr lang="en-US" altLang="ko-KR" sz="1800" dirty="0" smtClean="0">
              <a:solidFill>
                <a:schemeClr val="bg2"/>
              </a:solidFill>
            </a:endParaRPr>
          </a:p>
          <a:p>
            <a:pPr lvl="1"/>
            <a:r>
              <a:rPr lang="en-US" altLang="ko-KR" dirty="0" smtClean="0">
                <a:solidFill>
                  <a:schemeClr val="bg2"/>
                </a:solidFill>
              </a:rPr>
              <a:t>LB200-MAC-Resolution-Clause-8_7_4 (11-14/0040r0, Alfred) </a:t>
            </a:r>
          </a:p>
          <a:p>
            <a:pPr lvl="1"/>
            <a:r>
              <a:rPr lang="en-US" altLang="ko-KR" dirty="0">
                <a:solidFill>
                  <a:schemeClr val="bg2"/>
                </a:solidFill>
              </a:rPr>
              <a:t>LB200-MAC-Resolution-10_46 (11-14/0072r0, Alfred)</a:t>
            </a:r>
          </a:p>
          <a:p>
            <a:pPr lvl="1"/>
            <a:r>
              <a:rPr lang="en-US" altLang="ko-KR" dirty="0">
                <a:solidFill>
                  <a:schemeClr val="bg2"/>
                </a:solidFill>
              </a:rPr>
              <a:t>LB200-MAC-Resolution-Clause-9_3_2_9a (11-14/0074r0, Alfred</a:t>
            </a:r>
            <a:r>
              <a:rPr lang="en-US" altLang="ko-KR" dirty="0" smtClean="0">
                <a:solidFill>
                  <a:schemeClr val="bg2"/>
                </a:solidFill>
              </a:rPr>
              <a:t>)</a:t>
            </a:r>
          </a:p>
          <a:p>
            <a:pPr lvl="1"/>
            <a:r>
              <a:rPr lang="en-US" altLang="ko-KR" dirty="0">
                <a:solidFill>
                  <a:schemeClr val="bg2"/>
                </a:solidFill>
              </a:rPr>
              <a:t>LB 200 Comment Resolution for Clauses 8.4.2.170c and 9.45 (</a:t>
            </a:r>
            <a:r>
              <a:rPr lang="en-US" altLang="ko-KR" dirty="0" smtClean="0">
                <a:solidFill>
                  <a:schemeClr val="bg2"/>
                </a:solidFill>
              </a:rPr>
              <a:t>11-14/0090r2, </a:t>
            </a:r>
            <a:r>
              <a:rPr lang="en-US" altLang="ko-KR" dirty="0" err="1">
                <a:solidFill>
                  <a:schemeClr val="bg2"/>
                </a:solidFill>
              </a:rPr>
              <a:t>Chittabrata</a:t>
            </a:r>
            <a:r>
              <a:rPr lang="en-US" altLang="ko-KR" dirty="0" smtClean="0">
                <a:solidFill>
                  <a:schemeClr val="bg2"/>
                </a:solidFill>
              </a:rPr>
              <a:t>)</a:t>
            </a:r>
          </a:p>
          <a:p>
            <a:pPr lvl="1"/>
            <a:r>
              <a:rPr lang="en-US" altLang="ko-KR" dirty="0" smtClean="0">
                <a:solidFill>
                  <a:schemeClr val="accent1"/>
                </a:solidFill>
              </a:rPr>
              <a:t> </a:t>
            </a:r>
            <a:endParaRPr lang="en-US" altLang="ko-KR"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0927289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PM1</a:t>
            </a:r>
            <a:r>
              <a:rPr lang="en-US" altLang="ko-KR" dirty="0"/>
              <a:t>)</a:t>
            </a:r>
            <a:endParaRPr lang="en-US" dirty="0"/>
          </a:p>
        </p:txBody>
      </p:sp>
      <p:sp>
        <p:nvSpPr>
          <p:cNvPr id="3" name="Content Placeholder 2"/>
          <p:cNvSpPr>
            <a:spLocks noGrp="1"/>
          </p:cNvSpPr>
          <p:nvPr>
            <p:ph idx="1"/>
          </p:nvPr>
        </p:nvSpPr>
        <p:spPr/>
        <p:txBody>
          <a:bodyPr/>
          <a:lstStyle/>
          <a:p>
            <a:r>
              <a:rPr lang="en-US" dirty="0" smtClean="0"/>
              <a:t>MAC</a:t>
            </a:r>
          </a:p>
          <a:p>
            <a:pPr lvl="1"/>
            <a:r>
              <a:rPr lang="en-US" altLang="ko-KR" dirty="0" smtClean="0">
                <a:solidFill>
                  <a:schemeClr val="bg2"/>
                </a:solidFill>
              </a:rPr>
              <a:t>lb200-clause-9-47-and-9-47-1-comment-resolution </a:t>
            </a:r>
            <a:r>
              <a:rPr lang="en-US" altLang="ko-KR" dirty="0">
                <a:solidFill>
                  <a:schemeClr val="bg2"/>
                </a:solidFill>
              </a:rPr>
              <a:t>(11-14/0103r0, James)</a:t>
            </a:r>
          </a:p>
          <a:p>
            <a:pPr lvl="1"/>
            <a:r>
              <a:rPr lang="en-US" altLang="ko-KR" dirty="0">
                <a:solidFill>
                  <a:schemeClr val="bg2"/>
                </a:solidFill>
              </a:rPr>
              <a:t>lb200-clause-4-47-4-comment-resolution (11-14/0104r0, James)</a:t>
            </a:r>
          </a:p>
          <a:p>
            <a:pPr lvl="1"/>
            <a:r>
              <a:rPr lang="en-US" altLang="ko-KR" dirty="0" smtClean="0">
                <a:solidFill>
                  <a:schemeClr val="bg2"/>
                </a:solidFill>
              </a:rPr>
              <a:t>lb200-clause-4-16-comment-resolution (11-14/0105r0, James) </a:t>
            </a:r>
            <a:endParaRPr lang="en-US" altLang="ko-KR" dirty="0">
              <a:solidFill>
                <a:schemeClr val="bg2"/>
              </a:solidFill>
            </a:endParaRPr>
          </a:p>
          <a:p>
            <a:pPr lvl="1"/>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54965083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3770</TotalTime>
  <Words>2533</Words>
  <Application>Microsoft Office PowerPoint</Application>
  <PresentationFormat>화면 슬라이드 쇼(4:3)</PresentationFormat>
  <Paragraphs>447</Paragraphs>
  <Slides>49</Slides>
  <Notes>5</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49</vt:i4>
      </vt:variant>
    </vt:vector>
  </HeadingPairs>
  <TitlesOfParts>
    <vt:vector size="51" baseType="lpstr">
      <vt:lpstr>802-11-PathProtection</vt:lpstr>
      <vt:lpstr>Document</vt:lpstr>
      <vt:lpstr>IEEE 802.11ah Sub 1 GHz license-exempt operation Agenda for January 2014</vt:lpstr>
      <vt:lpstr>IEEE 802.11ah Agenda</vt:lpstr>
      <vt:lpstr>IEEE 802.11ah Agenda cont.</vt:lpstr>
      <vt:lpstr>IEEE 802.11ah Agenda cont.</vt:lpstr>
      <vt:lpstr>Call for TGah chair nomination</vt:lpstr>
      <vt:lpstr>Submissions (Monday PM1)</vt:lpstr>
      <vt:lpstr>Submissions (Tuesday AM1)</vt:lpstr>
      <vt:lpstr>Submissions (Tuesday PM1)</vt:lpstr>
      <vt:lpstr>Submissions (Tuesday PM1)</vt:lpstr>
      <vt:lpstr>Submissions cont. (Wednesday AM1)</vt:lpstr>
      <vt:lpstr>Submissions cont. (Wednesday AM1)</vt:lpstr>
      <vt:lpstr>Submissions cont. (Wednesday AM1)</vt:lpstr>
      <vt:lpstr>Submissions cont. (Wednesday AM1)</vt:lpstr>
      <vt:lpstr>Submissions cont. (Wednesday PM1)</vt:lpstr>
      <vt:lpstr>Submissions cont. (Thursday AM2)</vt:lpstr>
      <vt:lpstr>Submissions cont.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Pre-motion 1</vt:lpstr>
      <vt:lpstr>Pre-motion 2</vt:lpstr>
      <vt:lpstr>Pre-motion 3</vt:lpstr>
      <vt:lpstr>Pre-motion 4</vt:lpstr>
      <vt:lpstr>Pre-motion 5</vt:lpstr>
      <vt:lpstr>Pre-motion 6</vt:lpstr>
      <vt:lpstr>Pre-motion 7</vt:lpstr>
      <vt:lpstr>Pre-motion 8</vt:lpstr>
      <vt:lpstr>Pre-motion 9</vt:lpstr>
      <vt:lpstr>Pre-motion 10</vt:lpstr>
      <vt:lpstr>Pre-motion 11</vt:lpstr>
      <vt:lpstr>Pre-motion 12</vt:lpstr>
      <vt:lpstr>Pre-motion 13</vt:lpstr>
      <vt:lpstr>Pre-motion 14</vt:lpstr>
      <vt:lpstr>Pre-motion 15</vt:lpstr>
      <vt:lpstr>Pre-motion 16</vt:lpstr>
      <vt:lpstr>Pre-motion 17</vt:lpstr>
      <vt:lpstr>Pre-motion 18</vt:lpstr>
      <vt:lpstr>Pre-motion 19</vt:lpstr>
      <vt:lpstr>Pre-motion 20</vt:lpstr>
      <vt:lpstr>Pre-motion 21</vt:lpstr>
      <vt:lpstr>Pre-motion 22</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USER</cp:lastModifiedBy>
  <cp:revision>465</cp:revision>
  <cp:lastPrinted>1998-02-10T13:28:06Z</cp:lastPrinted>
  <dcterms:created xsi:type="dcterms:W3CDTF">2009-11-09T00:32:22Z</dcterms:created>
  <dcterms:modified xsi:type="dcterms:W3CDTF">2014-01-22T15:40:41Z</dcterms:modified>
</cp:coreProperties>
</file>