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3"/>
  </p:notesMasterIdLst>
  <p:handoutMasterIdLst>
    <p:handoutMasterId r:id="rId44"/>
  </p:handoutMasterIdLst>
  <p:sldIdLst>
    <p:sldId id="269" r:id="rId2"/>
    <p:sldId id="270" r:id="rId3"/>
    <p:sldId id="295" r:id="rId4"/>
    <p:sldId id="287" r:id="rId5"/>
    <p:sldId id="304" r:id="rId6"/>
    <p:sldId id="291" r:id="rId7"/>
    <p:sldId id="314" r:id="rId8"/>
    <p:sldId id="302" r:id="rId9"/>
    <p:sldId id="303" r:id="rId10"/>
    <p:sldId id="305" r:id="rId11"/>
    <p:sldId id="297" r:id="rId12"/>
    <p:sldId id="315" r:id="rId13"/>
    <p:sldId id="298" r:id="rId14"/>
    <p:sldId id="299" r:id="rId15"/>
    <p:sldId id="300" r:id="rId16"/>
    <p:sldId id="294" r:id="rId17"/>
    <p:sldId id="279" r:id="rId18"/>
    <p:sldId id="286" r:id="rId19"/>
    <p:sldId id="273" r:id="rId20"/>
    <p:sldId id="274" r:id="rId21"/>
    <p:sldId id="275" r:id="rId22"/>
    <p:sldId id="276" r:id="rId23"/>
    <p:sldId id="277" r:id="rId24"/>
    <p:sldId id="306" r:id="rId25"/>
    <p:sldId id="307" r:id="rId26"/>
    <p:sldId id="309" r:id="rId27"/>
    <p:sldId id="308" r:id="rId28"/>
    <p:sldId id="310" r:id="rId29"/>
    <p:sldId id="311" r:id="rId30"/>
    <p:sldId id="312" r:id="rId31"/>
    <p:sldId id="313" r:id="rId32"/>
    <p:sldId id="317" r:id="rId33"/>
    <p:sldId id="318" r:id="rId34"/>
    <p:sldId id="322" r:id="rId35"/>
    <p:sldId id="334" r:id="rId36"/>
    <p:sldId id="335" r:id="rId37"/>
    <p:sldId id="319" r:id="rId38"/>
    <p:sldId id="323" r:id="rId39"/>
    <p:sldId id="324" r:id="rId40"/>
    <p:sldId id="325" r:id="rId41"/>
    <p:sldId id="316" r:id="rId4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759" autoAdjust="0"/>
    <p:restoredTop sz="94671" autoAdjust="0"/>
  </p:normalViewPr>
  <p:slideViewPr>
    <p:cSldViewPr>
      <p:cViewPr varScale="1">
        <p:scale>
          <a:sx n="116" d="100"/>
          <a:sy n="116" d="100"/>
        </p:scale>
        <p:origin x="-2022"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60"/>
    </p:cViewPr>
  </p:sorter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19</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20</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23</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802.11-13/1527r6</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11/dcn/13/11-13-1483-00-00ah-november-2013-tgah-minutes.doc" TargetMode="External"/><Relationship Id="rId7" Type="http://schemas.openxmlformats.org/officeDocument/2006/relationships/hyperlink" Target="https://mentor.ieee.org/802.11/dcn/14/11-14-0098-00-00ah-january-15th-tgah-teleconference-minutes.doc"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mentor.ieee.org/802.11/dcn/14/11-14-0042-01-00ah-january-8th-tgah-teleconference-minutes.doc" TargetMode="External"/><Relationship Id="rId5" Type="http://schemas.openxmlformats.org/officeDocument/2006/relationships/hyperlink" Target="https://mentor.ieee.org/802.11/dcn/14/11-14-0007-00-00ah-december-18th-tgah-teleconference-minutes.doc" TargetMode="External"/><Relationship Id="rId4" Type="http://schemas.openxmlformats.org/officeDocument/2006/relationships/hyperlink" Target="https://mentor.ieee.org/802.11/dcn/13/11-13-1528-00-00ah-december-11th-tgah-teleconference-minutes.doc"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January 2014</a:t>
            </a:r>
            <a:endParaRPr lang="en-US" dirty="0" smtClean="0"/>
          </a:p>
        </p:txBody>
      </p:sp>
      <p:sp>
        <p:nvSpPr>
          <p:cNvPr id="1028"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January 2014</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2014-01-21</a:t>
            </a:r>
          </a:p>
        </p:txBody>
      </p:sp>
      <p:graphicFrame>
        <p:nvGraphicFramePr>
          <p:cNvPr id="1026" name="Object 11"/>
          <p:cNvGraphicFramePr>
            <a:graphicFrameLocks noChangeAspect="1"/>
          </p:cNvGraphicFramePr>
          <p:nvPr>
            <p:extLst>
              <p:ext uri="{D42A27DB-BD31-4B8C-83A1-F6EECF244321}">
                <p14:modId xmlns:p14="http://schemas.microsoft.com/office/powerpoint/2010/main" val="1381622836"/>
              </p:ext>
            </p:extLst>
          </p:nvPr>
        </p:nvGraphicFramePr>
        <p:xfrm>
          <a:off x="533400" y="2657475"/>
          <a:ext cx="7639050" cy="3638550"/>
        </p:xfrm>
        <a:graphic>
          <a:graphicData uri="http://schemas.openxmlformats.org/presentationml/2006/ole">
            <mc:AlternateContent xmlns:mc="http://schemas.openxmlformats.org/markup-compatibility/2006">
              <mc:Choice xmlns:v="urn:schemas-microsoft-com:vml" Requires="v">
                <p:oleObj spid="_x0000_s1284" name="Document" r:id="rId4" imgW="8687933" imgH="4145140" progId="Word.Document.8">
                  <p:embed/>
                </p:oleObj>
              </mc:Choice>
              <mc:Fallback>
                <p:oleObj name="Document" r:id="rId4" imgW="8687933" imgH="4145140" progId="Word.Document.8">
                  <p:embed/>
                  <p:pic>
                    <p:nvPicPr>
                      <p:cNvPr id="0" name="Picture 144"/>
                      <p:cNvPicPr>
                        <a:picLocks noChangeAspect="1" noChangeArrowheads="1"/>
                      </p:cNvPicPr>
                      <p:nvPr/>
                    </p:nvPicPr>
                    <p:blipFill>
                      <a:blip r:embed="rId5"/>
                      <a:srcRect/>
                      <a:stretch>
                        <a:fillRect/>
                      </a:stretch>
                    </p:blipFill>
                    <p:spPr bwMode="auto">
                      <a:xfrm>
                        <a:off x="533400" y="2657475"/>
                        <a:ext cx="7639050" cy="3638550"/>
                      </a:xfrm>
                      <a:prstGeom prst="rect">
                        <a:avLst/>
                      </a:prstGeom>
                      <a:noFill/>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a:t>
            </a:r>
            <a:r>
              <a:rPr lang="en-US" altLang="ko-KR" dirty="0" smtClean="0"/>
              <a:t>PM1</a:t>
            </a:r>
            <a:r>
              <a:rPr lang="en-US" altLang="ko-KR" dirty="0"/>
              <a:t>)</a:t>
            </a:r>
            <a:endParaRPr lang="en-US" dirty="0"/>
          </a:p>
        </p:txBody>
      </p:sp>
      <p:sp>
        <p:nvSpPr>
          <p:cNvPr id="3" name="Content Placeholder 2"/>
          <p:cNvSpPr>
            <a:spLocks noGrp="1"/>
          </p:cNvSpPr>
          <p:nvPr>
            <p:ph idx="1"/>
          </p:nvPr>
        </p:nvSpPr>
        <p:spPr/>
        <p:txBody>
          <a:bodyPr/>
          <a:lstStyle/>
          <a:p>
            <a:r>
              <a:rPr lang="en-US" dirty="0" smtClean="0"/>
              <a:t>MAC</a:t>
            </a:r>
          </a:p>
          <a:p>
            <a:pPr lvl="1"/>
            <a:r>
              <a:rPr lang="en-US" altLang="ko-KR" dirty="0"/>
              <a:t>comments resolution for section </a:t>
            </a:r>
            <a:r>
              <a:rPr lang="en-US" altLang="ko-KR" dirty="0" smtClean="0"/>
              <a:t>9.20.5.6 (11-14/0122r0, Chao-Chun) </a:t>
            </a:r>
          </a:p>
          <a:p>
            <a:pPr lvl="1"/>
            <a:r>
              <a:rPr lang="en-US" altLang="ko-KR" dirty="0" smtClean="0"/>
              <a:t>TBD (xxx, Chao-Chun)</a:t>
            </a:r>
          </a:p>
          <a:p>
            <a:pPr lvl="1"/>
            <a:r>
              <a:rPr lang="en-US" altLang="ko-KR" dirty="0" smtClean="0"/>
              <a:t>Comment </a:t>
            </a:r>
            <a:r>
              <a:rPr lang="en-US" altLang="ko-KR" dirty="0"/>
              <a:t>Resolution for </a:t>
            </a:r>
            <a:r>
              <a:rPr lang="en-US" altLang="ko-KR" dirty="0" err="1"/>
              <a:t>Subclause</a:t>
            </a:r>
            <a:r>
              <a:rPr lang="en-US" altLang="ko-KR" dirty="0"/>
              <a:t> 8.2.4.2 </a:t>
            </a:r>
            <a:r>
              <a:rPr lang="en-US" altLang="ko-KR" dirty="0" smtClean="0"/>
              <a:t>(11-14/0128r0, </a:t>
            </a:r>
            <a:r>
              <a:rPr lang="en-US" altLang="ko-KR" dirty="0" err="1" smtClean="0"/>
              <a:t>Liwen</a:t>
            </a:r>
            <a:r>
              <a:rPr lang="en-US" altLang="ko-KR" dirty="0" smtClean="0"/>
              <a:t>) </a:t>
            </a:r>
            <a:endParaRPr lang="en-US" altLang="ko-KR" dirty="0"/>
          </a:p>
          <a:p>
            <a:pPr lvl="1"/>
            <a:r>
              <a:rPr lang="en-US" altLang="ko-KR" dirty="0" smtClean="0"/>
              <a:t>Comment </a:t>
            </a:r>
            <a:r>
              <a:rPr lang="en-US" altLang="ko-KR" dirty="0"/>
              <a:t>Resolution for </a:t>
            </a:r>
            <a:r>
              <a:rPr lang="en-US" altLang="ko-KR" dirty="0" err="1"/>
              <a:t>Subclause</a:t>
            </a:r>
            <a:r>
              <a:rPr lang="en-US" altLang="ko-KR" dirty="0"/>
              <a:t> 8.2.4.1.2, 8.2.4.1.3, 8.2.4.1.4 </a:t>
            </a:r>
            <a:r>
              <a:rPr lang="en-US" altLang="ko-KR" dirty="0" smtClean="0"/>
              <a:t>(11-14/0126r0, </a:t>
            </a:r>
            <a:r>
              <a:rPr lang="en-US" altLang="ko-KR" dirty="0" err="1" smtClean="0"/>
              <a:t>Liwen</a:t>
            </a:r>
            <a:r>
              <a:rPr lang="en-US" altLang="ko-KR" dirty="0" smtClean="0"/>
              <a:t>) </a:t>
            </a:r>
            <a:endParaRPr lang="en-US" altLang="ko-KR" dirty="0"/>
          </a:p>
          <a:p>
            <a:pPr lvl="1"/>
            <a:r>
              <a:rPr lang="en-US" altLang="ko-KR" dirty="0" smtClean="0"/>
              <a:t>LB200 </a:t>
            </a:r>
            <a:r>
              <a:rPr lang="en-US" altLang="ko-KR" dirty="0"/>
              <a:t>MAC Comment Resolution Clause 8.2.4.1.11 </a:t>
            </a:r>
            <a:r>
              <a:rPr lang="en-US" altLang="ko-KR" dirty="0" smtClean="0"/>
              <a:t>(11-14/0125r0, </a:t>
            </a:r>
            <a:r>
              <a:rPr lang="en-US" altLang="ko-KR" dirty="0" err="1" smtClean="0"/>
              <a:t>Liwen</a:t>
            </a:r>
            <a:r>
              <a:rPr lang="en-US" altLang="ko-KR" dirty="0" smtClean="0"/>
              <a:t>)</a:t>
            </a:r>
          </a:p>
          <a:p>
            <a:pPr lvl="1"/>
            <a:r>
              <a:rPr lang="en-US" altLang="ko-KR" dirty="0" smtClean="0"/>
              <a:t>LB200 </a:t>
            </a:r>
            <a:r>
              <a:rPr lang="en-US" altLang="ko-KR" dirty="0"/>
              <a:t>MAC Resolution Clause 8.2.4.1.1 </a:t>
            </a:r>
            <a:r>
              <a:rPr lang="en-US" altLang="ko-KR" dirty="0" smtClean="0"/>
              <a:t>(11-14/0123r0, </a:t>
            </a:r>
            <a:r>
              <a:rPr lang="en-US" altLang="ko-KR" dirty="0" err="1" smtClean="0"/>
              <a:t>Liwen</a:t>
            </a:r>
            <a:r>
              <a:rPr lang="en-US" altLang="ko-KR" dirty="0" smtClean="0"/>
              <a:t>) </a:t>
            </a:r>
            <a:endParaRPr lang="en-US" altLang="ko-KR" dirty="0" smtClean="0"/>
          </a:p>
          <a:p>
            <a:pPr lvl="1"/>
            <a:r>
              <a:rPr lang="en-US" altLang="ko-KR" dirty="0" err="1" smtClean="0"/>
              <a:t>Multirate</a:t>
            </a:r>
            <a:r>
              <a:rPr lang="en-US" altLang="ko-KR" dirty="0" smtClean="0"/>
              <a:t> </a:t>
            </a:r>
            <a:r>
              <a:rPr lang="en-US" altLang="ko-KR" dirty="0"/>
              <a:t>Support </a:t>
            </a:r>
            <a:r>
              <a:rPr lang="en-US" altLang="ko-KR" dirty="0" smtClean="0"/>
              <a:t>(11-14/0139r0, Amin) </a:t>
            </a:r>
            <a:endParaRPr lang="en-US" altLang="ko-KR" dirty="0"/>
          </a:p>
          <a:p>
            <a:pPr lvl="1"/>
            <a:endParaRPr lang="en-US" altLang="ko-KR" dirty="0" smtClean="0"/>
          </a:p>
          <a:p>
            <a:pPr lvl="1"/>
            <a:endParaRPr lang="en-US" altLang="ko-KR" dirty="0"/>
          </a:p>
          <a:p>
            <a:pPr lvl="1"/>
            <a:endParaRPr lang="en-US" altLang="ko-KR" dirty="0" smtClean="0"/>
          </a:p>
          <a:p>
            <a:pPr lvl="1"/>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24503177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cont. </a:t>
            </a:r>
            <a:r>
              <a:rPr lang="en-US" altLang="ko-KR" dirty="0" smtClean="0"/>
              <a:t>(Wednesday AM1</a:t>
            </a:r>
            <a:r>
              <a:rPr lang="en-US" altLang="ko-KR" dirty="0"/>
              <a:t>)</a:t>
            </a:r>
            <a:endParaRPr lang="en-US" dirty="0"/>
          </a:p>
        </p:txBody>
      </p:sp>
      <p:sp>
        <p:nvSpPr>
          <p:cNvPr id="3" name="Content Placeholder 2"/>
          <p:cNvSpPr>
            <a:spLocks noGrp="1"/>
          </p:cNvSpPr>
          <p:nvPr>
            <p:ph idx="1"/>
          </p:nvPr>
        </p:nvSpPr>
        <p:spPr/>
        <p:txBody>
          <a:bodyPr/>
          <a:lstStyle/>
          <a:p>
            <a:r>
              <a:rPr lang="en-US" dirty="0"/>
              <a:t>Submissions made during conference calls and ready for motion on Wednesday </a:t>
            </a:r>
            <a:r>
              <a:rPr lang="en-US" dirty="0" smtClean="0"/>
              <a:t>AM1</a:t>
            </a:r>
          </a:p>
          <a:p>
            <a:pPr lvl="1"/>
            <a:r>
              <a:rPr lang="pt-BR" altLang="ko-KR" dirty="0" smtClean="0"/>
              <a:t>11-13/1515r2</a:t>
            </a:r>
            <a:r>
              <a:rPr lang="pt-BR" altLang="ko-KR" dirty="0"/>
              <a:t>, 11-13/1511r3, 11-13/1512r1, 11-13/1513r0, 11-13/1518r0, 11-13/1519r1, 11-13/1521r0, 11-13/1522r0, 11-13/1523r0, 11-13/1530r0, 11-13/1531r0, 11-14/0019r0, 11-14/0020r1, 11-14/0031r0, </a:t>
            </a:r>
            <a:r>
              <a:rPr lang="pt-BR" altLang="ko-KR" dirty="0" smtClean="0"/>
              <a:t>11-14-0021r1</a:t>
            </a:r>
            <a:endParaRPr lang="pt-BR" altLang="ko-KR" dirty="0"/>
          </a:p>
          <a:p>
            <a:endParaRPr lang="ko-KR" altLang="en-US" dirty="0"/>
          </a:p>
          <a:p>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21005769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cont. </a:t>
            </a:r>
            <a:r>
              <a:rPr lang="en-US" altLang="ko-KR" dirty="0" smtClean="0"/>
              <a:t>(Wednesday AM1</a:t>
            </a:r>
            <a:r>
              <a:rPr lang="en-US" altLang="ko-KR" dirty="0"/>
              <a:t>)</a:t>
            </a:r>
            <a:endParaRPr lang="en-US" dirty="0"/>
          </a:p>
        </p:txBody>
      </p:sp>
      <p:sp>
        <p:nvSpPr>
          <p:cNvPr id="3" name="Content Placeholder 2"/>
          <p:cNvSpPr>
            <a:spLocks noGrp="1"/>
          </p:cNvSpPr>
          <p:nvPr>
            <p:ph idx="1"/>
          </p:nvPr>
        </p:nvSpPr>
        <p:spPr/>
        <p:txBody>
          <a:bodyPr/>
          <a:lstStyle/>
          <a:p>
            <a:r>
              <a:rPr lang="en-US" altLang="ko-KR" dirty="0"/>
              <a:t>PHY and MAC</a:t>
            </a:r>
          </a:p>
          <a:p>
            <a:pPr lvl="1"/>
            <a:r>
              <a:rPr lang="en-US" altLang="ko-KR" dirty="0" smtClean="0"/>
              <a:t>Comment </a:t>
            </a:r>
            <a:r>
              <a:rPr lang="en-US" altLang="ko-KR" dirty="0"/>
              <a:t>Resolutions for Clauses 24.1&amp;24.3 – Part I (11-14/0121r0, </a:t>
            </a:r>
            <a:r>
              <a:rPr lang="en-US" altLang="ko-KR" dirty="0" err="1"/>
              <a:t>Hongyuan</a:t>
            </a:r>
            <a:r>
              <a:rPr lang="en-US" altLang="ko-KR" dirty="0"/>
              <a:t>)</a:t>
            </a:r>
          </a:p>
          <a:p>
            <a:pPr lvl="2"/>
            <a:r>
              <a:rPr lang="en-US" altLang="ko-KR" sz="1800" dirty="0"/>
              <a:t>The next PHY presentation is scheduled on Wednesday AM1 session</a:t>
            </a:r>
          </a:p>
          <a:p>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2176174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cont. </a:t>
            </a:r>
            <a:r>
              <a:rPr lang="en-US" altLang="ko-KR" dirty="0" smtClean="0"/>
              <a:t>(Wednesday PM1</a:t>
            </a:r>
            <a:r>
              <a:rPr lang="en-US" altLang="ko-KR" dirty="0"/>
              <a:t>)</a:t>
            </a:r>
            <a:endParaRPr lang="en-US" dirty="0"/>
          </a:p>
        </p:txBody>
      </p:sp>
      <p:sp>
        <p:nvSpPr>
          <p:cNvPr id="3" name="Content Placeholder 2"/>
          <p:cNvSpPr>
            <a:spLocks noGrp="1"/>
          </p:cNvSpPr>
          <p:nvPr>
            <p:ph idx="1"/>
          </p:nvPr>
        </p:nvSpPr>
        <p:spPr/>
        <p:txBody>
          <a:bodyPr/>
          <a:lstStyle/>
          <a:p>
            <a:r>
              <a:rPr lang="en-US" altLang="ko-KR" dirty="0" smtClean="0"/>
              <a:t>MAC</a:t>
            </a:r>
            <a:endParaRPr lang="en-US" altLang="ko-KR" dirty="0"/>
          </a:p>
          <a:p>
            <a:pPr lvl="1"/>
            <a:r>
              <a:rPr lang="en-US" altLang="ko-KR" dirty="0"/>
              <a:t>There is no PHY sub-group session because there is no remaining PHY submission </a:t>
            </a:r>
            <a:endParaRPr lang="en-US" altLang="ko-KR" dirty="0" smtClean="0"/>
          </a:p>
          <a:p>
            <a:pPr lvl="1"/>
            <a:r>
              <a:rPr lang="en-US" altLang="ko-KR" dirty="0" smtClean="0"/>
              <a:t>TBD</a:t>
            </a:r>
            <a:endParaRPr lang="en-US" altLang="ko-KR" dirty="0"/>
          </a:p>
          <a:p>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11795739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cont. </a:t>
            </a:r>
            <a:r>
              <a:rPr lang="en-US" altLang="ko-KR" dirty="0" smtClean="0"/>
              <a:t>(Thursday AM2)</a:t>
            </a:r>
            <a:endParaRPr lang="en-US" dirty="0"/>
          </a:p>
        </p:txBody>
      </p:sp>
      <p:sp>
        <p:nvSpPr>
          <p:cNvPr id="3" name="Content Placeholder 2"/>
          <p:cNvSpPr>
            <a:spLocks noGrp="1"/>
          </p:cNvSpPr>
          <p:nvPr>
            <p:ph idx="1"/>
          </p:nvPr>
        </p:nvSpPr>
        <p:spPr/>
        <p:txBody>
          <a:bodyPr/>
          <a:lstStyle/>
          <a:p>
            <a:r>
              <a:rPr lang="en-US" altLang="ko-KR" dirty="0" smtClean="0"/>
              <a:t>MAC</a:t>
            </a:r>
            <a:endParaRPr lang="en-US" altLang="ko-KR" dirty="0"/>
          </a:p>
          <a:p>
            <a:pPr lvl="1"/>
            <a:r>
              <a:rPr lang="en-US" dirty="0" smtClean="0"/>
              <a:t>TBD</a:t>
            </a:r>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11795739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cont. </a:t>
            </a:r>
            <a:r>
              <a:rPr lang="en-US" altLang="ko-KR" dirty="0" smtClean="0"/>
              <a:t>(Thursday PM2)</a:t>
            </a:r>
            <a:endParaRPr lang="en-US" dirty="0"/>
          </a:p>
        </p:txBody>
      </p:sp>
      <p:sp>
        <p:nvSpPr>
          <p:cNvPr id="3" name="Content Placeholder 2"/>
          <p:cNvSpPr>
            <a:spLocks noGrp="1"/>
          </p:cNvSpPr>
          <p:nvPr>
            <p:ph idx="1"/>
          </p:nvPr>
        </p:nvSpPr>
        <p:spPr/>
        <p:txBody>
          <a:bodyPr/>
          <a:lstStyle/>
          <a:p>
            <a:r>
              <a:rPr lang="en-US" altLang="ko-KR" dirty="0"/>
              <a:t>Submissions made during </a:t>
            </a:r>
            <a:r>
              <a:rPr lang="en-US" altLang="ko-KR" dirty="0" smtClean="0"/>
              <a:t>January F2F meeting </a:t>
            </a:r>
            <a:r>
              <a:rPr lang="en-US" altLang="ko-KR" dirty="0"/>
              <a:t>and ready for motion on </a:t>
            </a:r>
            <a:r>
              <a:rPr lang="en-US" altLang="ko-KR" dirty="0" smtClean="0"/>
              <a:t>Thursday PM2</a:t>
            </a:r>
            <a:endParaRPr lang="en-US" altLang="ko-KR" dirty="0"/>
          </a:p>
          <a:p>
            <a:pPr lvl="1"/>
            <a:r>
              <a:rPr lang="en-US" dirty="0" smtClean="0"/>
              <a:t>TBD</a:t>
            </a:r>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117957395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417140099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a:t>
            </a:r>
            <a:r>
              <a:rPr lang="en-US" dirty="0" smtClean="0"/>
              <a:t>time of </a:t>
            </a:r>
            <a:r>
              <a:rPr lang="en-US" dirty="0"/>
              <a:t>7 </a:t>
            </a:r>
            <a:r>
              <a:rPr lang="en-US" dirty="0" smtClean="0"/>
              <a:t>PM</a:t>
            </a:r>
          </a:p>
          <a:p>
            <a:pPr marL="1009650" lvl="1" indent="-609600"/>
            <a:endParaRPr lang="en-US" dirty="0" smtClean="0"/>
          </a:p>
          <a:p>
            <a:pPr marL="1009650" lvl="1" indent="-609600"/>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105933120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January 2014</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10"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meeting minutes</a:t>
            </a:r>
          </a:p>
          <a:p>
            <a:pPr marL="1009650" lvl="1" indent="-609600"/>
            <a:r>
              <a:rPr lang="en-US" dirty="0" smtClean="0"/>
              <a:t>November meeting minutes</a:t>
            </a:r>
          </a:p>
          <a:p>
            <a:pPr marL="1352550" lvl="2" indent="-609600"/>
            <a:r>
              <a:rPr lang="en-US" sz="1800" dirty="0">
                <a:hlinkClick r:id="rId3"/>
              </a:rPr>
              <a:t>https://</a:t>
            </a:r>
            <a:r>
              <a:rPr lang="en-US" sz="1800" dirty="0" smtClean="0">
                <a:hlinkClick r:id="rId3"/>
              </a:rPr>
              <a:t>mentor.ieee.org/802.11/dcn/13/11-13-1483-00-00ah-november-2013-tgah-minutes.doc</a:t>
            </a:r>
            <a:endParaRPr lang="en-US" sz="1800" dirty="0" smtClean="0"/>
          </a:p>
          <a:p>
            <a:pPr marL="1009650" lvl="1" indent="-609600"/>
            <a:r>
              <a:rPr lang="en-US" dirty="0"/>
              <a:t>C</a:t>
            </a:r>
            <a:r>
              <a:rPr lang="en-US" dirty="0" smtClean="0"/>
              <a:t>onference call minutes</a:t>
            </a:r>
          </a:p>
          <a:p>
            <a:pPr marL="1352550" lvl="2" indent="-609600"/>
            <a:r>
              <a:rPr lang="en-US" sz="1800" dirty="0">
                <a:hlinkClick r:id="rId4"/>
              </a:rPr>
              <a:t>https://</a:t>
            </a:r>
            <a:r>
              <a:rPr lang="en-US" sz="1800" dirty="0" smtClean="0">
                <a:hlinkClick r:id="rId4"/>
              </a:rPr>
              <a:t>mentor.ieee.org/802.11/dcn/13/11-13-1528-01-00ah-december-11th-tgah-teleconference-minutes.doc</a:t>
            </a:r>
            <a:endParaRPr lang="en-US" sz="1800" dirty="0" smtClean="0"/>
          </a:p>
          <a:p>
            <a:pPr marL="1352550" lvl="2" indent="-609600"/>
            <a:r>
              <a:rPr lang="en-US" sz="1800" dirty="0">
                <a:hlinkClick r:id="rId5"/>
              </a:rPr>
              <a:t>https://</a:t>
            </a:r>
            <a:r>
              <a:rPr lang="en-US" sz="1800" dirty="0" smtClean="0">
                <a:hlinkClick r:id="rId5"/>
              </a:rPr>
              <a:t>mentor.ieee.org/802.11/dcn/14/11-14-0007-00-00ah-december-18th-tgah-teleconference-minutes.doc</a:t>
            </a:r>
            <a:endParaRPr lang="en-US" sz="1800" dirty="0" smtClean="0"/>
          </a:p>
          <a:p>
            <a:pPr marL="1352550" lvl="2" indent="-609600"/>
            <a:r>
              <a:rPr lang="en-US" sz="1800" dirty="0">
                <a:hlinkClick r:id="rId6"/>
              </a:rPr>
              <a:t>https://</a:t>
            </a:r>
            <a:r>
              <a:rPr lang="en-US" sz="1800" dirty="0" smtClean="0">
                <a:hlinkClick r:id="rId6"/>
              </a:rPr>
              <a:t>mentor.ieee.org/802.11/dcn/14/11-14-0042-01-00ah-january-8th-tgah-teleconference-minutes.doc</a:t>
            </a:r>
            <a:endParaRPr lang="en-US" sz="1800" dirty="0" smtClean="0"/>
          </a:p>
          <a:p>
            <a:pPr marL="1352550" lvl="2" indent="-609600"/>
            <a:r>
              <a:rPr lang="en-US" sz="1800" dirty="0">
                <a:hlinkClick r:id="rId7"/>
              </a:rPr>
              <a:t>https://</a:t>
            </a:r>
            <a:r>
              <a:rPr lang="en-US" sz="1800" dirty="0" smtClean="0">
                <a:hlinkClick r:id="rId7"/>
              </a:rPr>
              <a:t>mentor.ieee.org/802.11/dcn/14/11-14-0098-00-00ah-january-15th-tgah-teleconference-minutes.doc</a:t>
            </a:r>
            <a:r>
              <a:rPr lang="en-US" sz="1800" dirty="0" smtClean="0"/>
              <a:t> </a:t>
            </a:r>
            <a:endParaRPr lang="en-US" dirty="0" smtClean="0"/>
          </a:p>
        </p:txBody>
      </p:sp>
      <p:sp>
        <p:nvSpPr>
          <p:cNvPr id="15364" name="Date Placeholder 3"/>
          <p:cNvSpPr>
            <a:spLocks noGrp="1"/>
          </p:cNvSpPr>
          <p:nvPr>
            <p:ph type="dt" sz="quarter" idx="10"/>
          </p:nvPr>
        </p:nvSpPr>
        <p:spPr>
          <a:noFill/>
        </p:spPr>
        <p:txBody>
          <a:bodyPr/>
          <a:lstStyle/>
          <a:p>
            <a:r>
              <a:rPr lang="en-US" smtClean="0"/>
              <a:t>January 2014</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January 2014</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January 2014</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8"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January 2014</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1081, 1082, 1083, 1084, 1085, 1380, 2123, 2400, 2402, 2404, 2728, </a:t>
            </a:r>
            <a:r>
              <a:rPr lang="en-GB" altLang="ko-KR" dirty="0" smtClean="0"/>
              <a:t>2777 as shown in 11-14/0033r1?</a:t>
            </a:r>
          </a:p>
          <a:p>
            <a:pPr lvl="1"/>
            <a:r>
              <a:rPr lang="en-GB" altLang="ko-KR" dirty="0" smtClean="0"/>
              <a:t>Unanimously passed </a:t>
            </a:r>
          </a:p>
          <a:p>
            <a:endParaRPr lang="en-GB" altLang="ko-KR"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Tree>
    <p:extLst>
      <p:ext uri="{BB962C8B-B14F-4D97-AF65-F5344CB8AC3E}">
        <p14:creationId xmlns:p14="http://schemas.microsoft.com/office/powerpoint/2010/main" val="26786759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1315, 1601, 1602, 1603 as shown in 11-14/0060r1?</a:t>
            </a:r>
          </a:p>
          <a:p>
            <a:pPr lvl="1"/>
            <a:r>
              <a:rPr lang="en-GB" altLang="ko-KR" dirty="0"/>
              <a:t>Unanimously </a:t>
            </a:r>
            <a:r>
              <a:rPr lang="en-GB" altLang="ko-KR" dirty="0" smtClean="0"/>
              <a:t>passed</a:t>
            </a:r>
            <a:r>
              <a:rPr lang="en-US" altLang="ko-KR" dirty="0" smtClean="0"/>
              <a:t> </a:t>
            </a:r>
          </a:p>
          <a:p>
            <a:pPr lvl="1"/>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Tree>
    <p:extLst>
      <p:ext uri="{BB962C8B-B14F-4D97-AF65-F5344CB8AC3E}">
        <p14:creationId xmlns:p14="http://schemas.microsoft.com/office/powerpoint/2010/main" val="30176393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3</a:t>
            </a:r>
            <a:endParaRPr lang="ko-KR" altLang="en-US" dirty="0"/>
          </a:p>
        </p:txBody>
      </p:sp>
      <p:sp>
        <p:nvSpPr>
          <p:cNvPr id="3" name="내용 개체 틀 2"/>
          <p:cNvSpPr>
            <a:spLocks noGrp="1"/>
          </p:cNvSpPr>
          <p:nvPr>
            <p:ph idx="1"/>
          </p:nvPr>
        </p:nvSpPr>
        <p:spPr/>
        <p:txBody>
          <a:bodyPr/>
          <a:lstStyle/>
          <a:p>
            <a:pPr lvl="0"/>
            <a:r>
              <a:rPr lang="en-GB" altLang="ko-KR" dirty="0"/>
              <a:t>Do you accept the comment resolution for </a:t>
            </a:r>
            <a:r>
              <a:rPr lang="en-GB" altLang="ko-KR" dirty="0" smtClean="0"/>
              <a:t>CID </a:t>
            </a:r>
            <a:r>
              <a:rPr lang="en-US" altLang="ko-KR" dirty="0" smtClean="0"/>
              <a:t>1318, 1319, 1320, 1321, 1322, 1323, 1324, 1567, 1568, 1572, 1610, 1611, 1612, 1613, 1614, 1761, 1762, 1765, 1766, 1767, 1768, 1769, 1770, 1782, 1783, </a:t>
            </a:r>
            <a:r>
              <a:rPr lang="en-US" altLang="ko-KR" strike="sngStrike" dirty="0" smtClean="0">
                <a:solidFill>
                  <a:schemeClr val="bg2"/>
                </a:solidFill>
              </a:rPr>
              <a:t>2005,</a:t>
            </a:r>
            <a:r>
              <a:rPr lang="en-US" altLang="ko-KR" dirty="0" smtClean="0"/>
              <a:t> 2073, 2074, 2092, 2171, 2281, 2694, 2695 </a:t>
            </a:r>
            <a:r>
              <a:rPr lang="en-GB" altLang="ko-KR" dirty="0"/>
              <a:t>as shown in </a:t>
            </a:r>
            <a:r>
              <a:rPr lang="en-GB" altLang="ko-KR" dirty="0" smtClean="0"/>
              <a:t>11-14/0108r1?</a:t>
            </a:r>
          </a:p>
          <a:p>
            <a:pPr lvl="1"/>
            <a:r>
              <a:rPr lang="en-GB" altLang="ko-KR" dirty="0"/>
              <a:t>Unanimously passed</a:t>
            </a:r>
            <a:r>
              <a:rPr lang="en-US" altLang="ko-KR" dirty="0"/>
              <a:t> </a:t>
            </a:r>
          </a:p>
          <a:p>
            <a:pPr lvl="0"/>
            <a:endParaRPr lang="ko-KR" altLang="ko-KR"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Tree>
    <p:extLst>
      <p:ext uri="{BB962C8B-B14F-4D97-AF65-F5344CB8AC3E}">
        <p14:creationId xmlns:p14="http://schemas.microsoft.com/office/powerpoint/2010/main" val="42530195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4</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CID </a:t>
            </a:r>
            <a:r>
              <a:rPr lang="en-US" altLang="ko-KR" dirty="0"/>
              <a:t>1569, 1570, 1571, 1583, 1623, 1775, 1776, 1777, 1792, 1793, 1794, 2172, 2460, 2461, 2692, 2693, </a:t>
            </a:r>
            <a:r>
              <a:rPr lang="en-US" altLang="ko-KR" dirty="0" smtClean="0"/>
              <a:t>2817 </a:t>
            </a:r>
            <a:r>
              <a:rPr lang="en-GB" altLang="ko-KR" dirty="0" smtClean="0"/>
              <a:t>as shown in 11-14/0109r1?</a:t>
            </a:r>
            <a:r>
              <a:rPr lang="en-US" altLang="ko-KR" dirty="0" smtClean="0"/>
              <a:t> </a:t>
            </a:r>
          </a:p>
          <a:p>
            <a:pPr lvl="1"/>
            <a:r>
              <a:rPr lang="en-GB" altLang="ko-KR" dirty="0"/>
              <a:t>Unanimously passed</a:t>
            </a:r>
            <a:r>
              <a:rPr lang="en-US" altLang="ko-KR" dirty="0"/>
              <a:t> </a:t>
            </a:r>
          </a:p>
          <a:p>
            <a:pPr lvl="1"/>
            <a:endParaRPr lang="en-US" altLang="ko-KR" dirty="0" smtClean="0"/>
          </a:p>
          <a:p>
            <a:endParaRPr lang="en-US" altLang="ko-KR"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27</a:t>
            </a:fld>
            <a:endParaRPr lang="en-US"/>
          </a:p>
        </p:txBody>
      </p:sp>
    </p:spTree>
    <p:extLst>
      <p:ext uri="{BB962C8B-B14F-4D97-AF65-F5344CB8AC3E}">
        <p14:creationId xmlns:p14="http://schemas.microsoft.com/office/powerpoint/2010/main" val="26568586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5</a:t>
            </a:r>
            <a:endParaRPr lang="ko-KR" altLang="en-US" dirty="0"/>
          </a:p>
        </p:txBody>
      </p:sp>
      <p:sp>
        <p:nvSpPr>
          <p:cNvPr id="3" name="내용 개체 틀 2"/>
          <p:cNvSpPr>
            <a:spLocks noGrp="1"/>
          </p:cNvSpPr>
          <p:nvPr>
            <p:ph idx="1"/>
          </p:nvPr>
        </p:nvSpPr>
        <p:spPr/>
        <p:txBody>
          <a:bodyPr/>
          <a:lstStyle/>
          <a:p>
            <a:r>
              <a:rPr lang="en-GB" altLang="ko-KR" dirty="0"/>
              <a:t>Do you accept the comment resolution for </a:t>
            </a:r>
            <a:r>
              <a:rPr lang="en-GB" altLang="ko-KR" dirty="0" smtClean="0"/>
              <a:t>CID </a:t>
            </a:r>
            <a:r>
              <a:rPr lang="en-GB" altLang="ko-KR" dirty="0"/>
              <a:t>1247, 1523 as shown in </a:t>
            </a:r>
            <a:r>
              <a:rPr lang="en-GB" altLang="ko-KR" dirty="0" smtClean="0"/>
              <a:t>11-14/0034r0?</a:t>
            </a:r>
          </a:p>
          <a:p>
            <a:pPr lvl="1"/>
            <a:r>
              <a:rPr lang="en-GB" altLang="ko-KR" dirty="0"/>
              <a:t>Unanimously passed</a:t>
            </a:r>
            <a:r>
              <a:rPr lang="en-US" altLang="ko-KR" dirty="0"/>
              <a:t> </a:t>
            </a:r>
          </a:p>
          <a:p>
            <a:pPr lvl="1"/>
            <a:endParaRPr lang="en-GB" altLang="ko-KR" dirty="0" smtClean="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28</a:t>
            </a:fld>
            <a:endParaRPr lang="en-US"/>
          </a:p>
        </p:txBody>
      </p:sp>
    </p:spTree>
    <p:extLst>
      <p:ext uri="{BB962C8B-B14F-4D97-AF65-F5344CB8AC3E}">
        <p14:creationId xmlns:p14="http://schemas.microsoft.com/office/powerpoint/2010/main" val="42452231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6</a:t>
            </a:r>
            <a:endParaRPr lang="ko-KR" altLang="en-US" dirty="0"/>
          </a:p>
        </p:txBody>
      </p:sp>
      <p:sp>
        <p:nvSpPr>
          <p:cNvPr id="3" name="내용 개체 틀 2"/>
          <p:cNvSpPr>
            <a:spLocks noGrp="1"/>
          </p:cNvSpPr>
          <p:nvPr>
            <p:ph idx="1"/>
          </p:nvPr>
        </p:nvSpPr>
        <p:spPr/>
        <p:txBody>
          <a:bodyPr/>
          <a:lstStyle/>
          <a:p>
            <a:r>
              <a:rPr lang="en-GB" altLang="ko-KR" dirty="0"/>
              <a:t>Do you accept the comment resolution for </a:t>
            </a:r>
            <a:r>
              <a:rPr lang="en-GB" altLang="ko-KR" dirty="0" smtClean="0"/>
              <a:t>CID </a:t>
            </a:r>
            <a:r>
              <a:rPr lang="en-US" altLang="ko-KR" dirty="0" smtClean="0"/>
              <a:t>1113</a:t>
            </a:r>
            <a:r>
              <a:rPr lang="en-US" altLang="ko-KR" dirty="0"/>
              <a:t>, 1114, 1115, 1116,  1118, 1119, 1120, 1121,  1123, 1124, 1125, 1126, 1127, 1128, 1386, 1387, 1625, 1702, 1968, 1969, 1970, 2235, 2236, 2237, 2238, </a:t>
            </a:r>
            <a:r>
              <a:rPr lang="en-US" altLang="ko-KR" dirty="0" smtClean="0"/>
              <a:t>2239, 2241</a:t>
            </a:r>
            <a:r>
              <a:rPr lang="en-US" altLang="ko-KR" dirty="0"/>
              <a:t>, 2584</a:t>
            </a:r>
            <a:r>
              <a:rPr lang="en-US" altLang="ko-KR" dirty="0" smtClean="0"/>
              <a:t>, 2585, </a:t>
            </a:r>
            <a:r>
              <a:rPr lang="en-US" altLang="ko-KR" dirty="0"/>
              <a:t>2730, 2731, 2732, 2808, 2888, 2889, 2890, 2891, 2892, 2893, </a:t>
            </a:r>
            <a:r>
              <a:rPr lang="en-US" altLang="ko-KR" dirty="0" smtClean="0"/>
              <a:t>2955 </a:t>
            </a:r>
            <a:r>
              <a:rPr lang="en-GB" altLang="ko-KR" dirty="0" smtClean="0"/>
              <a:t>as </a:t>
            </a:r>
            <a:r>
              <a:rPr lang="en-GB" altLang="ko-KR" dirty="0"/>
              <a:t>shown in </a:t>
            </a:r>
            <a:r>
              <a:rPr lang="en-GB" altLang="ko-KR" dirty="0" smtClean="0"/>
              <a:t>11-14/0035r1?</a:t>
            </a:r>
          </a:p>
          <a:p>
            <a:pPr lvl="1"/>
            <a:r>
              <a:rPr lang="en-GB" altLang="ko-KR" dirty="0"/>
              <a:t>Unanimously passed </a:t>
            </a:r>
          </a:p>
          <a:p>
            <a:pPr lvl="1"/>
            <a:endParaRPr lang="en-GB" altLang="ko-KR" dirty="0" smtClean="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29</a:t>
            </a:fld>
            <a:endParaRPr lang="en-US"/>
          </a:p>
        </p:txBody>
      </p:sp>
    </p:spTree>
    <p:extLst>
      <p:ext uri="{BB962C8B-B14F-4D97-AF65-F5344CB8AC3E}">
        <p14:creationId xmlns:p14="http://schemas.microsoft.com/office/powerpoint/2010/main" val="28342415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IEEE 802.11ah </a:t>
            </a:r>
            <a:r>
              <a:rPr lang="en-US" altLang="ko-KR" dirty="0" smtClean="0"/>
              <a:t>Agenda cont.</a:t>
            </a:r>
            <a:endParaRPr lang="ko-KR" altLang="en-US" dirty="0"/>
          </a:p>
        </p:txBody>
      </p:sp>
      <p:sp>
        <p:nvSpPr>
          <p:cNvPr id="3" name="내용 개체 틀 2"/>
          <p:cNvSpPr>
            <a:spLocks noGrp="1"/>
          </p:cNvSpPr>
          <p:nvPr>
            <p:ph idx="1"/>
          </p:nvPr>
        </p:nvSpPr>
        <p:spPr/>
        <p:txBody>
          <a:bodyPr/>
          <a:lstStyle/>
          <a:p>
            <a:pPr marL="609600" indent="-609600"/>
            <a:r>
              <a:rPr lang="en-US" altLang="ko-KR" dirty="0" smtClean="0"/>
              <a:t>Call </a:t>
            </a:r>
            <a:r>
              <a:rPr lang="en-US" altLang="ko-KR" dirty="0"/>
              <a:t>for </a:t>
            </a:r>
            <a:r>
              <a:rPr lang="en-US" altLang="ko-KR" dirty="0" err="1"/>
              <a:t>TGah</a:t>
            </a:r>
            <a:r>
              <a:rPr lang="en-US" altLang="ko-KR" dirty="0"/>
              <a:t> chair </a:t>
            </a:r>
            <a:r>
              <a:rPr lang="en-US" altLang="ko-KR" dirty="0" smtClean="0"/>
              <a:t>nomination </a:t>
            </a:r>
          </a:p>
          <a:p>
            <a:pPr marL="609600" indent="-609600"/>
            <a:r>
              <a:rPr lang="en-US" altLang="ko-KR" dirty="0" smtClean="0"/>
              <a:t>Address </a:t>
            </a:r>
            <a:r>
              <a:rPr lang="en-US" altLang="ko-KR" dirty="0"/>
              <a:t>Letter Ballot comments</a:t>
            </a:r>
          </a:p>
          <a:p>
            <a:pPr marL="1009650" lvl="1" indent="-609600"/>
            <a:r>
              <a:rPr lang="en-US" altLang="ko-KR" dirty="0"/>
              <a:t>Call for submissions to address Letter Ballot for </a:t>
            </a:r>
            <a:r>
              <a:rPr lang="en-US" altLang="ko-KR" dirty="0" smtClean="0"/>
              <a:t>comments</a:t>
            </a:r>
          </a:p>
          <a:p>
            <a:pPr marL="609600" indent="-609600"/>
            <a:r>
              <a:rPr lang="en-US" altLang="ko-KR" dirty="0" smtClean="0"/>
              <a:t>Motion </a:t>
            </a:r>
            <a:r>
              <a:rPr lang="en-US" altLang="ko-KR" dirty="0"/>
              <a:t>for draft </a:t>
            </a:r>
            <a:r>
              <a:rPr lang="en-US" altLang="ko-KR" dirty="0" smtClean="0"/>
              <a:t>text</a:t>
            </a:r>
          </a:p>
          <a:p>
            <a:pPr marL="1009650" lvl="1" indent="-609600"/>
            <a:r>
              <a:rPr lang="en-US" altLang="ko-KR" dirty="0" smtClean="0"/>
              <a:t>Motion for submissions discussed on the conference calls (</a:t>
            </a:r>
            <a:r>
              <a:rPr lang="en-US" altLang="ko-KR" u="sng" dirty="0" smtClean="0"/>
              <a:t>scheduled on Wednesday AM1</a:t>
            </a:r>
            <a:r>
              <a:rPr lang="en-US" altLang="ko-KR" dirty="0" smtClean="0"/>
              <a:t>)</a:t>
            </a:r>
          </a:p>
          <a:p>
            <a:pPr marL="1009650" lvl="1" indent="-609600"/>
            <a:r>
              <a:rPr lang="en-US" altLang="ko-KR" dirty="0"/>
              <a:t>Motion for submissions discussed on </a:t>
            </a:r>
            <a:r>
              <a:rPr lang="en-US" altLang="ko-KR" dirty="0" smtClean="0"/>
              <a:t>January F2F meeting </a:t>
            </a:r>
            <a:r>
              <a:rPr lang="en-US" altLang="ko-KR" dirty="0"/>
              <a:t>(</a:t>
            </a:r>
            <a:r>
              <a:rPr lang="en-US" altLang="ko-KR" u="sng" dirty="0"/>
              <a:t>scheduled on </a:t>
            </a:r>
            <a:r>
              <a:rPr lang="en-US" altLang="ko-KR" u="sng" dirty="0" smtClean="0"/>
              <a:t>Thursday PM2</a:t>
            </a:r>
            <a:r>
              <a:rPr lang="en-US" altLang="ko-KR" dirty="0" smtClean="0"/>
              <a:t>)</a:t>
            </a:r>
          </a:p>
          <a:p>
            <a:pPr marL="609600" indent="-609600"/>
            <a:r>
              <a:rPr lang="en-US" altLang="ko-KR" dirty="0" smtClean="0"/>
              <a:t>Conference </a:t>
            </a:r>
            <a:r>
              <a:rPr lang="en-US" altLang="ko-KR" dirty="0"/>
              <a:t>call plan</a:t>
            </a:r>
          </a:p>
          <a:p>
            <a:pPr marL="609600" indent="-609600"/>
            <a:r>
              <a:rPr lang="en-US" altLang="ko-KR" dirty="0"/>
              <a:t>Timeline review</a:t>
            </a:r>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extLst>
      <p:ext uri="{BB962C8B-B14F-4D97-AF65-F5344CB8AC3E}">
        <p14:creationId xmlns:p14="http://schemas.microsoft.com/office/powerpoint/2010/main" val="241468075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7</a:t>
            </a:r>
            <a:endParaRPr lang="ko-KR" altLang="en-US" dirty="0"/>
          </a:p>
        </p:txBody>
      </p:sp>
      <p:sp>
        <p:nvSpPr>
          <p:cNvPr id="3" name="내용 개체 틀 2"/>
          <p:cNvSpPr>
            <a:spLocks noGrp="1"/>
          </p:cNvSpPr>
          <p:nvPr>
            <p:ph idx="1"/>
          </p:nvPr>
        </p:nvSpPr>
        <p:spPr/>
        <p:txBody>
          <a:bodyPr/>
          <a:lstStyle/>
          <a:p>
            <a:r>
              <a:rPr lang="en-GB" altLang="ko-KR" dirty="0"/>
              <a:t>Do you accept the comment resolution </a:t>
            </a:r>
            <a:r>
              <a:rPr lang="en-GB" altLang="ko-KR" dirty="0" smtClean="0"/>
              <a:t>for CID 1242</a:t>
            </a:r>
            <a:r>
              <a:rPr lang="en-GB" altLang="ko-KR" dirty="0"/>
              <a:t>, 1243, 1244, 1519, 2655, 2755, 2756, 1520, 1521, 1522, 2654, 2656, 2757, 2758, </a:t>
            </a:r>
            <a:r>
              <a:rPr lang="en-GB" altLang="ko-KR" dirty="0" smtClean="0"/>
              <a:t>2912 </a:t>
            </a:r>
            <a:r>
              <a:rPr lang="en-GB" altLang="ko-KR" dirty="0"/>
              <a:t>as shown in </a:t>
            </a:r>
            <a:r>
              <a:rPr lang="en-GB" altLang="ko-KR" dirty="0" smtClean="0"/>
              <a:t>11-14/0054r1?  </a:t>
            </a:r>
          </a:p>
          <a:p>
            <a:pPr lvl="1"/>
            <a:r>
              <a:rPr lang="en-GB" altLang="ko-KR" dirty="0"/>
              <a:t>Unanimously passed </a:t>
            </a:r>
          </a:p>
          <a:p>
            <a:pPr lvl="1"/>
            <a:endParaRPr lang="ko-KR" altLang="ko-KR"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30</a:t>
            </a:fld>
            <a:endParaRPr lang="en-US"/>
          </a:p>
        </p:txBody>
      </p:sp>
    </p:spTree>
    <p:extLst>
      <p:ext uri="{BB962C8B-B14F-4D97-AF65-F5344CB8AC3E}">
        <p14:creationId xmlns:p14="http://schemas.microsoft.com/office/powerpoint/2010/main" val="408369936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8</a:t>
            </a:r>
            <a:endParaRPr lang="ko-KR" altLang="en-US" dirty="0"/>
          </a:p>
        </p:txBody>
      </p:sp>
      <p:sp>
        <p:nvSpPr>
          <p:cNvPr id="3" name="내용 개체 틀 2"/>
          <p:cNvSpPr>
            <a:spLocks noGrp="1"/>
          </p:cNvSpPr>
          <p:nvPr>
            <p:ph idx="1"/>
          </p:nvPr>
        </p:nvSpPr>
        <p:spPr/>
        <p:txBody>
          <a:bodyPr/>
          <a:lstStyle/>
          <a:p>
            <a:r>
              <a:rPr lang="en-GB" altLang="ko-KR" dirty="0" smtClean="0"/>
              <a:t>Do </a:t>
            </a:r>
            <a:r>
              <a:rPr lang="en-GB" altLang="ko-KR" dirty="0"/>
              <a:t>you accept the comment resolution for CID 1282, 1283, 1284, 1285, 1286, 1287, 1288, 1429, 1406, 2520, 2828, 2735, </a:t>
            </a:r>
            <a:r>
              <a:rPr lang="en-GB" altLang="ko-KR" dirty="0" smtClean="0"/>
              <a:t>2771</a:t>
            </a:r>
            <a:r>
              <a:rPr lang="en-GB" altLang="ko-KR" dirty="0"/>
              <a:t> as shown in </a:t>
            </a:r>
            <a:r>
              <a:rPr lang="en-GB" altLang="ko-KR" dirty="0" smtClean="0"/>
              <a:t>11-14/0071r0?</a:t>
            </a:r>
          </a:p>
          <a:p>
            <a:pPr lvl="1"/>
            <a:r>
              <a:rPr lang="en-GB" altLang="ko-KR" dirty="0"/>
              <a:t>Unanimously passed </a:t>
            </a:r>
          </a:p>
          <a:p>
            <a:endParaRPr lang="en-GB" altLang="ko-KR" dirty="0" smtClean="0"/>
          </a:p>
          <a:p>
            <a:endParaRPr lang="en-US" altLang="ko-KR" dirty="0" smtClean="0"/>
          </a:p>
          <a:p>
            <a:endParaRPr lang="ko-KR" altLang="ko-KR"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31</a:t>
            </a:fld>
            <a:endParaRPr lang="en-US"/>
          </a:p>
        </p:txBody>
      </p:sp>
    </p:spTree>
    <p:extLst>
      <p:ext uri="{BB962C8B-B14F-4D97-AF65-F5344CB8AC3E}">
        <p14:creationId xmlns:p14="http://schemas.microsoft.com/office/powerpoint/2010/main" val="75324824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9</a:t>
            </a:r>
            <a:endParaRPr lang="ko-KR" altLang="en-US" dirty="0"/>
          </a:p>
        </p:txBody>
      </p:sp>
      <p:sp>
        <p:nvSpPr>
          <p:cNvPr id="3" name="내용 개체 틀 2"/>
          <p:cNvSpPr>
            <a:spLocks noGrp="1"/>
          </p:cNvSpPr>
          <p:nvPr>
            <p:ph idx="1"/>
          </p:nvPr>
        </p:nvSpPr>
        <p:spPr/>
        <p:txBody>
          <a:bodyPr/>
          <a:lstStyle/>
          <a:p>
            <a:r>
              <a:rPr lang="en-GB" altLang="ko-KR" dirty="0" smtClean="0"/>
              <a:t>Do </a:t>
            </a:r>
            <a:r>
              <a:rPr lang="en-GB" altLang="ko-KR" dirty="0"/>
              <a:t>you accept the comment resolution for CID </a:t>
            </a:r>
            <a:r>
              <a:rPr lang="en-GB" altLang="ko-KR" dirty="0" smtClean="0"/>
              <a:t>2165 as </a:t>
            </a:r>
            <a:r>
              <a:rPr lang="en-GB" altLang="ko-KR" dirty="0"/>
              <a:t>shown in </a:t>
            </a:r>
            <a:r>
              <a:rPr lang="en-GB" altLang="ko-KR" dirty="0" smtClean="0"/>
              <a:t>11-14/0069r0</a:t>
            </a:r>
            <a:r>
              <a:rPr lang="en-GB" altLang="ko-KR" dirty="0"/>
              <a:t>? </a:t>
            </a:r>
            <a:endParaRPr lang="en-GB" altLang="ko-KR" dirty="0" smtClean="0"/>
          </a:p>
          <a:p>
            <a:pPr lvl="1"/>
            <a:r>
              <a:rPr lang="en-GB" altLang="ko-KR" dirty="0"/>
              <a:t>Unanimously passed </a:t>
            </a:r>
          </a:p>
          <a:p>
            <a:endParaRPr lang="en-US" altLang="ko-KR" dirty="0" smtClean="0"/>
          </a:p>
          <a:p>
            <a:endParaRPr lang="ko-KR" altLang="ko-KR"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32</a:t>
            </a:fld>
            <a:endParaRPr lang="en-US"/>
          </a:p>
        </p:txBody>
      </p:sp>
    </p:spTree>
    <p:extLst>
      <p:ext uri="{BB962C8B-B14F-4D97-AF65-F5344CB8AC3E}">
        <p14:creationId xmlns:p14="http://schemas.microsoft.com/office/powerpoint/2010/main" val="15912851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10</a:t>
            </a:r>
            <a:endParaRPr lang="ko-KR" altLang="en-US" dirty="0"/>
          </a:p>
        </p:txBody>
      </p:sp>
      <p:sp>
        <p:nvSpPr>
          <p:cNvPr id="3" name="내용 개체 틀 2"/>
          <p:cNvSpPr>
            <a:spLocks noGrp="1"/>
          </p:cNvSpPr>
          <p:nvPr>
            <p:ph idx="1"/>
          </p:nvPr>
        </p:nvSpPr>
        <p:spPr/>
        <p:txBody>
          <a:bodyPr/>
          <a:lstStyle/>
          <a:p>
            <a:r>
              <a:rPr lang="en-GB" altLang="ko-KR" dirty="0" smtClean="0"/>
              <a:t>Do </a:t>
            </a:r>
            <a:r>
              <a:rPr lang="en-GB" altLang="ko-KR" dirty="0"/>
              <a:t>you accept the comment resolution for CID 1541, 2847, 2848, </a:t>
            </a:r>
            <a:r>
              <a:rPr lang="en-GB" altLang="ko-KR" dirty="0" smtClean="0"/>
              <a:t>2129 as </a:t>
            </a:r>
            <a:r>
              <a:rPr lang="en-GB" altLang="ko-KR" dirty="0"/>
              <a:t>shown in </a:t>
            </a:r>
            <a:r>
              <a:rPr lang="en-GB" altLang="ko-KR" dirty="0" smtClean="0"/>
              <a:t>11-14/0076r1? </a:t>
            </a:r>
          </a:p>
          <a:p>
            <a:pPr lvl="1"/>
            <a:r>
              <a:rPr lang="en-GB" altLang="ko-KR" dirty="0"/>
              <a:t>Unanimously passed</a:t>
            </a:r>
            <a:endParaRPr lang="en-GB" altLang="ko-KR" dirty="0" smtClean="0"/>
          </a:p>
          <a:p>
            <a:endParaRPr lang="en-US" altLang="ko-KR" dirty="0" smtClean="0"/>
          </a:p>
          <a:p>
            <a:endParaRPr lang="ko-KR" altLang="ko-KR"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33</a:t>
            </a:fld>
            <a:endParaRPr lang="en-US"/>
          </a:p>
        </p:txBody>
      </p:sp>
    </p:spTree>
    <p:extLst>
      <p:ext uri="{BB962C8B-B14F-4D97-AF65-F5344CB8AC3E}">
        <p14:creationId xmlns:p14="http://schemas.microsoft.com/office/powerpoint/2010/main" val="15912851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11</a:t>
            </a:r>
            <a:endParaRPr lang="ko-KR" altLang="en-US" dirty="0"/>
          </a:p>
        </p:txBody>
      </p:sp>
      <p:sp>
        <p:nvSpPr>
          <p:cNvPr id="3" name="내용 개체 틀 2"/>
          <p:cNvSpPr>
            <a:spLocks noGrp="1"/>
          </p:cNvSpPr>
          <p:nvPr>
            <p:ph idx="1"/>
          </p:nvPr>
        </p:nvSpPr>
        <p:spPr/>
        <p:txBody>
          <a:bodyPr/>
          <a:lstStyle/>
          <a:p>
            <a:r>
              <a:rPr lang="en-GB" altLang="ko-KR" dirty="0" smtClean="0"/>
              <a:t>Do </a:t>
            </a:r>
            <a:r>
              <a:rPr lang="en-GB" altLang="ko-KR" dirty="0"/>
              <a:t>you accept the comment resolution for CID </a:t>
            </a:r>
            <a:r>
              <a:rPr lang="en-GB" altLang="ko-KR" dirty="0" smtClean="0"/>
              <a:t>1549 as </a:t>
            </a:r>
            <a:r>
              <a:rPr lang="en-GB" altLang="ko-KR" dirty="0"/>
              <a:t>shown in </a:t>
            </a:r>
            <a:r>
              <a:rPr lang="en-GB" altLang="ko-KR" dirty="0" smtClean="0"/>
              <a:t>11-14/0037r0?</a:t>
            </a:r>
          </a:p>
          <a:p>
            <a:pPr lvl="1"/>
            <a:r>
              <a:rPr lang="en-GB" altLang="ko-KR" dirty="0"/>
              <a:t>Unanimously </a:t>
            </a:r>
            <a:r>
              <a:rPr lang="en-GB" altLang="ko-KR" dirty="0" smtClean="0"/>
              <a:t>passed</a:t>
            </a:r>
            <a:endParaRPr lang="en-US" altLang="ko-KR" dirty="0" smtClean="0"/>
          </a:p>
          <a:p>
            <a:endParaRPr lang="ko-KR" altLang="ko-KR"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34</a:t>
            </a:fld>
            <a:endParaRPr lang="en-US"/>
          </a:p>
        </p:txBody>
      </p:sp>
    </p:spTree>
    <p:extLst>
      <p:ext uri="{BB962C8B-B14F-4D97-AF65-F5344CB8AC3E}">
        <p14:creationId xmlns:p14="http://schemas.microsoft.com/office/powerpoint/2010/main" val="90726175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12</a:t>
            </a:r>
            <a:endParaRPr lang="ko-KR" altLang="en-US" dirty="0"/>
          </a:p>
        </p:txBody>
      </p:sp>
      <p:sp>
        <p:nvSpPr>
          <p:cNvPr id="3" name="내용 개체 틀 2"/>
          <p:cNvSpPr>
            <a:spLocks noGrp="1"/>
          </p:cNvSpPr>
          <p:nvPr>
            <p:ph idx="1"/>
          </p:nvPr>
        </p:nvSpPr>
        <p:spPr/>
        <p:txBody>
          <a:bodyPr/>
          <a:lstStyle/>
          <a:p>
            <a:r>
              <a:rPr lang="en-GB" altLang="ko-KR" dirty="0">
                <a:solidFill>
                  <a:schemeClr val="accent1"/>
                </a:solidFill>
              </a:rPr>
              <a:t>Do you accept the comment resolution for CID 2717, 1046, </a:t>
            </a:r>
            <a:r>
              <a:rPr lang="en-GB" altLang="ko-KR" dirty="0" smtClean="0">
                <a:solidFill>
                  <a:schemeClr val="accent1"/>
                </a:solidFill>
              </a:rPr>
              <a:t>1675, 2375</a:t>
            </a:r>
            <a:r>
              <a:rPr lang="en-GB" altLang="ko-KR" dirty="0">
                <a:solidFill>
                  <a:schemeClr val="accent1"/>
                </a:solidFill>
              </a:rPr>
              <a:t>, 2376, 2511, 1398, 2564, 1047, 1333, 1414, 1677, </a:t>
            </a:r>
            <a:r>
              <a:rPr lang="en-GB" altLang="ko-KR" dirty="0" smtClean="0">
                <a:solidFill>
                  <a:schemeClr val="accent1"/>
                </a:solidFill>
              </a:rPr>
              <a:t>2378 as </a:t>
            </a:r>
            <a:r>
              <a:rPr lang="en-GB" altLang="ko-KR" dirty="0">
                <a:solidFill>
                  <a:schemeClr val="accent1"/>
                </a:solidFill>
              </a:rPr>
              <a:t>shown in </a:t>
            </a:r>
            <a:r>
              <a:rPr lang="en-GB" altLang="ko-KR" dirty="0" smtClean="0">
                <a:solidFill>
                  <a:schemeClr val="accent1"/>
                </a:solidFill>
              </a:rPr>
              <a:t>11-14/0038r1?</a:t>
            </a:r>
            <a:endParaRPr lang="en-GB" altLang="ko-KR" dirty="0">
              <a:solidFill>
                <a:schemeClr val="accent1"/>
              </a:solidFill>
            </a:endParaRPr>
          </a:p>
          <a:p>
            <a:pPr lvl="1"/>
            <a:r>
              <a:rPr lang="en-US" altLang="ko-KR" dirty="0" smtClean="0">
                <a:solidFill>
                  <a:schemeClr val="accent1"/>
                </a:solidFill>
              </a:rPr>
              <a:t>Postponed </a:t>
            </a:r>
          </a:p>
          <a:p>
            <a:endParaRPr lang="en-US" altLang="ko-KR" dirty="0" smtClean="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35</a:t>
            </a:fld>
            <a:endParaRPr lang="en-US"/>
          </a:p>
        </p:txBody>
      </p:sp>
    </p:spTree>
    <p:extLst>
      <p:ext uri="{BB962C8B-B14F-4D97-AF65-F5344CB8AC3E}">
        <p14:creationId xmlns:p14="http://schemas.microsoft.com/office/powerpoint/2010/main" val="371371858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13</a:t>
            </a:r>
            <a:endParaRPr lang="ko-KR" altLang="en-US" dirty="0"/>
          </a:p>
        </p:txBody>
      </p:sp>
      <p:sp>
        <p:nvSpPr>
          <p:cNvPr id="3" name="내용 개체 틀 2"/>
          <p:cNvSpPr>
            <a:spLocks noGrp="1"/>
          </p:cNvSpPr>
          <p:nvPr>
            <p:ph idx="1"/>
          </p:nvPr>
        </p:nvSpPr>
        <p:spPr/>
        <p:txBody>
          <a:bodyPr/>
          <a:lstStyle/>
          <a:p>
            <a:r>
              <a:rPr lang="en-GB" altLang="ko-KR" dirty="0">
                <a:solidFill>
                  <a:schemeClr val="accent1"/>
                </a:solidFill>
              </a:rPr>
              <a:t>Do you accept the comment resolution for CID </a:t>
            </a:r>
            <a:r>
              <a:rPr lang="en-US" altLang="ko-KR" dirty="0">
                <a:solidFill>
                  <a:schemeClr val="accent1"/>
                </a:solidFill>
              </a:rPr>
              <a:t>1418, 1964, 2386, 2387, 2388, 2389, 2390, 2440, 2518, 2703, 2704, 2803, 2804, 2861, </a:t>
            </a:r>
            <a:r>
              <a:rPr lang="en-US" altLang="ko-KR" dirty="0" smtClean="0">
                <a:solidFill>
                  <a:schemeClr val="accent1"/>
                </a:solidFill>
              </a:rPr>
              <a:t>2978 </a:t>
            </a:r>
            <a:r>
              <a:rPr lang="en-GB" altLang="ko-KR" dirty="0" smtClean="0">
                <a:solidFill>
                  <a:schemeClr val="accent1"/>
                </a:solidFill>
              </a:rPr>
              <a:t>as </a:t>
            </a:r>
            <a:r>
              <a:rPr lang="en-GB" altLang="ko-KR" dirty="0">
                <a:solidFill>
                  <a:schemeClr val="accent1"/>
                </a:solidFill>
              </a:rPr>
              <a:t>shown in </a:t>
            </a:r>
            <a:r>
              <a:rPr lang="en-GB" altLang="ko-KR" dirty="0" smtClean="0">
                <a:solidFill>
                  <a:schemeClr val="accent1"/>
                </a:solidFill>
              </a:rPr>
              <a:t>11-14/0039r0?</a:t>
            </a:r>
          </a:p>
          <a:p>
            <a:pPr lvl="1"/>
            <a:r>
              <a:rPr lang="en-US" altLang="ko-KR" dirty="0">
                <a:solidFill>
                  <a:schemeClr val="accent1"/>
                </a:solidFill>
              </a:rPr>
              <a:t>Postponed </a:t>
            </a:r>
          </a:p>
          <a:p>
            <a:pPr lvl="1"/>
            <a:endParaRPr lang="en-GB" altLang="ko-KR" dirty="0"/>
          </a:p>
          <a:p>
            <a:endParaRPr lang="en-US" altLang="ko-KR" dirty="0" smtClean="0"/>
          </a:p>
          <a:p>
            <a:endParaRPr lang="en-US" altLang="ko-KR" dirty="0"/>
          </a:p>
          <a:p>
            <a:endParaRPr lang="en-US" altLang="ko-KR" dirty="0" smtClean="0"/>
          </a:p>
          <a:p>
            <a:endParaRPr lang="ko-KR" altLang="ko-KR"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36</a:t>
            </a:fld>
            <a:endParaRPr lang="en-US"/>
          </a:p>
        </p:txBody>
      </p:sp>
    </p:spTree>
    <p:extLst>
      <p:ext uri="{BB962C8B-B14F-4D97-AF65-F5344CB8AC3E}">
        <p14:creationId xmlns:p14="http://schemas.microsoft.com/office/powerpoint/2010/main" val="139823988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14</a:t>
            </a:r>
            <a:endParaRPr lang="ko-KR" altLang="en-US" dirty="0"/>
          </a:p>
        </p:txBody>
      </p:sp>
      <p:sp>
        <p:nvSpPr>
          <p:cNvPr id="3" name="내용 개체 틀 2"/>
          <p:cNvSpPr>
            <a:spLocks noGrp="1"/>
          </p:cNvSpPr>
          <p:nvPr>
            <p:ph idx="1"/>
          </p:nvPr>
        </p:nvSpPr>
        <p:spPr/>
        <p:txBody>
          <a:bodyPr/>
          <a:lstStyle/>
          <a:p>
            <a:r>
              <a:rPr lang="en-GB" altLang="ko-KR" dirty="0" smtClean="0"/>
              <a:t>Do </a:t>
            </a:r>
            <a:r>
              <a:rPr lang="en-GB" altLang="ko-KR" dirty="0"/>
              <a:t>you accept the comment resolution for CID 2430, 1166, 1167, 1168, 1452, 1453, 1555, 1556, 1557, 2213, 2214, 2306, 2307, 2432, 2433, 2434, 2551, 2569, 2741, 1169, 1170, 1454, 1454, 1558, 2215, 2552 as shown in </a:t>
            </a:r>
            <a:r>
              <a:rPr lang="en-GB" altLang="ko-KR" dirty="0" smtClean="0"/>
              <a:t>11-14/0040r0</a:t>
            </a:r>
            <a:r>
              <a:rPr lang="en-GB" altLang="ko-KR" dirty="0"/>
              <a:t>? </a:t>
            </a:r>
            <a:endParaRPr lang="en-GB" altLang="ko-KR" dirty="0" smtClean="0"/>
          </a:p>
          <a:p>
            <a:endParaRPr lang="ko-KR" altLang="ko-KR" dirty="0"/>
          </a:p>
          <a:p>
            <a:endParaRPr lang="en-US" altLang="ko-KR" dirty="0" smtClean="0"/>
          </a:p>
          <a:p>
            <a:endParaRPr lang="ko-KR" altLang="ko-KR"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37</a:t>
            </a:fld>
            <a:endParaRPr lang="en-US"/>
          </a:p>
        </p:txBody>
      </p:sp>
    </p:spTree>
    <p:extLst>
      <p:ext uri="{BB962C8B-B14F-4D97-AF65-F5344CB8AC3E}">
        <p14:creationId xmlns:p14="http://schemas.microsoft.com/office/powerpoint/2010/main" val="15912851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15</a:t>
            </a:r>
            <a:endParaRPr lang="ko-KR" altLang="en-US" dirty="0"/>
          </a:p>
        </p:txBody>
      </p:sp>
      <p:sp>
        <p:nvSpPr>
          <p:cNvPr id="3" name="내용 개체 틀 2"/>
          <p:cNvSpPr>
            <a:spLocks noGrp="1"/>
          </p:cNvSpPr>
          <p:nvPr>
            <p:ph idx="1"/>
          </p:nvPr>
        </p:nvSpPr>
        <p:spPr/>
        <p:txBody>
          <a:bodyPr/>
          <a:lstStyle/>
          <a:p>
            <a:r>
              <a:rPr lang="en-GB" altLang="ko-KR" dirty="0" smtClean="0"/>
              <a:t>Do </a:t>
            </a:r>
            <a:r>
              <a:rPr lang="en-GB" altLang="ko-KR" dirty="0"/>
              <a:t>you accept the comment resolution for CID </a:t>
            </a:r>
            <a:r>
              <a:rPr lang="en-GB" altLang="ko-KR" dirty="0" smtClean="0"/>
              <a:t>as </a:t>
            </a:r>
            <a:r>
              <a:rPr lang="en-GB" altLang="ko-KR" dirty="0"/>
              <a:t>shown in </a:t>
            </a:r>
            <a:r>
              <a:rPr lang="en-GB" altLang="ko-KR" dirty="0" smtClean="0"/>
              <a:t>11-14/0081r0</a:t>
            </a:r>
            <a:r>
              <a:rPr lang="en-GB" altLang="ko-KR" dirty="0"/>
              <a:t>? </a:t>
            </a:r>
            <a:endParaRPr lang="en-GB" altLang="ko-KR" dirty="0" smtClean="0"/>
          </a:p>
          <a:p>
            <a:endParaRPr lang="en-US" altLang="ko-KR" dirty="0" smtClean="0"/>
          </a:p>
          <a:p>
            <a:endParaRPr lang="ko-KR" altLang="ko-KR"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38</a:t>
            </a:fld>
            <a:endParaRPr lang="en-US"/>
          </a:p>
        </p:txBody>
      </p:sp>
    </p:spTree>
    <p:extLst>
      <p:ext uri="{BB962C8B-B14F-4D97-AF65-F5344CB8AC3E}">
        <p14:creationId xmlns:p14="http://schemas.microsoft.com/office/powerpoint/2010/main" val="8235033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16</a:t>
            </a:r>
            <a:endParaRPr lang="ko-KR" altLang="en-US" dirty="0"/>
          </a:p>
        </p:txBody>
      </p:sp>
      <p:sp>
        <p:nvSpPr>
          <p:cNvPr id="3" name="내용 개체 틀 2"/>
          <p:cNvSpPr>
            <a:spLocks noGrp="1"/>
          </p:cNvSpPr>
          <p:nvPr>
            <p:ph idx="1"/>
          </p:nvPr>
        </p:nvSpPr>
        <p:spPr/>
        <p:txBody>
          <a:bodyPr/>
          <a:lstStyle/>
          <a:p>
            <a:r>
              <a:rPr lang="en-GB" altLang="ko-KR" dirty="0" smtClean="0"/>
              <a:t>Do </a:t>
            </a:r>
            <a:r>
              <a:rPr lang="en-GB" altLang="ko-KR" dirty="0"/>
              <a:t>you accept the comment resolution for CID </a:t>
            </a:r>
            <a:r>
              <a:rPr lang="en-GB" altLang="ko-KR" dirty="0" smtClean="0"/>
              <a:t>as </a:t>
            </a:r>
            <a:r>
              <a:rPr lang="en-GB" altLang="ko-KR" dirty="0"/>
              <a:t>shown in </a:t>
            </a:r>
            <a:r>
              <a:rPr lang="en-GB" altLang="ko-KR" dirty="0" smtClean="0"/>
              <a:t>11-14/0080r0</a:t>
            </a:r>
            <a:r>
              <a:rPr lang="en-GB" altLang="ko-KR" dirty="0"/>
              <a:t>? </a:t>
            </a:r>
            <a:endParaRPr lang="en-GB" altLang="ko-KR" dirty="0" smtClean="0"/>
          </a:p>
          <a:p>
            <a:endParaRPr lang="en-US" altLang="ko-KR" dirty="0" smtClean="0"/>
          </a:p>
          <a:p>
            <a:endParaRPr lang="ko-KR" altLang="ko-KR"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39</a:t>
            </a:fld>
            <a:endParaRPr lang="en-US"/>
          </a:p>
        </p:txBody>
      </p:sp>
    </p:spTree>
    <p:extLst>
      <p:ext uri="{BB962C8B-B14F-4D97-AF65-F5344CB8AC3E}">
        <p14:creationId xmlns:p14="http://schemas.microsoft.com/office/powerpoint/2010/main" val="35040731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IEEE 802.11ah Agenda cont.</a:t>
            </a:r>
            <a:endParaRPr lang="en-US" dirty="0"/>
          </a:p>
        </p:txBody>
      </p:sp>
      <p:sp>
        <p:nvSpPr>
          <p:cNvPr id="3" name="Content Placeholder 2"/>
          <p:cNvSpPr>
            <a:spLocks noGrp="1"/>
          </p:cNvSpPr>
          <p:nvPr>
            <p:ph idx="1"/>
          </p:nvPr>
        </p:nvSpPr>
        <p:spPr/>
        <p:txBody>
          <a:bodyPr/>
          <a:lstStyle/>
          <a:p>
            <a:r>
              <a:rPr lang="en-US" dirty="0" smtClean="0"/>
              <a:t>MAC/PHY sub groups </a:t>
            </a:r>
            <a:br>
              <a:rPr lang="en-US" dirty="0" smtClean="0"/>
            </a:br>
            <a:r>
              <a:rPr lang="en-US" dirty="0" smtClean="0"/>
              <a:t>(</a:t>
            </a:r>
            <a:r>
              <a:rPr lang="en-US" altLang="ko-KR" dirty="0"/>
              <a:t>Tuesday </a:t>
            </a:r>
            <a:r>
              <a:rPr lang="en-US" altLang="ko-KR" dirty="0" smtClean="0"/>
              <a:t>AM1 and PM1, Wednesday PM1) </a:t>
            </a:r>
            <a:endParaRPr lang="en-US" dirty="0" smtClean="0"/>
          </a:p>
          <a:p>
            <a:pPr lvl="1"/>
            <a:r>
              <a:rPr lang="en-US" dirty="0" smtClean="0"/>
              <a:t>Ron Porat – PHY Sub group chair</a:t>
            </a:r>
          </a:p>
          <a:p>
            <a:pPr lvl="1"/>
            <a:r>
              <a:rPr lang="en-US" dirty="0" smtClean="0"/>
              <a:t>Yong Liu – MAC Sub group chair </a:t>
            </a:r>
          </a:p>
          <a:p>
            <a:pPr lvl="1"/>
            <a:endParaRPr lang="en-US" dirty="0"/>
          </a:p>
          <a:p>
            <a:pPr marL="342900" lvl="1" indent="-342900">
              <a:buFontTx/>
              <a:buChar char="•"/>
            </a:pPr>
            <a:r>
              <a:rPr lang="en-US" altLang="ko-KR" sz="2400" b="1" dirty="0"/>
              <a:t>PHY sub-group is cancelled because there is no enough PHY </a:t>
            </a:r>
            <a:r>
              <a:rPr lang="en-US" altLang="ko-KR" sz="2400" b="1" dirty="0" smtClean="0"/>
              <a:t>submissions</a:t>
            </a:r>
          </a:p>
          <a:p>
            <a:pPr marL="685800" lvl="2" indent="-342900"/>
            <a:r>
              <a:rPr lang="en-US" altLang="ko-KR" sz="2000" u="sng" dirty="0"/>
              <a:t>Tuesday AM1 and PM1, Wednesday </a:t>
            </a:r>
            <a:r>
              <a:rPr lang="en-US" altLang="ko-KR" sz="2000" u="sng" dirty="0" smtClean="0"/>
              <a:t>PM1</a:t>
            </a:r>
            <a:r>
              <a:rPr lang="en-US" altLang="ko-KR" sz="2000" u="sng" dirty="0"/>
              <a:t> </a:t>
            </a:r>
            <a:r>
              <a:rPr lang="en-US" altLang="ko-KR" sz="2000" u="sng" dirty="0" smtClean="0"/>
              <a:t>will be changed to full task group sessions</a:t>
            </a:r>
            <a:endParaRPr lang="en-US" altLang="ko-KR" sz="2000" u="sng" dirty="0"/>
          </a:p>
          <a:p>
            <a:pPr marL="342900" lvl="1" indent="-342900">
              <a:buFontTx/>
              <a:buChar char="•"/>
            </a:pPr>
            <a:endParaRPr lang="en-US" altLang="ko-KR" sz="2400" b="1" dirty="0"/>
          </a:p>
          <a:p>
            <a:endParaRPr lang="en-US" dirty="0" smtClean="0"/>
          </a:p>
          <a:p>
            <a:pPr marL="457200" lvl="1" indent="0">
              <a:buNone/>
            </a:pPr>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17</a:t>
            </a:r>
            <a:endParaRPr lang="ko-KR" altLang="en-US" dirty="0"/>
          </a:p>
        </p:txBody>
      </p:sp>
      <p:sp>
        <p:nvSpPr>
          <p:cNvPr id="3" name="내용 개체 틀 2"/>
          <p:cNvSpPr>
            <a:spLocks noGrp="1"/>
          </p:cNvSpPr>
          <p:nvPr>
            <p:ph idx="1"/>
          </p:nvPr>
        </p:nvSpPr>
        <p:spPr/>
        <p:txBody>
          <a:bodyPr/>
          <a:lstStyle/>
          <a:p>
            <a:r>
              <a:rPr lang="en-GB" altLang="ko-KR" dirty="0" smtClean="0"/>
              <a:t>Do </a:t>
            </a:r>
            <a:r>
              <a:rPr lang="en-GB" altLang="ko-KR" dirty="0"/>
              <a:t>you accept the comment resolution for CID </a:t>
            </a:r>
            <a:r>
              <a:rPr lang="en-GB" altLang="ko-KR" dirty="0" smtClean="0"/>
              <a:t>as </a:t>
            </a:r>
            <a:r>
              <a:rPr lang="en-GB" altLang="ko-KR" dirty="0"/>
              <a:t>shown in </a:t>
            </a:r>
            <a:r>
              <a:rPr lang="en-GB" altLang="ko-KR" dirty="0" smtClean="0"/>
              <a:t>11-14/0079r0</a:t>
            </a:r>
            <a:r>
              <a:rPr lang="en-GB" altLang="ko-KR" dirty="0"/>
              <a:t>? </a:t>
            </a:r>
            <a:endParaRPr lang="en-GB" altLang="ko-KR" dirty="0" smtClean="0"/>
          </a:p>
          <a:p>
            <a:endParaRPr lang="en-US" altLang="ko-KR" dirty="0" smtClean="0"/>
          </a:p>
          <a:p>
            <a:endParaRPr lang="ko-KR" altLang="ko-KR"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40</a:t>
            </a:fld>
            <a:endParaRPr lang="en-US"/>
          </a:p>
        </p:txBody>
      </p:sp>
    </p:spTree>
    <p:extLst>
      <p:ext uri="{BB962C8B-B14F-4D97-AF65-F5344CB8AC3E}">
        <p14:creationId xmlns:p14="http://schemas.microsoft.com/office/powerpoint/2010/main" val="133569855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18</a:t>
            </a:r>
            <a:endParaRPr lang="ko-KR" altLang="en-US" dirty="0"/>
          </a:p>
        </p:txBody>
      </p:sp>
      <p:sp>
        <p:nvSpPr>
          <p:cNvPr id="3" name="내용 개체 틀 2"/>
          <p:cNvSpPr>
            <a:spLocks noGrp="1"/>
          </p:cNvSpPr>
          <p:nvPr>
            <p:ph idx="1"/>
          </p:nvPr>
        </p:nvSpPr>
        <p:spPr/>
        <p:txBody>
          <a:bodyPr/>
          <a:lstStyle/>
          <a:p>
            <a:r>
              <a:rPr lang="en-GB" altLang="ko-KR" dirty="0" smtClean="0"/>
              <a:t>Do </a:t>
            </a:r>
            <a:r>
              <a:rPr lang="en-GB" altLang="ko-KR" dirty="0"/>
              <a:t>you accept the comment resolution for CID </a:t>
            </a:r>
            <a:r>
              <a:rPr lang="en-GB" altLang="ko-KR" dirty="0" smtClean="0"/>
              <a:t>1129, 1130, 1131, 1253, 1254, 1255, 1256, 1257, 1422, 1527, 1528, 1955, 1956, 1957, 2148, 2297, 2298, 2567, 2916, 2917, 2934, 2935, 2937, 2951, 2959, 2960, 2961, 2967 as shown in 11-14/0090r1? </a:t>
            </a:r>
          </a:p>
          <a:p>
            <a:endParaRPr lang="en-GB" altLang="ko-KR" dirty="0"/>
          </a:p>
          <a:p>
            <a:endParaRPr lang="en-GB" altLang="ko-KR" dirty="0" smtClean="0"/>
          </a:p>
          <a:p>
            <a:endParaRPr lang="en-US" altLang="ko-KR" dirty="0" smtClean="0"/>
          </a:p>
          <a:p>
            <a:endParaRPr lang="ko-KR" altLang="ko-KR"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41</a:t>
            </a:fld>
            <a:endParaRPr lang="en-US"/>
          </a:p>
        </p:txBody>
      </p:sp>
    </p:spTree>
    <p:extLst>
      <p:ext uri="{BB962C8B-B14F-4D97-AF65-F5344CB8AC3E}">
        <p14:creationId xmlns:p14="http://schemas.microsoft.com/office/powerpoint/2010/main" val="1591285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Call for </a:t>
            </a:r>
            <a:r>
              <a:rPr lang="en-US" altLang="ko-KR" dirty="0" err="1"/>
              <a:t>TGah</a:t>
            </a:r>
            <a:r>
              <a:rPr lang="en-US" altLang="ko-KR" dirty="0"/>
              <a:t> chair </a:t>
            </a:r>
            <a:r>
              <a:rPr lang="en-US" altLang="ko-KR" dirty="0" smtClean="0"/>
              <a:t>nomination</a:t>
            </a:r>
            <a:endParaRPr lang="ko-KR" altLang="en-US" dirty="0"/>
          </a:p>
        </p:txBody>
      </p:sp>
      <p:sp>
        <p:nvSpPr>
          <p:cNvPr id="3" name="내용 개체 틀 2"/>
          <p:cNvSpPr>
            <a:spLocks noGrp="1"/>
          </p:cNvSpPr>
          <p:nvPr>
            <p:ph idx="1"/>
          </p:nvPr>
        </p:nvSpPr>
        <p:spPr/>
        <p:txBody>
          <a:bodyPr/>
          <a:lstStyle/>
          <a:p>
            <a:r>
              <a:rPr lang="en-US" altLang="ko-KR" dirty="0" smtClean="0"/>
              <a:t>WG chair have issued a call for </a:t>
            </a:r>
            <a:r>
              <a:rPr lang="en-US" altLang="ko-KR" dirty="0" err="1" smtClean="0"/>
              <a:t>TGah</a:t>
            </a:r>
            <a:r>
              <a:rPr lang="en-US" altLang="ko-KR" dirty="0" smtClean="0"/>
              <a:t> chair </a:t>
            </a:r>
          </a:p>
          <a:p>
            <a:pPr lvl="1"/>
            <a:r>
              <a:rPr lang="en-US" altLang="ko-KR" dirty="0" smtClean="0"/>
              <a:t>Current nominees : </a:t>
            </a:r>
            <a:r>
              <a:rPr lang="en-US" altLang="ko-KR" dirty="0" err="1" smtClean="0"/>
              <a:t>Yongho</a:t>
            </a:r>
            <a:r>
              <a:rPr lang="en-US" altLang="ko-KR" dirty="0" smtClean="0"/>
              <a:t> </a:t>
            </a:r>
            <a:r>
              <a:rPr lang="en-US" altLang="ko-KR" dirty="0" err="1" smtClean="0"/>
              <a:t>Seok</a:t>
            </a:r>
            <a:r>
              <a:rPr lang="en-US" altLang="ko-KR" dirty="0" smtClean="0"/>
              <a:t> (LG Electronics) </a:t>
            </a:r>
          </a:p>
          <a:p>
            <a:pPr lvl="1"/>
            <a:endParaRPr lang="en-US" altLang="ko-KR" dirty="0"/>
          </a:p>
          <a:p>
            <a:r>
              <a:rPr lang="en-US" altLang="ko-KR" dirty="0" smtClean="0"/>
              <a:t>The election process will start on Wednesday AM1</a:t>
            </a:r>
          </a:p>
          <a:p>
            <a:pPr lvl="1"/>
            <a:r>
              <a:rPr lang="en-US" altLang="ko-KR" dirty="0"/>
              <a:t>Nomination will be </a:t>
            </a:r>
            <a:r>
              <a:rPr lang="en-US" altLang="ko-KR" dirty="0" smtClean="0"/>
              <a:t>closed at that session. </a:t>
            </a:r>
          </a:p>
          <a:p>
            <a:pPr lvl="1"/>
            <a:r>
              <a:rPr lang="en-US" altLang="ko-KR" dirty="0" smtClean="0"/>
              <a:t>That session will be run by the WG officer. </a:t>
            </a:r>
          </a:p>
          <a:p>
            <a:pPr lvl="1"/>
            <a:r>
              <a:rPr lang="en-US" altLang="ko-KR" dirty="0" smtClean="0"/>
              <a:t>If two or more candidates are nominated, one candidate of them is appointed by the election.</a:t>
            </a:r>
          </a:p>
          <a:p>
            <a:pPr lvl="1"/>
            <a:r>
              <a:rPr lang="en-US" altLang="ko-KR" dirty="0" smtClean="0"/>
              <a:t>If one candidate is nominated, that candidate is appointed by unanimously consents.</a:t>
            </a:r>
          </a:p>
          <a:p>
            <a:pPr marL="457200" lvl="1" indent="0">
              <a:buNone/>
            </a:pPr>
            <a:r>
              <a:rPr lang="en-US" altLang="ko-KR" sz="1800" dirty="0" smtClean="0"/>
              <a:t>Note) It is still necessary to re-elect TG leadership in May meeting.</a:t>
            </a:r>
            <a:endParaRPr lang="en-US" altLang="ko-KR" dirty="0" smtClean="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19740349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(Monday PM1)</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dirty="0" smtClean="0">
                <a:solidFill>
                  <a:schemeClr val="bg2"/>
                </a:solidFill>
              </a:rPr>
              <a:t>LB200-PHY-Resolution-Clause-24_3_6 (11-14/0060r0, Ken)</a:t>
            </a:r>
          </a:p>
          <a:p>
            <a:pPr lvl="1"/>
            <a:r>
              <a:rPr lang="en-US" altLang="ko-KR" dirty="0" smtClean="0">
                <a:solidFill>
                  <a:schemeClr val="bg2"/>
                </a:solidFill>
              </a:rPr>
              <a:t>LB200 </a:t>
            </a:r>
            <a:r>
              <a:rPr lang="en-US" altLang="ko-KR" dirty="0">
                <a:solidFill>
                  <a:schemeClr val="bg2"/>
                </a:solidFill>
              </a:rPr>
              <a:t>PHY CID Resolutions for 24.3.8 </a:t>
            </a:r>
            <a:r>
              <a:rPr lang="en-US" altLang="ko-KR" dirty="0" smtClean="0">
                <a:solidFill>
                  <a:schemeClr val="bg2"/>
                </a:solidFill>
              </a:rPr>
              <a:t>(11-14/0108r0, Eugene)</a:t>
            </a:r>
          </a:p>
          <a:p>
            <a:pPr lvl="1"/>
            <a:r>
              <a:rPr lang="en-US" altLang="ko-KR" dirty="0">
                <a:solidFill>
                  <a:schemeClr val="bg2"/>
                </a:solidFill>
              </a:rPr>
              <a:t>LB200 PHY CID Resolutions for 24.3.18.5 (11-14/0109r0, Eugene)</a:t>
            </a:r>
            <a:endParaRPr lang="en-US" altLang="ko-KR" dirty="0" smtClean="0"/>
          </a:p>
          <a:p>
            <a:pPr lvl="1"/>
            <a:r>
              <a:rPr lang="en-US" altLang="ko-KR" dirty="0" err="1" smtClean="0">
                <a:solidFill>
                  <a:schemeClr val="bg2"/>
                </a:solidFill>
              </a:rPr>
              <a:t>Tx</a:t>
            </a:r>
            <a:r>
              <a:rPr lang="en-US" altLang="ko-KR" dirty="0" smtClean="0">
                <a:solidFill>
                  <a:schemeClr val="bg2"/>
                </a:solidFill>
              </a:rPr>
              <a:t> </a:t>
            </a:r>
            <a:r>
              <a:rPr lang="en-US" altLang="ko-KR" dirty="0">
                <a:solidFill>
                  <a:schemeClr val="bg2"/>
                </a:solidFill>
              </a:rPr>
              <a:t>Reference </a:t>
            </a:r>
            <a:r>
              <a:rPr lang="en-US" altLang="ko-KR" dirty="0" smtClean="0">
                <a:solidFill>
                  <a:schemeClr val="bg2"/>
                </a:solidFill>
              </a:rPr>
              <a:t>Code (11-14/0115r0, </a:t>
            </a:r>
            <a:r>
              <a:rPr lang="en-US" altLang="ko-KR" dirty="0">
                <a:solidFill>
                  <a:schemeClr val="bg2"/>
                </a:solidFill>
              </a:rPr>
              <a:t>Eugene</a:t>
            </a:r>
            <a:r>
              <a:rPr lang="en-US" altLang="ko-KR" dirty="0" smtClean="0">
                <a:solidFill>
                  <a:schemeClr val="bg2"/>
                </a:solidFill>
              </a:rPr>
              <a:t>)</a:t>
            </a:r>
          </a:p>
          <a:p>
            <a:pPr lvl="1"/>
            <a:r>
              <a:rPr lang="en-US" altLang="ko-KR" dirty="0">
                <a:solidFill>
                  <a:schemeClr val="bg2"/>
                </a:solidFill>
              </a:rPr>
              <a:t>Comment </a:t>
            </a:r>
            <a:r>
              <a:rPr lang="en-US" altLang="ko-KR" dirty="0" err="1">
                <a:solidFill>
                  <a:schemeClr val="bg2"/>
                </a:solidFill>
              </a:rPr>
              <a:t>TGah</a:t>
            </a:r>
            <a:r>
              <a:rPr lang="en-US" altLang="ko-KR" dirty="0">
                <a:solidFill>
                  <a:schemeClr val="bg2"/>
                </a:solidFill>
              </a:rPr>
              <a:t> D1.0 Comment Resolutions for </a:t>
            </a:r>
            <a:r>
              <a:rPr lang="en-US" altLang="ko-KR" dirty="0" err="1">
                <a:solidFill>
                  <a:schemeClr val="bg2"/>
                </a:solidFill>
              </a:rPr>
              <a:t>Subclause</a:t>
            </a:r>
            <a:r>
              <a:rPr lang="en-US" altLang="ko-KR" dirty="0">
                <a:solidFill>
                  <a:schemeClr val="bg2"/>
                </a:solidFill>
              </a:rPr>
              <a:t> 8.4.1.6 (11-14/0033r1, Yuan)</a:t>
            </a:r>
          </a:p>
          <a:p>
            <a:pPr lvl="1"/>
            <a:r>
              <a:rPr lang="en-US" altLang="ko-KR" dirty="0">
                <a:solidFill>
                  <a:schemeClr val="bg2"/>
                </a:solidFill>
              </a:rPr>
              <a:t>LB 200 Comment Resolutions for </a:t>
            </a:r>
            <a:r>
              <a:rPr lang="en-US" altLang="ko-KR" dirty="0" err="1">
                <a:solidFill>
                  <a:schemeClr val="bg2"/>
                </a:solidFill>
              </a:rPr>
              <a:t>Subclause</a:t>
            </a:r>
            <a:r>
              <a:rPr lang="en-US" altLang="ko-KR" dirty="0">
                <a:solidFill>
                  <a:schemeClr val="bg2"/>
                </a:solidFill>
              </a:rPr>
              <a:t> 9.42.5 (11-14/0034r0, Yuan)</a:t>
            </a:r>
            <a:endParaRPr lang="en-US" altLang="ko-KR" dirty="0"/>
          </a:p>
          <a:p>
            <a:pPr lvl="1"/>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22808682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a:t>
            </a:r>
            <a:r>
              <a:rPr lang="en-US" altLang="ko-KR" dirty="0" smtClean="0"/>
              <a:t>Tuesday </a:t>
            </a:r>
            <a:r>
              <a:rPr lang="en-US" altLang="ko-KR" dirty="0"/>
              <a:t>AM1</a:t>
            </a:r>
            <a:r>
              <a:rPr lang="en-US" dirty="0" smtClean="0"/>
              <a:t>)</a:t>
            </a:r>
            <a:endParaRPr lang="en-US" dirty="0"/>
          </a:p>
        </p:txBody>
      </p:sp>
      <p:sp>
        <p:nvSpPr>
          <p:cNvPr id="3" name="Content Placeholder 2"/>
          <p:cNvSpPr>
            <a:spLocks noGrp="1"/>
          </p:cNvSpPr>
          <p:nvPr>
            <p:ph idx="1"/>
          </p:nvPr>
        </p:nvSpPr>
        <p:spPr/>
        <p:txBody>
          <a:bodyPr/>
          <a:lstStyle/>
          <a:p>
            <a:r>
              <a:rPr lang="en-US" dirty="0" smtClean="0"/>
              <a:t>MAC</a:t>
            </a:r>
          </a:p>
          <a:p>
            <a:pPr lvl="1"/>
            <a:r>
              <a:rPr lang="en-US" altLang="ko-KR" dirty="0" smtClean="0">
                <a:solidFill>
                  <a:schemeClr val="bg2"/>
                </a:solidFill>
              </a:rPr>
              <a:t>LB </a:t>
            </a:r>
            <a:r>
              <a:rPr lang="en-US" altLang="ko-KR" dirty="0">
                <a:solidFill>
                  <a:schemeClr val="bg2"/>
                </a:solidFill>
              </a:rPr>
              <a:t>200 comment resolution for </a:t>
            </a:r>
            <a:r>
              <a:rPr lang="en-US" altLang="ko-KR" dirty="0" smtClean="0">
                <a:solidFill>
                  <a:schemeClr val="bg2"/>
                </a:solidFill>
              </a:rPr>
              <a:t>8.4.2.170b (</a:t>
            </a:r>
            <a:r>
              <a:rPr lang="en-US" dirty="0" smtClean="0">
                <a:solidFill>
                  <a:schemeClr val="bg2"/>
                </a:solidFill>
              </a:rPr>
              <a:t>11-14/0035r0, Yuan) </a:t>
            </a:r>
          </a:p>
          <a:p>
            <a:pPr lvl="1"/>
            <a:r>
              <a:rPr lang="en-US" dirty="0" err="1" smtClean="0">
                <a:solidFill>
                  <a:schemeClr val="bg2"/>
                </a:solidFill>
              </a:rPr>
              <a:t>TGah</a:t>
            </a:r>
            <a:r>
              <a:rPr lang="en-US" dirty="0" smtClean="0">
                <a:solidFill>
                  <a:schemeClr val="bg2"/>
                </a:solidFill>
              </a:rPr>
              <a:t> </a:t>
            </a:r>
            <a:r>
              <a:rPr lang="en-US" dirty="0">
                <a:solidFill>
                  <a:schemeClr val="bg2"/>
                </a:solidFill>
              </a:rPr>
              <a:t>Comment Resolutions for </a:t>
            </a:r>
            <a:r>
              <a:rPr lang="en-US" dirty="0" err="1">
                <a:solidFill>
                  <a:schemeClr val="bg2"/>
                </a:solidFill>
              </a:rPr>
              <a:t>Subclause</a:t>
            </a:r>
            <a:r>
              <a:rPr lang="en-US" dirty="0">
                <a:solidFill>
                  <a:schemeClr val="bg2"/>
                </a:solidFill>
              </a:rPr>
              <a:t> 9.42.3 and </a:t>
            </a:r>
            <a:r>
              <a:rPr lang="en-US" dirty="0" smtClean="0">
                <a:solidFill>
                  <a:schemeClr val="bg2"/>
                </a:solidFill>
              </a:rPr>
              <a:t>9.42.4 (11-14/0054r0, </a:t>
            </a:r>
            <a:r>
              <a:rPr lang="en-US" dirty="0" err="1" smtClean="0">
                <a:solidFill>
                  <a:schemeClr val="bg2"/>
                </a:solidFill>
              </a:rPr>
              <a:t>Shoukang</a:t>
            </a:r>
            <a:r>
              <a:rPr lang="en-US" dirty="0" smtClean="0">
                <a:solidFill>
                  <a:schemeClr val="bg2"/>
                </a:solidFill>
              </a:rPr>
              <a:t>) </a:t>
            </a:r>
          </a:p>
          <a:p>
            <a:pPr lvl="1"/>
            <a:r>
              <a:rPr lang="en-US" dirty="0" smtClean="0">
                <a:solidFill>
                  <a:schemeClr val="bg2"/>
                </a:solidFill>
              </a:rPr>
              <a:t>LB </a:t>
            </a:r>
            <a:r>
              <a:rPr lang="en-US" dirty="0">
                <a:solidFill>
                  <a:schemeClr val="bg2"/>
                </a:solidFill>
              </a:rPr>
              <a:t>200 Comment Resolutions for 10.3.8 and </a:t>
            </a:r>
            <a:r>
              <a:rPr lang="en-US" dirty="0" smtClean="0">
                <a:solidFill>
                  <a:schemeClr val="bg2"/>
                </a:solidFill>
              </a:rPr>
              <a:t>8.4.2.170m (11-14/0071r0, </a:t>
            </a:r>
            <a:r>
              <a:rPr lang="en-US" dirty="0" err="1" smtClean="0">
                <a:solidFill>
                  <a:schemeClr val="bg2"/>
                </a:solidFill>
              </a:rPr>
              <a:t>Shoukang</a:t>
            </a:r>
            <a:r>
              <a:rPr lang="en-US" dirty="0" smtClean="0">
                <a:solidFill>
                  <a:schemeClr val="bg2"/>
                </a:solidFill>
              </a:rPr>
              <a:t>)</a:t>
            </a:r>
          </a:p>
          <a:p>
            <a:pPr lvl="1"/>
            <a:r>
              <a:rPr lang="en-US" altLang="ko-KR" dirty="0">
                <a:solidFill>
                  <a:schemeClr val="bg2"/>
                </a:solidFill>
              </a:rPr>
              <a:t>lb200-cid-2165-comment-resolution (11-14/0069r0, </a:t>
            </a:r>
            <a:r>
              <a:rPr lang="en-US" altLang="ko-KR" dirty="0" err="1">
                <a:solidFill>
                  <a:schemeClr val="bg2"/>
                </a:solidFill>
              </a:rPr>
              <a:t>Yongho</a:t>
            </a:r>
            <a:r>
              <a:rPr lang="en-US" altLang="ko-KR" dirty="0">
                <a:solidFill>
                  <a:schemeClr val="bg2"/>
                </a:solidFill>
              </a:rPr>
              <a:t>)</a:t>
            </a:r>
          </a:p>
          <a:p>
            <a:pPr lvl="1"/>
            <a:r>
              <a:rPr lang="en-US" altLang="ko-KR" dirty="0">
                <a:solidFill>
                  <a:schemeClr val="bg2"/>
                </a:solidFill>
              </a:rPr>
              <a:t>lb200-clause-9-47-4-comment-resolution (11-14/0076r0, </a:t>
            </a:r>
            <a:r>
              <a:rPr lang="en-US" altLang="ko-KR" dirty="0" err="1">
                <a:solidFill>
                  <a:schemeClr val="bg2"/>
                </a:solidFill>
              </a:rPr>
              <a:t>Yongho</a:t>
            </a:r>
            <a:r>
              <a:rPr lang="en-US" altLang="ko-KR" dirty="0">
                <a:solidFill>
                  <a:schemeClr val="bg2"/>
                </a:solidFill>
              </a:rPr>
              <a:t>)</a:t>
            </a:r>
          </a:p>
          <a:p>
            <a:pPr lvl="1"/>
            <a:r>
              <a:rPr lang="en-US" altLang="ko-KR" dirty="0">
                <a:solidFill>
                  <a:schemeClr val="bg2"/>
                </a:solidFill>
              </a:rPr>
              <a:t>LB200-MAC-Resolution-10_47_2a (11-14/0037r0, Alfred</a:t>
            </a:r>
            <a:r>
              <a:rPr lang="en-US" altLang="ko-KR" dirty="0" smtClean="0">
                <a:solidFill>
                  <a:schemeClr val="bg2"/>
                </a:solidFill>
              </a:rPr>
              <a:t>)</a:t>
            </a:r>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8509826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a:t>
            </a:r>
            <a:r>
              <a:rPr lang="en-US" altLang="ko-KR" dirty="0" smtClean="0"/>
              <a:t>PM1)</a:t>
            </a:r>
            <a:endParaRPr lang="en-US" dirty="0"/>
          </a:p>
        </p:txBody>
      </p:sp>
      <p:sp>
        <p:nvSpPr>
          <p:cNvPr id="3" name="Content Placeholder 2"/>
          <p:cNvSpPr>
            <a:spLocks noGrp="1"/>
          </p:cNvSpPr>
          <p:nvPr>
            <p:ph idx="1"/>
          </p:nvPr>
        </p:nvSpPr>
        <p:spPr/>
        <p:txBody>
          <a:bodyPr/>
          <a:lstStyle/>
          <a:p>
            <a:r>
              <a:rPr lang="en-US" dirty="0" smtClean="0"/>
              <a:t>MAC</a:t>
            </a:r>
          </a:p>
          <a:p>
            <a:pPr lvl="1"/>
            <a:r>
              <a:rPr lang="en-US" altLang="ko-KR" dirty="0" smtClean="0">
                <a:solidFill>
                  <a:schemeClr val="accent1"/>
                </a:solidFill>
              </a:rPr>
              <a:t>MAC-Resolution-Clause-8_2_5 </a:t>
            </a:r>
            <a:r>
              <a:rPr lang="en-US" altLang="ko-KR" dirty="0">
                <a:solidFill>
                  <a:schemeClr val="accent1"/>
                </a:solidFill>
              </a:rPr>
              <a:t>(11-14/0038r1, Alfred</a:t>
            </a:r>
            <a:r>
              <a:rPr lang="en-US" altLang="ko-KR" dirty="0" smtClean="0">
                <a:solidFill>
                  <a:schemeClr val="accent1"/>
                </a:solidFill>
              </a:rPr>
              <a:t>)</a:t>
            </a:r>
          </a:p>
          <a:p>
            <a:pPr lvl="2"/>
            <a:r>
              <a:rPr lang="en-US" altLang="ko-KR" sz="1800" dirty="0" smtClean="0">
                <a:solidFill>
                  <a:schemeClr val="accent1"/>
                </a:solidFill>
              </a:rPr>
              <a:t>Need more discussion</a:t>
            </a:r>
            <a:endParaRPr lang="en-US" altLang="ko-KR" sz="1800" dirty="0">
              <a:solidFill>
                <a:schemeClr val="accent1"/>
              </a:solidFill>
            </a:endParaRPr>
          </a:p>
          <a:p>
            <a:pPr lvl="1"/>
            <a:r>
              <a:rPr lang="en-US" altLang="ko-KR" dirty="0">
                <a:solidFill>
                  <a:schemeClr val="accent1"/>
                </a:solidFill>
              </a:rPr>
              <a:t>LB200-MAC-Resolution-Clause-8_3_4_2 (11-14/0039r0, Alfred</a:t>
            </a:r>
            <a:r>
              <a:rPr lang="en-US" altLang="ko-KR" dirty="0" smtClean="0">
                <a:solidFill>
                  <a:schemeClr val="accent1"/>
                </a:solidFill>
              </a:rPr>
              <a:t>)</a:t>
            </a:r>
            <a:endParaRPr lang="en-US" altLang="ko-KR" sz="1800" dirty="0" smtClean="0">
              <a:solidFill>
                <a:schemeClr val="accent1"/>
              </a:solidFill>
            </a:endParaRPr>
          </a:p>
          <a:p>
            <a:pPr lvl="2"/>
            <a:r>
              <a:rPr lang="en-US" altLang="ko-KR" sz="1800" dirty="0" smtClean="0">
                <a:solidFill>
                  <a:schemeClr val="accent1"/>
                </a:solidFill>
              </a:rPr>
              <a:t>Need more discussion</a:t>
            </a:r>
          </a:p>
          <a:p>
            <a:pPr lvl="1"/>
            <a:r>
              <a:rPr lang="en-US" altLang="ko-KR" dirty="0" smtClean="0"/>
              <a:t>LB200-MAC-Resolution-Clause-8_7_4 </a:t>
            </a:r>
            <a:r>
              <a:rPr lang="en-US" altLang="ko-KR" dirty="0" smtClean="0"/>
              <a:t>(11-14/0040r0, Alfred) </a:t>
            </a:r>
            <a:endParaRPr lang="en-US" altLang="ko-KR" dirty="0"/>
          </a:p>
          <a:p>
            <a:pPr lvl="1"/>
            <a:r>
              <a:rPr lang="en-US" altLang="ko-KR" dirty="0" smtClean="0"/>
              <a:t>LB200-MAC-Resolution-Clause-9_3_2_5a_and_9_3_2_6 (11-14/0081r0, Alfred) </a:t>
            </a:r>
            <a:endParaRPr lang="en-US" altLang="ko-KR" dirty="0"/>
          </a:p>
          <a:p>
            <a:pPr lvl="1"/>
            <a:r>
              <a:rPr lang="en-US" altLang="ko-KR" dirty="0" smtClean="0"/>
              <a:t>LB200-MAC-Resolution-Clause-11 (11-14/0080r0, Alfred) </a:t>
            </a:r>
            <a:endParaRPr lang="en-US" altLang="ko-KR" dirty="0"/>
          </a:p>
          <a:p>
            <a:pPr lvl="1"/>
            <a:r>
              <a:rPr lang="en-US" altLang="ko-KR" dirty="0" smtClean="0"/>
              <a:t>LB200-MAC-Resolution-Clause-9_40a </a:t>
            </a:r>
            <a:r>
              <a:rPr lang="en-US" altLang="ko-KR" dirty="0"/>
              <a:t>(11-14/0079r0, Alfred)</a:t>
            </a:r>
            <a:endParaRPr lang="en-US" altLang="ko-KR" dirty="0" smtClean="0"/>
          </a:p>
          <a:p>
            <a:pPr lvl="1"/>
            <a:r>
              <a:rPr lang="en-US" altLang="ko-KR" dirty="0"/>
              <a:t>LB 200 Comment Resolution for Clauses 8.4.2.170c and 9.45 (11-14/0090r1, </a:t>
            </a:r>
            <a:r>
              <a:rPr lang="en-US" altLang="ko-KR" dirty="0" err="1"/>
              <a:t>Chittabrata</a:t>
            </a:r>
            <a:r>
              <a:rPr lang="en-US" altLang="ko-KR" dirty="0"/>
              <a:t>)</a:t>
            </a:r>
          </a:p>
          <a:p>
            <a:pPr lvl="1"/>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10927289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a:t>
            </a:r>
            <a:r>
              <a:rPr lang="en-US" altLang="ko-KR" dirty="0" smtClean="0"/>
              <a:t>PM1</a:t>
            </a:r>
            <a:r>
              <a:rPr lang="en-US" altLang="ko-KR" dirty="0"/>
              <a:t>)</a:t>
            </a:r>
            <a:endParaRPr lang="en-US" dirty="0"/>
          </a:p>
        </p:txBody>
      </p:sp>
      <p:sp>
        <p:nvSpPr>
          <p:cNvPr id="3" name="Content Placeholder 2"/>
          <p:cNvSpPr>
            <a:spLocks noGrp="1"/>
          </p:cNvSpPr>
          <p:nvPr>
            <p:ph idx="1"/>
          </p:nvPr>
        </p:nvSpPr>
        <p:spPr/>
        <p:txBody>
          <a:bodyPr/>
          <a:lstStyle/>
          <a:p>
            <a:r>
              <a:rPr lang="en-US" dirty="0" smtClean="0"/>
              <a:t>MAC</a:t>
            </a:r>
          </a:p>
          <a:p>
            <a:pPr lvl="1"/>
            <a:r>
              <a:rPr lang="en-US" altLang="ko-KR" dirty="0" smtClean="0"/>
              <a:t>LB200-MAC-Resolution-Clause-9_20_2_4</a:t>
            </a:r>
            <a:r>
              <a:rPr lang="en-US" altLang="ko-KR" dirty="0"/>
              <a:t>+ </a:t>
            </a:r>
            <a:r>
              <a:rPr lang="en-US" altLang="ko-KR" dirty="0" smtClean="0"/>
              <a:t>(11-14/0075r0, Alfred) </a:t>
            </a:r>
            <a:endParaRPr lang="en-US" altLang="ko-KR" dirty="0"/>
          </a:p>
          <a:p>
            <a:pPr lvl="1"/>
            <a:r>
              <a:rPr lang="en-US" altLang="ko-KR" dirty="0" smtClean="0"/>
              <a:t>LB200-MAC-Resolution-Clause-9_3_2_9a (11-14/0074r0, Alfred) </a:t>
            </a:r>
            <a:endParaRPr lang="en-US" altLang="ko-KR" dirty="0"/>
          </a:p>
          <a:p>
            <a:pPr lvl="1"/>
            <a:r>
              <a:rPr lang="en-US" altLang="ko-KR" dirty="0" smtClean="0"/>
              <a:t>LB200-MAC-Resolution-10_2_2_2 (11-14/0073r0, Alfred) </a:t>
            </a:r>
            <a:endParaRPr lang="en-US" altLang="ko-KR" dirty="0"/>
          </a:p>
          <a:p>
            <a:pPr lvl="1"/>
            <a:r>
              <a:rPr lang="en-US" altLang="ko-KR" dirty="0" smtClean="0"/>
              <a:t>LB200-MAC-Resolution-10_46 (11-14/0072r0, Alfred)</a:t>
            </a:r>
          </a:p>
          <a:p>
            <a:pPr lvl="1"/>
            <a:r>
              <a:rPr lang="en-US" altLang="ko-KR" dirty="0" smtClean="0"/>
              <a:t>lb200-clause-4-16-comment-resolution (11-14/0105r0, James) </a:t>
            </a:r>
            <a:endParaRPr lang="en-US" altLang="ko-KR" dirty="0"/>
          </a:p>
          <a:p>
            <a:pPr lvl="1"/>
            <a:r>
              <a:rPr lang="en-US" altLang="ko-KR" dirty="0" smtClean="0"/>
              <a:t>lb200-clause-4-47-4-comment-resolution (11-14/0104r0, James)</a:t>
            </a:r>
            <a:endParaRPr lang="en-US" altLang="ko-KR" dirty="0"/>
          </a:p>
          <a:p>
            <a:pPr lvl="1"/>
            <a:r>
              <a:rPr lang="en-US" altLang="ko-KR" dirty="0" smtClean="0"/>
              <a:t>lb200-clause-9-47-and-9-47-1-comment-resolution (11-14/0103r0, James) </a:t>
            </a:r>
            <a:endParaRPr lang="en-US" altLang="ko-KR" dirty="0"/>
          </a:p>
          <a:p>
            <a:pPr lvl="1"/>
            <a:r>
              <a:rPr lang="en-US" altLang="ko-KR" dirty="0" smtClean="0"/>
              <a:t>LB200-MAC-Resolution-Clause-9-42-1 (11-14/0102r0, Young-</a:t>
            </a:r>
            <a:r>
              <a:rPr lang="en-US" altLang="ko-KR" dirty="0" err="1" smtClean="0"/>
              <a:t>Hoon</a:t>
            </a:r>
            <a:r>
              <a:rPr lang="en-US" altLang="ko-KR" dirty="0" smtClean="0"/>
              <a:t>)</a:t>
            </a:r>
          </a:p>
          <a:p>
            <a:pPr lvl="1"/>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3549650831"/>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3628</TotalTime>
  <Words>2117</Words>
  <Application>Microsoft Office PowerPoint</Application>
  <PresentationFormat>화면 슬라이드 쇼(4:3)</PresentationFormat>
  <Paragraphs>375</Paragraphs>
  <Slides>41</Slides>
  <Notes>5</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41</vt:i4>
      </vt:variant>
    </vt:vector>
  </HeadingPairs>
  <TitlesOfParts>
    <vt:vector size="43" baseType="lpstr">
      <vt:lpstr>802-11-PathProtection</vt:lpstr>
      <vt:lpstr>Document</vt:lpstr>
      <vt:lpstr>IEEE 802.11ah Sub 1 GHz license-exempt operation Agenda for January 2014</vt:lpstr>
      <vt:lpstr>IEEE 802.11ah Agenda</vt:lpstr>
      <vt:lpstr>IEEE 802.11ah Agenda cont.</vt:lpstr>
      <vt:lpstr>IEEE 802.11ah Agenda cont.</vt:lpstr>
      <vt:lpstr>Call for TGah chair nomination</vt:lpstr>
      <vt:lpstr>Submissions (Monday PM1)</vt:lpstr>
      <vt:lpstr>Submissions (Tuesday AM1)</vt:lpstr>
      <vt:lpstr>Submissions (Tuesday PM1)</vt:lpstr>
      <vt:lpstr>Submissions (Tuesday PM1)</vt:lpstr>
      <vt:lpstr>Submissions (Tuesday PM1)</vt:lpstr>
      <vt:lpstr>Submissions cont. (Wednesday AM1)</vt:lpstr>
      <vt:lpstr>Submissions cont. (Wednesday AM1)</vt:lpstr>
      <vt:lpstr>Submissions cont. (Wednesday PM1)</vt:lpstr>
      <vt:lpstr>Submissions cont. (Thursday AM2)</vt:lpstr>
      <vt:lpstr>Submissions cont. (Thursday PM2)</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lpstr>Pre-motion 1</vt:lpstr>
      <vt:lpstr>Pre-motion 2</vt:lpstr>
      <vt:lpstr>Pre-motion 3</vt:lpstr>
      <vt:lpstr>Pre-motion 4</vt:lpstr>
      <vt:lpstr>Pre-motion 5</vt:lpstr>
      <vt:lpstr>Pre-motion 6</vt:lpstr>
      <vt:lpstr>Pre-motion 7</vt:lpstr>
      <vt:lpstr>Pre-motion 8</vt:lpstr>
      <vt:lpstr>Pre-motion 9</vt:lpstr>
      <vt:lpstr>Pre-motion 10</vt:lpstr>
      <vt:lpstr>Pre-motion 11</vt:lpstr>
      <vt:lpstr>Pre-motion 12</vt:lpstr>
      <vt:lpstr>Pre-motion 13</vt:lpstr>
      <vt:lpstr>Pre-motion 14</vt:lpstr>
      <vt:lpstr>Pre-motion 15</vt:lpstr>
      <vt:lpstr>Pre-motion 16</vt:lpstr>
      <vt:lpstr>Pre-motion 17</vt:lpstr>
      <vt:lpstr>Pre-motion 18</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USER</cp:lastModifiedBy>
  <cp:revision>430</cp:revision>
  <cp:lastPrinted>1998-02-10T13:28:06Z</cp:lastPrinted>
  <dcterms:created xsi:type="dcterms:W3CDTF">2009-11-09T00:32:22Z</dcterms:created>
  <dcterms:modified xsi:type="dcterms:W3CDTF">2014-01-21T19:25:54Z</dcterms:modified>
</cp:coreProperties>
</file>